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9" r:id="rId5"/>
    <p:sldId id="263" r:id="rId6"/>
    <p:sldId id="264" r:id="rId7"/>
    <p:sldId id="265" r:id="rId8"/>
    <p:sldId id="266" r:id="rId9"/>
    <p:sldId id="267" r:id="rId10"/>
    <p:sldId id="268" r:id="rId11"/>
    <p:sldId id="269" r:id="rId12"/>
    <p:sldId id="270" r:id="rId13"/>
    <p:sldId id="284" r:id="rId14"/>
    <p:sldId id="279" r:id="rId15"/>
    <p:sldId id="271" r:id="rId16"/>
    <p:sldId id="280" r:id="rId17"/>
    <p:sldId id="272" r:id="rId18"/>
    <p:sldId id="282" r:id="rId19"/>
    <p:sldId id="283" r:id="rId20"/>
    <p:sldId id="276" r:id="rId21"/>
    <p:sldId id="277" r:id="rId22"/>
    <p:sldId id="285"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291" autoAdjust="0"/>
  </p:normalViewPr>
  <p:slideViewPr>
    <p:cSldViewPr snapToGrid="0">
      <p:cViewPr varScale="1">
        <p:scale>
          <a:sx n="78" d="100"/>
          <a:sy n="78" d="100"/>
        </p:scale>
        <p:origin x="78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A23-E484-931B-AA57-C80239A3A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E02B9B-1CF3-4EF7-9AF2-C5DFD855B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306964-EBFC-B151-FD5A-3CD6D8C980ED}"/>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9346A4AE-FE51-6485-9CC7-C274DA7AE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5240C-AC5B-89A6-0DD9-29EB3A4D064F}"/>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94429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B9F1-4332-A88C-12D9-4B42DD70CE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473845-31EE-B0C4-4F15-E2C86DC29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08D9F-7280-F27F-A06F-2BA0D7936B2E}"/>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E34B58B7-67AD-AA2E-FC26-16FEC26A7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DAD6F-298A-3B55-6006-A5D251F73298}"/>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273688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E29A2-BE65-E7E3-20D6-11BD3773C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93E6F-C4CA-4EF0-E487-23F910E1D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17CC0-C94C-A413-3BF6-6666AEED11EF}"/>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198066EE-C01B-47CE-92CC-53602B4AB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B749E-641F-FDB9-841A-467E72277DDA}"/>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1783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CE7A-316B-A2F2-307D-CD0F4F367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BFBEC-EC4C-AE24-66FA-00ABAB7DC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EC527-E572-B1C8-3235-7D090D121396}"/>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FE71D0F6-4C76-C0C0-60F8-AF107EFE0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3F852-1D92-E4AB-FCEC-BEE23CFE4B6E}"/>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98315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B308-72B4-A5E8-9B3D-811BFDFF9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33A07-C1D0-4CB0-0B7D-65084DA99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66A14-1479-0DFD-FFA1-B0824AC86A3C}"/>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82E107DC-C756-E196-C671-66F88D185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A7E6B-7F79-7F56-7746-D4ACD7B2C03E}"/>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396451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0E9B-BDD0-CD5B-E77C-EF4D5E2CEF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DCB6EC-A930-BC1D-C8D5-DE804672A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B0B338-A6EA-A6A9-CAE9-F18E6A5262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AF405-8F95-D6C3-8643-2CEB515D2E78}"/>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6" name="Footer Placeholder 5">
            <a:extLst>
              <a:ext uri="{FF2B5EF4-FFF2-40B4-BE49-F238E27FC236}">
                <a16:creationId xmlns:a16="http://schemas.microsoft.com/office/drawing/2014/main" id="{4A56ABA2-64BA-3711-6C83-00845EC91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2FA1ED-3E25-FC2A-324B-B25ACAAF3E28}"/>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424882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1E1D-A593-B307-DFE8-AC8914346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1899B-FBBE-F136-C26A-DD9CA7706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9299B-F97E-F717-D7C2-8C62EEE87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CFFD8E-BC74-E72F-792E-39815903D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C6861-2B27-C021-ADBA-400191ACB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A21098-2F74-23E9-C351-DD0FE5356F3F}"/>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8" name="Footer Placeholder 7">
            <a:extLst>
              <a:ext uri="{FF2B5EF4-FFF2-40B4-BE49-F238E27FC236}">
                <a16:creationId xmlns:a16="http://schemas.microsoft.com/office/drawing/2014/main" id="{0EFF60D1-AC27-9227-54E4-A6E1F9F624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AD87A0-90C7-0247-E25F-D3BEC822C11E}"/>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148855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FD0C-239C-EEE8-CDE6-52400021B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0A349D-25AB-52BE-07AB-2CEC6564BEE9}"/>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4" name="Footer Placeholder 3">
            <a:extLst>
              <a:ext uri="{FF2B5EF4-FFF2-40B4-BE49-F238E27FC236}">
                <a16:creationId xmlns:a16="http://schemas.microsoft.com/office/drawing/2014/main" id="{EA3791FF-8E1A-57DA-149B-87BC42C836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A662A1-3289-F611-D15D-489299FBD87F}"/>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66528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FFB2C-0A78-989F-42AC-3055D21C9BB8}"/>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3" name="Footer Placeholder 2">
            <a:extLst>
              <a:ext uri="{FF2B5EF4-FFF2-40B4-BE49-F238E27FC236}">
                <a16:creationId xmlns:a16="http://schemas.microsoft.com/office/drawing/2014/main" id="{8ADEC1AD-B6B3-174A-E2D8-6ADA3FE68B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E006BE-3779-7C7A-D12E-D58EB656C58A}"/>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266151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0727-8F16-B20F-8ABC-C6FE6A6B6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93D00A-4AB0-EE5C-12DF-3C93FA7F9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22ABCF-9D35-AECF-5A3D-BA4F6A7DD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7697A-A726-AA03-3F1E-F13A3443FAA6}"/>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6" name="Footer Placeholder 5">
            <a:extLst>
              <a:ext uri="{FF2B5EF4-FFF2-40B4-BE49-F238E27FC236}">
                <a16:creationId xmlns:a16="http://schemas.microsoft.com/office/drawing/2014/main" id="{13991D40-D489-E451-3758-0D8A84FF0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E8E8C4-014A-4088-4C87-13802BA255A4}"/>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25049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69B7-FFA6-E777-1404-CBBABA1FB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EA308-DF02-AAC3-41E7-95ED14726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B40A0F-17C5-7EB4-C04F-9AD996A5F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60E15-B337-2076-545F-2047503C3F4A}"/>
              </a:ext>
            </a:extLst>
          </p:cNvPr>
          <p:cNvSpPr>
            <a:spLocks noGrp="1"/>
          </p:cNvSpPr>
          <p:nvPr>
            <p:ph type="dt" sz="half" idx="10"/>
          </p:nvPr>
        </p:nvSpPr>
        <p:spPr/>
        <p:txBody>
          <a:bodyPr/>
          <a:lstStyle/>
          <a:p>
            <a:fld id="{F98A48AF-2F6C-48D1-A7D9-9DF1E2CF67D2}" type="datetimeFigureOut">
              <a:rPr lang="en-IN" smtClean="0"/>
              <a:t>24-12-2022</a:t>
            </a:fld>
            <a:endParaRPr lang="en-IN"/>
          </a:p>
        </p:txBody>
      </p:sp>
      <p:sp>
        <p:nvSpPr>
          <p:cNvPr id="6" name="Footer Placeholder 5">
            <a:extLst>
              <a:ext uri="{FF2B5EF4-FFF2-40B4-BE49-F238E27FC236}">
                <a16:creationId xmlns:a16="http://schemas.microsoft.com/office/drawing/2014/main" id="{3CEDBFC7-0604-5140-3602-A32952CFC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DEE15-6CBB-7FE6-9C2D-70D0083914BA}"/>
              </a:ext>
            </a:extLst>
          </p:cNvPr>
          <p:cNvSpPr>
            <a:spLocks noGrp="1"/>
          </p:cNvSpPr>
          <p:nvPr>
            <p:ph type="sldNum" sz="quarter" idx="12"/>
          </p:nvPr>
        </p:nvSpPr>
        <p:spPr/>
        <p:txBody>
          <a:bodyPr/>
          <a:lstStyle/>
          <a:p>
            <a:fld id="{7F1ABF62-881C-4E45-A8BC-46A50CFE3943}" type="slidenum">
              <a:rPr lang="en-IN" smtClean="0"/>
              <a:t>‹#›</a:t>
            </a:fld>
            <a:endParaRPr lang="en-IN"/>
          </a:p>
        </p:txBody>
      </p:sp>
    </p:spTree>
    <p:extLst>
      <p:ext uri="{BB962C8B-B14F-4D97-AF65-F5344CB8AC3E}">
        <p14:creationId xmlns:p14="http://schemas.microsoft.com/office/powerpoint/2010/main" val="136972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5FF00-645C-E9FF-FF0F-577B0613C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704657-6F24-E6B4-6402-B07733A57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7AB44-BFFB-175E-E23B-CCD7E9A3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48AF-2F6C-48D1-A7D9-9DF1E2CF67D2}" type="datetimeFigureOut">
              <a:rPr lang="en-IN" smtClean="0"/>
              <a:t>24-12-2022</a:t>
            </a:fld>
            <a:endParaRPr lang="en-IN"/>
          </a:p>
        </p:txBody>
      </p:sp>
      <p:sp>
        <p:nvSpPr>
          <p:cNvPr id="5" name="Footer Placeholder 4">
            <a:extLst>
              <a:ext uri="{FF2B5EF4-FFF2-40B4-BE49-F238E27FC236}">
                <a16:creationId xmlns:a16="http://schemas.microsoft.com/office/drawing/2014/main" id="{DA023452-2716-570B-750D-E4F50A424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88FCB-B6FE-936A-25EB-C78A45BB3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ABF62-881C-4E45-A8BC-46A50CFE3943}" type="slidenum">
              <a:rPr lang="en-IN" smtClean="0"/>
              <a:t>‹#›</a:t>
            </a:fld>
            <a:endParaRPr lang="en-IN"/>
          </a:p>
        </p:txBody>
      </p:sp>
    </p:spTree>
    <p:extLst>
      <p:ext uri="{BB962C8B-B14F-4D97-AF65-F5344CB8AC3E}">
        <p14:creationId xmlns:p14="http://schemas.microsoft.com/office/powerpoint/2010/main" val="399498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com/" TargetMode="External"/><Relationship Id="rId2" Type="http://schemas.openxmlformats.org/officeDocument/2006/relationships/hyperlink" Target="http://www.javatpoint.com/" TargetMode="External"/><Relationship Id="rId1" Type="http://schemas.openxmlformats.org/officeDocument/2006/relationships/slideLayout" Target="../slideLayouts/slideLayout2.xml"/><Relationship Id="rId4" Type="http://schemas.openxmlformats.org/officeDocument/2006/relationships/hyperlink" Target="https://develop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4E8F-EB1B-188D-6F5E-D48F3D33DFE1}"/>
              </a:ext>
            </a:extLst>
          </p:cNvPr>
          <p:cNvSpPr>
            <a:spLocks noGrp="1"/>
          </p:cNvSpPr>
          <p:nvPr>
            <p:ph type="title"/>
          </p:nvPr>
        </p:nvSpPr>
        <p:spPr>
          <a:xfrm>
            <a:off x="838200" y="355292"/>
            <a:ext cx="10515600" cy="915035"/>
          </a:xfrm>
        </p:spPr>
        <p:txBody>
          <a:bodyPr>
            <a:normAutofit/>
          </a:bodyPr>
          <a:lstStyle/>
          <a:p>
            <a:pPr algn="ctr"/>
            <a:r>
              <a:rPr lang="en-IN" sz="6000" b="1" dirty="0"/>
              <a:t>Blood Bank Management System</a:t>
            </a:r>
          </a:p>
        </p:txBody>
      </p:sp>
      <p:pic>
        <p:nvPicPr>
          <p:cNvPr id="13" name="Picture 12">
            <a:extLst>
              <a:ext uri="{FF2B5EF4-FFF2-40B4-BE49-F238E27FC236}">
                <a16:creationId xmlns:a16="http://schemas.microsoft.com/office/drawing/2014/main" id="{ED0A7C28-3737-7200-9A63-9CEC493D06BA}"/>
              </a:ext>
            </a:extLst>
          </p:cNvPr>
          <p:cNvPicPr>
            <a:picLocks noChangeAspect="1"/>
          </p:cNvPicPr>
          <p:nvPr/>
        </p:nvPicPr>
        <p:blipFill>
          <a:blip r:embed="rId2"/>
          <a:stretch>
            <a:fillRect/>
          </a:stretch>
        </p:blipFill>
        <p:spPr>
          <a:xfrm>
            <a:off x="3896751" y="1773964"/>
            <a:ext cx="6485206" cy="4289211"/>
          </a:xfrm>
          <a:prstGeom prst="rect">
            <a:avLst/>
          </a:prstGeom>
        </p:spPr>
      </p:pic>
    </p:spTree>
    <p:extLst>
      <p:ext uri="{BB962C8B-B14F-4D97-AF65-F5344CB8AC3E}">
        <p14:creationId xmlns:p14="http://schemas.microsoft.com/office/powerpoint/2010/main" val="197882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BFF5-19D0-E539-BE02-B1C6371936A6}"/>
              </a:ext>
            </a:extLst>
          </p:cNvPr>
          <p:cNvSpPr>
            <a:spLocks noGrp="1"/>
          </p:cNvSpPr>
          <p:nvPr>
            <p:ph type="title"/>
          </p:nvPr>
        </p:nvSpPr>
        <p:spPr/>
        <p:txBody>
          <a:bodyPr>
            <a:normAutofit/>
          </a:bodyPr>
          <a:lstStyle/>
          <a:p>
            <a:pPr algn="ctr"/>
            <a:r>
              <a:rPr lang="en-IN" sz="6600" b="1" dirty="0"/>
              <a:t>Use Case Diagram</a:t>
            </a:r>
          </a:p>
        </p:txBody>
      </p:sp>
      <p:sp>
        <p:nvSpPr>
          <p:cNvPr id="3" name="Content Placeholder 2">
            <a:extLst>
              <a:ext uri="{FF2B5EF4-FFF2-40B4-BE49-F238E27FC236}">
                <a16:creationId xmlns:a16="http://schemas.microsoft.com/office/drawing/2014/main" id="{CF7CE4B4-3D20-64F9-0F3F-009243F2967A}"/>
              </a:ext>
            </a:extLst>
          </p:cNvPr>
          <p:cNvSpPr>
            <a:spLocks noGrp="1"/>
          </p:cNvSpPr>
          <p:nvPr>
            <p:ph idx="1"/>
          </p:nvPr>
        </p:nvSpPr>
        <p:spPr/>
        <p:txBody>
          <a:bodyPr>
            <a:normAutofit/>
          </a:bodyPr>
          <a:lstStyle/>
          <a:p>
            <a:pPr>
              <a:buFont typeface="Wingdings" panose="05000000000000000000" pitchFamily="2" charset="2"/>
              <a:buChar char="Ø"/>
            </a:pPr>
            <a:r>
              <a:rPr lang="en-IN" sz="3200" dirty="0"/>
              <a:t>Use case diagram consists of use cases and shows the interaction between them. The key points are:</a:t>
            </a:r>
          </a:p>
          <a:p>
            <a:pPr>
              <a:buFont typeface="Wingdings" panose="05000000000000000000" pitchFamily="2" charset="2"/>
              <a:buChar char="Ø"/>
            </a:pPr>
            <a:r>
              <a:rPr lang="en-IN" sz="3200" dirty="0"/>
              <a:t>The main purpose is to show the interaction between the use cases.</a:t>
            </a:r>
          </a:p>
          <a:p>
            <a:pPr>
              <a:buFont typeface="Wingdings" panose="05000000000000000000" pitchFamily="2" charset="2"/>
              <a:buChar char="Ø"/>
            </a:pPr>
            <a:r>
              <a:rPr lang="en-IN" sz="3200" dirty="0"/>
              <a:t>To represent the system requirement from user’s perspective.</a:t>
            </a:r>
          </a:p>
          <a:p>
            <a:pPr>
              <a:buFont typeface="Wingdings" panose="05000000000000000000" pitchFamily="2" charset="2"/>
              <a:buChar char="Ø"/>
            </a:pPr>
            <a:r>
              <a:rPr lang="en-IN" sz="3200" dirty="0"/>
              <a:t>The use cases are the functions that are to be performed in the module.</a:t>
            </a:r>
          </a:p>
        </p:txBody>
      </p:sp>
    </p:spTree>
    <p:extLst>
      <p:ext uri="{BB962C8B-B14F-4D97-AF65-F5344CB8AC3E}">
        <p14:creationId xmlns:p14="http://schemas.microsoft.com/office/powerpoint/2010/main" val="308813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23BF13-058A-0811-8246-7C01A9049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61" y="1610027"/>
            <a:ext cx="2424340" cy="4346713"/>
          </a:xfrm>
          <a:prstGeom prst="rect">
            <a:avLst/>
          </a:prstGeom>
        </p:spPr>
      </p:pic>
      <p:pic>
        <p:nvPicPr>
          <p:cNvPr id="9" name="Picture 8">
            <a:extLst>
              <a:ext uri="{FF2B5EF4-FFF2-40B4-BE49-F238E27FC236}">
                <a16:creationId xmlns:a16="http://schemas.microsoft.com/office/drawing/2014/main" id="{1D85AF54-9B68-DC5D-BC0C-C3D95EAAF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9" y="1470881"/>
            <a:ext cx="2424338" cy="3916238"/>
          </a:xfrm>
          <a:prstGeom prst="rect">
            <a:avLst/>
          </a:prstGeom>
        </p:spPr>
      </p:pic>
      <p:sp>
        <p:nvSpPr>
          <p:cNvPr id="10" name="Rectangle 9">
            <a:extLst>
              <a:ext uri="{FF2B5EF4-FFF2-40B4-BE49-F238E27FC236}">
                <a16:creationId xmlns:a16="http://schemas.microsoft.com/office/drawing/2014/main" id="{DFE006AF-9162-C8EB-B61F-BFE795B04D40}"/>
              </a:ext>
            </a:extLst>
          </p:cNvPr>
          <p:cNvSpPr/>
          <p:nvPr/>
        </p:nvSpPr>
        <p:spPr>
          <a:xfrm>
            <a:off x="4439477" y="1139685"/>
            <a:ext cx="3379306" cy="55129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96174D4-91F2-1C46-74E9-08E0CF1F4038}"/>
              </a:ext>
            </a:extLst>
          </p:cNvPr>
          <p:cNvSpPr/>
          <p:nvPr/>
        </p:nvSpPr>
        <p:spPr>
          <a:xfrm>
            <a:off x="4750904" y="1437859"/>
            <a:ext cx="2690191" cy="1073426"/>
          </a:xfrm>
          <a:prstGeom prst="ellipse">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 NEW DONOR INFORMANTION</a:t>
            </a:r>
          </a:p>
        </p:txBody>
      </p:sp>
      <p:sp>
        <p:nvSpPr>
          <p:cNvPr id="12" name="Oval 11">
            <a:extLst>
              <a:ext uri="{FF2B5EF4-FFF2-40B4-BE49-F238E27FC236}">
                <a16:creationId xmlns:a16="http://schemas.microsoft.com/office/drawing/2014/main" id="{836E0638-1772-379A-1D2A-001B8EDBEC51}"/>
              </a:ext>
            </a:extLst>
          </p:cNvPr>
          <p:cNvSpPr/>
          <p:nvPr/>
        </p:nvSpPr>
        <p:spPr>
          <a:xfrm>
            <a:off x="4750904" y="2637181"/>
            <a:ext cx="2690191" cy="1073426"/>
          </a:xfrm>
          <a:prstGeom prst="ellipse">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MANAGE BLOOD INFORMATION</a:t>
            </a:r>
          </a:p>
        </p:txBody>
      </p:sp>
      <p:sp>
        <p:nvSpPr>
          <p:cNvPr id="13" name="Oval 12">
            <a:extLst>
              <a:ext uri="{FF2B5EF4-FFF2-40B4-BE49-F238E27FC236}">
                <a16:creationId xmlns:a16="http://schemas.microsoft.com/office/drawing/2014/main" id="{E8CA517D-72FC-4671-A53C-C913A5551B21}"/>
              </a:ext>
            </a:extLst>
          </p:cNvPr>
          <p:cNvSpPr/>
          <p:nvPr/>
        </p:nvSpPr>
        <p:spPr>
          <a:xfrm>
            <a:off x="4750904" y="3935897"/>
            <a:ext cx="2690191" cy="1073426"/>
          </a:xfrm>
          <a:prstGeom prst="ellipse">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MANAGE QUANTITY</a:t>
            </a:r>
          </a:p>
        </p:txBody>
      </p:sp>
      <p:sp>
        <p:nvSpPr>
          <p:cNvPr id="14" name="Oval 13">
            <a:extLst>
              <a:ext uri="{FF2B5EF4-FFF2-40B4-BE49-F238E27FC236}">
                <a16:creationId xmlns:a16="http://schemas.microsoft.com/office/drawing/2014/main" id="{A5B2574B-7617-60C3-6ADA-1D92D8A7BF30}"/>
              </a:ext>
            </a:extLst>
          </p:cNvPr>
          <p:cNvSpPr/>
          <p:nvPr/>
        </p:nvSpPr>
        <p:spPr>
          <a:xfrm>
            <a:off x="4750904" y="5261116"/>
            <a:ext cx="2690191" cy="1073426"/>
          </a:xfrm>
          <a:prstGeom prst="ellipse">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SEARCH DONOR</a:t>
            </a:r>
          </a:p>
        </p:txBody>
      </p:sp>
      <p:cxnSp>
        <p:nvCxnSpPr>
          <p:cNvPr id="16" name="Straight Arrow Connector 15">
            <a:extLst>
              <a:ext uri="{FF2B5EF4-FFF2-40B4-BE49-F238E27FC236}">
                <a16:creationId xmlns:a16="http://schemas.microsoft.com/office/drawing/2014/main" id="{E8699D4F-BB76-99F6-83A8-24894CDEE3A0}"/>
              </a:ext>
            </a:extLst>
          </p:cNvPr>
          <p:cNvCxnSpPr/>
          <p:nvPr/>
        </p:nvCxnSpPr>
        <p:spPr>
          <a:xfrm>
            <a:off x="2706757" y="2093838"/>
            <a:ext cx="1676400" cy="443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32B5EF1-CA79-0699-C5A6-AE471290CBBA}"/>
              </a:ext>
            </a:extLst>
          </p:cNvPr>
          <p:cNvCxnSpPr/>
          <p:nvPr/>
        </p:nvCxnSpPr>
        <p:spPr>
          <a:xfrm>
            <a:off x="3164752" y="3737107"/>
            <a:ext cx="12507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137D5CF-2727-D95D-3CB4-F355A6C52537}"/>
              </a:ext>
            </a:extLst>
          </p:cNvPr>
          <p:cNvCxnSpPr/>
          <p:nvPr/>
        </p:nvCxnSpPr>
        <p:spPr>
          <a:xfrm flipV="1">
            <a:off x="2969147" y="4731020"/>
            <a:ext cx="1395055" cy="9939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CFF6C60-8B40-068A-1EE8-59D302BE4983}"/>
              </a:ext>
            </a:extLst>
          </p:cNvPr>
          <p:cNvCxnSpPr/>
          <p:nvPr/>
        </p:nvCxnSpPr>
        <p:spPr>
          <a:xfrm>
            <a:off x="7951303" y="2093838"/>
            <a:ext cx="1020419" cy="569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5F9CB8A-7A34-1C7E-4C0E-31E743E5594D}"/>
              </a:ext>
            </a:extLst>
          </p:cNvPr>
          <p:cNvCxnSpPr/>
          <p:nvPr/>
        </p:nvCxnSpPr>
        <p:spPr>
          <a:xfrm flipV="1">
            <a:off x="8057321" y="4731020"/>
            <a:ext cx="980662" cy="10933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1B8C29-5214-A008-E1AD-72CDA9EC1CBE}"/>
              </a:ext>
            </a:extLst>
          </p:cNvPr>
          <p:cNvCxnSpPr/>
          <p:nvPr/>
        </p:nvCxnSpPr>
        <p:spPr>
          <a:xfrm>
            <a:off x="7885043" y="3737107"/>
            <a:ext cx="10866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3506A2E6-F60F-19E6-5377-3D1EBC6CD76F}"/>
              </a:ext>
            </a:extLst>
          </p:cNvPr>
          <p:cNvSpPr/>
          <p:nvPr/>
        </p:nvSpPr>
        <p:spPr>
          <a:xfrm>
            <a:off x="623662" y="5946908"/>
            <a:ext cx="2159296" cy="493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Admin</a:t>
            </a:r>
          </a:p>
        </p:txBody>
      </p:sp>
      <p:sp>
        <p:nvSpPr>
          <p:cNvPr id="31" name="Rectangle 30">
            <a:extLst>
              <a:ext uri="{FF2B5EF4-FFF2-40B4-BE49-F238E27FC236}">
                <a16:creationId xmlns:a16="http://schemas.microsoft.com/office/drawing/2014/main" id="{82996FE1-171E-14DC-5D28-936B4D79DED8}"/>
              </a:ext>
            </a:extLst>
          </p:cNvPr>
          <p:cNvSpPr/>
          <p:nvPr/>
        </p:nvSpPr>
        <p:spPr>
          <a:xfrm>
            <a:off x="9336166" y="5874022"/>
            <a:ext cx="1842052" cy="493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Donor</a:t>
            </a:r>
          </a:p>
        </p:txBody>
      </p:sp>
      <p:sp>
        <p:nvSpPr>
          <p:cNvPr id="35" name="Rectangle 34">
            <a:extLst>
              <a:ext uri="{FF2B5EF4-FFF2-40B4-BE49-F238E27FC236}">
                <a16:creationId xmlns:a16="http://schemas.microsoft.com/office/drawing/2014/main" id="{A46F5ACD-D8F5-2041-7679-6170FB830495}"/>
              </a:ext>
            </a:extLst>
          </p:cNvPr>
          <p:cNvSpPr/>
          <p:nvPr/>
        </p:nvSpPr>
        <p:spPr>
          <a:xfrm>
            <a:off x="3644348" y="225287"/>
            <a:ext cx="4784035" cy="569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tx1"/>
                </a:solidFill>
              </a:rPr>
              <a:t>USE CASE DIAGRAM</a:t>
            </a:r>
          </a:p>
        </p:txBody>
      </p:sp>
      <p:cxnSp>
        <p:nvCxnSpPr>
          <p:cNvPr id="46" name="Straight Connector 45">
            <a:extLst>
              <a:ext uri="{FF2B5EF4-FFF2-40B4-BE49-F238E27FC236}">
                <a16:creationId xmlns:a16="http://schemas.microsoft.com/office/drawing/2014/main" id="{B40C1691-F75A-5639-2D2B-856BBF958BF4}"/>
              </a:ext>
            </a:extLst>
          </p:cNvPr>
          <p:cNvCxnSpPr/>
          <p:nvPr/>
        </p:nvCxnSpPr>
        <p:spPr>
          <a:xfrm>
            <a:off x="3509700" y="795116"/>
            <a:ext cx="513284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781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B2B1-E8EF-8970-5BD9-059A8BF14E5E}"/>
              </a:ext>
            </a:extLst>
          </p:cNvPr>
          <p:cNvSpPr>
            <a:spLocks noGrp="1"/>
          </p:cNvSpPr>
          <p:nvPr>
            <p:ph type="title"/>
          </p:nvPr>
        </p:nvSpPr>
        <p:spPr>
          <a:xfrm>
            <a:off x="838200" y="365126"/>
            <a:ext cx="10515600" cy="602283"/>
          </a:xfrm>
        </p:spPr>
        <p:txBody>
          <a:bodyPr>
            <a:noAutofit/>
          </a:bodyPr>
          <a:lstStyle/>
          <a:p>
            <a:pPr algn="ctr"/>
            <a:r>
              <a:rPr lang="en-IN" sz="5400" b="1" dirty="0"/>
              <a:t>Splash Screen Frame/ Home Page</a:t>
            </a:r>
          </a:p>
        </p:txBody>
      </p:sp>
      <p:pic>
        <p:nvPicPr>
          <p:cNvPr id="4" name="Picture 3">
            <a:extLst>
              <a:ext uri="{FF2B5EF4-FFF2-40B4-BE49-F238E27FC236}">
                <a16:creationId xmlns:a16="http://schemas.microsoft.com/office/drawing/2014/main" id="{D2FDD828-EB07-2712-605E-9CBD3EFDE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408"/>
            <a:ext cx="12192000" cy="5890591"/>
          </a:xfrm>
          <a:prstGeom prst="rect">
            <a:avLst/>
          </a:prstGeom>
        </p:spPr>
      </p:pic>
    </p:spTree>
    <p:extLst>
      <p:ext uri="{BB962C8B-B14F-4D97-AF65-F5344CB8AC3E}">
        <p14:creationId xmlns:p14="http://schemas.microsoft.com/office/powerpoint/2010/main" val="152579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BB8C-C051-99EE-F82E-A00B9E668250}"/>
              </a:ext>
            </a:extLst>
          </p:cNvPr>
          <p:cNvSpPr>
            <a:spLocks noGrp="1"/>
          </p:cNvSpPr>
          <p:nvPr>
            <p:ph type="title"/>
          </p:nvPr>
        </p:nvSpPr>
        <p:spPr/>
        <p:txBody>
          <a:bodyPr>
            <a:normAutofit/>
          </a:bodyPr>
          <a:lstStyle/>
          <a:p>
            <a:pPr algn="ctr"/>
            <a:r>
              <a:rPr lang="en-US" b="1" u="sng" dirty="0">
                <a:cs typeface="Times New Roman" panose="02020603050405020304" pitchFamily="18" charset="0"/>
              </a:rPr>
              <a:t>DashBoard</a:t>
            </a:r>
            <a:endParaRPr lang="en-IN" b="1" u="sng" dirty="0">
              <a:cs typeface="Times New Roman" panose="02020603050405020304" pitchFamily="18" charset="0"/>
            </a:endParaRPr>
          </a:p>
        </p:txBody>
      </p:sp>
      <p:pic>
        <p:nvPicPr>
          <p:cNvPr id="4" name="Picture 3">
            <a:extLst>
              <a:ext uri="{FF2B5EF4-FFF2-40B4-BE49-F238E27FC236}">
                <a16:creationId xmlns:a16="http://schemas.microsoft.com/office/drawing/2014/main" id="{F078E423-A273-A3D3-1664-24CD88C53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81" y="1543204"/>
            <a:ext cx="9869130" cy="5093570"/>
          </a:xfrm>
          <a:prstGeom prst="rect">
            <a:avLst/>
          </a:prstGeom>
        </p:spPr>
      </p:pic>
    </p:spTree>
    <p:extLst>
      <p:ext uri="{BB962C8B-B14F-4D97-AF65-F5344CB8AC3E}">
        <p14:creationId xmlns:p14="http://schemas.microsoft.com/office/powerpoint/2010/main" val="349367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3A81-47A5-6FC0-0AB5-D774787FE9BC}"/>
              </a:ext>
            </a:extLst>
          </p:cNvPr>
          <p:cNvSpPr>
            <a:spLocks noGrp="1"/>
          </p:cNvSpPr>
          <p:nvPr>
            <p:ph type="title"/>
          </p:nvPr>
        </p:nvSpPr>
        <p:spPr>
          <a:xfrm>
            <a:off x="838200" y="365126"/>
            <a:ext cx="10515600" cy="774562"/>
          </a:xfrm>
        </p:spPr>
        <p:txBody>
          <a:bodyPr>
            <a:normAutofit fontScale="90000"/>
          </a:bodyPr>
          <a:lstStyle/>
          <a:p>
            <a:pPr algn="ctr"/>
            <a:r>
              <a:rPr lang="en-IN" sz="5400" b="1" dirty="0"/>
              <a:t>Blood Bank Registration Frame</a:t>
            </a:r>
          </a:p>
        </p:txBody>
      </p:sp>
      <p:pic>
        <p:nvPicPr>
          <p:cNvPr id="5" name="Picture 4">
            <a:extLst>
              <a:ext uri="{FF2B5EF4-FFF2-40B4-BE49-F238E27FC236}">
                <a16:creationId xmlns:a16="http://schemas.microsoft.com/office/drawing/2014/main" id="{89181311-053E-43EF-323E-6EB43B9D4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711" y="1139688"/>
            <a:ext cx="8342141" cy="5718312"/>
          </a:xfrm>
          <a:prstGeom prst="rect">
            <a:avLst/>
          </a:prstGeom>
        </p:spPr>
      </p:pic>
    </p:spTree>
    <p:extLst>
      <p:ext uri="{BB962C8B-B14F-4D97-AF65-F5344CB8AC3E}">
        <p14:creationId xmlns:p14="http://schemas.microsoft.com/office/powerpoint/2010/main" val="389473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B110-7EB7-6453-C603-BD0DF3A826E8}"/>
              </a:ext>
            </a:extLst>
          </p:cNvPr>
          <p:cNvSpPr>
            <a:spLocks noGrp="1"/>
          </p:cNvSpPr>
          <p:nvPr>
            <p:ph type="title"/>
          </p:nvPr>
        </p:nvSpPr>
        <p:spPr>
          <a:xfrm>
            <a:off x="838200" y="365126"/>
            <a:ext cx="10515600" cy="774561"/>
          </a:xfrm>
        </p:spPr>
        <p:txBody>
          <a:bodyPr>
            <a:normAutofit fontScale="90000"/>
          </a:bodyPr>
          <a:lstStyle/>
          <a:p>
            <a:pPr algn="ctr"/>
            <a:r>
              <a:rPr lang="en-IN" sz="5400" b="1" dirty="0"/>
              <a:t>Blood Bank Login Frame</a:t>
            </a:r>
          </a:p>
        </p:txBody>
      </p:sp>
      <p:pic>
        <p:nvPicPr>
          <p:cNvPr id="5" name="Picture 4">
            <a:extLst>
              <a:ext uri="{FF2B5EF4-FFF2-40B4-BE49-F238E27FC236}">
                <a16:creationId xmlns:a16="http://schemas.microsoft.com/office/drawing/2014/main" id="{B7102818-80E1-3F17-D18A-7D0D4E43F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139687"/>
            <a:ext cx="10515600" cy="5353187"/>
          </a:xfrm>
          <a:prstGeom prst="rect">
            <a:avLst/>
          </a:prstGeom>
        </p:spPr>
      </p:pic>
    </p:spTree>
    <p:extLst>
      <p:ext uri="{BB962C8B-B14F-4D97-AF65-F5344CB8AC3E}">
        <p14:creationId xmlns:p14="http://schemas.microsoft.com/office/powerpoint/2010/main" val="68073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FC65-CC1D-0647-E833-345AC4402BC6}"/>
              </a:ext>
            </a:extLst>
          </p:cNvPr>
          <p:cNvSpPr>
            <a:spLocks noGrp="1"/>
          </p:cNvSpPr>
          <p:nvPr>
            <p:ph type="title"/>
          </p:nvPr>
        </p:nvSpPr>
        <p:spPr>
          <a:xfrm>
            <a:off x="838200" y="365125"/>
            <a:ext cx="10515600" cy="867327"/>
          </a:xfrm>
        </p:spPr>
        <p:txBody>
          <a:bodyPr>
            <a:normAutofit fontScale="90000"/>
          </a:bodyPr>
          <a:lstStyle/>
          <a:p>
            <a:pPr algn="ctr"/>
            <a:r>
              <a:rPr lang="en-IN" sz="6000" b="1" dirty="0"/>
              <a:t>User Registration Frame</a:t>
            </a:r>
          </a:p>
        </p:txBody>
      </p:sp>
      <p:pic>
        <p:nvPicPr>
          <p:cNvPr id="5" name="Picture 4">
            <a:extLst>
              <a:ext uri="{FF2B5EF4-FFF2-40B4-BE49-F238E27FC236}">
                <a16:creationId xmlns:a16="http://schemas.microsoft.com/office/drawing/2014/main" id="{BF9D37BF-C72B-78A9-0C4A-673F54841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1232452"/>
            <a:ext cx="8356210" cy="5625548"/>
          </a:xfrm>
          <a:prstGeom prst="rect">
            <a:avLst/>
          </a:prstGeom>
        </p:spPr>
      </p:pic>
    </p:spTree>
    <p:extLst>
      <p:ext uri="{BB962C8B-B14F-4D97-AF65-F5344CB8AC3E}">
        <p14:creationId xmlns:p14="http://schemas.microsoft.com/office/powerpoint/2010/main" val="40054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107C-E077-DC8D-2BE5-F2DCDEADC9A6}"/>
              </a:ext>
            </a:extLst>
          </p:cNvPr>
          <p:cNvSpPr>
            <a:spLocks noGrp="1"/>
          </p:cNvSpPr>
          <p:nvPr>
            <p:ph type="title"/>
          </p:nvPr>
        </p:nvSpPr>
        <p:spPr>
          <a:xfrm>
            <a:off x="838200" y="365125"/>
            <a:ext cx="10515600" cy="746223"/>
          </a:xfrm>
        </p:spPr>
        <p:txBody>
          <a:bodyPr>
            <a:normAutofit fontScale="90000"/>
          </a:bodyPr>
          <a:lstStyle/>
          <a:p>
            <a:pPr algn="ctr"/>
            <a:r>
              <a:rPr lang="en-IN" sz="4800" b="1" dirty="0"/>
              <a:t>Donor Login</a:t>
            </a:r>
          </a:p>
        </p:txBody>
      </p:sp>
      <p:pic>
        <p:nvPicPr>
          <p:cNvPr id="6" name="Picture 5">
            <a:extLst>
              <a:ext uri="{FF2B5EF4-FFF2-40B4-BE49-F238E27FC236}">
                <a16:creationId xmlns:a16="http://schemas.microsoft.com/office/drawing/2014/main" id="{697F54B1-7A31-48A6-DCE6-4C7F99A47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643" y="1111347"/>
            <a:ext cx="8215532" cy="5746653"/>
          </a:xfrm>
          <a:prstGeom prst="rect">
            <a:avLst/>
          </a:prstGeom>
        </p:spPr>
      </p:pic>
    </p:spTree>
    <p:extLst>
      <p:ext uri="{BB962C8B-B14F-4D97-AF65-F5344CB8AC3E}">
        <p14:creationId xmlns:p14="http://schemas.microsoft.com/office/powerpoint/2010/main" val="255202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293D-D2B7-CD4D-EF58-8FBE0D49686E}"/>
              </a:ext>
            </a:extLst>
          </p:cNvPr>
          <p:cNvSpPr>
            <a:spLocks noGrp="1"/>
          </p:cNvSpPr>
          <p:nvPr>
            <p:ph type="title"/>
          </p:nvPr>
        </p:nvSpPr>
        <p:spPr>
          <a:xfrm>
            <a:off x="838200" y="365125"/>
            <a:ext cx="10515600" cy="844243"/>
          </a:xfrm>
        </p:spPr>
        <p:txBody>
          <a:bodyPr/>
          <a:lstStyle/>
          <a:p>
            <a:pPr algn="ctr"/>
            <a:r>
              <a:rPr lang="en-US" b="1" dirty="0"/>
              <a:t>Contact Us Page</a:t>
            </a:r>
            <a:endParaRPr lang="en-IN" b="1" dirty="0"/>
          </a:p>
        </p:txBody>
      </p:sp>
      <p:pic>
        <p:nvPicPr>
          <p:cNvPr id="4" name="Picture 3">
            <a:extLst>
              <a:ext uri="{FF2B5EF4-FFF2-40B4-BE49-F238E27FC236}">
                <a16:creationId xmlns:a16="http://schemas.microsoft.com/office/drawing/2014/main" id="{560AD3C0-9B02-6CCF-8404-78096A047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903" y="1209369"/>
            <a:ext cx="8278762" cy="5053780"/>
          </a:xfrm>
          <a:prstGeom prst="rect">
            <a:avLst/>
          </a:prstGeom>
        </p:spPr>
      </p:pic>
    </p:spTree>
    <p:extLst>
      <p:ext uri="{BB962C8B-B14F-4D97-AF65-F5344CB8AC3E}">
        <p14:creationId xmlns:p14="http://schemas.microsoft.com/office/powerpoint/2010/main" val="7782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B824-6646-BE8A-A185-52B21F6F4BFB}"/>
              </a:ext>
            </a:extLst>
          </p:cNvPr>
          <p:cNvSpPr>
            <a:spLocks noGrp="1"/>
          </p:cNvSpPr>
          <p:nvPr>
            <p:ph type="title"/>
          </p:nvPr>
        </p:nvSpPr>
        <p:spPr>
          <a:xfrm>
            <a:off x="838200" y="365126"/>
            <a:ext cx="10515600" cy="972062"/>
          </a:xfrm>
        </p:spPr>
        <p:txBody>
          <a:bodyPr/>
          <a:lstStyle/>
          <a:p>
            <a:pPr algn="ctr"/>
            <a:r>
              <a:rPr lang="en-US" b="1" dirty="0"/>
              <a:t>Blood Request Page</a:t>
            </a:r>
            <a:endParaRPr lang="en-IN" b="1" dirty="0"/>
          </a:p>
        </p:txBody>
      </p:sp>
      <p:pic>
        <p:nvPicPr>
          <p:cNvPr id="4" name="Picture 3">
            <a:extLst>
              <a:ext uri="{FF2B5EF4-FFF2-40B4-BE49-F238E27FC236}">
                <a16:creationId xmlns:a16="http://schemas.microsoft.com/office/drawing/2014/main" id="{903E18A6-FFF5-AFB1-A587-D4EA92077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72" y="1337188"/>
            <a:ext cx="8318090" cy="5093109"/>
          </a:xfrm>
          <a:prstGeom prst="rect">
            <a:avLst/>
          </a:prstGeom>
        </p:spPr>
      </p:pic>
    </p:spTree>
    <p:extLst>
      <p:ext uri="{BB962C8B-B14F-4D97-AF65-F5344CB8AC3E}">
        <p14:creationId xmlns:p14="http://schemas.microsoft.com/office/powerpoint/2010/main" val="89612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044F86-FCC3-CA0B-2BBA-EE5657929396}"/>
              </a:ext>
            </a:extLst>
          </p:cNvPr>
          <p:cNvSpPr/>
          <p:nvPr/>
        </p:nvSpPr>
        <p:spPr>
          <a:xfrm>
            <a:off x="6203851" y="3475376"/>
            <a:ext cx="4164037" cy="2703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rPr>
              <a:t>Submitted By:</a:t>
            </a:r>
            <a:endParaRPr lang="en-IN" sz="4000" b="1" dirty="0">
              <a:solidFill>
                <a:schemeClr val="tx1"/>
              </a:solidFill>
            </a:endParaRPr>
          </a:p>
          <a:p>
            <a:pPr marL="742950" lvl="1" indent="-285750">
              <a:buFont typeface="Wingdings" panose="05000000000000000000" pitchFamily="2" charset="2"/>
              <a:buChar char="v"/>
            </a:pPr>
            <a:r>
              <a:rPr lang="en-IN" sz="2800" dirty="0" err="1">
                <a:solidFill>
                  <a:schemeClr val="tx1"/>
                </a:solidFill>
              </a:rPr>
              <a:t>Ravikant</a:t>
            </a:r>
            <a:endParaRPr lang="en-IN" sz="2800" dirty="0">
              <a:solidFill>
                <a:schemeClr val="tx1"/>
              </a:solidFill>
            </a:endParaRPr>
          </a:p>
          <a:p>
            <a:pPr marL="742950" lvl="1" indent="-285750">
              <a:buFont typeface="Wingdings" panose="05000000000000000000" pitchFamily="2" charset="2"/>
              <a:buChar char="v"/>
            </a:pPr>
            <a:r>
              <a:rPr lang="en-IN" sz="2800" dirty="0">
                <a:solidFill>
                  <a:schemeClr val="tx1"/>
                </a:solidFill>
              </a:rPr>
              <a:t>Pankaj Kumar</a:t>
            </a:r>
          </a:p>
          <a:p>
            <a:pPr marL="742950" lvl="1" indent="-285750">
              <a:buFont typeface="Wingdings" panose="05000000000000000000" pitchFamily="2" charset="2"/>
              <a:buChar char="v"/>
            </a:pPr>
            <a:r>
              <a:rPr lang="en-IN" sz="2800" dirty="0" err="1">
                <a:solidFill>
                  <a:schemeClr val="tx1"/>
                </a:solidFill>
              </a:rPr>
              <a:t>Nikshep</a:t>
            </a:r>
            <a:r>
              <a:rPr lang="en-IN" sz="2800" dirty="0">
                <a:solidFill>
                  <a:schemeClr val="tx1"/>
                </a:solidFill>
              </a:rPr>
              <a:t> </a:t>
            </a:r>
            <a:r>
              <a:rPr lang="en-IN" sz="2800" dirty="0" err="1">
                <a:solidFill>
                  <a:schemeClr val="tx1"/>
                </a:solidFill>
              </a:rPr>
              <a:t>Paliwal</a:t>
            </a:r>
            <a:endParaRPr lang="en-IN" sz="2800" dirty="0">
              <a:solidFill>
                <a:schemeClr val="tx1"/>
              </a:solidFill>
            </a:endParaRPr>
          </a:p>
          <a:p>
            <a:pPr marL="742950" lvl="1" indent="-285750">
              <a:buFont typeface="Wingdings" panose="05000000000000000000" pitchFamily="2" charset="2"/>
              <a:buChar char="v"/>
            </a:pPr>
            <a:r>
              <a:rPr lang="en-IN" sz="2800" dirty="0">
                <a:solidFill>
                  <a:schemeClr val="tx1"/>
                </a:solidFill>
              </a:rPr>
              <a:t>Priyanshu Subberwal</a:t>
            </a:r>
          </a:p>
        </p:txBody>
      </p:sp>
      <p:sp>
        <p:nvSpPr>
          <p:cNvPr id="9" name="Rectangle 8">
            <a:extLst>
              <a:ext uri="{FF2B5EF4-FFF2-40B4-BE49-F238E27FC236}">
                <a16:creationId xmlns:a16="http://schemas.microsoft.com/office/drawing/2014/main" id="{28AD9783-3756-3B1D-24BF-2E60C840B0AA}"/>
              </a:ext>
            </a:extLst>
          </p:cNvPr>
          <p:cNvSpPr/>
          <p:nvPr/>
        </p:nvSpPr>
        <p:spPr>
          <a:xfrm>
            <a:off x="3458817" y="725556"/>
            <a:ext cx="7606747" cy="2368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4800" b="1" dirty="0" err="1">
                <a:solidFill>
                  <a:schemeClr val="tx1"/>
                </a:solidFill>
              </a:rPr>
              <a:t>Kamla</a:t>
            </a:r>
            <a:r>
              <a:rPr lang="en-IN" sz="4800" b="1" dirty="0">
                <a:solidFill>
                  <a:schemeClr val="tx1"/>
                </a:solidFill>
              </a:rPr>
              <a:t> Nehru Institute of Technology, Sultanpur (U.P.)</a:t>
            </a:r>
          </a:p>
        </p:txBody>
      </p:sp>
      <p:pic>
        <p:nvPicPr>
          <p:cNvPr id="7" name="Picture 6">
            <a:extLst>
              <a:ext uri="{FF2B5EF4-FFF2-40B4-BE49-F238E27FC236}">
                <a16:creationId xmlns:a16="http://schemas.microsoft.com/office/drawing/2014/main" id="{4D8DF93F-E8F0-BF60-12B4-A34F3155C2DD}"/>
              </a:ext>
            </a:extLst>
          </p:cNvPr>
          <p:cNvPicPr>
            <a:picLocks noChangeAspect="1"/>
          </p:cNvPicPr>
          <p:nvPr/>
        </p:nvPicPr>
        <p:blipFill>
          <a:blip r:embed="rId2"/>
          <a:stretch>
            <a:fillRect/>
          </a:stretch>
        </p:blipFill>
        <p:spPr>
          <a:xfrm>
            <a:off x="1126435" y="568312"/>
            <a:ext cx="2332381" cy="2368824"/>
          </a:xfrm>
          <a:prstGeom prst="rect">
            <a:avLst/>
          </a:prstGeom>
        </p:spPr>
      </p:pic>
    </p:spTree>
    <p:extLst>
      <p:ext uri="{BB962C8B-B14F-4D97-AF65-F5344CB8AC3E}">
        <p14:creationId xmlns:p14="http://schemas.microsoft.com/office/powerpoint/2010/main" val="2672856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AAD9-7B6E-BC84-C2FE-85469F77EEB6}"/>
              </a:ext>
            </a:extLst>
          </p:cNvPr>
          <p:cNvSpPr>
            <a:spLocks noGrp="1"/>
          </p:cNvSpPr>
          <p:nvPr>
            <p:ph type="title"/>
          </p:nvPr>
        </p:nvSpPr>
        <p:spPr/>
        <p:txBody>
          <a:bodyPr>
            <a:normAutofit/>
          </a:bodyPr>
          <a:lstStyle/>
          <a:p>
            <a:pPr algn="ctr"/>
            <a:r>
              <a:rPr lang="en-IN" sz="6600" b="1" dirty="0"/>
              <a:t>Conclusion</a:t>
            </a:r>
          </a:p>
        </p:txBody>
      </p:sp>
      <p:sp>
        <p:nvSpPr>
          <p:cNvPr id="3" name="Content Placeholder 2">
            <a:extLst>
              <a:ext uri="{FF2B5EF4-FFF2-40B4-BE49-F238E27FC236}">
                <a16:creationId xmlns:a16="http://schemas.microsoft.com/office/drawing/2014/main" id="{92563D7E-9BF9-D111-507B-59582424CB70}"/>
              </a:ext>
            </a:extLst>
          </p:cNvPr>
          <p:cNvSpPr>
            <a:spLocks noGrp="1"/>
          </p:cNvSpPr>
          <p:nvPr>
            <p:ph idx="1"/>
          </p:nvPr>
        </p:nvSpPr>
        <p:spPr>
          <a:xfrm>
            <a:off x="838200" y="1789471"/>
            <a:ext cx="10515600" cy="4387492"/>
          </a:xfrm>
        </p:spPr>
        <p:txBody>
          <a:bodyPr>
            <a:normAutofit/>
          </a:bodyPr>
          <a:lstStyle/>
          <a:p>
            <a:pPr marL="0" indent="0">
              <a:buNone/>
            </a:pPr>
            <a:r>
              <a:rPr lang="en-US" sz="3600" dirty="0"/>
              <a:t>Based on the results, this study concluded that Online Blood Bank Management System is much better and Secure than the Manual Blood Bank System because it offers many advantages and benefits that lead to its effectiveness, efficiency and less time consuming .</a:t>
            </a:r>
          </a:p>
          <a:p>
            <a:pPr marL="0" indent="0">
              <a:buNone/>
            </a:pPr>
            <a:r>
              <a:rPr lang="en-US" sz="3600" dirty="0"/>
              <a:t>Online Blood Bank management System is Easy to manage all Records and works in real time.</a:t>
            </a:r>
          </a:p>
          <a:p>
            <a:pPr marL="0" indent="0">
              <a:buNone/>
            </a:pPr>
            <a:r>
              <a:rPr lang="en-US" sz="3600" dirty="0"/>
              <a:t> </a:t>
            </a:r>
          </a:p>
          <a:p>
            <a:pPr marL="0" indent="0">
              <a:buNone/>
            </a:pPr>
            <a:endParaRPr lang="en-IN" sz="3600" dirty="0"/>
          </a:p>
        </p:txBody>
      </p:sp>
    </p:spTree>
    <p:extLst>
      <p:ext uri="{BB962C8B-B14F-4D97-AF65-F5344CB8AC3E}">
        <p14:creationId xmlns:p14="http://schemas.microsoft.com/office/powerpoint/2010/main" val="180042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06A6-C10D-CFF1-B9E2-7464D8789F23}"/>
              </a:ext>
            </a:extLst>
          </p:cNvPr>
          <p:cNvSpPr>
            <a:spLocks noGrp="1"/>
          </p:cNvSpPr>
          <p:nvPr>
            <p:ph type="title"/>
          </p:nvPr>
        </p:nvSpPr>
        <p:spPr/>
        <p:txBody>
          <a:bodyPr>
            <a:normAutofit/>
          </a:bodyPr>
          <a:lstStyle/>
          <a:p>
            <a:pPr algn="ctr"/>
            <a:r>
              <a:rPr lang="en-IN" sz="6600" b="1" dirty="0"/>
              <a:t>Reference</a:t>
            </a:r>
          </a:p>
        </p:txBody>
      </p:sp>
      <p:sp>
        <p:nvSpPr>
          <p:cNvPr id="3" name="Content Placeholder 2">
            <a:extLst>
              <a:ext uri="{FF2B5EF4-FFF2-40B4-BE49-F238E27FC236}">
                <a16:creationId xmlns:a16="http://schemas.microsoft.com/office/drawing/2014/main" id="{CA156758-EE3A-8631-DF13-F014DCCFAB16}"/>
              </a:ext>
            </a:extLst>
          </p:cNvPr>
          <p:cNvSpPr>
            <a:spLocks noGrp="1"/>
          </p:cNvSpPr>
          <p:nvPr>
            <p:ph idx="1"/>
          </p:nvPr>
        </p:nvSpPr>
        <p:spPr/>
        <p:txBody>
          <a:bodyPr>
            <a:normAutofit/>
          </a:bodyPr>
          <a:lstStyle/>
          <a:p>
            <a:pPr>
              <a:buFont typeface="Wingdings" panose="05000000000000000000" pitchFamily="2" charset="2"/>
              <a:buChar char="Ø"/>
            </a:pPr>
            <a:r>
              <a:rPr lang="en-IN" sz="3600" dirty="0">
                <a:hlinkClick r:id="rId2">
                  <a:extLst>
                    <a:ext uri="{A12FA001-AC4F-418D-AE19-62706E023703}">
                      <ahyp:hlinkClr xmlns:ahyp="http://schemas.microsoft.com/office/drawing/2018/hyperlinkcolor" val="tx"/>
                    </a:ext>
                  </a:extLst>
                </a:hlinkClick>
              </a:rPr>
              <a:t>www.javatpoint.com</a:t>
            </a:r>
            <a:endParaRPr lang="en-IN" sz="3600" dirty="0"/>
          </a:p>
          <a:p>
            <a:pPr>
              <a:buFont typeface="Wingdings" panose="05000000000000000000" pitchFamily="2" charset="2"/>
              <a:buChar char="Ø"/>
            </a:pPr>
            <a:r>
              <a:rPr lang="en-IN" sz="3600" dirty="0">
                <a:hlinkClick r:id="rId3">
                  <a:extLst>
                    <a:ext uri="{A12FA001-AC4F-418D-AE19-62706E023703}">
                      <ahyp:hlinkClr xmlns:ahyp="http://schemas.microsoft.com/office/drawing/2018/hyperlinkcolor" val="tx"/>
                    </a:ext>
                  </a:extLst>
                </a:hlinkClick>
              </a:rPr>
              <a:t>www.w3school.com</a:t>
            </a:r>
            <a:endParaRPr lang="en-IN" sz="3600" dirty="0"/>
          </a:p>
          <a:p>
            <a:pPr>
              <a:buFont typeface="Wingdings" panose="05000000000000000000" pitchFamily="2" charset="2"/>
              <a:buChar char="Ø"/>
            </a:pPr>
            <a:r>
              <a:rPr lang="en-IN" sz="3600" dirty="0" err="1"/>
              <a:t>Geeksforgeeks</a:t>
            </a:r>
            <a:endParaRPr lang="en-IN" sz="3600" dirty="0"/>
          </a:p>
          <a:p>
            <a:pPr>
              <a:buFont typeface="Wingdings" panose="05000000000000000000" pitchFamily="2" charset="2"/>
              <a:buChar char="Ø"/>
            </a:pPr>
            <a:r>
              <a:rPr lang="en-IN" sz="3600" u="sng" dirty="0">
                <a:hlinkClick r:id="rId4">
                  <a:extLst>
                    <a:ext uri="{A12FA001-AC4F-418D-AE19-62706E023703}">
                      <ahyp:hlinkClr xmlns:ahyp="http://schemas.microsoft.com/office/drawing/2018/hyperlinkcolor" val="tx"/>
                    </a:ext>
                  </a:extLst>
                </a:hlinkClick>
              </a:rPr>
              <a:t>https://developer</a:t>
            </a:r>
            <a:r>
              <a:rPr lang="en-IN" sz="3600" u="sng" dirty="0"/>
              <a:t>.mozila.org/en-US/docs/Learn/Server-side/Express_Nodejs</a:t>
            </a:r>
          </a:p>
        </p:txBody>
      </p:sp>
    </p:spTree>
    <p:extLst>
      <p:ext uri="{BB962C8B-B14F-4D97-AF65-F5344CB8AC3E}">
        <p14:creationId xmlns:p14="http://schemas.microsoft.com/office/powerpoint/2010/main" val="168814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5956-F7FF-8F16-46D9-967E132B119E}"/>
              </a:ext>
            </a:extLst>
          </p:cNvPr>
          <p:cNvSpPr>
            <a:spLocks noGrp="1"/>
          </p:cNvSpPr>
          <p:nvPr>
            <p:ph type="title"/>
          </p:nvPr>
        </p:nvSpPr>
        <p:spPr/>
        <p:txBody>
          <a:bodyPr/>
          <a:lstStyle/>
          <a:p>
            <a:pPr algn="ctr"/>
            <a:r>
              <a:rPr lang="en-US" b="1" u="sng" dirty="0"/>
              <a:t>FUTURE SCOPE</a:t>
            </a:r>
            <a:endParaRPr lang="en-IN" b="1" u="sng" dirty="0"/>
          </a:p>
        </p:txBody>
      </p:sp>
      <p:sp>
        <p:nvSpPr>
          <p:cNvPr id="3" name="Content Placeholder 2">
            <a:extLst>
              <a:ext uri="{FF2B5EF4-FFF2-40B4-BE49-F238E27FC236}">
                <a16:creationId xmlns:a16="http://schemas.microsoft.com/office/drawing/2014/main" id="{16FFA3DC-E7A0-023B-8856-DDB7595DCF2D}"/>
              </a:ext>
            </a:extLst>
          </p:cNvPr>
          <p:cNvSpPr>
            <a:spLocks noGrp="1"/>
          </p:cNvSpPr>
          <p:nvPr>
            <p:ph idx="1"/>
          </p:nvPr>
        </p:nvSpPr>
        <p:spPr>
          <a:xfrm>
            <a:off x="511277" y="1825625"/>
            <a:ext cx="10842523" cy="4172052"/>
          </a:xfrm>
        </p:spPr>
        <p:txBody>
          <a:bodyPr/>
          <a:lstStyle/>
          <a:p>
            <a:r>
              <a:rPr lang="en-US" dirty="0"/>
              <a:t>We can enhance this System by including more facilities like Emergency SMS for Donor which are ready for Donating Blood.</a:t>
            </a:r>
          </a:p>
          <a:p>
            <a:r>
              <a:rPr lang="en-US" dirty="0"/>
              <a:t>Today, the market place is flooded with several Blood bank management options for blood bank to choose from. A variety of innovative products and services are being offered spoiling customers for choice. Blood Bank Management System is no more a privelage enjoyed by managers and employees. In the last couple of years, the growth of IT industry has been phenomenal as more have started Discovering the benefits of using this platform. Therefore we have made this System live and provide Software as Service(SAS) in future. </a:t>
            </a:r>
            <a:endParaRPr lang="en-IN" dirty="0"/>
          </a:p>
        </p:txBody>
      </p:sp>
    </p:spTree>
    <p:extLst>
      <p:ext uri="{BB962C8B-B14F-4D97-AF65-F5344CB8AC3E}">
        <p14:creationId xmlns:p14="http://schemas.microsoft.com/office/powerpoint/2010/main" val="363599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784563-887C-1EAC-789B-23E98E6F1DC2}"/>
              </a:ext>
            </a:extLst>
          </p:cNvPr>
          <p:cNvPicPr>
            <a:picLocks noChangeAspect="1"/>
          </p:cNvPicPr>
          <p:nvPr/>
        </p:nvPicPr>
        <p:blipFill>
          <a:blip r:embed="rId2"/>
          <a:stretch>
            <a:fillRect/>
          </a:stretch>
        </p:blipFill>
        <p:spPr>
          <a:xfrm>
            <a:off x="3052689" y="1814732"/>
            <a:ext cx="7287064" cy="3615398"/>
          </a:xfrm>
          <a:prstGeom prst="rect">
            <a:avLst/>
          </a:prstGeom>
        </p:spPr>
      </p:pic>
    </p:spTree>
    <p:extLst>
      <p:ext uri="{BB962C8B-B14F-4D97-AF65-F5344CB8AC3E}">
        <p14:creationId xmlns:p14="http://schemas.microsoft.com/office/powerpoint/2010/main" val="36494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1EC4-691B-67BF-C8AC-F905727DDC38}"/>
              </a:ext>
            </a:extLst>
          </p:cNvPr>
          <p:cNvSpPr>
            <a:spLocks noGrp="1"/>
          </p:cNvSpPr>
          <p:nvPr>
            <p:ph type="title"/>
          </p:nvPr>
        </p:nvSpPr>
        <p:spPr/>
        <p:txBody>
          <a:bodyPr>
            <a:normAutofit/>
          </a:bodyPr>
          <a:lstStyle/>
          <a:p>
            <a:pPr algn="ctr"/>
            <a:r>
              <a:rPr lang="en-IN" sz="6600" b="1" dirty="0"/>
              <a:t>Introduction</a:t>
            </a:r>
          </a:p>
        </p:txBody>
      </p:sp>
      <p:sp>
        <p:nvSpPr>
          <p:cNvPr id="3" name="Content Placeholder 2">
            <a:extLst>
              <a:ext uri="{FF2B5EF4-FFF2-40B4-BE49-F238E27FC236}">
                <a16:creationId xmlns:a16="http://schemas.microsoft.com/office/drawing/2014/main" id="{F55250FA-A37F-6829-E944-6D5C55139AEA}"/>
              </a:ext>
            </a:extLst>
          </p:cNvPr>
          <p:cNvSpPr>
            <a:spLocks noGrp="1"/>
          </p:cNvSpPr>
          <p:nvPr>
            <p:ph idx="1"/>
          </p:nvPr>
        </p:nvSpPr>
        <p:spPr/>
        <p:txBody>
          <a:bodyPr>
            <a:normAutofit lnSpcReduction="10000"/>
          </a:bodyPr>
          <a:lstStyle/>
          <a:p>
            <a:pPr>
              <a:buFont typeface="Wingdings" panose="05000000000000000000" pitchFamily="2" charset="2"/>
              <a:buChar char="Ø"/>
            </a:pPr>
            <a:r>
              <a:rPr lang="en-IN" sz="3200" dirty="0"/>
              <a:t>Blood Bank Management System is a web based application.</a:t>
            </a:r>
          </a:p>
          <a:p>
            <a:pPr>
              <a:buFont typeface="Wingdings" panose="05000000000000000000" pitchFamily="2" charset="2"/>
              <a:buChar char="Ø"/>
            </a:pPr>
            <a:r>
              <a:rPr lang="en-IN" sz="3200" dirty="0"/>
              <a:t>The purpose of this project was to develop a blood management information system to assist in the management information system.</a:t>
            </a:r>
          </a:p>
          <a:p>
            <a:pPr>
              <a:buFont typeface="Wingdings" panose="05000000000000000000" pitchFamily="2" charset="2"/>
              <a:buChar char="Ø"/>
            </a:pPr>
            <a:r>
              <a:rPr lang="en-IN" sz="3200" dirty="0"/>
              <a:t>This project includes some modules i.e. Admin module, Donor module, Blood bank login, DashBoard, Home page.</a:t>
            </a:r>
          </a:p>
          <a:p>
            <a:pPr>
              <a:buFont typeface="Wingdings" panose="05000000000000000000" pitchFamily="2" charset="2"/>
              <a:buChar char="Ø"/>
            </a:pPr>
            <a:r>
              <a:rPr lang="en-IN" sz="3200" dirty="0"/>
              <a:t>The Current System of  Manual Blood Bank is Time consuming that’s why we are developing Online Blood Bank Management System. </a:t>
            </a:r>
          </a:p>
        </p:txBody>
      </p:sp>
    </p:spTree>
    <p:extLst>
      <p:ext uri="{BB962C8B-B14F-4D97-AF65-F5344CB8AC3E}">
        <p14:creationId xmlns:p14="http://schemas.microsoft.com/office/powerpoint/2010/main" val="131501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AF1D-B26C-97F5-C19A-457B7D749EEE}"/>
              </a:ext>
            </a:extLst>
          </p:cNvPr>
          <p:cNvSpPr>
            <a:spLocks noGrp="1"/>
          </p:cNvSpPr>
          <p:nvPr>
            <p:ph type="title"/>
          </p:nvPr>
        </p:nvSpPr>
        <p:spPr/>
        <p:txBody>
          <a:bodyPr>
            <a:normAutofit/>
          </a:bodyPr>
          <a:lstStyle/>
          <a:p>
            <a:pPr algn="ctr"/>
            <a:r>
              <a:rPr lang="en-IN" sz="6600" b="1" dirty="0"/>
              <a:t>Objective</a:t>
            </a:r>
          </a:p>
        </p:txBody>
      </p:sp>
      <p:sp>
        <p:nvSpPr>
          <p:cNvPr id="3" name="Content Placeholder 2">
            <a:extLst>
              <a:ext uri="{FF2B5EF4-FFF2-40B4-BE49-F238E27FC236}">
                <a16:creationId xmlns:a16="http://schemas.microsoft.com/office/drawing/2014/main" id="{014D3EA2-AAA8-E506-BDA2-AF7D2383B6B6}"/>
              </a:ext>
            </a:extLst>
          </p:cNvPr>
          <p:cNvSpPr>
            <a:spLocks noGrp="1"/>
          </p:cNvSpPr>
          <p:nvPr>
            <p:ph idx="1"/>
          </p:nvPr>
        </p:nvSpPr>
        <p:spPr/>
        <p:txBody>
          <a:bodyPr>
            <a:normAutofit/>
          </a:bodyPr>
          <a:lstStyle/>
          <a:p>
            <a:pPr>
              <a:buFont typeface="Wingdings" panose="05000000000000000000" pitchFamily="2" charset="2"/>
              <a:buChar char="Ø"/>
            </a:pPr>
            <a:r>
              <a:rPr lang="en-IN" sz="3200" dirty="0"/>
              <a:t>Objective of this project is to maintain the Blood Bank System.</a:t>
            </a:r>
          </a:p>
          <a:p>
            <a:pPr>
              <a:buFont typeface="Wingdings" panose="05000000000000000000" pitchFamily="2" charset="2"/>
              <a:buChar char="Ø"/>
            </a:pPr>
            <a:r>
              <a:rPr lang="en-IN" sz="3200" dirty="0"/>
              <a:t>They have to maintain donor and receiver details.</a:t>
            </a:r>
          </a:p>
          <a:p>
            <a:pPr>
              <a:buFont typeface="Wingdings" panose="05000000000000000000" pitchFamily="2" charset="2"/>
              <a:buChar char="Ø"/>
            </a:pPr>
            <a:r>
              <a:rPr lang="en-IN" sz="3200" dirty="0"/>
              <a:t>This software helps to easy management of records such as management of blood donors, availability of blood etc.</a:t>
            </a:r>
          </a:p>
          <a:p>
            <a:pPr>
              <a:buFont typeface="Wingdings" panose="05000000000000000000" pitchFamily="2" charset="2"/>
              <a:buChar char="Ø"/>
            </a:pPr>
            <a:r>
              <a:rPr lang="en-IN" sz="3200" dirty="0"/>
              <a:t>Component preparation details, Blood Issue details, Blood request details.</a:t>
            </a:r>
          </a:p>
        </p:txBody>
      </p:sp>
    </p:spTree>
    <p:extLst>
      <p:ext uri="{BB962C8B-B14F-4D97-AF65-F5344CB8AC3E}">
        <p14:creationId xmlns:p14="http://schemas.microsoft.com/office/powerpoint/2010/main" val="29118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39BD-EF5A-407A-ED2F-389035A0E873}"/>
              </a:ext>
            </a:extLst>
          </p:cNvPr>
          <p:cNvSpPr>
            <a:spLocks noGrp="1"/>
          </p:cNvSpPr>
          <p:nvPr>
            <p:ph type="title"/>
          </p:nvPr>
        </p:nvSpPr>
        <p:spPr/>
        <p:txBody>
          <a:bodyPr>
            <a:normAutofit/>
          </a:bodyPr>
          <a:lstStyle/>
          <a:p>
            <a:pPr algn="ctr"/>
            <a:r>
              <a:rPr lang="en-IN" sz="6600" b="1" dirty="0"/>
              <a:t>Scope</a:t>
            </a:r>
          </a:p>
        </p:txBody>
      </p:sp>
      <p:sp>
        <p:nvSpPr>
          <p:cNvPr id="3" name="Content Placeholder 2">
            <a:extLst>
              <a:ext uri="{FF2B5EF4-FFF2-40B4-BE49-F238E27FC236}">
                <a16:creationId xmlns:a16="http://schemas.microsoft.com/office/drawing/2014/main" id="{F37E09AB-14D7-6A2B-3E40-2D4C28EC88E3}"/>
              </a:ext>
            </a:extLst>
          </p:cNvPr>
          <p:cNvSpPr>
            <a:spLocks noGrp="1"/>
          </p:cNvSpPr>
          <p:nvPr>
            <p:ph idx="1"/>
          </p:nvPr>
        </p:nvSpPr>
        <p:spPr/>
        <p:txBody>
          <a:bodyPr>
            <a:normAutofit/>
          </a:bodyPr>
          <a:lstStyle/>
          <a:p>
            <a:pPr marL="0" indent="0">
              <a:buNone/>
            </a:pPr>
            <a:r>
              <a:rPr lang="en-IN" sz="3600" dirty="0"/>
              <a:t>This system has a wide scope, as it is not intended to a particular organization. This project is going to develop generic software, which can be applied by any business organization. Moreover, it provides facility to its users. Also the software is going to provide a huge amount of Summary data.</a:t>
            </a:r>
          </a:p>
        </p:txBody>
      </p:sp>
    </p:spTree>
    <p:extLst>
      <p:ext uri="{BB962C8B-B14F-4D97-AF65-F5344CB8AC3E}">
        <p14:creationId xmlns:p14="http://schemas.microsoft.com/office/powerpoint/2010/main" val="23151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1516-A27D-6D00-9F04-7FC6EE1A76FE}"/>
              </a:ext>
            </a:extLst>
          </p:cNvPr>
          <p:cNvSpPr>
            <a:spLocks noGrp="1"/>
          </p:cNvSpPr>
          <p:nvPr>
            <p:ph type="title"/>
          </p:nvPr>
        </p:nvSpPr>
        <p:spPr/>
        <p:txBody>
          <a:bodyPr>
            <a:normAutofit/>
          </a:bodyPr>
          <a:lstStyle/>
          <a:p>
            <a:pPr algn="ctr"/>
            <a:r>
              <a:rPr lang="en-IN" sz="6600" b="1" dirty="0"/>
              <a:t>Modules</a:t>
            </a:r>
          </a:p>
        </p:txBody>
      </p:sp>
      <p:sp>
        <p:nvSpPr>
          <p:cNvPr id="3" name="Content Placeholder 2">
            <a:extLst>
              <a:ext uri="{FF2B5EF4-FFF2-40B4-BE49-F238E27FC236}">
                <a16:creationId xmlns:a16="http://schemas.microsoft.com/office/drawing/2014/main" id="{F8464497-F003-4BE5-587E-F4E20ED55BD7}"/>
              </a:ext>
            </a:extLst>
          </p:cNvPr>
          <p:cNvSpPr>
            <a:spLocks noGrp="1"/>
          </p:cNvSpPr>
          <p:nvPr>
            <p:ph idx="1"/>
          </p:nvPr>
        </p:nvSpPr>
        <p:spPr/>
        <p:txBody>
          <a:bodyPr>
            <a:normAutofit/>
          </a:bodyPr>
          <a:lstStyle/>
          <a:p>
            <a:pPr>
              <a:buFont typeface="Wingdings" panose="05000000000000000000" pitchFamily="2" charset="2"/>
              <a:buChar char="Ø"/>
            </a:pPr>
            <a:r>
              <a:rPr lang="en-IN" sz="3600" dirty="0"/>
              <a:t>Manage Donor Information</a:t>
            </a:r>
          </a:p>
          <a:p>
            <a:pPr>
              <a:buFont typeface="Wingdings" panose="05000000000000000000" pitchFamily="2" charset="2"/>
              <a:buChar char="Ø"/>
            </a:pPr>
            <a:r>
              <a:rPr lang="en-IN" sz="3600" dirty="0"/>
              <a:t>Manage availability of blood.</a:t>
            </a:r>
          </a:p>
          <a:p>
            <a:pPr>
              <a:buFont typeface="Wingdings" panose="05000000000000000000" pitchFamily="2" charset="2"/>
              <a:buChar char="Ø"/>
            </a:pPr>
            <a:r>
              <a:rPr lang="en-IN" sz="3600" dirty="0"/>
              <a:t>Manage Buyer information.</a:t>
            </a:r>
          </a:p>
          <a:p>
            <a:pPr>
              <a:buFont typeface="Wingdings" panose="05000000000000000000" pitchFamily="2" charset="2"/>
              <a:buChar char="Ø"/>
            </a:pPr>
            <a:r>
              <a:rPr lang="en-IN" sz="3600" dirty="0"/>
              <a:t>Manage Activity.</a:t>
            </a:r>
          </a:p>
          <a:p>
            <a:pPr>
              <a:buFont typeface="Wingdings" panose="05000000000000000000" pitchFamily="2" charset="2"/>
              <a:buChar char="Ø"/>
            </a:pPr>
            <a:r>
              <a:rPr lang="en-IN" sz="3600" dirty="0"/>
              <a:t>Instant search of required blood group and issue to patient.</a:t>
            </a:r>
          </a:p>
        </p:txBody>
      </p:sp>
    </p:spTree>
    <p:extLst>
      <p:ext uri="{BB962C8B-B14F-4D97-AF65-F5344CB8AC3E}">
        <p14:creationId xmlns:p14="http://schemas.microsoft.com/office/powerpoint/2010/main" val="13534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8C21-B494-F580-7AE6-2AD6AA25DD15}"/>
              </a:ext>
            </a:extLst>
          </p:cNvPr>
          <p:cNvSpPr>
            <a:spLocks noGrp="1"/>
          </p:cNvSpPr>
          <p:nvPr>
            <p:ph type="title"/>
          </p:nvPr>
        </p:nvSpPr>
        <p:spPr/>
        <p:txBody>
          <a:bodyPr>
            <a:normAutofit/>
          </a:bodyPr>
          <a:lstStyle/>
          <a:p>
            <a:pPr algn="ctr"/>
            <a:r>
              <a:rPr lang="en-IN" sz="5400" b="1" dirty="0"/>
              <a:t>Software &amp; Language Used</a:t>
            </a:r>
          </a:p>
        </p:txBody>
      </p:sp>
      <p:sp>
        <p:nvSpPr>
          <p:cNvPr id="3" name="Content Placeholder 2">
            <a:extLst>
              <a:ext uri="{FF2B5EF4-FFF2-40B4-BE49-F238E27FC236}">
                <a16:creationId xmlns:a16="http://schemas.microsoft.com/office/drawing/2014/main" id="{D455A7D2-C4FD-75FA-6B06-7C7B3ABC4B93}"/>
              </a:ext>
            </a:extLst>
          </p:cNvPr>
          <p:cNvSpPr>
            <a:spLocks noGrp="1"/>
          </p:cNvSpPr>
          <p:nvPr>
            <p:ph idx="1"/>
          </p:nvPr>
        </p:nvSpPr>
        <p:spPr>
          <a:xfrm>
            <a:off x="838199" y="1825625"/>
            <a:ext cx="3375991" cy="4351338"/>
          </a:xfrm>
        </p:spPr>
        <p:txBody>
          <a:bodyPr/>
          <a:lstStyle/>
          <a:p>
            <a:pPr>
              <a:buFont typeface="Wingdings" panose="05000000000000000000" pitchFamily="2" charset="2"/>
              <a:buChar char="v"/>
            </a:pPr>
            <a:r>
              <a:rPr lang="en-IN" sz="4000" dirty="0"/>
              <a:t>Frontend</a:t>
            </a:r>
          </a:p>
          <a:p>
            <a:pPr lvl="1"/>
            <a:r>
              <a:rPr lang="en-IN" sz="3200" dirty="0"/>
              <a:t>HTML5</a:t>
            </a:r>
          </a:p>
          <a:p>
            <a:pPr lvl="1"/>
            <a:r>
              <a:rPr lang="en-IN" sz="3200" dirty="0"/>
              <a:t>CSS3</a:t>
            </a:r>
          </a:p>
          <a:p>
            <a:pPr lvl="1"/>
            <a:r>
              <a:rPr lang="en-IN" sz="3200" dirty="0"/>
              <a:t>Java Script</a:t>
            </a:r>
          </a:p>
        </p:txBody>
      </p:sp>
      <p:sp>
        <p:nvSpPr>
          <p:cNvPr id="5" name="Content Placeholder 2">
            <a:extLst>
              <a:ext uri="{FF2B5EF4-FFF2-40B4-BE49-F238E27FC236}">
                <a16:creationId xmlns:a16="http://schemas.microsoft.com/office/drawing/2014/main" id="{F624BDB2-B1E1-54B1-6C06-F91DB5A36948}"/>
              </a:ext>
            </a:extLst>
          </p:cNvPr>
          <p:cNvSpPr txBox="1">
            <a:spLocks/>
          </p:cNvSpPr>
          <p:nvPr/>
        </p:nvSpPr>
        <p:spPr>
          <a:xfrm>
            <a:off x="4601816" y="1825625"/>
            <a:ext cx="3375991" cy="4450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IN" sz="4000" dirty="0"/>
              <a:t>Backend</a:t>
            </a:r>
          </a:p>
          <a:p>
            <a:pPr lvl="1"/>
            <a:r>
              <a:rPr lang="en-IN" sz="3200" dirty="0"/>
              <a:t>Express JS</a:t>
            </a:r>
          </a:p>
          <a:p>
            <a:pPr lvl="1"/>
            <a:r>
              <a:rPr lang="en-IN" sz="3200" dirty="0"/>
              <a:t>Node JS</a:t>
            </a:r>
          </a:p>
          <a:p>
            <a:pPr lvl="1"/>
            <a:r>
              <a:rPr lang="en-IN" sz="3200" dirty="0"/>
              <a:t>Mongo DB</a:t>
            </a:r>
          </a:p>
        </p:txBody>
      </p:sp>
      <p:sp>
        <p:nvSpPr>
          <p:cNvPr id="6" name="Content Placeholder 2">
            <a:extLst>
              <a:ext uri="{FF2B5EF4-FFF2-40B4-BE49-F238E27FC236}">
                <a16:creationId xmlns:a16="http://schemas.microsoft.com/office/drawing/2014/main" id="{CC0E292A-11E4-C45A-6D61-43BDA3021317}"/>
              </a:ext>
            </a:extLst>
          </p:cNvPr>
          <p:cNvSpPr txBox="1">
            <a:spLocks/>
          </p:cNvSpPr>
          <p:nvPr/>
        </p:nvSpPr>
        <p:spPr>
          <a:xfrm>
            <a:off x="7977808" y="1825625"/>
            <a:ext cx="3375991" cy="4503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IN" sz="4000" dirty="0"/>
              <a:t>Software</a:t>
            </a:r>
          </a:p>
          <a:p>
            <a:pPr lvl="1"/>
            <a:r>
              <a:rPr lang="en-IN" sz="3200" dirty="0"/>
              <a:t>Mongo DB</a:t>
            </a:r>
          </a:p>
          <a:p>
            <a:pPr lvl="1"/>
            <a:r>
              <a:rPr lang="en-IN" sz="3200" dirty="0"/>
              <a:t>Visual Studio</a:t>
            </a:r>
          </a:p>
        </p:txBody>
      </p:sp>
    </p:spTree>
    <p:extLst>
      <p:ext uri="{BB962C8B-B14F-4D97-AF65-F5344CB8AC3E}">
        <p14:creationId xmlns:p14="http://schemas.microsoft.com/office/powerpoint/2010/main" val="7830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8A3F-42C2-16B9-8151-94EC7A8B72C9}"/>
              </a:ext>
            </a:extLst>
          </p:cNvPr>
          <p:cNvSpPr>
            <a:spLocks noGrp="1"/>
          </p:cNvSpPr>
          <p:nvPr>
            <p:ph type="title"/>
          </p:nvPr>
        </p:nvSpPr>
        <p:spPr>
          <a:xfrm>
            <a:off x="838200" y="365126"/>
            <a:ext cx="10515600" cy="774562"/>
          </a:xfrm>
        </p:spPr>
        <p:txBody>
          <a:bodyPr>
            <a:normAutofit fontScale="90000"/>
          </a:bodyPr>
          <a:lstStyle/>
          <a:p>
            <a:pPr algn="ctr"/>
            <a:r>
              <a:rPr lang="en-IN" sz="5400" b="1" dirty="0"/>
              <a:t>D F D (Data Flow Diagram)</a:t>
            </a:r>
          </a:p>
        </p:txBody>
      </p:sp>
      <p:sp>
        <p:nvSpPr>
          <p:cNvPr id="3" name="Content Placeholder 2">
            <a:extLst>
              <a:ext uri="{FF2B5EF4-FFF2-40B4-BE49-F238E27FC236}">
                <a16:creationId xmlns:a16="http://schemas.microsoft.com/office/drawing/2014/main" id="{15DCAA52-AE17-A1A6-E44D-3871F440CD84}"/>
              </a:ext>
            </a:extLst>
          </p:cNvPr>
          <p:cNvSpPr>
            <a:spLocks noGrp="1"/>
          </p:cNvSpPr>
          <p:nvPr>
            <p:ph idx="1"/>
          </p:nvPr>
        </p:nvSpPr>
        <p:spPr>
          <a:xfrm>
            <a:off x="838200" y="1139688"/>
            <a:ext cx="10515600" cy="5353186"/>
          </a:xfrm>
        </p:spPr>
        <p:txBody>
          <a:bodyPr>
            <a:normAutofit fontScale="92500" lnSpcReduction="10000"/>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Zero Level DFD – Blood Bank Management System</a:t>
            </a:r>
          </a:p>
        </p:txBody>
      </p:sp>
      <p:pic>
        <p:nvPicPr>
          <p:cNvPr id="10" name="Picture 9">
            <a:extLst>
              <a:ext uri="{FF2B5EF4-FFF2-40B4-BE49-F238E27FC236}">
                <a16:creationId xmlns:a16="http://schemas.microsoft.com/office/drawing/2014/main" id="{6CBB9961-2258-A0DB-3057-DF2D3D8F3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64" y="1279358"/>
            <a:ext cx="10177672" cy="4299283"/>
          </a:xfrm>
          <a:prstGeom prst="rect">
            <a:avLst/>
          </a:prstGeom>
        </p:spPr>
      </p:pic>
    </p:spTree>
    <p:extLst>
      <p:ext uri="{BB962C8B-B14F-4D97-AF65-F5344CB8AC3E}">
        <p14:creationId xmlns:p14="http://schemas.microsoft.com/office/powerpoint/2010/main" val="102038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EB47-1563-502A-A7DB-4980D5A850F0}"/>
              </a:ext>
            </a:extLst>
          </p:cNvPr>
          <p:cNvSpPr>
            <a:spLocks noGrp="1"/>
          </p:cNvSpPr>
          <p:nvPr>
            <p:ph type="title"/>
          </p:nvPr>
        </p:nvSpPr>
        <p:spPr>
          <a:xfrm>
            <a:off x="838200" y="365126"/>
            <a:ext cx="10515600" cy="886900"/>
          </a:xfrm>
        </p:spPr>
        <p:txBody>
          <a:bodyPr>
            <a:normAutofit fontScale="90000"/>
          </a:bodyPr>
          <a:lstStyle/>
          <a:p>
            <a:pPr algn="ctr"/>
            <a:r>
              <a:rPr lang="en-IN" sz="6000" b="1" dirty="0"/>
              <a:t>ER Diagram</a:t>
            </a:r>
          </a:p>
        </p:txBody>
      </p:sp>
      <p:pic>
        <p:nvPicPr>
          <p:cNvPr id="65" name="Content Placeholder 64">
            <a:extLst>
              <a:ext uri="{FF2B5EF4-FFF2-40B4-BE49-F238E27FC236}">
                <a16:creationId xmlns:a16="http://schemas.microsoft.com/office/drawing/2014/main" id="{EEDF0829-C348-F151-7CD9-E533A57D5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2026"/>
            <a:ext cx="10515599" cy="5240849"/>
          </a:xfrm>
        </p:spPr>
      </p:pic>
    </p:spTree>
    <p:extLst>
      <p:ext uri="{BB962C8B-B14F-4D97-AF65-F5344CB8AC3E}">
        <p14:creationId xmlns:p14="http://schemas.microsoft.com/office/powerpoint/2010/main" val="29158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595</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Blood Bank Management System</vt:lpstr>
      <vt:lpstr>PowerPoint Presentation</vt:lpstr>
      <vt:lpstr>Introduction</vt:lpstr>
      <vt:lpstr>Objective</vt:lpstr>
      <vt:lpstr>Scope</vt:lpstr>
      <vt:lpstr>Modules</vt:lpstr>
      <vt:lpstr>Software &amp; Language Used</vt:lpstr>
      <vt:lpstr>D F D (Data Flow Diagram)</vt:lpstr>
      <vt:lpstr>ER Diagram</vt:lpstr>
      <vt:lpstr>Use Case Diagram</vt:lpstr>
      <vt:lpstr>PowerPoint Presentation</vt:lpstr>
      <vt:lpstr>Splash Screen Frame/ Home Page</vt:lpstr>
      <vt:lpstr>DashBoard</vt:lpstr>
      <vt:lpstr>Blood Bank Registration Frame</vt:lpstr>
      <vt:lpstr>Blood Bank Login Frame</vt:lpstr>
      <vt:lpstr>User Registration Frame</vt:lpstr>
      <vt:lpstr>Donor Login</vt:lpstr>
      <vt:lpstr>Contact Us Page</vt:lpstr>
      <vt:lpstr>Blood Request Page</vt:lpstr>
      <vt:lpstr>Conclusion</vt:lpstr>
      <vt:lpstr>Reference</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anmol kumar</dc:creator>
  <cp:lastModifiedBy>Nikshep Paliwal</cp:lastModifiedBy>
  <cp:revision>22</cp:revision>
  <dcterms:created xsi:type="dcterms:W3CDTF">2022-11-06T14:44:09Z</dcterms:created>
  <dcterms:modified xsi:type="dcterms:W3CDTF">2022-12-24T03:32:16Z</dcterms:modified>
</cp:coreProperties>
</file>