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87997393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87997393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87997393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87997393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8799739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f8799739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708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680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191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0373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68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0301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43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8247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5204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9288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536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5626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 and body_alt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3427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2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8550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924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575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984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11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6173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4630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36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/>
          </p:nvPr>
        </p:nvSpPr>
        <p:spPr>
          <a:xfrm>
            <a:off x="200056" y="2468601"/>
            <a:ext cx="5130227" cy="249718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THEME- HEALTHCARE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1"/>
          </p:nvPr>
        </p:nvSpPr>
        <p:spPr>
          <a:xfrm>
            <a:off x="5582038" y="3126503"/>
            <a:ext cx="3470700" cy="1181382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 dirty="0"/>
              <a:t>TIME NAME-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000" b="1" dirty="0"/>
              <a:t>CLOUDE HACKER </a:t>
            </a:r>
            <a:endParaRPr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379BF-56B2-023B-173D-A0215448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9144000" cy="24686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1394004" y="972638"/>
            <a:ext cx="7038900" cy="67584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Details</a:t>
            </a:r>
            <a:endParaRPr dirty="0"/>
          </a:p>
        </p:txBody>
      </p:sp>
      <p:sp>
        <p:nvSpPr>
          <p:cNvPr id="235" name="Google Shape;235;p18"/>
          <p:cNvSpPr txBox="1"/>
          <p:nvPr/>
        </p:nvSpPr>
        <p:spPr>
          <a:xfrm>
            <a:off x="2878032" y="2026913"/>
            <a:ext cx="4070844" cy="5448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Leader - Ayush Gupta</a:t>
            </a:r>
            <a:endParaRPr lang="en-GB" sz="2400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2878032" y="3071932"/>
            <a:ext cx="4070844" cy="126605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 - </a:t>
            </a:r>
            <a:r>
              <a:rPr lang="en-GB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Neeraj Lodhi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Vinit Sheetal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</a:t>
            </a:r>
            <a:r>
              <a:rPr lang="en-GB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Nikshay</a:t>
            </a:r>
            <a:r>
              <a:rPr lang="en-GB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Yadav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>
            <a:spLocks noGrp="1"/>
          </p:cNvSpPr>
          <p:nvPr>
            <p:ph type="title"/>
          </p:nvPr>
        </p:nvSpPr>
        <p:spPr>
          <a:xfrm>
            <a:off x="1431314" y="758023"/>
            <a:ext cx="7038900" cy="609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244" name="Google Shape;244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1339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700" dirty="0"/>
              <a:t>An AI-based diagnostic tool that can </a:t>
            </a:r>
            <a:r>
              <a:rPr lang="en-GB" sz="1700" dirty="0" err="1"/>
              <a:t>analyze</a:t>
            </a:r>
            <a:r>
              <a:rPr lang="en-GB" sz="1700" dirty="0"/>
              <a:t> medical images (e.g., X-rays, MRIs, CT scans) to assist doctors in detecting diseases like cancer, pneumonia, or fractures more accurately and swiftly.</a:t>
            </a: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the problems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body" idx="4294967295"/>
          </p:nvPr>
        </p:nvSpPr>
        <p:spPr>
          <a:xfrm>
            <a:off x="1234068" y="1055650"/>
            <a:ext cx="7761249" cy="1060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Quickly processes and interprets medical images. This speed allows doctors to provide, timely diagnosis, which can be crucial in cases where early detection significantly impacts treatment outcomes.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4294967295"/>
          </p:nvPr>
        </p:nvSpPr>
        <p:spPr>
          <a:xfrm>
            <a:off x="1315844" y="2460701"/>
            <a:ext cx="7679473" cy="1283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AI tool helps doctors by giving a second opinion or pointing out things that need more attention. It doesn't take the place of doctors, but it helps them make better decisions and give better care to patients.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728546" y="1307844"/>
            <a:ext cx="795454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728546" y="2658481"/>
            <a:ext cx="568954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>
            <a:spLocks noGrp="1"/>
          </p:cNvSpPr>
          <p:nvPr>
            <p:ph type="title"/>
          </p:nvPr>
        </p:nvSpPr>
        <p:spPr>
          <a:xfrm>
            <a:off x="191665" y="350192"/>
            <a:ext cx="3034754" cy="673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Solution</a:t>
            </a:r>
            <a:endParaRPr sz="3000" dirty="0"/>
          </a:p>
        </p:txBody>
      </p:sp>
      <p:sp>
        <p:nvSpPr>
          <p:cNvPr id="261" name="Google Shape;261;p21"/>
          <p:cNvSpPr txBox="1"/>
          <p:nvPr/>
        </p:nvSpPr>
        <p:spPr>
          <a:xfrm>
            <a:off x="3291705" y="179853"/>
            <a:ext cx="5235262" cy="538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300" b="1" dirty="0">
                <a:solidFill>
                  <a:schemeClr val="lt1"/>
                </a:solidFill>
              </a:rPr>
              <a:t>Data Collection</a:t>
            </a:r>
            <a:r>
              <a:rPr lang="en-GB" sz="1300" dirty="0">
                <a:solidFill>
                  <a:schemeClr val="lt1"/>
                </a:solidFill>
              </a:rPr>
              <a:t>: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1300" dirty="0">
                <a:solidFill>
                  <a:schemeClr val="lt1"/>
                </a:solidFill>
              </a:rPr>
              <a:t>Gather a diverse set of high-quality medical images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1300" dirty="0">
                <a:solidFill>
                  <a:schemeClr val="lt1"/>
                </a:solidFill>
              </a:rPr>
              <a:t>representing various diseases.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300" dirty="0">
              <a:solidFill>
                <a:schemeClr val="lt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300" b="1" dirty="0">
                <a:solidFill>
                  <a:schemeClr val="lt1"/>
                </a:solidFill>
              </a:rPr>
              <a:t>Machine Learning Models</a:t>
            </a:r>
            <a:r>
              <a:rPr lang="en-GB" sz="1300" dirty="0">
                <a:solidFill>
                  <a:schemeClr val="lt1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1300" dirty="0">
                <a:solidFill>
                  <a:schemeClr val="lt1"/>
                </a:solidFill>
              </a:rPr>
              <a:t>Use algorithms like CNNs to detect disease patterns.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300" dirty="0">
              <a:solidFill>
                <a:schemeClr val="lt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300" b="1" dirty="0">
                <a:solidFill>
                  <a:schemeClr val="lt1"/>
                </a:solidFill>
              </a:rPr>
              <a:t>Annotation &amp; </a:t>
            </a:r>
            <a:r>
              <a:rPr lang="en-GB" sz="1300" b="1" dirty="0" err="1">
                <a:solidFill>
                  <a:schemeClr val="lt1"/>
                </a:solidFill>
              </a:rPr>
              <a:t>Labeling</a:t>
            </a:r>
            <a:r>
              <a:rPr lang="en-GB" sz="1300" dirty="0">
                <a:solidFill>
                  <a:schemeClr val="lt1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1300" dirty="0">
                <a:solidFill>
                  <a:schemeClr val="lt1"/>
                </a:solidFill>
              </a:rPr>
              <a:t>Ensure expert-</a:t>
            </a:r>
            <a:r>
              <a:rPr lang="en-GB" sz="1300" dirty="0" err="1">
                <a:solidFill>
                  <a:schemeClr val="lt1"/>
                </a:solidFill>
              </a:rPr>
              <a:t>labeled</a:t>
            </a:r>
            <a:r>
              <a:rPr lang="en-GB" sz="1300" dirty="0">
                <a:solidFill>
                  <a:schemeClr val="lt1"/>
                </a:solidFill>
              </a:rPr>
              <a:t> data for supervised learning.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300" dirty="0">
              <a:solidFill>
                <a:schemeClr val="lt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300" b="1" dirty="0">
                <a:solidFill>
                  <a:schemeClr val="lt1"/>
                </a:solidFill>
              </a:rPr>
              <a:t>Validation &amp; Testing</a:t>
            </a:r>
            <a:r>
              <a:rPr lang="en-GB" sz="1300" dirty="0">
                <a:solidFill>
                  <a:schemeClr val="lt1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1300" dirty="0">
                <a:solidFill>
                  <a:schemeClr val="lt1"/>
                </a:solidFill>
              </a:rPr>
              <a:t>Rigorously test the tool’s accuracy against expert radiologists.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300" dirty="0">
              <a:solidFill>
                <a:schemeClr val="lt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300" b="1" dirty="0">
                <a:solidFill>
                  <a:schemeClr val="lt1"/>
                </a:solidFill>
              </a:rPr>
              <a:t>Clinical Integration</a:t>
            </a:r>
            <a:r>
              <a:rPr lang="en-GB" sz="1300" dirty="0">
                <a:solidFill>
                  <a:schemeClr val="lt1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1300" dirty="0">
                <a:solidFill>
                  <a:schemeClr val="lt1"/>
                </a:solidFill>
              </a:rPr>
              <a:t>Seamlessly integrate the tool with healthcare workflows.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300" dirty="0">
              <a:solidFill>
                <a:schemeClr val="lt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300" b="1" dirty="0">
                <a:solidFill>
                  <a:schemeClr val="lt1"/>
                </a:solidFill>
              </a:rPr>
              <a:t>Regulatory Compliance</a:t>
            </a:r>
            <a:r>
              <a:rPr lang="en-GB" sz="1300" dirty="0">
                <a:solidFill>
                  <a:schemeClr val="lt1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1300" dirty="0">
                <a:solidFill>
                  <a:schemeClr val="lt1"/>
                </a:solidFill>
              </a:rPr>
              <a:t>Meet medical standards like FDA or CE approval.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300" dirty="0">
              <a:solidFill>
                <a:schemeClr val="lt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300" b="1" dirty="0">
                <a:solidFill>
                  <a:schemeClr val="lt1"/>
                </a:solidFill>
              </a:rPr>
              <a:t>User Interface</a:t>
            </a:r>
            <a:r>
              <a:rPr lang="en-GB" sz="1300" dirty="0">
                <a:solidFill>
                  <a:schemeClr val="lt1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1300" dirty="0">
                <a:solidFill>
                  <a:schemeClr val="lt1"/>
                </a:solidFill>
              </a:rPr>
              <a:t>Design an intuitive interface for easy interpretation by doctors.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300" dirty="0">
              <a:solidFill>
                <a:schemeClr val="lt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300" b="1" dirty="0">
                <a:solidFill>
                  <a:schemeClr val="lt1"/>
                </a:solidFill>
              </a:rPr>
              <a:t>Continuous Learning</a:t>
            </a:r>
            <a:r>
              <a:rPr lang="en-GB" sz="1300" dirty="0">
                <a:solidFill>
                  <a:schemeClr val="lt1"/>
                </a:solidFill>
              </a:rPr>
              <a:t>: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1300" dirty="0">
                <a:solidFill>
                  <a:schemeClr val="lt1"/>
                </a:solidFill>
              </a:rPr>
              <a:t>Implement feedback loops for ongoing model improvement.</a:t>
            </a:r>
            <a:endParaRPr sz="1300" dirty="0">
              <a:solidFill>
                <a:schemeClr val="lt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3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318181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2"/>
          <p:cNvSpPr txBox="1"/>
          <p:nvPr/>
        </p:nvSpPr>
        <p:spPr>
          <a:xfrm>
            <a:off x="-74342" y="3060368"/>
            <a:ext cx="4500341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code uses a pre-trained model to check if an image (like an X-ray) shows a broken bone. The image is prepared and then analyzed by the model. The result will either say 'Fractured' or 'Healthy,' depending on the score.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68" name="Google Shape;2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000" y="2730525"/>
            <a:ext cx="4718000" cy="24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 rotWithShape="1">
          <a:blip r:embed="rId5">
            <a:alphaModFix/>
          </a:blip>
          <a:srcRect b="20477"/>
          <a:stretch/>
        </p:blipFill>
        <p:spPr>
          <a:xfrm>
            <a:off x="4572000" y="62500"/>
            <a:ext cx="4572000" cy="26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xfrm>
            <a:off x="800981" y="705505"/>
            <a:ext cx="7038900" cy="655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key Features of our Solution</a:t>
            </a:r>
            <a:endParaRPr dirty="0"/>
          </a:p>
        </p:txBody>
      </p:sp>
      <p:sp>
        <p:nvSpPr>
          <p:cNvPr id="275" name="Google Shape;275;p23"/>
          <p:cNvSpPr txBox="1"/>
          <p:nvPr/>
        </p:nvSpPr>
        <p:spPr>
          <a:xfrm>
            <a:off x="991600" y="1782300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dirty="0"/>
          </a:p>
        </p:txBody>
      </p:sp>
      <p:sp>
        <p:nvSpPr>
          <p:cNvPr id="276" name="Google Shape;276;p23"/>
          <p:cNvSpPr txBox="1"/>
          <p:nvPr/>
        </p:nvSpPr>
        <p:spPr>
          <a:xfrm>
            <a:off x="927425" y="235627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Diagnostic Centers Hospitals with Radiology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991600" y="3180863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Propositions</a:t>
            </a:r>
            <a:endParaRPr/>
          </a:p>
        </p:txBody>
      </p:sp>
      <p:sp>
        <p:nvSpPr>
          <p:cNvPr id="278" name="Google Shape;278;p23"/>
          <p:cNvSpPr txBox="1"/>
          <p:nvPr/>
        </p:nvSpPr>
        <p:spPr>
          <a:xfrm>
            <a:off x="991600" y="3751150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Accuracy and  Reliability Efficiency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6211625" y="1765088"/>
            <a:ext cx="24129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6284850" y="3078113"/>
            <a:ext cx="18540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Customer Relationships</a:t>
            </a:r>
            <a:endParaRPr/>
          </a:p>
        </p:txBody>
      </p:sp>
      <p:sp>
        <p:nvSpPr>
          <p:cNvPr id="281" name="Google Shape;281;p23"/>
          <p:cNvSpPr txBox="1"/>
          <p:nvPr/>
        </p:nvSpPr>
        <p:spPr>
          <a:xfrm>
            <a:off x="6243600" y="3992650"/>
            <a:ext cx="19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Training and Education Dedicated Support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2" name="Google Shape;282;p23"/>
          <p:cNvCxnSpPr/>
          <p:nvPr/>
        </p:nvCxnSpPr>
        <p:spPr>
          <a:xfrm flipH="1">
            <a:off x="780745" y="1641850"/>
            <a:ext cx="7596300" cy="10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3"/>
          <p:cNvCxnSpPr/>
          <p:nvPr/>
        </p:nvCxnSpPr>
        <p:spPr>
          <a:xfrm flipH="1">
            <a:off x="780842" y="3044098"/>
            <a:ext cx="2275500" cy="10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23"/>
          <p:cNvCxnSpPr/>
          <p:nvPr/>
        </p:nvCxnSpPr>
        <p:spPr>
          <a:xfrm flipH="1">
            <a:off x="6101542" y="3044098"/>
            <a:ext cx="2275500" cy="10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3"/>
          <p:cNvCxnSpPr/>
          <p:nvPr/>
        </p:nvCxnSpPr>
        <p:spPr>
          <a:xfrm flipH="1">
            <a:off x="780745" y="4455175"/>
            <a:ext cx="7596300" cy="10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/>
          <p:nvPr/>
        </p:nvSpPr>
        <p:spPr>
          <a:xfrm>
            <a:off x="3171573" y="1660783"/>
            <a:ext cx="2787300" cy="2787300"/>
          </a:xfrm>
          <a:prstGeom prst="pie">
            <a:avLst>
              <a:gd name="adj1" fmla="val 10795717"/>
              <a:gd name="adj2" fmla="val 16201261"/>
            </a:avLst>
          </a:prstGeom>
          <a:solidFill>
            <a:srgbClr val="9BC5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 rot="5400000">
            <a:off x="3171560" y="1660783"/>
            <a:ext cx="2787300" cy="2787300"/>
          </a:xfrm>
          <a:prstGeom prst="pie">
            <a:avLst>
              <a:gd name="adj1" fmla="val 10795717"/>
              <a:gd name="adj2" fmla="val 16201261"/>
            </a:avLst>
          </a:prstGeom>
          <a:solidFill>
            <a:srgbClr val="0D4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 rot="10800000">
            <a:off x="3171560" y="1660768"/>
            <a:ext cx="2787300" cy="2787300"/>
          </a:xfrm>
          <a:prstGeom prst="pie">
            <a:avLst>
              <a:gd name="adj1" fmla="val 10795717"/>
              <a:gd name="adj2" fmla="val 16201261"/>
            </a:avLst>
          </a:prstGeom>
          <a:solidFill>
            <a:srgbClr val="1976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 rot="-5400000">
            <a:off x="3171573" y="1660768"/>
            <a:ext cx="2787300" cy="2787300"/>
          </a:xfrm>
          <a:prstGeom prst="pie">
            <a:avLst>
              <a:gd name="adj1" fmla="val 10795717"/>
              <a:gd name="adj2" fmla="val 16201261"/>
            </a:avLst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23"/>
          <p:cNvGrpSpPr/>
          <p:nvPr/>
        </p:nvGrpSpPr>
        <p:grpSpPr>
          <a:xfrm>
            <a:off x="3078687" y="2700858"/>
            <a:ext cx="737729" cy="737729"/>
            <a:chOff x="2920647" y="2157958"/>
            <a:chExt cx="827700" cy="827700"/>
          </a:xfrm>
        </p:grpSpPr>
        <p:sp>
          <p:nvSpPr>
            <p:cNvPr id="291" name="Google Shape;291;p23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name="adj1" fmla="val 18953478"/>
                <a:gd name="adj2" fmla="val 8381030"/>
              </a:avLst>
            </a:prstGeom>
            <a:solidFill>
              <a:srgbClr val="9BC5E9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9BC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3"/>
          <p:cNvSpPr txBox="1"/>
          <p:nvPr/>
        </p:nvSpPr>
        <p:spPr>
          <a:xfrm>
            <a:off x="3199194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4" name="Google Shape;294;p23"/>
          <p:cNvGrpSpPr/>
          <p:nvPr/>
        </p:nvGrpSpPr>
        <p:grpSpPr>
          <a:xfrm rot="-5400000">
            <a:off x="4225338" y="3802929"/>
            <a:ext cx="737729" cy="737729"/>
            <a:chOff x="2920647" y="2157958"/>
            <a:chExt cx="827700" cy="827700"/>
          </a:xfrm>
        </p:grpSpPr>
        <p:sp>
          <p:nvSpPr>
            <p:cNvPr id="295" name="Google Shape;295;p23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name="adj1" fmla="val 18953478"/>
                <a:gd name="adj2" fmla="val 8381030"/>
              </a:avLst>
            </a:prstGeom>
            <a:solidFill>
              <a:srgbClr val="2196F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219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3"/>
          <p:cNvSpPr txBox="1"/>
          <p:nvPr/>
        </p:nvSpPr>
        <p:spPr>
          <a:xfrm>
            <a:off x="4320431" y="3970948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8" name="Google Shape;298;p23"/>
          <p:cNvGrpSpPr/>
          <p:nvPr/>
        </p:nvGrpSpPr>
        <p:grpSpPr>
          <a:xfrm>
            <a:off x="5313093" y="2700655"/>
            <a:ext cx="737804" cy="737804"/>
            <a:chOff x="5428888" y="2158023"/>
            <a:chExt cx="828900" cy="828900"/>
          </a:xfrm>
        </p:grpSpPr>
        <p:sp>
          <p:nvSpPr>
            <p:cNvPr id="299" name="Google Shape;299;p23"/>
            <p:cNvSpPr/>
            <p:nvPr/>
          </p:nvSpPr>
          <p:spPr>
            <a:xfrm rot="-8431175">
              <a:off x="5548912" y="2278047"/>
              <a:ext cx="588851" cy="588851"/>
            </a:xfrm>
            <a:prstGeom prst="pie">
              <a:avLst>
                <a:gd name="adj1" fmla="val 19686997"/>
                <a:gd name="adj2" fmla="val 7771013"/>
              </a:avLst>
            </a:prstGeom>
            <a:solidFill>
              <a:srgbClr val="1976D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 rot="-10551618">
              <a:off x="5498383" y="2253584"/>
              <a:ext cx="656613" cy="656891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197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3"/>
          <p:cNvSpPr txBox="1"/>
          <p:nvPr/>
        </p:nvSpPr>
        <p:spPr>
          <a:xfrm>
            <a:off x="5404083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2" name="Google Shape;302;p23"/>
          <p:cNvGrpSpPr/>
          <p:nvPr/>
        </p:nvGrpSpPr>
        <p:grpSpPr>
          <a:xfrm rot="5400000">
            <a:off x="4193370" y="1569752"/>
            <a:ext cx="737729" cy="737729"/>
            <a:chOff x="2920647" y="2157958"/>
            <a:chExt cx="827700" cy="827700"/>
          </a:xfrm>
        </p:grpSpPr>
        <p:sp>
          <p:nvSpPr>
            <p:cNvPr id="303" name="Google Shape;303;p23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name="adj1" fmla="val 18953478"/>
                <a:gd name="adj2" fmla="val 8381030"/>
              </a:avLst>
            </a:prstGeom>
            <a:solidFill>
              <a:srgbClr val="0D47A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0D4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23"/>
          <p:cNvSpPr txBox="1"/>
          <p:nvPr/>
        </p:nvSpPr>
        <p:spPr>
          <a:xfrm>
            <a:off x="4320431" y="1765093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3753714" y="2242913"/>
            <a:ext cx="1623000" cy="1623000"/>
          </a:xfrm>
          <a:prstGeom prst="ellipse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6039925" y="2450175"/>
            <a:ext cx="287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 Developments and Maintenance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Partnership Management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xfrm>
            <a:off x="371854" y="2267571"/>
            <a:ext cx="3353271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accent1"/>
                </a:solidFill>
                <a:highlight>
                  <a:srgbClr val="C0C0C0"/>
                </a:highlight>
              </a:rPr>
              <a:t>Thank you!</a:t>
            </a:r>
            <a:endParaRPr sz="4400" dirty="0">
              <a:solidFill>
                <a:schemeClr val="accent1"/>
              </a:solidFill>
              <a:highlight>
                <a:srgbClr val="C0C0C0"/>
              </a:highlight>
            </a:endParaRPr>
          </a:p>
        </p:txBody>
      </p:sp>
      <p:grpSp>
        <p:nvGrpSpPr>
          <p:cNvPr id="313" name="Google Shape;313;p24"/>
          <p:cNvGrpSpPr/>
          <p:nvPr/>
        </p:nvGrpSpPr>
        <p:grpSpPr>
          <a:xfrm>
            <a:off x="4066820" y="1553491"/>
            <a:ext cx="3159984" cy="2439109"/>
            <a:chOff x="3553042" y="1657806"/>
            <a:chExt cx="3461100" cy="2671532"/>
          </a:xfrm>
        </p:grpSpPr>
        <p:sp>
          <p:nvSpPr>
            <p:cNvPr id="314" name="Google Shape;314;p24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2" name="Google Shape;322;p24" descr="offset_comp_342327_edited.jpg"/>
          <p:cNvPicPr preferRelativeResize="0"/>
          <p:nvPr/>
        </p:nvPicPr>
        <p:blipFill rotWithShape="1">
          <a:blip r:embed="rId3">
            <a:alphaModFix/>
          </a:blip>
          <a:srcRect l="45356" t="50734" r="19582" b="26215"/>
          <a:stretch/>
        </p:blipFill>
        <p:spPr>
          <a:xfrm>
            <a:off x="4115725" y="1611883"/>
            <a:ext cx="3063300" cy="17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 flipH="1">
            <a:off x="4114917" y="1606596"/>
            <a:ext cx="3063300" cy="17433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24"/>
          <p:cNvGrpSpPr/>
          <p:nvPr/>
        </p:nvGrpSpPr>
        <p:grpSpPr>
          <a:xfrm>
            <a:off x="6762480" y="2546254"/>
            <a:ext cx="1024386" cy="1522884"/>
            <a:chOff x="6505573" y="2745170"/>
            <a:chExt cx="1122000" cy="1668000"/>
          </a:xfrm>
        </p:grpSpPr>
        <p:sp>
          <p:nvSpPr>
            <p:cNvPr id="325" name="Google Shape;325;p24"/>
            <p:cNvSpPr/>
            <p:nvPr/>
          </p:nvSpPr>
          <p:spPr>
            <a:xfrm>
              <a:off x="6517841" y="2745170"/>
              <a:ext cx="1109700" cy="1668000"/>
            </a:xfrm>
            <a:prstGeom prst="roundRect">
              <a:avLst>
                <a:gd name="adj" fmla="val 5402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 rot="-5400000">
              <a:off x="6238873" y="3024453"/>
              <a:ext cx="1655400" cy="1122000"/>
            </a:xfrm>
            <a:prstGeom prst="roundRect">
              <a:avLst>
                <a:gd name="adj" fmla="val 4551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-5400000">
              <a:off x="6238873" y="3012061"/>
              <a:ext cx="1655400" cy="1122000"/>
            </a:xfrm>
            <a:prstGeom prst="roundRect">
              <a:avLst>
                <a:gd name="adj" fmla="val 4551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954127" y="4329594"/>
              <a:ext cx="224700" cy="3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9" name="Google Shape;329;p24" descr="offset_comp_342327_edited.jpg"/>
          <p:cNvPicPr preferRelativeResize="0"/>
          <p:nvPr/>
        </p:nvPicPr>
        <p:blipFill rotWithShape="1">
          <a:blip r:embed="rId3">
            <a:alphaModFix/>
          </a:blip>
          <a:srcRect l="53168" t="53058" r="26238" b="16020"/>
          <a:stretch/>
        </p:blipFill>
        <p:spPr>
          <a:xfrm>
            <a:off x="6762097" y="2613771"/>
            <a:ext cx="1024200" cy="13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/>
          <p:nvPr/>
        </p:nvSpPr>
        <p:spPr>
          <a:xfrm flipH="1">
            <a:off x="6762011" y="2613990"/>
            <a:ext cx="1024200" cy="13332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24"/>
          <p:cNvGrpSpPr/>
          <p:nvPr/>
        </p:nvGrpSpPr>
        <p:grpSpPr>
          <a:xfrm>
            <a:off x="6405845" y="3121897"/>
            <a:ext cx="520684" cy="1036470"/>
            <a:chOff x="9543736" y="4486132"/>
            <a:chExt cx="570300" cy="1135235"/>
          </a:xfrm>
        </p:grpSpPr>
        <p:sp>
          <p:nvSpPr>
            <p:cNvPr id="332" name="Google Shape;332;p24"/>
            <p:cNvSpPr/>
            <p:nvPr/>
          </p:nvSpPr>
          <p:spPr>
            <a:xfrm>
              <a:off x="9543736" y="4487212"/>
              <a:ext cx="570300" cy="1132800"/>
            </a:xfrm>
            <a:prstGeom prst="roundRect">
              <a:avLst>
                <a:gd name="adj" fmla="val 5402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 rot="-5400000">
              <a:off x="9265568" y="4772968"/>
              <a:ext cx="1126800" cy="570000"/>
            </a:xfrm>
            <a:prstGeom prst="roundRect">
              <a:avLst>
                <a:gd name="adj" fmla="val 4551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 rot="-5400000">
              <a:off x="9265568" y="4764532"/>
              <a:ext cx="1126800" cy="570000"/>
            </a:xfrm>
            <a:prstGeom prst="roundRect">
              <a:avLst>
                <a:gd name="adj" fmla="val 4551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9736876" y="5519757"/>
              <a:ext cx="186300" cy="303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6" name="Google Shape;336;p24" descr="offset_comp_342327_edited.jpg"/>
          <p:cNvPicPr preferRelativeResize="0"/>
          <p:nvPr/>
        </p:nvPicPr>
        <p:blipFill rotWithShape="1">
          <a:blip r:embed="rId3">
            <a:alphaModFix/>
          </a:blip>
          <a:srcRect l="41330" t="42211" r="47980" b="36733"/>
          <a:stretch/>
        </p:blipFill>
        <p:spPr>
          <a:xfrm>
            <a:off x="6405412" y="3121559"/>
            <a:ext cx="520500" cy="888900"/>
          </a:xfrm>
          <a:prstGeom prst="round2SameRect">
            <a:avLst>
              <a:gd name="adj1" fmla="val 4129"/>
              <a:gd name="adj2" fmla="val 0"/>
            </a:avLst>
          </a:prstGeom>
          <a:noFill/>
          <a:ln>
            <a:noFill/>
          </a:ln>
        </p:spPr>
      </p:pic>
      <p:sp>
        <p:nvSpPr>
          <p:cNvPr id="337" name="Google Shape;337;p24"/>
          <p:cNvSpPr/>
          <p:nvPr/>
        </p:nvSpPr>
        <p:spPr>
          <a:xfrm flipH="1">
            <a:off x="6405284" y="3142709"/>
            <a:ext cx="520500" cy="8679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24"/>
          <p:cNvGrpSpPr/>
          <p:nvPr/>
        </p:nvGrpSpPr>
        <p:grpSpPr>
          <a:xfrm>
            <a:off x="7564804" y="3443361"/>
            <a:ext cx="455496" cy="692277"/>
            <a:chOff x="7384375" y="3728000"/>
            <a:chExt cx="498900" cy="758244"/>
          </a:xfrm>
        </p:grpSpPr>
        <p:sp>
          <p:nvSpPr>
            <p:cNvPr id="339" name="Google Shape;339;p24"/>
            <p:cNvSpPr/>
            <p:nvPr/>
          </p:nvSpPr>
          <p:spPr>
            <a:xfrm rot="10800000">
              <a:off x="7475552" y="4233644"/>
              <a:ext cx="316500" cy="252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 rot="5400000">
              <a:off x="7506587" y="4276887"/>
              <a:ext cx="140700" cy="201900"/>
            </a:xfrm>
            <a:prstGeom prst="triangle">
              <a:avLst>
                <a:gd name="adj" fmla="val 27359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475548" y="3728000"/>
              <a:ext cx="316500" cy="252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7384375" y="3860325"/>
              <a:ext cx="498900" cy="4989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4"/>
          <p:cNvGrpSpPr/>
          <p:nvPr/>
        </p:nvGrpSpPr>
        <p:grpSpPr>
          <a:xfrm>
            <a:off x="7564836" y="3561758"/>
            <a:ext cx="478081" cy="462776"/>
            <a:chOff x="7384385" y="3857442"/>
            <a:chExt cx="523637" cy="506874"/>
          </a:xfrm>
        </p:grpSpPr>
        <p:sp>
          <p:nvSpPr>
            <p:cNvPr id="344" name="Google Shape;344;p24"/>
            <p:cNvSpPr/>
            <p:nvPr/>
          </p:nvSpPr>
          <p:spPr>
            <a:xfrm>
              <a:off x="7384385" y="3865416"/>
              <a:ext cx="498900" cy="498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" name="Google Shape;345;p24"/>
            <p:cNvGrpSpPr/>
            <p:nvPr/>
          </p:nvGrpSpPr>
          <p:grpSpPr>
            <a:xfrm>
              <a:off x="7384385" y="3857442"/>
              <a:ext cx="523637" cy="498900"/>
              <a:chOff x="7384385" y="3857442"/>
              <a:chExt cx="523637" cy="498900"/>
            </a:xfrm>
          </p:grpSpPr>
          <p:sp>
            <p:nvSpPr>
              <p:cNvPr id="346" name="Google Shape;346;p24"/>
              <p:cNvSpPr/>
              <p:nvPr/>
            </p:nvSpPr>
            <p:spPr>
              <a:xfrm>
                <a:off x="7384385" y="3857442"/>
                <a:ext cx="498900" cy="498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7856422" y="4081138"/>
                <a:ext cx="51600" cy="51600"/>
              </a:xfrm>
              <a:prstGeom prst="flowChartDelay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48" name="Google Shape;348;p24" descr="offset_comp_342327_edited.jpg"/>
          <p:cNvPicPr preferRelativeResize="0"/>
          <p:nvPr/>
        </p:nvPicPr>
        <p:blipFill rotWithShape="1">
          <a:blip r:embed="rId3">
            <a:alphaModFix/>
          </a:blip>
          <a:srcRect l="48584" t="47335" r="37425" b="36557"/>
          <a:stretch/>
        </p:blipFill>
        <p:spPr>
          <a:xfrm>
            <a:off x="7591905" y="3590541"/>
            <a:ext cx="400500" cy="399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49" name="Google Shape;349;p24"/>
          <p:cNvGrpSpPr/>
          <p:nvPr/>
        </p:nvGrpSpPr>
        <p:grpSpPr>
          <a:xfrm>
            <a:off x="8110843" y="3443361"/>
            <a:ext cx="435785" cy="692277"/>
            <a:chOff x="7982421" y="3727763"/>
            <a:chExt cx="477311" cy="758244"/>
          </a:xfrm>
        </p:grpSpPr>
        <p:sp>
          <p:nvSpPr>
            <p:cNvPr id="350" name="Google Shape;350;p24"/>
            <p:cNvSpPr/>
            <p:nvPr/>
          </p:nvSpPr>
          <p:spPr>
            <a:xfrm>
              <a:off x="8054507" y="3728825"/>
              <a:ext cx="316500" cy="756600"/>
            </a:xfrm>
            <a:prstGeom prst="roundRect">
              <a:avLst>
                <a:gd name="adj" fmla="val 15418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 rot="10800000">
              <a:off x="8054264" y="4233407"/>
              <a:ext cx="316500" cy="252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 rot="5400000">
              <a:off x="8085300" y="4276650"/>
              <a:ext cx="140700" cy="201900"/>
            </a:xfrm>
            <a:prstGeom prst="triangle">
              <a:avLst>
                <a:gd name="adj" fmla="val 27359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8054261" y="3727763"/>
              <a:ext cx="316500" cy="252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7991115" y="3866003"/>
              <a:ext cx="434400" cy="486900"/>
            </a:xfrm>
            <a:prstGeom prst="roundRect">
              <a:avLst>
                <a:gd name="adj" fmla="val 12273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dist="38100" dir="8100000" sx="107000" sy="107000" algn="tr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7982425" y="3884047"/>
              <a:ext cx="451800" cy="499800"/>
            </a:xfrm>
            <a:prstGeom prst="roundRect">
              <a:avLst>
                <a:gd name="adj" fmla="val 1024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8408132" y="4081081"/>
              <a:ext cx="51600" cy="51600"/>
            </a:xfrm>
            <a:prstGeom prst="flowChartDelay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7982421" y="3863888"/>
              <a:ext cx="451800" cy="513900"/>
            </a:xfrm>
            <a:prstGeom prst="roundRect">
              <a:avLst>
                <a:gd name="adj" fmla="val 1024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8" name="Google Shape;358;p24" descr="offset_comp_342327_edited.jpg"/>
          <p:cNvPicPr preferRelativeResize="0"/>
          <p:nvPr/>
        </p:nvPicPr>
        <p:blipFill rotWithShape="1">
          <a:blip r:embed="rId3">
            <a:alphaModFix/>
          </a:blip>
          <a:srcRect l="49668" t="55915" r="37351" b="27092"/>
          <a:stretch/>
        </p:blipFill>
        <p:spPr>
          <a:xfrm>
            <a:off x="8127235" y="3586562"/>
            <a:ext cx="379200" cy="429900"/>
          </a:xfrm>
          <a:prstGeom prst="roundRect">
            <a:avLst>
              <a:gd name="adj" fmla="val 7794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330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Wingdings</vt:lpstr>
      <vt:lpstr>Arial</vt:lpstr>
      <vt:lpstr>Montserrat</vt:lpstr>
      <vt:lpstr>Wingdings 3</vt:lpstr>
      <vt:lpstr>Average</vt:lpstr>
      <vt:lpstr>Roboto</vt:lpstr>
      <vt:lpstr>Century Gothic</vt:lpstr>
      <vt:lpstr>Ion</vt:lpstr>
      <vt:lpstr>THEME- HEALTHCARE </vt:lpstr>
      <vt:lpstr>Team Details</vt:lpstr>
      <vt:lpstr>Problem Statement</vt:lpstr>
      <vt:lpstr>Understanding the problems</vt:lpstr>
      <vt:lpstr>Solution</vt:lpstr>
      <vt:lpstr>PowerPoint Presentation</vt:lpstr>
      <vt:lpstr>key Features of our Solution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neeraj lodhi</cp:lastModifiedBy>
  <cp:revision>7</cp:revision>
  <dcterms:modified xsi:type="dcterms:W3CDTF">2024-10-23T11:59:53Z</dcterms:modified>
</cp:coreProperties>
</file>