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eecf8b97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eecf8b97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ecf8b9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ecf8b9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eecf8b9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eecf8b9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58f8f062a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58f8f062a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eecf8b9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eecf8b9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58f8f062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58f8f062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58f8f062a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58f8f062a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eecf8b9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eecf8b9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58f8f062a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58f8f062a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eecf8b97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eecf8b97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eecf8b9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eecf8b9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eecf8b9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eecf8b9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eecf8b9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eecf8b9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themarshallproject/city-cri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lic.tableau.com/profile/asha7569#!/vizhome/data0200-final-AngelinaAshaNikolai/data0200" TargetMode="External"/><Relationship Id="rId4" Type="http://schemas.openxmlformats.org/officeDocument/2006/relationships/hyperlink" Target="https://public.tableau.com/profile/nikolai1458#!/vizhome/Book1_16068939698790/GeoHeatmaps-Data200?publish=y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 trends in crime - 1975 to 2014</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Angelina, Asha, Nikolai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Geo Heatmap - 1995</a:t>
            </a:r>
            <a:endParaRPr sz="2900"/>
          </a:p>
          <a:p>
            <a:pPr indent="0" lvl="0" marL="0" rtl="0" algn="l">
              <a:spcBef>
                <a:spcPts val="0"/>
              </a:spcBef>
              <a:spcAft>
                <a:spcPts val="0"/>
              </a:spcAft>
              <a:buNone/>
            </a:pPr>
            <a:r>
              <a:t/>
            </a:r>
            <a:endParaRPr sz="2900"/>
          </a:p>
        </p:txBody>
      </p:sp>
      <p:pic>
        <p:nvPicPr>
          <p:cNvPr id="334" name="Google Shape;334;p22"/>
          <p:cNvPicPr preferRelativeResize="0"/>
          <p:nvPr/>
        </p:nvPicPr>
        <p:blipFill rotWithShape="1">
          <a:blip r:embed="rId3">
            <a:alphaModFix/>
          </a:blip>
          <a:srcRect b="0" l="29372" r="15133" t="0"/>
          <a:stretch/>
        </p:blipFill>
        <p:spPr>
          <a:xfrm>
            <a:off x="672800" y="1456000"/>
            <a:ext cx="4162351" cy="3506450"/>
          </a:xfrm>
          <a:prstGeom prst="rect">
            <a:avLst/>
          </a:prstGeom>
          <a:noFill/>
          <a:ln>
            <a:noFill/>
          </a:ln>
        </p:spPr>
      </p:pic>
      <p:sp>
        <p:nvSpPr>
          <p:cNvPr id="335" name="Google Shape;335;p22"/>
          <p:cNvSpPr txBox="1"/>
          <p:nvPr/>
        </p:nvSpPr>
        <p:spPr>
          <a:xfrm>
            <a:off x="5087450" y="899100"/>
            <a:ext cx="3840000" cy="4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Maven Pro"/>
                <a:ea typeface="Maven Pro"/>
                <a:cs typeface="Maven Pro"/>
                <a:sym typeface="Maven Pro"/>
              </a:rPr>
              <a:t>Geo Heat Map Comparing Homicides per 100k in Major Cities Across the United States.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In 1975 homicide rate varied between 1.66 and 74.51 per 100k.  This was the </a:t>
            </a:r>
            <a:r>
              <a:rPr lang="en" sz="1500">
                <a:solidFill>
                  <a:schemeClr val="dk2"/>
                </a:solidFill>
                <a:latin typeface="Maven Pro"/>
                <a:ea typeface="Maven Pro"/>
                <a:cs typeface="Maven Pro"/>
                <a:sym typeface="Maven Pro"/>
              </a:rPr>
              <a:t>highest</a:t>
            </a:r>
            <a:r>
              <a:rPr lang="en" sz="1500">
                <a:solidFill>
                  <a:schemeClr val="dk2"/>
                </a:solidFill>
                <a:latin typeface="Maven Pro"/>
                <a:ea typeface="Maven Pro"/>
                <a:cs typeface="Maven Pro"/>
                <a:sym typeface="Maven Pro"/>
              </a:rPr>
              <a:t> rates of all three years and indicates an uptick in crime and </a:t>
            </a:r>
            <a:r>
              <a:rPr lang="en" sz="1500">
                <a:solidFill>
                  <a:schemeClr val="dk2"/>
                </a:solidFill>
                <a:latin typeface="Maven Pro"/>
                <a:ea typeface="Maven Pro"/>
                <a:cs typeface="Maven Pro"/>
                <a:sym typeface="Maven Pro"/>
              </a:rPr>
              <a:t>homicide</a:t>
            </a:r>
            <a:r>
              <a:rPr lang="en" sz="1500">
                <a:solidFill>
                  <a:schemeClr val="dk2"/>
                </a:solidFill>
                <a:latin typeface="Maven Pro"/>
                <a:ea typeface="Maven Pro"/>
                <a:cs typeface="Maven Pro"/>
                <a:sym typeface="Maven Pro"/>
              </a:rPr>
              <a:t> from 1975.</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The redder the color of the city, the more homicides occurred. As a result, this model shows which cities belong to which k mean cluster (low, mid, high). In this case, while fewer red bubbles than 1975, these are of greater intensity thus indicating higher homicide rates.</a:t>
            </a:r>
            <a:endParaRPr sz="1500">
              <a:solidFill>
                <a:schemeClr val="dk2"/>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Geo Heatmap - 2014</a:t>
            </a:r>
            <a:endParaRPr sz="2900"/>
          </a:p>
          <a:p>
            <a:pPr indent="0" lvl="0" marL="0" rtl="0" algn="l">
              <a:spcBef>
                <a:spcPts val="0"/>
              </a:spcBef>
              <a:spcAft>
                <a:spcPts val="0"/>
              </a:spcAft>
              <a:buNone/>
            </a:pPr>
            <a:r>
              <a:t/>
            </a:r>
            <a:endParaRPr sz="2900"/>
          </a:p>
        </p:txBody>
      </p:sp>
      <p:pic>
        <p:nvPicPr>
          <p:cNvPr id="341" name="Google Shape;341;p23"/>
          <p:cNvPicPr preferRelativeResize="0"/>
          <p:nvPr/>
        </p:nvPicPr>
        <p:blipFill>
          <a:blip r:embed="rId3">
            <a:alphaModFix/>
          </a:blip>
          <a:stretch>
            <a:fillRect/>
          </a:stretch>
        </p:blipFill>
        <p:spPr>
          <a:xfrm>
            <a:off x="728750" y="1620550"/>
            <a:ext cx="4793150" cy="2948375"/>
          </a:xfrm>
          <a:prstGeom prst="rect">
            <a:avLst/>
          </a:prstGeom>
          <a:noFill/>
          <a:ln>
            <a:noFill/>
          </a:ln>
        </p:spPr>
      </p:pic>
      <p:sp>
        <p:nvSpPr>
          <p:cNvPr id="342" name="Google Shape;342;p23"/>
          <p:cNvSpPr txBox="1"/>
          <p:nvPr/>
        </p:nvSpPr>
        <p:spPr>
          <a:xfrm>
            <a:off x="5676050" y="992125"/>
            <a:ext cx="3201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Maven Pro"/>
                <a:ea typeface="Maven Pro"/>
                <a:cs typeface="Maven Pro"/>
                <a:sym typeface="Maven Pro"/>
              </a:rPr>
              <a:t>Geo Heat Map Comparing Homicides per 100k in Major Cities Across the United States.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In 2014 homicide rate varied between 0.57 and 49.91 per 100k. On average the homicide rates were the lowest of the three years indicating a decrease in crime and homicide since 1995.</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The final map allows us to visualize our conclusion that many cities dropped to a lower crime cluster. This is evidenced in the decrease of redder bubbles on the map</a:t>
            </a:r>
            <a:endParaRPr sz="1500">
              <a:solidFill>
                <a:schemeClr val="dk2"/>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Results</a:t>
            </a:r>
            <a:endParaRPr sz="2900"/>
          </a:p>
          <a:p>
            <a:pPr indent="0" lvl="0" marL="0" rtl="0" algn="l">
              <a:spcBef>
                <a:spcPts val="0"/>
              </a:spcBef>
              <a:spcAft>
                <a:spcPts val="0"/>
              </a:spcAft>
              <a:buNone/>
            </a:pPr>
            <a:r>
              <a:t/>
            </a:r>
            <a:endParaRPr sz="2900"/>
          </a:p>
        </p:txBody>
      </p:sp>
      <p:sp>
        <p:nvSpPr>
          <p:cNvPr id="348" name="Google Shape;348;p24"/>
          <p:cNvSpPr txBox="1"/>
          <p:nvPr/>
        </p:nvSpPr>
        <p:spPr>
          <a:xfrm>
            <a:off x="1376925" y="1261450"/>
            <a:ext cx="7177800" cy="3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Out of the major U.S. cities changed clusters, the majority of them moved to a lower crime cluster (considering the years 1975, 1995, and 2014). </a:t>
            </a:r>
            <a:endParaRPr b="1" sz="18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a:t>This means that the majority of cities dropped in relative homicide rates.  It was observed that from 1975 to 1995 either cities remained constant (low to low or mid to mid like for example: Los Angeles) or they decreased in homicides per 100k (Cleveland for example). Then from  1995 to 2014 it was observed that most cities, even those that saw an uptake in homicide rates from 1975 to 1995, shifted and decreased (Salt Lake City for example). Many of the cities have changed from a higher crime group to a lower crime group over the three periods, 1975, 1995, and 2014. While there are certainly outliers that saw an increase, New Orleans for example, the majority did not.  Many of the cities have changed from a higher crime group to a lower crime group over the three periods, 1975, 1995, and 2014.</a:t>
            </a:r>
            <a:endParaRPr sz="16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Real World Applications and Implications</a:t>
            </a:r>
            <a:endParaRPr sz="2900"/>
          </a:p>
        </p:txBody>
      </p:sp>
      <p:sp>
        <p:nvSpPr>
          <p:cNvPr id="354" name="Google Shape;354;p25"/>
          <p:cNvSpPr txBox="1"/>
          <p:nvPr/>
        </p:nvSpPr>
        <p:spPr>
          <a:xfrm>
            <a:off x="1270325" y="1776675"/>
            <a:ext cx="7320000" cy="30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This is where domain knowledge plays a huge role!</a:t>
            </a:r>
            <a:endParaRPr b="1" sz="18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We acknowledge that even though year was our explanatory variable, it DOES NOT explain why homicide rates have changed. Also, we do not assume that the trends observed necessarily imply that homicide rates will continue to decrease based on year alone.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The dataset was limited to crime rates and numbers ,however, we did not have data on policing, demographic information and other potential variables that may have been associated with crime which would have allowed us to make interference about are data and interferes about potential real world implications.</a:t>
            </a:r>
            <a:endParaRPr b="1" sz="1200"/>
          </a:p>
          <a:p>
            <a:pPr indent="0" lvl="0" marL="0" rtl="0" algn="l">
              <a:spcBef>
                <a:spcPts val="0"/>
              </a:spcBef>
              <a:spcAft>
                <a:spcPts val="0"/>
              </a:spcAft>
              <a:buNone/>
            </a:pPr>
            <a:r>
              <a:rPr b="1" lang="en" sz="1200"/>
              <a:t> </a:t>
            </a:r>
            <a:endParaRPr b="1" sz="1200"/>
          </a:p>
          <a:p>
            <a:pPr indent="0" lvl="0" marL="0" rtl="0" algn="l">
              <a:lnSpc>
                <a:spcPct val="115000"/>
              </a:lnSpc>
              <a:spcBef>
                <a:spcPts val="1200"/>
              </a:spcBef>
              <a:spcAft>
                <a:spcPts val="0"/>
              </a:spcAft>
              <a:buNone/>
            </a:pPr>
            <a:r>
              <a:t/>
            </a:r>
            <a:endParaRPr sz="900"/>
          </a:p>
          <a:p>
            <a:pPr indent="0" lvl="0" marL="35560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b="1" sz="1200"/>
          </a:p>
          <a:p>
            <a:pPr indent="0" lvl="0" marL="457200" rtl="0" algn="l">
              <a:spcBef>
                <a:spcPts val="0"/>
              </a:spcBef>
              <a:spcAft>
                <a:spcPts val="0"/>
              </a:spcAft>
              <a:buNone/>
            </a:pPr>
            <a:r>
              <a:t/>
            </a:r>
            <a:endParaRPr b="1" sz="1200"/>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Next Steps </a:t>
            </a:r>
            <a:endParaRPr sz="2900"/>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36550" lvl="0" marL="457200" rtl="0" algn="l">
              <a:spcBef>
                <a:spcPts val="0"/>
              </a:spcBef>
              <a:spcAft>
                <a:spcPts val="0"/>
              </a:spcAft>
              <a:buClr>
                <a:srgbClr val="434343"/>
              </a:buClr>
              <a:buSzPts val="1700"/>
              <a:buChar char="●"/>
            </a:pPr>
            <a:r>
              <a:rPr b="0" lang="en" sz="1700">
                <a:solidFill>
                  <a:srgbClr val="434343"/>
                </a:solidFill>
              </a:rPr>
              <a:t>L</a:t>
            </a:r>
            <a:r>
              <a:rPr b="0" lang="en" sz="1700">
                <a:solidFill>
                  <a:srgbClr val="434343"/>
                </a:solidFill>
              </a:rPr>
              <a:t>ook into more recent years which would be more relevant </a:t>
            </a:r>
            <a:endParaRPr b="0" sz="1700">
              <a:solidFill>
                <a:srgbClr val="434343"/>
              </a:solidFill>
            </a:endParaRPr>
          </a:p>
          <a:p>
            <a:pPr indent="-336550" lvl="0" marL="457200" rtl="0" algn="l">
              <a:spcBef>
                <a:spcPts val="0"/>
              </a:spcBef>
              <a:spcAft>
                <a:spcPts val="0"/>
              </a:spcAft>
              <a:buClr>
                <a:srgbClr val="434343"/>
              </a:buClr>
              <a:buSzPts val="1700"/>
              <a:buChar char="●"/>
            </a:pPr>
            <a:r>
              <a:rPr b="0" lang="en" sz="1700">
                <a:solidFill>
                  <a:srgbClr val="434343"/>
                </a:solidFill>
              </a:rPr>
              <a:t>Look into variables that may be associated with the changes/trends in  homicides for cities  For example:policing, demographics,etc. </a:t>
            </a:r>
            <a:endParaRPr b="0" sz="3400">
              <a:solidFill>
                <a:srgbClr val="434343"/>
              </a:solidFill>
            </a:endParaRPr>
          </a:p>
          <a:p>
            <a:pPr indent="-323850" lvl="0" marL="457200" rtl="0" algn="l">
              <a:spcBef>
                <a:spcPts val="0"/>
              </a:spcBef>
              <a:spcAft>
                <a:spcPts val="0"/>
              </a:spcAft>
              <a:buClr>
                <a:srgbClr val="434343"/>
              </a:buClr>
              <a:buSzPts val="1500"/>
              <a:buFont typeface="Arial"/>
              <a:buChar char="●"/>
            </a:pPr>
            <a:r>
              <a:rPr b="0" lang="en" sz="1800" u="sng">
                <a:solidFill>
                  <a:srgbClr val="434343"/>
                </a:solidFill>
              </a:rPr>
              <a:t>Potential Future Questions:</a:t>
            </a:r>
            <a:r>
              <a:rPr b="0" lang="en" sz="1900">
                <a:solidFill>
                  <a:srgbClr val="434343"/>
                </a:solidFill>
              </a:rPr>
              <a:t> </a:t>
            </a:r>
            <a:r>
              <a:rPr b="0" lang="en" sz="1800">
                <a:solidFill>
                  <a:srgbClr val="434343"/>
                </a:solidFill>
              </a:rPr>
              <a:t>What are the trends/changes in homicides in more recent years? What factors may be associated with the trends/changes in homicides in more recent years?  </a:t>
            </a:r>
            <a:endParaRPr b="0" sz="1800">
              <a:solidFill>
                <a:srgbClr val="434343"/>
              </a:solidFill>
            </a:endParaRPr>
          </a:p>
          <a:p>
            <a:pPr indent="0" lvl="0" marL="914400" rtl="0" algn="l">
              <a:spcBef>
                <a:spcPts val="0"/>
              </a:spcBef>
              <a:spcAft>
                <a:spcPts val="0"/>
              </a:spcAft>
              <a:buNone/>
            </a:pPr>
            <a:r>
              <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Initial q</a:t>
            </a:r>
            <a:r>
              <a:rPr lang="en" sz="2900"/>
              <a:t>uestion:</a:t>
            </a:r>
            <a:endParaRPr sz="2900"/>
          </a:p>
          <a:p>
            <a:pPr indent="0" lvl="0" marL="0" rtl="0" algn="l">
              <a:spcBef>
                <a:spcPts val="0"/>
              </a:spcBef>
              <a:spcAft>
                <a:spcPts val="0"/>
              </a:spcAft>
              <a:buNone/>
            </a:pPr>
            <a:r>
              <a:rPr b="0" lang="en" sz="2700"/>
              <a:t>How have trends in crime changed over the past 40 years in major U.S. cities?</a:t>
            </a:r>
            <a:endParaRPr b="0" sz="2700"/>
          </a:p>
        </p:txBody>
      </p:sp>
      <p:sp>
        <p:nvSpPr>
          <p:cNvPr id="284" name="Google Shape;284;p14"/>
          <p:cNvSpPr txBox="1"/>
          <p:nvPr/>
        </p:nvSpPr>
        <p:spPr>
          <a:xfrm>
            <a:off x="1400725" y="2454100"/>
            <a:ext cx="7082100" cy="24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dk2"/>
                </a:solidFill>
                <a:latin typeface="Maven Pro"/>
                <a:ea typeface="Maven Pro"/>
                <a:cs typeface="Maven Pro"/>
                <a:sym typeface="Maven Pro"/>
              </a:rPr>
              <a:t>Q</a:t>
            </a:r>
            <a:r>
              <a:rPr b="1" lang="en" sz="2900">
                <a:solidFill>
                  <a:schemeClr val="dk2"/>
                </a:solidFill>
                <a:latin typeface="Maven Pro"/>
                <a:ea typeface="Maven Pro"/>
                <a:cs typeface="Maven Pro"/>
                <a:sym typeface="Maven Pro"/>
              </a:rPr>
              <a:t>uestion for modeling: </a:t>
            </a:r>
            <a:endParaRPr b="1" sz="29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lang="en" sz="2000">
                <a:solidFill>
                  <a:srgbClr val="434343"/>
                </a:solidFill>
                <a:latin typeface="Maven Pro"/>
                <a:ea typeface="Maven Pro"/>
                <a:cs typeface="Maven Pro"/>
                <a:sym typeface="Maven Pro"/>
              </a:rPr>
              <a:t>How have clusters considering homicide per 100k and cities changed across the three years-  1975, 1995, and 2014 (looking at the initial, middle, and end year)?</a:t>
            </a:r>
            <a:endParaRPr sz="2000">
              <a:solidFill>
                <a:srgbClr val="434343"/>
              </a:solidFill>
              <a:latin typeface="Maven Pro"/>
              <a:ea typeface="Maven Pro"/>
              <a:cs typeface="Maven Pro"/>
              <a:sym typeface="Maven Pro"/>
            </a:endParaRPr>
          </a:p>
          <a:p>
            <a:pPr indent="0" lvl="0" marL="0" rtl="0" algn="l">
              <a:spcBef>
                <a:spcPts val="0"/>
              </a:spcBef>
              <a:spcAft>
                <a:spcPts val="0"/>
              </a:spcAft>
              <a:buNone/>
            </a:pPr>
            <a:r>
              <a:t/>
            </a:r>
            <a:endParaRPr b="1" sz="31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245775" y="8019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Data: </a:t>
            </a:r>
            <a:endParaRPr sz="2900"/>
          </a:p>
          <a:p>
            <a:pPr indent="0" lvl="0" marL="0" rtl="0" algn="l">
              <a:spcBef>
                <a:spcPts val="0"/>
              </a:spcBef>
              <a:spcAft>
                <a:spcPts val="0"/>
              </a:spcAft>
              <a:buNone/>
            </a:pPr>
            <a:r>
              <a:rPr b="0" lang="en" sz="2300"/>
              <a:t>Crime data of Major Cities in the United States over a span 40 year span from 1975 to 2014</a:t>
            </a:r>
            <a:endParaRPr b="0" sz="2300"/>
          </a:p>
          <a:p>
            <a:pPr indent="0" lvl="0" marL="0" rtl="0" algn="l">
              <a:spcBef>
                <a:spcPts val="0"/>
              </a:spcBef>
              <a:spcAft>
                <a:spcPts val="0"/>
              </a:spcAft>
              <a:buNone/>
            </a:pPr>
            <a:r>
              <a:t/>
            </a:r>
            <a:endParaRPr sz="2900"/>
          </a:p>
          <a:p>
            <a:pPr indent="0" lvl="0" marL="0" rtl="0" algn="l">
              <a:spcBef>
                <a:spcPts val="0"/>
              </a:spcBef>
              <a:spcAft>
                <a:spcPts val="0"/>
              </a:spcAft>
              <a:buNone/>
            </a:pPr>
            <a:r>
              <a:rPr lang="en" sz="2900"/>
              <a:t>Variables used for project: </a:t>
            </a:r>
            <a:endParaRPr sz="2900"/>
          </a:p>
          <a:p>
            <a:pPr indent="-349250" lvl="0" marL="457200" rtl="0" algn="l">
              <a:spcBef>
                <a:spcPts val="0"/>
              </a:spcBef>
              <a:spcAft>
                <a:spcPts val="0"/>
              </a:spcAft>
              <a:buSzPts val="1900"/>
              <a:buChar char="-"/>
            </a:pPr>
            <a:r>
              <a:rPr b="0" lang="en" sz="1900"/>
              <a:t>department  name (string)</a:t>
            </a:r>
            <a:endParaRPr b="0" sz="1900"/>
          </a:p>
          <a:p>
            <a:pPr indent="-349250" lvl="0" marL="457200" rtl="0" algn="l">
              <a:spcBef>
                <a:spcPts val="0"/>
              </a:spcBef>
              <a:spcAft>
                <a:spcPts val="0"/>
              </a:spcAft>
              <a:buSzPts val="1900"/>
              <a:buChar char="-"/>
            </a:pPr>
            <a:r>
              <a:rPr b="0" lang="en" sz="1900"/>
              <a:t>Homicides per 100k (integer)</a:t>
            </a:r>
            <a:endParaRPr b="0" sz="1900"/>
          </a:p>
          <a:p>
            <a:pPr indent="0" lvl="0" marL="0" rtl="0" algn="l">
              <a:spcBef>
                <a:spcPts val="0"/>
              </a:spcBef>
              <a:spcAft>
                <a:spcPts val="0"/>
              </a:spcAft>
              <a:buNone/>
            </a:pPr>
            <a:r>
              <a:t/>
            </a:r>
            <a:endParaRPr sz="2900"/>
          </a:p>
          <a:p>
            <a:pPr indent="0" lvl="0" marL="0" rtl="0" algn="l">
              <a:spcBef>
                <a:spcPts val="0"/>
              </a:spcBef>
              <a:spcAft>
                <a:spcPts val="0"/>
              </a:spcAft>
              <a:buNone/>
            </a:pPr>
            <a:r>
              <a:rPr lang="en" sz="2900"/>
              <a:t>Source: </a:t>
            </a:r>
            <a:endParaRPr sz="2900"/>
          </a:p>
          <a:p>
            <a:pPr indent="0" lvl="0" marL="0" rtl="0" algn="l">
              <a:spcBef>
                <a:spcPts val="0"/>
              </a:spcBef>
              <a:spcAft>
                <a:spcPts val="0"/>
              </a:spcAft>
              <a:buNone/>
            </a:pPr>
            <a:r>
              <a:rPr b="0" lang="en" sz="1600" u="sng">
                <a:solidFill>
                  <a:schemeClr val="hlink"/>
                </a:solidFill>
                <a:hlinkClick r:id="rId3"/>
              </a:rPr>
              <a:t>https://github.com/themarshallproject/city-crime</a:t>
            </a:r>
            <a:r>
              <a:rPr b="0" lang="en" sz="1600">
                <a:solidFill>
                  <a:srgbClr val="000000"/>
                </a:solidFill>
              </a:rPr>
              <a:t> </a:t>
            </a:r>
            <a:r>
              <a:rPr lang="en" sz="3400"/>
              <a:t> </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Tools used:</a:t>
            </a:r>
            <a:endParaRPr sz="2900"/>
          </a:p>
          <a:p>
            <a:pPr indent="-412750" lvl="0" marL="457200" rtl="0" algn="l">
              <a:spcBef>
                <a:spcPts val="0"/>
              </a:spcBef>
              <a:spcAft>
                <a:spcPts val="0"/>
              </a:spcAft>
              <a:buSzPts val="2900"/>
              <a:buAutoNum type="arabicParenR"/>
            </a:pPr>
            <a:r>
              <a:rPr lang="en" sz="2900"/>
              <a:t>Google Colab was used to: </a:t>
            </a:r>
            <a:endParaRPr sz="2900"/>
          </a:p>
          <a:p>
            <a:pPr indent="-374650" lvl="0" marL="914400" rtl="0" algn="l">
              <a:spcBef>
                <a:spcPts val="0"/>
              </a:spcBef>
              <a:spcAft>
                <a:spcPts val="0"/>
              </a:spcAft>
              <a:buSzPts val="2300"/>
              <a:buAutoNum type="arabicParenR"/>
            </a:pPr>
            <a:r>
              <a:rPr b="0" lang="en" sz="2300"/>
              <a:t>Clean data </a:t>
            </a:r>
            <a:endParaRPr b="0" sz="2300"/>
          </a:p>
          <a:p>
            <a:pPr indent="-374650" lvl="0" marL="914400" rtl="0" algn="l">
              <a:spcBef>
                <a:spcPts val="0"/>
              </a:spcBef>
              <a:spcAft>
                <a:spcPts val="0"/>
              </a:spcAft>
              <a:buSzPts val="2300"/>
              <a:buAutoNum type="arabicParenR"/>
            </a:pPr>
            <a:r>
              <a:rPr b="0" lang="en" sz="2300"/>
              <a:t>Explore data (EDA) </a:t>
            </a:r>
            <a:endParaRPr b="0" sz="2300"/>
          </a:p>
          <a:p>
            <a:pPr indent="-374650" lvl="0" marL="914400" rtl="0" algn="l">
              <a:spcBef>
                <a:spcPts val="0"/>
              </a:spcBef>
              <a:spcAft>
                <a:spcPts val="0"/>
              </a:spcAft>
              <a:buSzPts val="2300"/>
              <a:buAutoNum type="arabicParenR"/>
            </a:pPr>
            <a:r>
              <a:rPr b="0" lang="en" sz="2300"/>
              <a:t>Model Data (Knn model)  </a:t>
            </a:r>
            <a:endParaRPr b="0" sz="2300"/>
          </a:p>
          <a:p>
            <a:pPr indent="0" lvl="0" marL="0" rtl="0" algn="l">
              <a:spcBef>
                <a:spcPts val="0"/>
              </a:spcBef>
              <a:spcAft>
                <a:spcPts val="0"/>
              </a:spcAft>
              <a:buNone/>
            </a:pPr>
            <a:r>
              <a:rPr lang="en" sz="2900">
                <a:solidFill>
                  <a:srgbClr val="434343"/>
                </a:solidFill>
              </a:rPr>
              <a:t>2)</a:t>
            </a:r>
            <a:r>
              <a:rPr lang="en" sz="2900">
                <a:solidFill>
                  <a:srgbClr val="434343"/>
                </a:solidFill>
              </a:rPr>
              <a:t>  </a:t>
            </a:r>
            <a:r>
              <a:rPr lang="en" sz="2900">
                <a:solidFill>
                  <a:srgbClr val="434343"/>
                </a:solidFill>
              </a:rPr>
              <a:t>Tableau </a:t>
            </a:r>
            <a:endParaRPr sz="2900">
              <a:solidFill>
                <a:srgbClr val="434343"/>
              </a:solidFill>
            </a:endParaRPr>
          </a:p>
          <a:p>
            <a:pPr indent="-374650" lvl="0" marL="914400" rtl="0" algn="l">
              <a:spcBef>
                <a:spcPts val="0"/>
              </a:spcBef>
              <a:spcAft>
                <a:spcPts val="0"/>
              </a:spcAft>
              <a:buClr>
                <a:srgbClr val="434343"/>
              </a:buClr>
              <a:buSzPts val="2300"/>
              <a:buAutoNum type="arabicParenR"/>
            </a:pPr>
            <a:r>
              <a:rPr b="0" lang="en" sz="2300">
                <a:solidFill>
                  <a:srgbClr val="434343"/>
                </a:solidFill>
              </a:rPr>
              <a:t>Visualizations (Bubble Maps and Geo-Bubble Maps) </a:t>
            </a:r>
            <a:endParaRPr b="0" sz="2300">
              <a:solidFill>
                <a:srgbClr val="434343"/>
              </a:solidFill>
            </a:endParaRPr>
          </a:p>
          <a:p>
            <a:pPr indent="0" lvl="0" marL="0" rtl="0" algn="l">
              <a:spcBef>
                <a:spcPts val="0"/>
              </a:spcBef>
              <a:spcAft>
                <a:spcPts val="0"/>
              </a:spcAft>
              <a:buNone/>
            </a:pPr>
            <a:r>
              <a:rPr lang="en" sz="2900">
                <a:solidFill>
                  <a:srgbClr val="434343"/>
                </a:solidFill>
              </a:rPr>
              <a:t>3) Jupyter Notebook and Pycharm  </a:t>
            </a:r>
            <a:endParaRPr sz="2900">
              <a:solidFill>
                <a:srgbClr val="434343"/>
              </a:solidFill>
            </a:endParaRPr>
          </a:p>
          <a:p>
            <a:pPr indent="-400050" lvl="0" marL="914400" rtl="0" algn="l">
              <a:spcBef>
                <a:spcPts val="0"/>
              </a:spcBef>
              <a:spcAft>
                <a:spcPts val="0"/>
              </a:spcAft>
              <a:buClr>
                <a:srgbClr val="434343"/>
              </a:buClr>
              <a:buSzPts val="2700"/>
              <a:buAutoNum type="arabicParenR"/>
            </a:pPr>
            <a:r>
              <a:rPr b="0" lang="en" sz="2300">
                <a:solidFill>
                  <a:srgbClr val="434343"/>
                </a:solidFill>
              </a:rPr>
              <a:t>Visualiz</a:t>
            </a:r>
            <a:r>
              <a:rPr b="0" lang="en" sz="2500">
                <a:solidFill>
                  <a:srgbClr val="434343"/>
                </a:solidFill>
              </a:rPr>
              <a:t>ations (Geo-Heatmap)</a:t>
            </a:r>
            <a:endParaRPr b="0" sz="2500">
              <a:solidFill>
                <a:srgbClr val="434343"/>
              </a:solidFill>
            </a:endParaRPr>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6684900" cy="7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EDA</a:t>
            </a:r>
            <a:r>
              <a:rPr lang="en" sz="2900"/>
              <a:t> </a:t>
            </a:r>
            <a:endParaRPr sz="2900"/>
          </a:p>
        </p:txBody>
      </p:sp>
      <p:sp>
        <p:nvSpPr>
          <p:cNvPr id="300" name="Google Shape;300;p17"/>
          <p:cNvSpPr txBox="1"/>
          <p:nvPr/>
        </p:nvSpPr>
        <p:spPr>
          <a:xfrm>
            <a:off x="129025" y="1199300"/>
            <a:ext cx="8840700" cy="39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2"/>
                </a:solidFill>
                <a:latin typeface="Maven Pro"/>
                <a:ea typeface="Maven Pro"/>
                <a:cs typeface="Maven Pro"/>
                <a:sym typeface="Maven Pro"/>
              </a:rPr>
              <a:t>Process:</a:t>
            </a:r>
            <a:endParaRPr b="1" sz="24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lang="en" sz="1200">
                <a:solidFill>
                  <a:schemeClr val="dk2"/>
                </a:solidFill>
                <a:latin typeface="Maven Pro"/>
                <a:ea typeface="Maven Pro"/>
                <a:cs typeface="Maven Pro"/>
                <a:sym typeface="Maven Pro"/>
              </a:rPr>
              <a:t>For the initial EDA, we created bivariate line graphs of each variable </a:t>
            </a:r>
            <a:r>
              <a:rPr lang="en" sz="1200">
                <a:solidFill>
                  <a:schemeClr val="dk2"/>
                </a:solidFill>
                <a:latin typeface="Maven Pro"/>
                <a:ea typeface="Maven Pro"/>
                <a:cs typeface="Maven Pro"/>
                <a:sym typeface="Maven Pro"/>
              </a:rPr>
              <a:t>throughout</a:t>
            </a:r>
            <a:r>
              <a:rPr lang="en" sz="1200">
                <a:solidFill>
                  <a:schemeClr val="dk2"/>
                </a:solidFill>
                <a:latin typeface="Maven Pro"/>
                <a:ea typeface="Maven Pro"/>
                <a:cs typeface="Maven Pro"/>
                <a:sym typeface="Maven Pro"/>
              </a:rPr>
              <a:t> the years. We did this because we are curious as to how crime changed throughout time. By looking at this data, it can help us gain a clearer picture of if crime was actually </a:t>
            </a:r>
            <a:r>
              <a:rPr lang="en" sz="1200">
                <a:solidFill>
                  <a:schemeClr val="dk2"/>
                </a:solidFill>
                <a:latin typeface="Maven Pro"/>
                <a:ea typeface="Maven Pro"/>
                <a:cs typeface="Maven Pro"/>
                <a:sym typeface="Maven Pro"/>
              </a:rPr>
              <a:t>decreasing</a:t>
            </a:r>
            <a:r>
              <a:rPr lang="en" sz="1200">
                <a:solidFill>
                  <a:schemeClr val="dk2"/>
                </a:solidFill>
                <a:latin typeface="Maven Pro"/>
                <a:ea typeface="Maven Pro"/>
                <a:cs typeface="Maven Pro"/>
                <a:sym typeface="Maven Pro"/>
              </a:rPr>
              <a:t>, the periods in which it did decrease and possible allow us to understand why this might have happened (political acts that may have affected crime, etc.) However, we also understand that the year itself was most likely not why crime changed, but nonetheless think the information this comparison will provide will be beneficial. </a:t>
            </a:r>
            <a:endParaRPr sz="12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b="1" sz="12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lang="en" sz="1200">
                <a:solidFill>
                  <a:schemeClr val="dk2"/>
                </a:solidFill>
                <a:latin typeface="Maven Pro"/>
                <a:ea typeface="Maven Pro"/>
                <a:cs typeface="Maven Pro"/>
                <a:sym typeface="Maven Pro"/>
              </a:rPr>
              <a:t>Our primary focus was on homes per 100k and Total homes. However, we analyzed all variables to gain a greater understanding of our variables and data and to </a:t>
            </a:r>
            <a:r>
              <a:rPr lang="en" sz="1200">
                <a:solidFill>
                  <a:schemeClr val="dk2"/>
                </a:solidFill>
                <a:latin typeface="Maven Pro"/>
                <a:ea typeface="Maven Pro"/>
                <a:cs typeface="Maven Pro"/>
                <a:sym typeface="Maven Pro"/>
              </a:rPr>
              <a:t>ensure</a:t>
            </a:r>
            <a:r>
              <a:rPr lang="en" sz="1200">
                <a:solidFill>
                  <a:schemeClr val="dk2"/>
                </a:solidFill>
                <a:latin typeface="Maven Pro"/>
                <a:ea typeface="Maven Pro"/>
                <a:cs typeface="Maven Pro"/>
                <a:sym typeface="Maven Pro"/>
              </a:rPr>
              <a:t> others could understand it as well.</a:t>
            </a:r>
            <a:endParaRPr sz="12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b="1" sz="15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2400">
                <a:solidFill>
                  <a:schemeClr val="dk2"/>
                </a:solidFill>
                <a:latin typeface="Maven Pro"/>
                <a:ea typeface="Maven Pro"/>
                <a:cs typeface="Maven Pro"/>
                <a:sym typeface="Maven Pro"/>
              </a:rPr>
              <a:t>Data Used:</a:t>
            </a:r>
            <a:endParaRPr b="1" sz="24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lang="en" sz="1200">
                <a:solidFill>
                  <a:schemeClr val="dk2"/>
                </a:solidFill>
                <a:latin typeface="Maven Pro"/>
                <a:ea typeface="Maven Pro"/>
                <a:cs typeface="Maven Pro"/>
                <a:sym typeface="Maven Pro"/>
              </a:rPr>
              <a:t>Total homicide: The range from the 25th to the 75th percentile is 32 to 128. However, there are many outliers far above this range (going past 2000). </a:t>
            </a:r>
            <a:endParaRPr sz="1200">
              <a:solidFill>
                <a:schemeClr val="dk2"/>
              </a:solidFill>
              <a:latin typeface="Maven Pro"/>
              <a:ea typeface="Maven Pro"/>
              <a:cs typeface="Maven Pro"/>
              <a:sym typeface="Maven Pro"/>
            </a:endParaRPr>
          </a:p>
          <a:p>
            <a:pPr indent="0" lvl="0" marL="457200" rtl="0" algn="l">
              <a:lnSpc>
                <a:spcPct val="115000"/>
              </a:lnSpc>
              <a:spcBef>
                <a:spcPts val="0"/>
              </a:spcBef>
              <a:spcAft>
                <a:spcPts val="0"/>
              </a:spcAft>
              <a:buNone/>
            </a:pPr>
            <a:r>
              <a:t/>
            </a:r>
            <a:endParaRPr sz="12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rPr lang="en" sz="1200">
                <a:solidFill>
                  <a:schemeClr val="dk2"/>
                </a:solidFill>
                <a:latin typeface="Maven Pro"/>
                <a:ea typeface="Maven Pro"/>
                <a:cs typeface="Maven Pro"/>
                <a:sym typeface="Maven Pro"/>
              </a:rPr>
              <a:t>homs_per_100k decreased over the years with a few upward spikes in a few years (based on graph and correlation coefficient = -0.1615689232252936).</a:t>
            </a:r>
            <a:endParaRPr sz="12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sz="9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sz="9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sz="1500">
              <a:solidFill>
                <a:schemeClr val="dk2"/>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6684900" cy="7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EDA - Examples </a:t>
            </a:r>
            <a:endParaRPr sz="2900"/>
          </a:p>
        </p:txBody>
      </p:sp>
      <p:pic>
        <p:nvPicPr>
          <p:cNvPr id="306" name="Google Shape;306;p18"/>
          <p:cNvPicPr preferRelativeResize="0"/>
          <p:nvPr/>
        </p:nvPicPr>
        <p:blipFill rotWithShape="1">
          <a:blip r:embed="rId3">
            <a:alphaModFix/>
          </a:blip>
          <a:srcRect b="4126" l="1704" r="5159" t="3358"/>
          <a:stretch/>
        </p:blipFill>
        <p:spPr>
          <a:xfrm>
            <a:off x="3338175" y="1357425"/>
            <a:ext cx="5620625" cy="2428651"/>
          </a:xfrm>
          <a:prstGeom prst="rect">
            <a:avLst/>
          </a:prstGeom>
          <a:noFill/>
          <a:ln>
            <a:noFill/>
          </a:ln>
        </p:spPr>
      </p:pic>
      <p:pic>
        <p:nvPicPr>
          <p:cNvPr id="307" name="Google Shape;307;p18"/>
          <p:cNvPicPr preferRelativeResize="0"/>
          <p:nvPr/>
        </p:nvPicPr>
        <p:blipFill>
          <a:blip r:embed="rId4">
            <a:alphaModFix/>
          </a:blip>
          <a:stretch>
            <a:fillRect/>
          </a:stretch>
        </p:blipFill>
        <p:spPr>
          <a:xfrm>
            <a:off x="70900" y="1532875"/>
            <a:ext cx="2972950" cy="2077750"/>
          </a:xfrm>
          <a:prstGeom prst="rect">
            <a:avLst/>
          </a:prstGeom>
          <a:noFill/>
          <a:ln>
            <a:noFill/>
          </a:ln>
        </p:spPr>
      </p:pic>
      <p:sp>
        <p:nvSpPr>
          <p:cNvPr id="308" name="Google Shape;308;p18"/>
          <p:cNvSpPr txBox="1"/>
          <p:nvPr/>
        </p:nvSpPr>
        <p:spPr>
          <a:xfrm>
            <a:off x="184875" y="3610625"/>
            <a:ext cx="31533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aven Pro"/>
                <a:ea typeface="Maven Pro"/>
                <a:cs typeface="Maven Pro"/>
                <a:sym typeface="Maven Pro"/>
              </a:rPr>
              <a:t>Bivariate with year and homicides per 100k</a:t>
            </a:r>
            <a:endParaRPr>
              <a:latin typeface="Maven Pro"/>
              <a:ea typeface="Maven Pro"/>
              <a:cs typeface="Maven Pro"/>
              <a:sym typeface="Maven Pro"/>
            </a:endParaRPr>
          </a:p>
        </p:txBody>
      </p:sp>
      <p:sp>
        <p:nvSpPr>
          <p:cNvPr id="309" name="Google Shape;309;p18"/>
          <p:cNvSpPr txBox="1"/>
          <p:nvPr/>
        </p:nvSpPr>
        <p:spPr>
          <a:xfrm>
            <a:off x="5385138" y="3959250"/>
            <a:ext cx="15267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aven Pro"/>
                <a:ea typeface="Maven Pro"/>
                <a:cs typeface="Maven Pro"/>
                <a:sym typeface="Maven Pro"/>
              </a:rPr>
              <a:t>Summary Statistics</a:t>
            </a:r>
            <a:endParaRPr>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53850" y="107600"/>
            <a:ext cx="90363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K-means clustering - cities in each cluster by year</a:t>
            </a:r>
            <a:endParaRPr sz="2900"/>
          </a:p>
        </p:txBody>
      </p:sp>
      <p:pic>
        <p:nvPicPr>
          <p:cNvPr id="315" name="Google Shape;315;p19"/>
          <p:cNvPicPr preferRelativeResize="0"/>
          <p:nvPr/>
        </p:nvPicPr>
        <p:blipFill rotWithShape="1">
          <a:blip r:embed="rId3">
            <a:alphaModFix/>
          </a:blip>
          <a:srcRect b="2171" l="0" r="3222" t="0"/>
          <a:stretch/>
        </p:blipFill>
        <p:spPr>
          <a:xfrm>
            <a:off x="189425" y="997050"/>
            <a:ext cx="3489675" cy="4084275"/>
          </a:xfrm>
          <a:prstGeom prst="rect">
            <a:avLst/>
          </a:prstGeom>
          <a:noFill/>
          <a:ln>
            <a:noFill/>
          </a:ln>
        </p:spPr>
      </p:pic>
      <p:sp>
        <p:nvSpPr>
          <p:cNvPr id="316" name="Google Shape;316;p19"/>
          <p:cNvSpPr txBox="1"/>
          <p:nvPr/>
        </p:nvSpPr>
        <p:spPr>
          <a:xfrm>
            <a:off x="4068600" y="1039350"/>
            <a:ext cx="4681500" cy="3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We chose to use K-means clustering because we thought it would do a good job of categorizing and describing our data. We didn’t </a:t>
            </a:r>
            <a:r>
              <a:rPr lang="en">
                <a:latin typeface="Nunito"/>
                <a:ea typeface="Nunito"/>
                <a:cs typeface="Nunito"/>
                <a:sym typeface="Nunito"/>
              </a:rPr>
              <a:t>necessarily</a:t>
            </a:r>
            <a:r>
              <a:rPr lang="en">
                <a:latin typeface="Nunito"/>
                <a:ea typeface="Nunito"/>
                <a:cs typeface="Nunito"/>
                <a:sym typeface="Nunito"/>
              </a:rPr>
              <a:t> want a model that would predict outcomes as we felt that our explanatory variable (year) alone was not </a:t>
            </a:r>
            <a:r>
              <a:rPr lang="en">
                <a:latin typeface="Nunito"/>
                <a:ea typeface="Nunito"/>
                <a:cs typeface="Nunito"/>
                <a:sym typeface="Nunito"/>
              </a:rPr>
              <a:t>sufficient to explain the trends in crime</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Our model created 3 cluster (0, 1, 2). We then assigned descriptive values to these clusters so that our data would be </a:t>
            </a:r>
            <a:r>
              <a:rPr lang="en">
                <a:latin typeface="Nunito"/>
                <a:ea typeface="Nunito"/>
                <a:cs typeface="Nunito"/>
                <a:sym typeface="Nunito"/>
              </a:rPr>
              <a:t>interpretable</a:t>
            </a:r>
            <a:r>
              <a:rPr lang="en">
                <a:latin typeface="Nunito"/>
                <a:ea typeface="Nunito"/>
                <a:cs typeface="Nunito"/>
                <a:sym typeface="Nunito"/>
              </a:rPr>
              <a:t>. In the image, you can see some of the cities and their cluster for the three sample years we choose.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Interactive Visualizations </a:t>
            </a:r>
            <a:endParaRPr sz="2900"/>
          </a:p>
          <a:p>
            <a:pPr indent="0" lvl="0" marL="0" rtl="0" algn="l">
              <a:spcBef>
                <a:spcPts val="0"/>
              </a:spcBef>
              <a:spcAft>
                <a:spcPts val="0"/>
              </a:spcAft>
              <a:buNone/>
            </a:pPr>
            <a:r>
              <a:rPr lang="en" sz="1800"/>
              <a:t>Our bubble map most clearly visualizes our results from our Kmeans model. The Geo-Bubble maps allow us to visualize our data in the real world context. </a:t>
            </a:r>
            <a:endParaRPr sz="1800"/>
          </a:p>
          <a:p>
            <a:pPr indent="0" lvl="0" marL="0" rtl="0" algn="l">
              <a:spcBef>
                <a:spcPts val="0"/>
              </a:spcBef>
              <a:spcAft>
                <a:spcPts val="0"/>
              </a:spcAft>
              <a:buNone/>
            </a:pPr>
            <a:r>
              <a:t/>
            </a:r>
            <a:endParaRPr sz="2900"/>
          </a:p>
          <a:p>
            <a:pPr indent="-330200" lvl="0" marL="914400" rtl="0" algn="l">
              <a:spcBef>
                <a:spcPts val="0"/>
              </a:spcBef>
              <a:spcAft>
                <a:spcPts val="0"/>
              </a:spcAft>
              <a:buClr>
                <a:srgbClr val="000000"/>
              </a:buClr>
              <a:buSzPts val="1600"/>
              <a:buAutoNum type="arabicParenR"/>
            </a:pPr>
            <a:r>
              <a:rPr lang="en" sz="1800">
                <a:solidFill>
                  <a:srgbClr val="000000"/>
                </a:solidFill>
              </a:rPr>
              <a:t>Bubble Maps </a:t>
            </a:r>
            <a:r>
              <a:rPr b="0" lang="en" sz="1600" u="sng">
                <a:solidFill>
                  <a:schemeClr val="hlink"/>
                </a:solidFill>
                <a:hlinkClick r:id="rId3"/>
              </a:rPr>
              <a:t>https://public.tableau.com/profile/asha7569#!/vizhome/data0200-final-AngelinaAshaNikolai/data0200</a:t>
            </a:r>
            <a:r>
              <a:rPr b="0" lang="en" sz="1600">
                <a:solidFill>
                  <a:srgbClr val="000000"/>
                </a:solidFill>
              </a:rPr>
              <a:t> </a:t>
            </a:r>
            <a:endParaRPr b="0" sz="1600">
              <a:solidFill>
                <a:srgbClr val="000000"/>
              </a:solidFill>
            </a:endParaRPr>
          </a:p>
          <a:p>
            <a:pPr indent="-330200" lvl="0" marL="914400" rtl="0" algn="l">
              <a:spcBef>
                <a:spcPts val="0"/>
              </a:spcBef>
              <a:spcAft>
                <a:spcPts val="0"/>
              </a:spcAft>
              <a:buClr>
                <a:srgbClr val="000000"/>
              </a:buClr>
              <a:buSzPts val="1600"/>
              <a:buAutoNum type="arabicParenR"/>
            </a:pPr>
            <a:r>
              <a:rPr lang="en" sz="1500">
                <a:solidFill>
                  <a:srgbClr val="000000"/>
                </a:solidFill>
              </a:rPr>
              <a:t>Geo-Bubble Map </a:t>
            </a:r>
            <a:r>
              <a:rPr b="0" lang="en" sz="1600" u="sng">
                <a:solidFill>
                  <a:srgbClr val="1155CC"/>
                </a:solidFill>
                <a:hlinkClick r:id="rId4">
                  <a:extLst>
                    <a:ext uri="{A12FA001-AC4F-418D-AE19-62706E023703}">
                      <ahyp:hlinkClr val="tx"/>
                    </a:ext>
                  </a:extLst>
                </a:hlinkClick>
              </a:rPr>
              <a:t>https://public.tableau.com/profile/nikolai1458#!/vizhome/Book1_16068939698790/GeoHeatmaps-Data200?publish=yes</a:t>
            </a:r>
            <a:endParaRPr sz="3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392000" cy="22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Geo Heatmap - 1975</a:t>
            </a:r>
            <a:endParaRPr sz="2900"/>
          </a:p>
          <a:p>
            <a:pPr indent="0" lvl="0" marL="0" rtl="0" algn="l">
              <a:spcBef>
                <a:spcPts val="0"/>
              </a:spcBef>
              <a:spcAft>
                <a:spcPts val="0"/>
              </a:spcAft>
              <a:buNone/>
            </a:pPr>
            <a:r>
              <a:t/>
            </a:r>
            <a:endParaRPr sz="2900"/>
          </a:p>
        </p:txBody>
      </p:sp>
      <p:pic>
        <p:nvPicPr>
          <p:cNvPr id="327" name="Google Shape;327;p21"/>
          <p:cNvPicPr preferRelativeResize="0"/>
          <p:nvPr/>
        </p:nvPicPr>
        <p:blipFill rotWithShape="1">
          <a:blip r:embed="rId3">
            <a:alphaModFix/>
          </a:blip>
          <a:srcRect b="0" l="29502" r="21554" t="0"/>
          <a:stretch/>
        </p:blipFill>
        <p:spPr>
          <a:xfrm>
            <a:off x="801525" y="1555674"/>
            <a:ext cx="4355976" cy="3405826"/>
          </a:xfrm>
          <a:prstGeom prst="rect">
            <a:avLst/>
          </a:prstGeom>
          <a:noFill/>
          <a:ln>
            <a:noFill/>
          </a:ln>
        </p:spPr>
      </p:pic>
      <p:sp>
        <p:nvSpPr>
          <p:cNvPr id="328" name="Google Shape;328;p21"/>
          <p:cNvSpPr txBox="1"/>
          <p:nvPr/>
        </p:nvSpPr>
        <p:spPr>
          <a:xfrm>
            <a:off x="5690100" y="995075"/>
            <a:ext cx="3167400" cy="43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Maven Pro"/>
                <a:ea typeface="Maven Pro"/>
                <a:cs typeface="Maven Pro"/>
                <a:sym typeface="Maven Pro"/>
              </a:rPr>
              <a:t>Geo </a:t>
            </a:r>
            <a:r>
              <a:rPr lang="en" sz="1500">
                <a:solidFill>
                  <a:schemeClr val="dk2"/>
                </a:solidFill>
                <a:latin typeface="Maven Pro"/>
                <a:ea typeface="Maven Pro"/>
                <a:cs typeface="Maven Pro"/>
                <a:sym typeface="Maven Pro"/>
              </a:rPr>
              <a:t>Heat Map </a:t>
            </a:r>
            <a:r>
              <a:rPr lang="en" sz="1500">
                <a:solidFill>
                  <a:schemeClr val="dk2"/>
                </a:solidFill>
                <a:latin typeface="Maven Pro"/>
                <a:ea typeface="Maven Pro"/>
                <a:cs typeface="Maven Pro"/>
                <a:sym typeface="Maven Pro"/>
              </a:rPr>
              <a:t>Comparing Homicides per 100k in Major Cities Across the United States.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In 1975 </a:t>
            </a:r>
            <a:r>
              <a:rPr lang="en" sz="1500">
                <a:solidFill>
                  <a:schemeClr val="dk2"/>
                </a:solidFill>
                <a:latin typeface="Maven Pro"/>
                <a:ea typeface="Maven Pro"/>
                <a:cs typeface="Maven Pro"/>
                <a:sym typeface="Maven Pro"/>
              </a:rPr>
              <a:t>homicide</a:t>
            </a:r>
            <a:r>
              <a:rPr lang="en" sz="1500">
                <a:solidFill>
                  <a:schemeClr val="dk2"/>
                </a:solidFill>
                <a:latin typeface="Maven Pro"/>
                <a:ea typeface="Maven Pro"/>
                <a:cs typeface="Maven Pro"/>
                <a:sym typeface="Maven Pro"/>
              </a:rPr>
              <a:t> rate varied between 1.64 and 44.19 per 100k.</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dk2"/>
              </a:solidFill>
              <a:latin typeface="Maven Pro"/>
              <a:ea typeface="Maven Pro"/>
              <a:cs typeface="Maven Pro"/>
              <a:sym typeface="Maven Pro"/>
            </a:endParaRPr>
          </a:p>
          <a:p>
            <a:pPr indent="0" lvl="0" marL="0" rtl="0" algn="l">
              <a:spcBef>
                <a:spcPts val="0"/>
              </a:spcBef>
              <a:spcAft>
                <a:spcPts val="0"/>
              </a:spcAft>
              <a:buNone/>
            </a:pPr>
            <a:r>
              <a:rPr lang="en" sz="1500">
                <a:solidFill>
                  <a:schemeClr val="dk2"/>
                </a:solidFill>
                <a:latin typeface="Maven Pro"/>
                <a:ea typeface="Maven Pro"/>
                <a:cs typeface="Maven Pro"/>
                <a:sym typeface="Maven Pro"/>
              </a:rPr>
              <a:t>The redder </a:t>
            </a:r>
            <a:r>
              <a:rPr lang="en" sz="1500">
                <a:solidFill>
                  <a:schemeClr val="dk2"/>
                </a:solidFill>
                <a:latin typeface="Maven Pro"/>
                <a:ea typeface="Maven Pro"/>
                <a:cs typeface="Maven Pro"/>
                <a:sym typeface="Maven Pro"/>
              </a:rPr>
              <a:t> the color of the city, the more </a:t>
            </a:r>
            <a:r>
              <a:rPr lang="en" sz="1500">
                <a:solidFill>
                  <a:schemeClr val="dk2"/>
                </a:solidFill>
                <a:latin typeface="Maven Pro"/>
                <a:ea typeface="Maven Pro"/>
                <a:cs typeface="Maven Pro"/>
                <a:sym typeface="Maven Pro"/>
              </a:rPr>
              <a:t>homicides</a:t>
            </a:r>
            <a:r>
              <a:rPr lang="en" sz="1500">
                <a:solidFill>
                  <a:schemeClr val="dk2"/>
                </a:solidFill>
                <a:latin typeface="Maven Pro"/>
                <a:ea typeface="Maven Pro"/>
                <a:cs typeface="Maven Pro"/>
                <a:sym typeface="Maven Pro"/>
              </a:rPr>
              <a:t> </a:t>
            </a:r>
            <a:r>
              <a:rPr lang="en" sz="1500">
                <a:solidFill>
                  <a:schemeClr val="dk2"/>
                </a:solidFill>
                <a:latin typeface="Maven Pro"/>
                <a:ea typeface="Maven Pro"/>
                <a:cs typeface="Maven Pro"/>
                <a:sym typeface="Maven Pro"/>
              </a:rPr>
              <a:t>occurred</a:t>
            </a:r>
            <a:r>
              <a:rPr lang="en" sz="1500">
                <a:solidFill>
                  <a:schemeClr val="dk2"/>
                </a:solidFill>
                <a:latin typeface="Maven Pro"/>
                <a:ea typeface="Maven Pro"/>
                <a:cs typeface="Maven Pro"/>
                <a:sym typeface="Maven Pro"/>
              </a:rPr>
              <a:t>.  As a </a:t>
            </a:r>
            <a:r>
              <a:rPr lang="en" sz="1500">
                <a:solidFill>
                  <a:schemeClr val="dk2"/>
                </a:solidFill>
                <a:latin typeface="Maven Pro"/>
                <a:ea typeface="Maven Pro"/>
                <a:cs typeface="Maven Pro"/>
                <a:sym typeface="Maven Pro"/>
              </a:rPr>
              <a:t>result</a:t>
            </a:r>
            <a:r>
              <a:rPr lang="en" sz="1500">
                <a:solidFill>
                  <a:schemeClr val="dk2"/>
                </a:solidFill>
                <a:latin typeface="Maven Pro"/>
                <a:ea typeface="Maven Pro"/>
                <a:cs typeface="Maven Pro"/>
                <a:sym typeface="Maven Pro"/>
              </a:rPr>
              <a:t>, this model shows which cities belong to which k mean cluster (low, mid, high). While there are many </a:t>
            </a:r>
            <a:r>
              <a:rPr lang="en" sz="1500">
                <a:solidFill>
                  <a:schemeClr val="dk2"/>
                </a:solidFill>
                <a:latin typeface="Maven Pro"/>
                <a:ea typeface="Maven Pro"/>
                <a:cs typeface="Maven Pro"/>
                <a:sym typeface="Maven Pro"/>
              </a:rPr>
              <a:t>reddish</a:t>
            </a:r>
            <a:r>
              <a:rPr lang="en" sz="1500">
                <a:solidFill>
                  <a:schemeClr val="dk2"/>
                </a:solidFill>
                <a:latin typeface="Maven Pro"/>
                <a:ea typeface="Maven Pro"/>
                <a:cs typeface="Maven Pro"/>
                <a:sym typeface="Maven Pro"/>
              </a:rPr>
              <a:t> bubbles, these are on the lighter side </a:t>
            </a:r>
            <a:r>
              <a:rPr lang="en" sz="1500">
                <a:solidFill>
                  <a:schemeClr val="dk2"/>
                </a:solidFill>
                <a:latin typeface="Maven Pro"/>
                <a:ea typeface="Maven Pro"/>
                <a:cs typeface="Maven Pro"/>
                <a:sym typeface="Maven Pro"/>
              </a:rPr>
              <a:t>indicating</a:t>
            </a:r>
            <a:r>
              <a:rPr lang="en" sz="1500">
                <a:solidFill>
                  <a:schemeClr val="dk2"/>
                </a:solidFill>
                <a:latin typeface="Maven Pro"/>
                <a:ea typeface="Maven Pro"/>
                <a:cs typeface="Maven Pro"/>
                <a:sym typeface="Maven Pro"/>
              </a:rPr>
              <a:t> </a:t>
            </a:r>
            <a:r>
              <a:rPr lang="en" sz="1500">
                <a:solidFill>
                  <a:schemeClr val="dk2"/>
                </a:solidFill>
                <a:latin typeface="Maven Pro"/>
                <a:ea typeface="Maven Pro"/>
                <a:cs typeface="Maven Pro"/>
                <a:sym typeface="Maven Pro"/>
              </a:rPr>
              <a:t>relatively</a:t>
            </a:r>
            <a:r>
              <a:rPr lang="en" sz="1500">
                <a:solidFill>
                  <a:schemeClr val="dk2"/>
                </a:solidFill>
                <a:latin typeface="Maven Pro"/>
                <a:ea typeface="Maven Pro"/>
                <a:cs typeface="Maven Pro"/>
                <a:sym typeface="Maven Pro"/>
              </a:rPr>
              <a:t> low rates nationwide.</a:t>
            </a:r>
            <a:endParaRPr sz="1500">
              <a:solidFill>
                <a:schemeClr val="dk2"/>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