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58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31CAC-B8A5-B2C1-C73F-5D86B5AE7FBC}" v="3273" dt="2025-06-23T21:10:35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74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5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0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1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35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6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92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109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7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4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1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6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8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9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0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7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057" y="734175"/>
            <a:ext cx="11429998" cy="3092090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Times New Roman"/>
                <a:cs typeface="Times New Roman"/>
              </a:rPr>
              <a:t>Proyecto Pandas Parte V (Core):</a:t>
            </a:r>
            <a:br>
              <a:rPr lang="es-ES" dirty="0">
                <a:latin typeface="Times New Roman"/>
              </a:rPr>
            </a:br>
            <a:r>
              <a:rPr lang="es-ES" dirty="0">
                <a:latin typeface="Times New Roman"/>
                <a:cs typeface="Times New Roman"/>
              </a:rPr>
              <a:t>Análisis e interpretación de datos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/>
          </a:p>
          <a:p>
            <a:r>
              <a:rPr lang="es-ES" dirty="0">
                <a:latin typeface="Times New Roman"/>
                <a:cs typeface="Times New Roman"/>
              </a:rPr>
              <a:t>Desarrollado por:</a:t>
            </a:r>
          </a:p>
          <a:p>
            <a:r>
              <a:rPr lang="es-ES" dirty="0">
                <a:latin typeface="Times New Roman"/>
                <a:cs typeface="Times New Roman"/>
              </a:rPr>
              <a:t>Kiara Brito Honorato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670ABE-761F-9F0B-51DB-7583AC53B11C}"/>
              </a:ext>
            </a:extLst>
          </p:cNvPr>
          <p:cNvSpPr txBox="1"/>
          <p:nvPr/>
        </p:nvSpPr>
        <p:spPr>
          <a:xfrm>
            <a:off x="348052" y="6029804"/>
            <a:ext cx="358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ea typeface="Calibri"/>
                <a:cs typeface="Calibri"/>
              </a:rPr>
              <a:t>Caso: Tienda de </a:t>
            </a:r>
            <a:r>
              <a:rPr lang="es-ES" sz="2800" err="1">
                <a:ea typeface="Calibri"/>
                <a:cs typeface="Calibri"/>
              </a:rPr>
              <a:t>retail</a:t>
            </a:r>
            <a:r>
              <a:rPr lang="es-ES" sz="2800" dirty="0">
                <a:ea typeface="Calibri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08E4-51FD-753E-78BF-8AF777B0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2367652" cy="2965889"/>
          </a:xfrm>
        </p:spPr>
        <p:txBody>
          <a:bodyPr/>
          <a:lstStyle/>
          <a:p>
            <a:r>
              <a:rPr lang="es-ES" dirty="0">
                <a:latin typeface="Times New Roman"/>
                <a:cs typeface="Times New Roman"/>
              </a:rPr>
              <a:t>Gráfico de líneas: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26EF-ACD9-A11F-0E68-800D0FC4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77" y="4241161"/>
            <a:ext cx="11425387" cy="2829624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s-ES" sz="2800" dirty="0">
                <a:latin typeface="Times New Roman"/>
                <a:cs typeface="Times New Roman"/>
              </a:rPr>
              <a:t>Observaciones:</a:t>
            </a:r>
            <a:endParaRPr lang="es-E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s-ES" sz="2400" dirty="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es-ES" sz="2400" dirty="0">
                <a:latin typeface="Times New Roman"/>
                <a:cs typeface="Times New Roman"/>
              </a:rPr>
              <a:t>Durante el mes de Marzo, la categoría de electrónica tuvo una baja de ventas muy significativa</a:t>
            </a:r>
          </a:p>
          <a:p>
            <a:pPr>
              <a:buClr>
                <a:srgbClr val="FFFFFF"/>
              </a:buClr>
            </a:pPr>
            <a:r>
              <a:rPr lang="es-ES" sz="2400">
                <a:latin typeface="Times New Roman"/>
                <a:cs typeface="Times New Roman"/>
              </a:rPr>
              <a:t>Los mejores meses para cada categoría es:</a:t>
            </a:r>
            <a:endParaRPr lang="es-ES" sz="2400" dirty="0">
              <a:latin typeface="Times New Roman"/>
              <a:cs typeface="Times New Roman"/>
            </a:endParaRP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s-ES" sz="2200" dirty="0">
                <a:latin typeface="Times New Roman"/>
                <a:cs typeface="Times New Roman"/>
              </a:rPr>
              <a:t>Ropa: Noviembre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s-ES" sz="2200" dirty="0">
                <a:latin typeface="Times New Roman"/>
                <a:cs typeface="Times New Roman"/>
              </a:rPr>
              <a:t>Electrónica: Junio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s-ES" sz="2200" dirty="0">
                <a:latin typeface="Times New Roman"/>
                <a:cs typeface="Times New Roman"/>
              </a:rPr>
              <a:t>Belleza: Julio</a:t>
            </a:r>
          </a:p>
          <a:p>
            <a:pPr>
              <a:buClr>
                <a:srgbClr val="FFFFFF"/>
              </a:buClr>
            </a:pPr>
            <a:endParaRPr lang="es-ES" sz="2800" dirty="0">
              <a:latin typeface="Times New Roman"/>
              <a:cs typeface="Times New Roman"/>
            </a:endParaRPr>
          </a:p>
        </p:txBody>
      </p:sp>
      <p:pic>
        <p:nvPicPr>
          <p:cNvPr id="4" name="Imagen 3" descr="Gráfico">
            <a:extLst>
              <a:ext uri="{FF2B5EF4-FFF2-40B4-BE49-F238E27FC236}">
                <a16:creationId xmlns:a16="http://schemas.microsoft.com/office/drawing/2014/main" id="{619229CA-083B-0894-A84D-13C55C22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79" y="129396"/>
            <a:ext cx="7509387" cy="45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8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2660-1003-D04A-49E3-1C576D77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/>
                <a:cs typeface="Times New Roman"/>
              </a:rPr>
              <a:t>Conclusión y recomendaciones: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AAAE-A87A-AEDC-099D-D5665031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0747"/>
            <a:ext cx="10131425" cy="45549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dirty="0">
                <a:latin typeface="Times New Roman"/>
                <a:cs typeface="Times New Roman"/>
              </a:rPr>
              <a:t>Si se supiera el hemisferio en el cual este </a:t>
            </a:r>
            <a:r>
              <a:rPr lang="es-ES" sz="2000" dirty="0" err="1">
                <a:latin typeface="Times New Roman"/>
                <a:cs typeface="Times New Roman"/>
              </a:rPr>
              <a:t>dataset</a:t>
            </a:r>
            <a:r>
              <a:rPr lang="es-ES" sz="2000" dirty="0">
                <a:latin typeface="Times New Roman"/>
                <a:cs typeface="Times New Roman"/>
              </a:rPr>
              <a:t> fue obtenido, podríamos predecir que durante el mes de Junio y Julio, la gente busca contrarrestar las altas o bajas temperaturas de la temporada (Aire acondicionado y protector solar para el hemisferio norte por verano, calefactores y cremas corporales para el hemisferio sur por invierno).</a:t>
            </a:r>
          </a:p>
          <a:p>
            <a:pPr marL="0" indent="0">
              <a:buNone/>
            </a:pPr>
            <a:r>
              <a:rPr lang="es-ES" sz="2000" dirty="0">
                <a:latin typeface="Times New Roman"/>
                <a:cs typeface="Times New Roman"/>
              </a:rPr>
              <a:t>La clientela masculina es menos propensa a gastar una gran cantidad en ropa. Por lo cual, dependiendo de la dirección de la tienda, o apelan más al público femenino en este aspecto, o compran más lotes de ropa práctica y en tendencia para los hombres.</a:t>
            </a:r>
          </a:p>
          <a:p>
            <a:pPr marL="0" indent="0">
              <a:buNone/>
            </a:pPr>
            <a:r>
              <a:rPr lang="es-ES" sz="2000" dirty="0">
                <a:latin typeface="Times New Roman"/>
                <a:cs typeface="Times New Roman"/>
              </a:rPr>
              <a:t>Al notar que el rango etario de los clientes es de entre los 18 y los 65 años, las campañas de marketing y ventas pueden ser más serias y apelar a público adulto.</a:t>
            </a:r>
          </a:p>
          <a:p>
            <a:pPr marL="0" indent="0">
              <a:buNone/>
            </a:pPr>
            <a:r>
              <a:rPr lang="es-ES" sz="2000" dirty="0">
                <a:latin typeface="Times New Roman"/>
                <a:cs typeface="Times New Roman"/>
              </a:rPr>
              <a:t>Las ventas por género afirman que los hombres compran más para el mes de la madre, mientras que las mujeres compran más para Navidad.</a:t>
            </a:r>
          </a:p>
          <a:p>
            <a:pPr marL="0" indent="0">
              <a:buNone/>
            </a:pPr>
            <a:r>
              <a:rPr lang="es-ES" sz="2000" dirty="0">
                <a:latin typeface="Times New Roman"/>
                <a:cs typeface="Times New Roman"/>
              </a:rPr>
              <a:t>Debido a que las ventas en general son las más bajas en septiembre, hay que evitar tomar </a:t>
            </a:r>
            <a:r>
              <a:rPr lang="es-ES" sz="2000" dirty="0" err="1">
                <a:latin typeface="Times New Roman"/>
                <a:cs typeface="Times New Roman"/>
              </a:rPr>
              <a:t>riesgoa</a:t>
            </a:r>
            <a:r>
              <a:rPr lang="es-ES" sz="2000" dirty="0">
                <a:latin typeface="Times New Roman"/>
                <a:cs typeface="Times New Roman"/>
              </a:rPr>
              <a:t> de inversión por esas fechas.</a:t>
            </a:r>
          </a:p>
          <a:p>
            <a:pPr marL="0" indent="0">
              <a:buNone/>
            </a:pPr>
            <a:endParaRPr lang="es-E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809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0D55-A33A-C2AE-7047-A5F50101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/>
                <a:ea typeface="Calibri Light"/>
                <a:cs typeface="Calibri Light"/>
              </a:rPr>
              <a:t>Introducción:</a:t>
            </a:r>
            <a:endParaRPr lang="es-E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B0BF-4236-8DD4-1FAE-BD0D984D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400" dirty="0">
                <a:latin typeface="Times New Roman"/>
                <a:cs typeface="Times New Roman"/>
              </a:rPr>
              <a:t>Esta presentación fue creada con fines informativos y explicativos sobre la información entregada por parte de nuestro cliente, la tienda de </a:t>
            </a:r>
            <a:r>
              <a:rPr lang="es-ES" sz="2400" dirty="0" err="1">
                <a:latin typeface="Times New Roman"/>
                <a:cs typeface="Times New Roman"/>
              </a:rPr>
              <a:t>retail</a:t>
            </a:r>
            <a:r>
              <a:rPr lang="es-ES" sz="2400" dirty="0">
                <a:latin typeface="Times New Roman"/>
                <a:cs typeface="Times New Roman"/>
              </a:rPr>
              <a:t>, con la cual podremos analizar y llegar a consensos sobre cómo mejorar sus ingresos generales.</a:t>
            </a:r>
            <a:endParaRPr lang="es-ES" dirty="0" err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s-E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" sz="2400" dirty="0">
                <a:latin typeface="Times New Roman"/>
                <a:cs typeface="Times New Roman"/>
              </a:rPr>
              <a:t>El objetivo, es poder encontrar patrones y tendencias dentro de estos datos para poder tomar decisiones a futuro que beneficien al negocio, en este caso, la tienda de </a:t>
            </a:r>
            <a:r>
              <a:rPr lang="es-ES" sz="2400" err="1">
                <a:latin typeface="Times New Roman"/>
                <a:cs typeface="Times New Roman"/>
              </a:rPr>
              <a:t>retail</a:t>
            </a:r>
            <a:r>
              <a:rPr lang="es-ES" sz="2400">
                <a:latin typeface="Times New Roman"/>
                <a:cs typeface="Times New Roman"/>
              </a:rPr>
              <a:t> que nos prestó sus datos.</a:t>
            </a:r>
            <a:endParaRPr lang="es-E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E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" sz="2400" dirty="0">
                <a:latin typeface="Times New Roman"/>
                <a:cs typeface="Times New Roman"/>
              </a:rPr>
              <a:t>En base a gráficos y estadísticas, veremos las posibles decisiones a tomar y recomendaciones para que nuestro cliente aumente más sus ventas y pueda apelar </a:t>
            </a:r>
            <a:r>
              <a:rPr lang="es-ES" sz="2400">
                <a:latin typeface="Times New Roman"/>
                <a:cs typeface="Times New Roman"/>
              </a:rPr>
              <a:t>al público objetivo.</a:t>
            </a:r>
            <a:endParaRPr lang="es-E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308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E379-AA19-79BE-5CC7-1E9A1925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/>
                <a:cs typeface="Times New Roman"/>
              </a:rPr>
              <a:t>Conjunto de Datos: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81CF-10CF-BDBE-5C08-3F1954AF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>
                <a:latin typeface="Times New Roman"/>
                <a:cs typeface="Times New Roman"/>
              </a:rPr>
              <a:t>El </a:t>
            </a:r>
            <a:r>
              <a:rPr lang="es-ES" sz="2400" err="1">
                <a:latin typeface="Times New Roman"/>
                <a:cs typeface="Times New Roman"/>
              </a:rPr>
              <a:t>dataset</a:t>
            </a:r>
            <a:r>
              <a:rPr lang="es-ES" sz="2400" dirty="0">
                <a:latin typeface="Times New Roman"/>
                <a:cs typeface="Times New Roman"/>
              </a:rPr>
              <a:t> entregado por el cliente, data del año 2023, con la inclusión de un día de ventas del año </a:t>
            </a:r>
            <a:r>
              <a:rPr lang="es-ES" sz="2400">
                <a:latin typeface="Times New Roman"/>
                <a:cs typeface="Times New Roman"/>
              </a:rPr>
              <a:t>próximo a ese, el 1 de enero de 2024.</a:t>
            </a:r>
            <a:endParaRPr lang="es-ES" sz="2400" dirty="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es-ES" sz="2400" dirty="0">
                <a:latin typeface="Times New Roman"/>
                <a:cs typeface="Times New Roman"/>
              </a:rPr>
              <a:t>Posee la fecha, ID de cliente, género de este, número de transacción, edad, categoría de compra, cantidad de productos comprados y cantidad total a pagar. Datos con los cuales podremos tratar de predecir hallazgos para que nuestro cliente pueda aplicarlos a sus decisiones ejecutivas y de ventas. </a:t>
            </a:r>
          </a:p>
        </p:txBody>
      </p:sp>
    </p:spTree>
    <p:extLst>
      <p:ext uri="{BB962C8B-B14F-4D97-AF65-F5344CB8AC3E}">
        <p14:creationId xmlns:p14="http://schemas.microsoft.com/office/powerpoint/2010/main" val="203090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26B57F-434B-59AF-22F9-BC89364F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05" y="811626"/>
            <a:ext cx="3682934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latin typeface="Times New Roman"/>
                <a:cs typeface="Times New Roman"/>
              </a:rPr>
              <a:t>Mapa de </a:t>
            </a:r>
            <a:r>
              <a:rPr lang="en-US" sz="4800" dirty="0" err="1">
                <a:latin typeface="Times New Roman"/>
                <a:cs typeface="Times New Roman"/>
              </a:rPr>
              <a:t>calor</a:t>
            </a:r>
            <a:br>
              <a:rPr lang="en-US" sz="4800" dirty="0">
                <a:latin typeface="Times New Roman"/>
              </a:rPr>
            </a:br>
            <a:r>
              <a:rPr lang="en-US" sz="4800" dirty="0">
                <a:latin typeface="Times New Roman"/>
                <a:cs typeface="Times New Roman"/>
              </a:rPr>
              <a:t>(Heatmap):</a:t>
            </a:r>
          </a:p>
        </p:txBody>
      </p:sp>
      <p:pic>
        <p:nvPicPr>
          <p:cNvPr id="4" name="Imagen 3" descr="Gráfico&#10;&#10;El contenido generado por IA puede ser incorrecto.">
            <a:extLst>
              <a:ext uri="{FF2B5EF4-FFF2-40B4-BE49-F238E27FC236}">
                <a16:creationId xmlns:a16="http://schemas.microsoft.com/office/drawing/2014/main" id="{EF7CD2E4-1894-0C39-E7BD-CE7080FAA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257" y="294042"/>
            <a:ext cx="6738320" cy="62604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8338AE0-B801-9876-8291-3DCD7F6B7F62}"/>
              </a:ext>
            </a:extLst>
          </p:cNvPr>
          <p:cNvSpPr txBox="1"/>
          <p:nvPr/>
        </p:nvSpPr>
        <p:spPr>
          <a:xfrm>
            <a:off x="227263" y="4558631"/>
            <a:ext cx="3957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Times New Roman"/>
                <a:ea typeface="Calibri"/>
                <a:cs typeface="Calibri"/>
              </a:rPr>
              <a:t>(Basado en la correlación de Spearman)</a:t>
            </a:r>
            <a:endParaRPr lang="es-E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619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0F49-26B2-D5D6-6996-0D580059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2" y="391112"/>
            <a:ext cx="3979205" cy="1453363"/>
          </a:xfrm>
        </p:spPr>
        <p:txBody>
          <a:bodyPr>
            <a:normAutofit/>
          </a:bodyPr>
          <a:lstStyle/>
          <a:p>
            <a:r>
              <a:rPr lang="es-ES" sz="3300">
                <a:latin typeface="Times New Roman"/>
                <a:ea typeface="Calibri Light"/>
                <a:cs typeface="Calibri Light"/>
              </a:rPr>
              <a:t>Observaciones:</a:t>
            </a:r>
            <a:endParaRPr lang="es-ES" sz="330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E986-3DED-760E-5226-76A6DFAA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838" y="1715080"/>
            <a:ext cx="5095615" cy="4414312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Times New Roman"/>
                <a:cs typeface="Times New Roman"/>
              </a:rPr>
              <a:t>Se puede apreciar que la mayoría de las columnas presentan una relación muy débil o nula con respecto a las demás.</a:t>
            </a:r>
          </a:p>
          <a:p>
            <a:pPr>
              <a:buClr>
                <a:srgbClr val="FFFFFF"/>
              </a:buClr>
            </a:pPr>
            <a:r>
              <a:rPr lang="es-ES" sz="2000" dirty="0">
                <a:latin typeface="Times New Roman"/>
                <a:cs typeface="Times New Roman"/>
              </a:rPr>
              <a:t>Las columnas que tienen una mayor relación son aquellas que creé para catalogar el total de la venta por bajo, medio o alto, y la normalización de la misma para cálculos con rangos.</a:t>
            </a:r>
          </a:p>
          <a:p>
            <a:pPr>
              <a:buClr>
                <a:srgbClr val="FFFFFF"/>
              </a:buClr>
            </a:pPr>
            <a:r>
              <a:rPr lang="es-ES" sz="2000" dirty="0">
                <a:latin typeface="Times New Roman"/>
                <a:cs typeface="Times New Roman"/>
              </a:rPr>
              <a:t>La única relación directa que pertenece naturalmente a la data original es la de Cantidad/Precio Total, que es ligeramente más débil que las demás relaciones entre mis columnas creadas.</a:t>
            </a:r>
          </a:p>
        </p:txBody>
      </p:sp>
      <p:pic>
        <p:nvPicPr>
          <p:cNvPr id="4" name="Imagen 3" descr="Gráfico&#10;&#10;El contenido generado por IA puede ser incorrecto.">
            <a:extLst>
              <a:ext uri="{FF2B5EF4-FFF2-40B4-BE49-F238E27FC236}">
                <a16:creationId xmlns:a16="http://schemas.microsoft.com/office/drawing/2014/main" id="{0E6C9CD0-F999-D9BB-6690-4CC40BE55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294" y="1026451"/>
            <a:ext cx="5487036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763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6DE6E2-A4BB-E411-1F3D-91EBF454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171" y="5369247"/>
            <a:ext cx="6975350" cy="1000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 err="1"/>
              <a:t>Estadísticas</a:t>
            </a:r>
            <a:r>
              <a:rPr lang="en-US" sz="4400" dirty="0"/>
              <a:t> </a:t>
            </a:r>
            <a:r>
              <a:rPr lang="en-US" sz="4400" dirty="0" err="1"/>
              <a:t>generales</a:t>
            </a:r>
            <a:r>
              <a:rPr lang="en-US" sz="4400" dirty="0"/>
              <a:t>:</a:t>
            </a:r>
            <a:endParaRPr lang="en-US" sz="4400" dirty="0">
              <a:ea typeface="Calibri Light"/>
              <a:cs typeface="Calibri Light"/>
            </a:endParaRPr>
          </a:p>
        </p:txBody>
      </p:sp>
      <p:pic>
        <p:nvPicPr>
          <p:cNvPr id="4" name="Imagen 3" descr="Gráfico, Gráfico en cascada&#10;&#10;El contenido generado por IA puede ser incorrecto.">
            <a:extLst>
              <a:ext uri="{FF2B5EF4-FFF2-40B4-BE49-F238E27FC236}">
                <a16:creationId xmlns:a16="http://schemas.microsoft.com/office/drawing/2014/main" id="{7DC8C093-CA88-5399-BC1C-B01FD39DE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263" y="430183"/>
            <a:ext cx="9983740" cy="49530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0432-49DF-A79C-96ED-177B7C15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90" y="5751"/>
            <a:ext cx="3230293" cy="3009021"/>
          </a:xfrm>
        </p:spPr>
        <p:txBody>
          <a:bodyPr/>
          <a:lstStyle/>
          <a:p>
            <a:r>
              <a:rPr lang="es-ES" dirty="0">
                <a:latin typeface="Times New Roman"/>
                <a:cs typeface="Times New Roman"/>
              </a:rPr>
              <a:t>Diagrama de dispersión:</a:t>
            </a:r>
          </a:p>
        </p:txBody>
      </p:sp>
      <p:pic>
        <p:nvPicPr>
          <p:cNvPr id="4" name="Content Placeholder 3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591CBC84-B674-1EDD-1C8F-71ED7D37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981" y="258633"/>
            <a:ext cx="7914388" cy="364913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F62E1F-8970-0A8B-79E2-852453775612}"/>
              </a:ext>
            </a:extLst>
          </p:cNvPr>
          <p:cNvSpPr txBox="1"/>
          <p:nvPr/>
        </p:nvSpPr>
        <p:spPr>
          <a:xfrm>
            <a:off x="313489" y="4125051"/>
            <a:ext cx="11562521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latin typeface="Times New Roman"/>
                <a:cs typeface="Times New Roman"/>
              </a:rPr>
              <a:t>Observaciones:</a:t>
            </a:r>
            <a:endParaRPr lang="es-ES" sz="2800" dirty="0"/>
          </a:p>
          <a:p>
            <a:pPr algn="l"/>
            <a:endParaRPr lang="es-ES" sz="2800" dirty="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§"/>
            </a:pPr>
            <a:r>
              <a:rPr lang="es-ES" sz="2400" dirty="0">
                <a:latin typeface="Times New Roman"/>
                <a:cs typeface="Times New Roman"/>
              </a:rPr>
              <a:t>Las ventas muestran una gran concentración en ventas totales bajas, siendo las más altas solo la minoría cada mes.</a:t>
            </a:r>
          </a:p>
          <a:p>
            <a:pPr marL="285750" indent="-285750">
              <a:buFont typeface="Wingdings"/>
              <a:buChar char="§"/>
            </a:pPr>
            <a:r>
              <a:rPr lang="es-ES" sz="2400" dirty="0">
                <a:latin typeface="Times New Roman"/>
                <a:cs typeface="Times New Roman"/>
              </a:rPr>
              <a:t>Asimismo, no se puede ver un patrón por edad ni género ni categoría.</a:t>
            </a:r>
          </a:p>
          <a:p>
            <a:endParaRPr lang="es-E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038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B14B-E475-805D-7ED5-B37F7FB9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2712709" cy="3138417"/>
          </a:xfrm>
        </p:spPr>
        <p:txBody>
          <a:bodyPr/>
          <a:lstStyle/>
          <a:p>
            <a:r>
              <a:rPr lang="es-ES" dirty="0">
                <a:latin typeface="Times New Roman"/>
                <a:cs typeface="Times New Roman"/>
              </a:rPr>
              <a:t>Gráfico de barras:</a:t>
            </a:r>
          </a:p>
        </p:txBody>
      </p:sp>
      <p:pic>
        <p:nvPicPr>
          <p:cNvPr id="4" name="Content Placeholder 3" descr="Gráfico&#10;&#10;El contenido generado por IA puede ser incorrecto.">
            <a:extLst>
              <a:ext uri="{FF2B5EF4-FFF2-40B4-BE49-F238E27FC236}">
                <a16:creationId xmlns:a16="http://schemas.microsoft.com/office/drawing/2014/main" id="{2EC37735-85C2-E9CC-0EAE-08DFBF951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985" y="186745"/>
            <a:ext cx="7353739" cy="3994188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E2931C-8DF6-8492-6E7F-392F7D590AFB}"/>
              </a:ext>
            </a:extLst>
          </p:cNvPr>
          <p:cNvSpPr txBox="1"/>
          <p:nvPr/>
        </p:nvSpPr>
        <p:spPr>
          <a:xfrm>
            <a:off x="383813" y="3954710"/>
            <a:ext cx="11419997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dirty="0">
                <a:latin typeface="Times New Roman"/>
                <a:ea typeface="Calibri"/>
                <a:cs typeface="Calibri"/>
              </a:rPr>
              <a:t>Observaciones:</a:t>
            </a:r>
          </a:p>
          <a:p>
            <a:endParaRPr lang="es-ES" sz="2400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latin typeface="Times New Roman"/>
                <a:ea typeface="Calibri"/>
                <a:cs typeface="Calibri"/>
              </a:rPr>
              <a:t>Como muestra el gráfico, el mes con más ventas de parte de hombres es en Mayo, mientras que para las mujeres es en Diciembre.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latin typeface="Times New Roman"/>
                <a:ea typeface="Calibri"/>
                <a:cs typeface="Calibri"/>
              </a:rPr>
              <a:t>La menor cantidad de ventas de parte de hombres se ve en Septiembre, </a:t>
            </a:r>
            <a:r>
              <a:rPr lang="es-ES" sz="2400" dirty="0" err="1">
                <a:latin typeface="Times New Roman"/>
                <a:ea typeface="Calibri"/>
                <a:cs typeface="Calibri"/>
              </a:rPr>
              <a:t>mientrsa</a:t>
            </a:r>
            <a:r>
              <a:rPr lang="es-ES" sz="2400" dirty="0">
                <a:latin typeface="Times New Roman"/>
                <a:ea typeface="Calibri"/>
                <a:cs typeface="Calibri"/>
              </a:rPr>
              <a:t> que para las mujeres es en Julio.</a:t>
            </a:r>
          </a:p>
          <a:p>
            <a:pPr marL="342900" indent="-342900">
              <a:buFont typeface="Arial"/>
              <a:buChar char="•"/>
            </a:pPr>
            <a:endParaRPr lang="es-ES" sz="2400" dirty="0">
              <a:latin typeface="Times New Roman"/>
              <a:ea typeface="Calibri"/>
              <a:cs typeface="Calibri"/>
            </a:endParaRPr>
          </a:p>
          <a:p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3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ADCD-16A5-63BD-21DF-03062AB6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27" y="595223"/>
            <a:ext cx="2511425" cy="3540983"/>
          </a:xfrm>
        </p:spPr>
        <p:txBody>
          <a:bodyPr/>
          <a:lstStyle/>
          <a:p>
            <a:r>
              <a:rPr lang="es-ES" dirty="0">
                <a:latin typeface="Times New Roman"/>
                <a:cs typeface="Times New Roman"/>
              </a:rPr>
              <a:t>Gráfico de caja y bigotes: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33464-CA59-1A9C-8912-FBC65C388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99" y="4140519"/>
            <a:ext cx="11008443" cy="2671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dirty="0">
                <a:latin typeface="Times New Roman"/>
                <a:cs typeface="Times New Roman"/>
              </a:rPr>
              <a:t>Observaciones:</a:t>
            </a:r>
          </a:p>
          <a:p>
            <a:pPr>
              <a:buClr>
                <a:srgbClr val="FFFFFF"/>
              </a:buClr>
            </a:pPr>
            <a:endParaRPr lang="es-ES" sz="2400" dirty="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es-ES" sz="2400" dirty="0">
                <a:latin typeface="Times New Roman"/>
                <a:cs typeface="Times New Roman"/>
              </a:rPr>
              <a:t>Se puede notar que en general, la mayoría de las ventas caen en un rango de 25 - 900 como valor cada una. </a:t>
            </a:r>
            <a:endParaRPr lang="es-ES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s-ES" sz="2400" dirty="0">
                <a:latin typeface="Times New Roman"/>
                <a:cs typeface="Times New Roman"/>
              </a:rPr>
              <a:t>La única categoría con valores atípicos es </a:t>
            </a:r>
            <a:r>
              <a:rPr lang="es-ES" sz="2400" dirty="0" err="1">
                <a:latin typeface="Times New Roman"/>
                <a:cs typeface="Times New Roman"/>
              </a:rPr>
              <a:t>Clothing</a:t>
            </a:r>
            <a:r>
              <a:rPr lang="es-ES" sz="2400" dirty="0">
                <a:latin typeface="Times New Roman"/>
                <a:cs typeface="Times New Roman"/>
              </a:rPr>
              <a:t>, de parte del género masculino; haciendo alusión a que los hombres no hacen compras muy grandes en ropa.</a:t>
            </a:r>
          </a:p>
          <a:p>
            <a:pPr>
              <a:buClr>
                <a:srgbClr val="FFFFFF"/>
              </a:buClr>
            </a:pPr>
            <a:endParaRPr lang="es-ES" sz="2400" dirty="0">
              <a:latin typeface="Times New Roman"/>
              <a:cs typeface="Times New Roman"/>
            </a:endParaRPr>
          </a:p>
        </p:txBody>
      </p:sp>
      <p:pic>
        <p:nvPicPr>
          <p:cNvPr id="4" name="Imagen 3" descr="Gráfico, Gráfico de cajas y bigotes&#10;&#10;El contenido generado por IA puede ser incorrecto.">
            <a:extLst>
              <a:ext uri="{FF2B5EF4-FFF2-40B4-BE49-F238E27FC236}">
                <a16:creationId xmlns:a16="http://schemas.microsoft.com/office/drawing/2014/main" id="{B2903F30-0E8E-05F8-0B6C-ECBAB44A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1" y="268599"/>
            <a:ext cx="7936303" cy="42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29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Proyecto Pandas Parte V (Core): Análisis e interpretación de datos</vt:lpstr>
      <vt:lpstr>Introducción:</vt:lpstr>
      <vt:lpstr>Conjunto de Datos:</vt:lpstr>
      <vt:lpstr>Mapa de calor (Heatmap):</vt:lpstr>
      <vt:lpstr>Observaciones:</vt:lpstr>
      <vt:lpstr>Estadísticas generales:</vt:lpstr>
      <vt:lpstr>Diagrama de dispersión:</vt:lpstr>
      <vt:lpstr>Gráfico de barras:</vt:lpstr>
      <vt:lpstr>Gráfico de caja y bigotes:</vt:lpstr>
      <vt:lpstr>Gráfico de líneas:</vt:lpstr>
      <vt:lpstr>Conclusión y recomendaciones: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452</cp:revision>
  <dcterms:created xsi:type="dcterms:W3CDTF">2025-06-23T19:49:19Z</dcterms:created>
  <dcterms:modified xsi:type="dcterms:W3CDTF">2025-06-23T21:10:55Z</dcterms:modified>
</cp:coreProperties>
</file>