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81" r:id="rId1"/>
  </p:sldMasterIdLst>
  <p:notesMasterIdLst>
    <p:notesMasterId r:id="rId25"/>
  </p:notesMasterIdLst>
  <p:sldIdLst>
    <p:sldId id="256" r:id="rId2"/>
    <p:sldId id="370" r:id="rId3"/>
    <p:sldId id="352" r:id="rId4"/>
    <p:sldId id="344" r:id="rId5"/>
    <p:sldId id="257" r:id="rId6"/>
    <p:sldId id="356" r:id="rId7"/>
    <p:sldId id="357" r:id="rId8"/>
    <p:sldId id="354" r:id="rId9"/>
    <p:sldId id="355" r:id="rId10"/>
    <p:sldId id="359" r:id="rId11"/>
    <p:sldId id="360" r:id="rId12"/>
    <p:sldId id="366" r:id="rId13"/>
    <p:sldId id="358" r:id="rId14"/>
    <p:sldId id="361" r:id="rId15"/>
    <p:sldId id="362" r:id="rId16"/>
    <p:sldId id="363" r:id="rId17"/>
    <p:sldId id="364" r:id="rId18"/>
    <p:sldId id="365" r:id="rId19"/>
    <p:sldId id="367" r:id="rId20"/>
    <p:sldId id="368" r:id="rId21"/>
    <p:sldId id="369" r:id="rId22"/>
    <p:sldId id="371" r:id="rId23"/>
    <p:sldId id="350" r:id="rId24"/>
  </p:sldIdLst>
  <p:sldSz cx="9144000" cy="5143500" type="screen16x9"/>
  <p:notesSz cx="6858000" cy="9144000"/>
  <p:embeddedFontLst>
    <p:embeddedFont>
      <p:font typeface="Garamond" panose="02020404030301010803" pitchFamily="18" charset="0"/>
      <p:regular r:id="rId26"/>
      <p:bold r:id="rId27"/>
      <p:italic r:id="rId28"/>
    </p:embeddedFont>
    <p:embeddedFont>
      <p:font typeface="Livvic" pitchFamily="2" charset="0"/>
      <p:regular r:id="rId29"/>
      <p:bold r:id="rId30"/>
      <p:italic r:id="rId31"/>
      <p:boldItalic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22515F-28D5-404D-A7B5-35D5513A95A4}">
  <a:tblStyle styleId="{BF22515F-28D5-404D-A7B5-35D5513A95A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22" autoAdjust="0"/>
    <p:restoredTop sz="95033" autoAdjust="0"/>
  </p:normalViewPr>
  <p:slideViewPr>
    <p:cSldViewPr snapToGrid="0">
      <p:cViewPr varScale="1">
        <p:scale>
          <a:sx n="120" d="100"/>
          <a:sy n="120" d="100"/>
        </p:scale>
        <p:origin x="797"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7.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99E4B3-2761-4306-944C-D4C97F042F93}"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7B85103C-28AB-4AF9-8009-A6B1284C32A5}">
      <dgm:prSet custT="1"/>
      <dgm:spPr/>
      <dgm:t>
        <a:bodyPr/>
        <a:lstStyle/>
        <a:p>
          <a:r>
            <a:rPr lang="en-US" sz="1600">
              <a:latin typeface="Times New Roman" panose="02020603050405020304" pitchFamily="18" charset="0"/>
              <a:cs typeface="Times New Roman" panose="02020603050405020304" pitchFamily="18" charset="0"/>
            </a:rPr>
            <a:t>Background Motivation</a:t>
          </a:r>
        </a:p>
      </dgm:t>
    </dgm:pt>
    <dgm:pt modelId="{D6AC177F-DD21-4DA6-A40A-1F683223A30E}" type="parTrans" cxnId="{4C5C1EEB-C0B8-46AD-8FC3-10C1F4C735DB}">
      <dgm:prSet/>
      <dgm:spPr/>
      <dgm:t>
        <a:bodyPr/>
        <a:lstStyle/>
        <a:p>
          <a:endParaRPr lang="en-US"/>
        </a:p>
      </dgm:t>
    </dgm:pt>
    <dgm:pt modelId="{F7489247-818A-40F1-8311-4EA56D9A5C41}" type="sibTrans" cxnId="{4C5C1EEB-C0B8-46AD-8FC3-10C1F4C735DB}">
      <dgm:prSet/>
      <dgm:spPr/>
      <dgm:t>
        <a:bodyPr/>
        <a:lstStyle/>
        <a:p>
          <a:endParaRPr lang="en-US"/>
        </a:p>
      </dgm:t>
    </dgm:pt>
    <dgm:pt modelId="{E829F1D9-540A-4E90-8110-81EE9B0F24C8}">
      <dgm:prSet custT="1"/>
      <dgm:spPr/>
      <dgm:t>
        <a:bodyPr/>
        <a:lstStyle/>
        <a:p>
          <a:r>
            <a:rPr lang="en-US" sz="1600">
              <a:latin typeface="Times New Roman" panose="02020603050405020304" pitchFamily="18" charset="0"/>
              <a:cs typeface="Times New Roman" panose="02020603050405020304" pitchFamily="18" charset="0"/>
            </a:rPr>
            <a:t>Research Questions</a:t>
          </a:r>
        </a:p>
      </dgm:t>
    </dgm:pt>
    <dgm:pt modelId="{C790CAE9-4447-4BE0-B691-2E227AFAE593}" type="parTrans" cxnId="{DD29483D-48B6-4789-A3BA-F99A02F6F3F8}">
      <dgm:prSet/>
      <dgm:spPr/>
      <dgm:t>
        <a:bodyPr/>
        <a:lstStyle/>
        <a:p>
          <a:endParaRPr lang="en-US"/>
        </a:p>
      </dgm:t>
    </dgm:pt>
    <dgm:pt modelId="{24881974-959A-44A5-935B-056AF87E3C2A}" type="sibTrans" cxnId="{DD29483D-48B6-4789-A3BA-F99A02F6F3F8}">
      <dgm:prSet/>
      <dgm:spPr/>
      <dgm:t>
        <a:bodyPr/>
        <a:lstStyle/>
        <a:p>
          <a:endParaRPr lang="en-US"/>
        </a:p>
      </dgm:t>
    </dgm:pt>
    <dgm:pt modelId="{1D2F7E81-AFA5-43D4-BE77-31948FBA6EC4}">
      <dgm:prSet custT="1"/>
      <dgm:spPr/>
      <dgm:t>
        <a:bodyPr/>
        <a:lstStyle/>
        <a:p>
          <a:r>
            <a:rPr lang="en-US" sz="1600">
              <a:latin typeface="Times New Roman" panose="02020603050405020304" pitchFamily="18" charset="0"/>
              <a:cs typeface="Times New Roman" panose="02020603050405020304" pitchFamily="18" charset="0"/>
            </a:rPr>
            <a:t>Data</a:t>
          </a:r>
        </a:p>
      </dgm:t>
    </dgm:pt>
    <dgm:pt modelId="{32DB4683-D816-43C9-AD69-6B725538E6D6}" type="parTrans" cxnId="{86181911-9776-4D2C-B313-6DA112E52589}">
      <dgm:prSet/>
      <dgm:spPr/>
      <dgm:t>
        <a:bodyPr/>
        <a:lstStyle/>
        <a:p>
          <a:endParaRPr lang="en-US"/>
        </a:p>
      </dgm:t>
    </dgm:pt>
    <dgm:pt modelId="{29381942-86FE-4627-8CFD-4405F2C8D99A}" type="sibTrans" cxnId="{86181911-9776-4D2C-B313-6DA112E52589}">
      <dgm:prSet/>
      <dgm:spPr/>
      <dgm:t>
        <a:bodyPr/>
        <a:lstStyle/>
        <a:p>
          <a:endParaRPr lang="en-US"/>
        </a:p>
      </dgm:t>
    </dgm:pt>
    <dgm:pt modelId="{8FF37BEE-E23A-4282-B274-AA5C9EBC8E5A}">
      <dgm:prSet custT="1"/>
      <dgm:spPr/>
      <dgm:t>
        <a:bodyPr/>
        <a:lstStyle/>
        <a:p>
          <a:r>
            <a:rPr lang="en-US" sz="1600">
              <a:latin typeface="Times New Roman" panose="02020603050405020304" pitchFamily="18" charset="0"/>
              <a:cs typeface="Times New Roman" panose="02020603050405020304" pitchFamily="18" charset="0"/>
            </a:rPr>
            <a:t>Data Cleaning &amp; Transformation</a:t>
          </a:r>
        </a:p>
      </dgm:t>
    </dgm:pt>
    <dgm:pt modelId="{22766D05-EB4F-467D-A966-3CBFC8F74292}" type="parTrans" cxnId="{E324AC33-4A69-4EFC-A747-FB7B4FE02E9A}">
      <dgm:prSet/>
      <dgm:spPr/>
      <dgm:t>
        <a:bodyPr/>
        <a:lstStyle/>
        <a:p>
          <a:endParaRPr lang="en-US"/>
        </a:p>
      </dgm:t>
    </dgm:pt>
    <dgm:pt modelId="{D76DDA94-454F-488F-AE38-D086FF4A502D}" type="sibTrans" cxnId="{E324AC33-4A69-4EFC-A747-FB7B4FE02E9A}">
      <dgm:prSet/>
      <dgm:spPr/>
      <dgm:t>
        <a:bodyPr/>
        <a:lstStyle/>
        <a:p>
          <a:endParaRPr lang="en-US"/>
        </a:p>
      </dgm:t>
    </dgm:pt>
    <dgm:pt modelId="{D400E392-56E6-449C-82F5-DD3A91D61278}">
      <dgm:prSet custT="1"/>
      <dgm:spPr/>
      <dgm:t>
        <a:bodyPr/>
        <a:lstStyle/>
        <a:p>
          <a:r>
            <a:rPr lang="en-US" sz="1600">
              <a:latin typeface="Times New Roman" panose="02020603050405020304" pitchFamily="18" charset="0"/>
              <a:cs typeface="Times New Roman" panose="02020603050405020304" pitchFamily="18" charset="0"/>
            </a:rPr>
            <a:t>EDA</a:t>
          </a:r>
        </a:p>
      </dgm:t>
    </dgm:pt>
    <dgm:pt modelId="{5B7098A0-91EC-46D5-AFA3-4C525120A3B3}" type="parTrans" cxnId="{43EE8C55-898C-48A5-AF08-A71492F47EBC}">
      <dgm:prSet/>
      <dgm:spPr/>
      <dgm:t>
        <a:bodyPr/>
        <a:lstStyle/>
        <a:p>
          <a:endParaRPr lang="en-US"/>
        </a:p>
      </dgm:t>
    </dgm:pt>
    <dgm:pt modelId="{0AC6F1C7-340E-4714-BED5-3F3FAB04E2B1}" type="sibTrans" cxnId="{43EE8C55-898C-48A5-AF08-A71492F47EBC}">
      <dgm:prSet/>
      <dgm:spPr/>
      <dgm:t>
        <a:bodyPr/>
        <a:lstStyle/>
        <a:p>
          <a:endParaRPr lang="en-US"/>
        </a:p>
      </dgm:t>
    </dgm:pt>
    <dgm:pt modelId="{D55A4D52-13A2-47D1-ABC2-104F36649B19}">
      <dgm:prSet custT="1"/>
      <dgm:spPr/>
      <dgm:t>
        <a:bodyPr/>
        <a:lstStyle/>
        <a:p>
          <a:r>
            <a:rPr lang="en-US" sz="1600">
              <a:latin typeface="Times New Roman" panose="02020603050405020304" pitchFamily="18" charset="0"/>
              <a:cs typeface="Times New Roman" panose="02020603050405020304" pitchFamily="18" charset="0"/>
            </a:rPr>
            <a:t>Feature Engineering &amp; Selection</a:t>
          </a:r>
        </a:p>
      </dgm:t>
    </dgm:pt>
    <dgm:pt modelId="{04E519FF-D943-434E-A105-ABA7863BFC45}" type="parTrans" cxnId="{3870FA85-0FAC-4982-899A-71D3D0514976}">
      <dgm:prSet/>
      <dgm:spPr/>
      <dgm:t>
        <a:bodyPr/>
        <a:lstStyle/>
        <a:p>
          <a:endParaRPr lang="en-US"/>
        </a:p>
      </dgm:t>
    </dgm:pt>
    <dgm:pt modelId="{E3D3CB39-4E95-49A8-91B5-847746DE92A4}" type="sibTrans" cxnId="{3870FA85-0FAC-4982-899A-71D3D0514976}">
      <dgm:prSet/>
      <dgm:spPr/>
      <dgm:t>
        <a:bodyPr/>
        <a:lstStyle/>
        <a:p>
          <a:endParaRPr lang="en-US"/>
        </a:p>
      </dgm:t>
    </dgm:pt>
    <dgm:pt modelId="{03DABBB6-88AB-4EB6-9358-44EDCA06EF67}">
      <dgm:prSet custT="1"/>
      <dgm:spPr/>
      <dgm:t>
        <a:bodyPr/>
        <a:lstStyle/>
        <a:p>
          <a:r>
            <a:rPr lang="en-US" sz="1600">
              <a:latin typeface="Times New Roman" panose="02020603050405020304" pitchFamily="18" charset="0"/>
              <a:cs typeface="Times New Roman" panose="02020603050405020304" pitchFamily="18" charset="0"/>
            </a:rPr>
            <a:t>Machine Learning Models</a:t>
          </a:r>
        </a:p>
      </dgm:t>
    </dgm:pt>
    <dgm:pt modelId="{F732345E-6215-4DCF-8FA2-98F0BD602EA4}" type="parTrans" cxnId="{29D362E9-5669-4927-BBAB-756155B0CBEF}">
      <dgm:prSet/>
      <dgm:spPr/>
      <dgm:t>
        <a:bodyPr/>
        <a:lstStyle/>
        <a:p>
          <a:endParaRPr lang="en-US"/>
        </a:p>
      </dgm:t>
    </dgm:pt>
    <dgm:pt modelId="{2E204C8C-3376-487C-83C0-DB9CF8FCDB0E}" type="sibTrans" cxnId="{29D362E9-5669-4927-BBAB-756155B0CBEF}">
      <dgm:prSet/>
      <dgm:spPr/>
      <dgm:t>
        <a:bodyPr/>
        <a:lstStyle/>
        <a:p>
          <a:endParaRPr lang="en-US"/>
        </a:p>
      </dgm:t>
    </dgm:pt>
    <dgm:pt modelId="{D23F4B89-05D9-4E02-88AE-64D0EF176093}">
      <dgm:prSet custT="1"/>
      <dgm:spPr/>
      <dgm:t>
        <a:bodyPr/>
        <a:lstStyle/>
        <a:p>
          <a:r>
            <a:rPr lang="en-US" sz="1600">
              <a:latin typeface="Times New Roman" panose="02020603050405020304" pitchFamily="18" charset="0"/>
              <a:cs typeface="Times New Roman" panose="02020603050405020304" pitchFamily="18" charset="0"/>
            </a:rPr>
            <a:t>Conclusion</a:t>
          </a:r>
        </a:p>
      </dgm:t>
    </dgm:pt>
    <dgm:pt modelId="{15D29B06-8292-493C-A436-C4145DA05779}" type="parTrans" cxnId="{DB46DD2D-4FC6-410F-BBC8-739BEEAF2F69}">
      <dgm:prSet/>
      <dgm:spPr/>
      <dgm:t>
        <a:bodyPr/>
        <a:lstStyle/>
        <a:p>
          <a:endParaRPr lang="en-US"/>
        </a:p>
      </dgm:t>
    </dgm:pt>
    <dgm:pt modelId="{9EF70E4D-E772-4833-AFEC-5FB31F41FAC4}" type="sibTrans" cxnId="{DB46DD2D-4FC6-410F-BBC8-739BEEAF2F69}">
      <dgm:prSet/>
      <dgm:spPr/>
      <dgm:t>
        <a:bodyPr/>
        <a:lstStyle/>
        <a:p>
          <a:endParaRPr lang="en-US"/>
        </a:p>
      </dgm:t>
    </dgm:pt>
    <dgm:pt modelId="{C7CE80D0-E560-4438-9220-43D3BE01A060}" type="pres">
      <dgm:prSet presAssocID="{2D99E4B3-2761-4306-944C-D4C97F042F93}" presName="vert0" presStyleCnt="0">
        <dgm:presLayoutVars>
          <dgm:dir/>
          <dgm:animOne val="branch"/>
          <dgm:animLvl val="lvl"/>
        </dgm:presLayoutVars>
      </dgm:prSet>
      <dgm:spPr/>
    </dgm:pt>
    <dgm:pt modelId="{B28FC6AE-BBDF-4F88-8616-A51082AB987D}" type="pres">
      <dgm:prSet presAssocID="{7B85103C-28AB-4AF9-8009-A6B1284C32A5}" presName="thickLine" presStyleLbl="alignNode1" presStyleIdx="0" presStyleCnt="8"/>
      <dgm:spPr/>
    </dgm:pt>
    <dgm:pt modelId="{1FD444CE-552C-48BB-BAB8-ACE5B5BD838D}" type="pres">
      <dgm:prSet presAssocID="{7B85103C-28AB-4AF9-8009-A6B1284C32A5}" presName="horz1" presStyleCnt="0"/>
      <dgm:spPr/>
    </dgm:pt>
    <dgm:pt modelId="{35114935-D425-432C-AFD4-CA75472D4F7B}" type="pres">
      <dgm:prSet presAssocID="{7B85103C-28AB-4AF9-8009-A6B1284C32A5}" presName="tx1" presStyleLbl="revTx" presStyleIdx="0" presStyleCnt="8"/>
      <dgm:spPr/>
    </dgm:pt>
    <dgm:pt modelId="{DB51D5F4-3871-44D2-AB1B-60EABB90170A}" type="pres">
      <dgm:prSet presAssocID="{7B85103C-28AB-4AF9-8009-A6B1284C32A5}" presName="vert1" presStyleCnt="0"/>
      <dgm:spPr/>
    </dgm:pt>
    <dgm:pt modelId="{3D507B03-8429-4228-B145-02B1FC23CE61}" type="pres">
      <dgm:prSet presAssocID="{E829F1D9-540A-4E90-8110-81EE9B0F24C8}" presName="thickLine" presStyleLbl="alignNode1" presStyleIdx="1" presStyleCnt="8"/>
      <dgm:spPr/>
    </dgm:pt>
    <dgm:pt modelId="{84FC74D3-2957-42B6-9903-FCD78A451374}" type="pres">
      <dgm:prSet presAssocID="{E829F1D9-540A-4E90-8110-81EE9B0F24C8}" presName="horz1" presStyleCnt="0"/>
      <dgm:spPr/>
    </dgm:pt>
    <dgm:pt modelId="{4908BDAE-0013-45B1-8206-BC80FB962831}" type="pres">
      <dgm:prSet presAssocID="{E829F1D9-540A-4E90-8110-81EE9B0F24C8}" presName="tx1" presStyleLbl="revTx" presStyleIdx="1" presStyleCnt="8"/>
      <dgm:spPr/>
    </dgm:pt>
    <dgm:pt modelId="{DE98870E-9708-43CC-B64A-B2D7940F2549}" type="pres">
      <dgm:prSet presAssocID="{E829F1D9-540A-4E90-8110-81EE9B0F24C8}" presName="vert1" presStyleCnt="0"/>
      <dgm:spPr/>
    </dgm:pt>
    <dgm:pt modelId="{831133A5-88AC-46C6-9138-10763FD15FBE}" type="pres">
      <dgm:prSet presAssocID="{1D2F7E81-AFA5-43D4-BE77-31948FBA6EC4}" presName="thickLine" presStyleLbl="alignNode1" presStyleIdx="2" presStyleCnt="8"/>
      <dgm:spPr/>
    </dgm:pt>
    <dgm:pt modelId="{C837C85A-6259-4180-8019-BB11294AB4A0}" type="pres">
      <dgm:prSet presAssocID="{1D2F7E81-AFA5-43D4-BE77-31948FBA6EC4}" presName="horz1" presStyleCnt="0"/>
      <dgm:spPr/>
    </dgm:pt>
    <dgm:pt modelId="{3E76ACDE-8DB7-4639-8027-90BE1E28D81D}" type="pres">
      <dgm:prSet presAssocID="{1D2F7E81-AFA5-43D4-BE77-31948FBA6EC4}" presName="tx1" presStyleLbl="revTx" presStyleIdx="2" presStyleCnt="8"/>
      <dgm:spPr/>
    </dgm:pt>
    <dgm:pt modelId="{034D9847-91EC-46A8-9A0B-10E175305D39}" type="pres">
      <dgm:prSet presAssocID="{1D2F7E81-AFA5-43D4-BE77-31948FBA6EC4}" presName="vert1" presStyleCnt="0"/>
      <dgm:spPr/>
    </dgm:pt>
    <dgm:pt modelId="{A38EF588-0392-4F2B-B3D6-A0208F9FBCCE}" type="pres">
      <dgm:prSet presAssocID="{8FF37BEE-E23A-4282-B274-AA5C9EBC8E5A}" presName="thickLine" presStyleLbl="alignNode1" presStyleIdx="3" presStyleCnt="8"/>
      <dgm:spPr/>
    </dgm:pt>
    <dgm:pt modelId="{28B5E5BF-AD1C-4462-8E89-D2C1894A7209}" type="pres">
      <dgm:prSet presAssocID="{8FF37BEE-E23A-4282-B274-AA5C9EBC8E5A}" presName="horz1" presStyleCnt="0"/>
      <dgm:spPr/>
    </dgm:pt>
    <dgm:pt modelId="{2C899475-CC41-46A8-8E25-1A31FFB0C32E}" type="pres">
      <dgm:prSet presAssocID="{8FF37BEE-E23A-4282-B274-AA5C9EBC8E5A}" presName="tx1" presStyleLbl="revTx" presStyleIdx="3" presStyleCnt="8"/>
      <dgm:spPr/>
    </dgm:pt>
    <dgm:pt modelId="{E1766F2D-B731-404F-AB9F-B3F19E679FB8}" type="pres">
      <dgm:prSet presAssocID="{8FF37BEE-E23A-4282-B274-AA5C9EBC8E5A}" presName="vert1" presStyleCnt="0"/>
      <dgm:spPr/>
    </dgm:pt>
    <dgm:pt modelId="{8EFE7C19-1507-4F23-AC20-C1361304B4FD}" type="pres">
      <dgm:prSet presAssocID="{D400E392-56E6-449C-82F5-DD3A91D61278}" presName="thickLine" presStyleLbl="alignNode1" presStyleIdx="4" presStyleCnt="8"/>
      <dgm:spPr/>
    </dgm:pt>
    <dgm:pt modelId="{513CE57D-AAAF-484E-B21B-EB1B464897CE}" type="pres">
      <dgm:prSet presAssocID="{D400E392-56E6-449C-82F5-DD3A91D61278}" presName="horz1" presStyleCnt="0"/>
      <dgm:spPr/>
    </dgm:pt>
    <dgm:pt modelId="{8A214804-D6AC-47F0-9F05-4807D4C566B9}" type="pres">
      <dgm:prSet presAssocID="{D400E392-56E6-449C-82F5-DD3A91D61278}" presName="tx1" presStyleLbl="revTx" presStyleIdx="4" presStyleCnt="8"/>
      <dgm:spPr/>
    </dgm:pt>
    <dgm:pt modelId="{D1037DE6-3682-4464-94AC-00C2CE443C77}" type="pres">
      <dgm:prSet presAssocID="{D400E392-56E6-449C-82F5-DD3A91D61278}" presName="vert1" presStyleCnt="0"/>
      <dgm:spPr/>
    </dgm:pt>
    <dgm:pt modelId="{A9C12A65-31F5-4D01-952F-78DC994558B5}" type="pres">
      <dgm:prSet presAssocID="{D55A4D52-13A2-47D1-ABC2-104F36649B19}" presName="thickLine" presStyleLbl="alignNode1" presStyleIdx="5" presStyleCnt="8"/>
      <dgm:spPr/>
    </dgm:pt>
    <dgm:pt modelId="{3C88A9A6-AC3F-44B2-9EDA-1A8433BFBBBD}" type="pres">
      <dgm:prSet presAssocID="{D55A4D52-13A2-47D1-ABC2-104F36649B19}" presName="horz1" presStyleCnt="0"/>
      <dgm:spPr/>
    </dgm:pt>
    <dgm:pt modelId="{1078DBA3-3979-47CB-B50C-DC378DBD4F99}" type="pres">
      <dgm:prSet presAssocID="{D55A4D52-13A2-47D1-ABC2-104F36649B19}" presName="tx1" presStyleLbl="revTx" presStyleIdx="5" presStyleCnt="8"/>
      <dgm:spPr/>
    </dgm:pt>
    <dgm:pt modelId="{A3BFE29C-74AD-44FB-80C9-FE26F7AA49B0}" type="pres">
      <dgm:prSet presAssocID="{D55A4D52-13A2-47D1-ABC2-104F36649B19}" presName="vert1" presStyleCnt="0"/>
      <dgm:spPr/>
    </dgm:pt>
    <dgm:pt modelId="{E285914B-4983-446D-BEF6-436D90568C71}" type="pres">
      <dgm:prSet presAssocID="{03DABBB6-88AB-4EB6-9358-44EDCA06EF67}" presName="thickLine" presStyleLbl="alignNode1" presStyleIdx="6" presStyleCnt="8"/>
      <dgm:spPr/>
    </dgm:pt>
    <dgm:pt modelId="{1C05B4B2-AEAE-45EF-BF54-D1825F242C04}" type="pres">
      <dgm:prSet presAssocID="{03DABBB6-88AB-4EB6-9358-44EDCA06EF67}" presName="horz1" presStyleCnt="0"/>
      <dgm:spPr/>
    </dgm:pt>
    <dgm:pt modelId="{704EDC74-A659-44BC-A4D5-5E641A855815}" type="pres">
      <dgm:prSet presAssocID="{03DABBB6-88AB-4EB6-9358-44EDCA06EF67}" presName="tx1" presStyleLbl="revTx" presStyleIdx="6" presStyleCnt="8"/>
      <dgm:spPr/>
    </dgm:pt>
    <dgm:pt modelId="{E34B0325-7F3C-462A-8702-DA434446BE48}" type="pres">
      <dgm:prSet presAssocID="{03DABBB6-88AB-4EB6-9358-44EDCA06EF67}" presName="vert1" presStyleCnt="0"/>
      <dgm:spPr/>
    </dgm:pt>
    <dgm:pt modelId="{87BD3131-2335-4852-8440-26E1F961432C}" type="pres">
      <dgm:prSet presAssocID="{D23F4B89-05D9-4E02-88AE-64D0EF176093}" presName="thickLine" presStyleLbl="alignNode1" presStyleIdx="7" presStyleCnt="8"/>
      <dgm:spPr/>
    </dgm:pt>
    <dgm:pt modelId="{9D7B8235-C5C8-48C3-9BD1-F00C546B4D07}" type="pres">
      <dgm:prSet presAssocID="{D23F4B89-05D9-4E02-88AE-64D0EF176093}" presName="horz1" presStyleCnt="0"/>
      <dgm:spPr/>
    </dgm:pt>
    <dgm:pt modelId="{FBCCE388-DBE0-4D28-9606-2858DBE62CA7}" type="pres">
      <dgm:prSet presAssocID="{D23F4B89-05D9-4E02-88AE-64D0EF176093}" presName="tx1" presStyleLbl="revTx" presStyleIdx="7" presStyleCnt="8"/>
      <dgm:spPr/>
    </dgm:pt>
    <dgm:pt modelId="{EA287C99-4F28-4E9F-BFC8-873454CAC1F2}" type="pres">
      <dgm:prSet presAssocID="{D23F4B89-05D9-4E02-88AE-64D0EF176093}" presName="vert1" presStyleCnt="0"/>
      <dgm:spPr/>
    </dgm:pt>
  </dgm:ptLst>
  <dgm:cxnLst>
    <dgm:cxn modelId="{86181911-9776-4D2C-B313-6DA112E52589}" srcId="{2D99E4B3-2761-4306-944C-D4C97F042F93}" destId="{1D2F7E81-AFA5-43D4-BE77-31948FBA6EC4}" srcOrd="2" destOrd="0" parTransId="{32DB4683-D816-43C9-AD69-6B725538E6D6}" sibTransId="{29381942-86FE-4627-8CFD-4405F2C8D99A}"/>
    <dgm:cxn modelId="{B6F6AF25-3C92-46C2-8C1C-0B7751FDAAAD}" type="presOf" srcId="{E829F1D9-540A-4E90-8110-81EE9B0F24C8}" destId="{4908BDAE-0013-45B1-8206-BC80FB962831}" srcOrd="0" destOrd="0" presId="urn:microsoft.com/office/officeart/2008/layout/LinedList"/>
    <dgm:cxn modelId="{DB46DD2D-4FC6-410F-BBC8-739BEEAF2F69}" srcId="{2D99E4B3-2761-4306-944C-D4C97F042F93}" destId="{D23F4B89-05D9-4E02-88AE-64D0EF176093}" srcOrd="7" destOrd="0" parTransId="{15D29B06-8292-493C-A436-C4145DA05779}" sibTransId="{9EF70E4D-E772-4833-AFEC-5FB31F41FAC4}"/>
    <dgm:cxn modelId="{4B97F12E-7ED3-428D-A1C1-560526EDE608}" type="presOf" srcId="{7B85103C-28AB-4AF9-8009-A6B1284C32A5}" destId="{35114935-D425-432C-AFD4-CA75472D4F7B}" srcOrd="0" destOrd="0" presId="urn:microsoft.com/office/officeart/2008/layout/LinedList"/>
    <dgm:cxn modelId="{E324AC33-4A69-4EFC-A747-FB7B4FE02E9A}" srcId="{2D99E4B3-2761-4306-944C-D4C97F042F93}" destId="{8FF37BEE-E23A-4282-B274-AA5C9EBC8E5A}" srcOrd="3" destOrd="0" parTransId="{22766D05-EB4F-467D-A966-3CBFC8F74292}" sibTransId="{D76DDA94-454F-488F-AE38-D086FF4A502D}"/>
    <dgm:cxn modelId="{DD29483D-48B6-4789-A3BA-F99A02F6F3F8}" srcId="{2D99E4B3-2761-4306-944C-D4C97F042F93}" destId="{E829F1D9-540A-4E90-8110-81EE9B0F24C8}" srcOrd="1" destOrd="0" parTransId="{C790CAE9-4447-4BE0-B691-2E227AFAE593}" sibTransId="{24881974-959A-44A5-935B-056AF87E3C2A}"/>
    <dgm:cxn modelId="{C6B13042-D0EF-4660-A4E6-AB2B4C80A165}" type="presOf" srcId="{1D2F7E81-AFA5-43D4-BE77-31948FBA6EC4}" destId="{3E76ACDE-8DB7-4639-8027-90BE1E28D81D}" srcOrd="0" destOrd="0" presId="urn:microsoft.com/office/officeart/2008/layout/LinedList"/>
    <dgm:cxn modelId="{EB26B953-A105-44B4-AF0A-62F6AB6E2E73}" type="presOf" srcId="{D400E392-56E6-449C-82F5-DD3A91D61278}" destId="{8A214804-D6AC-47F0-9F05-4807D4C566B9}" srcOrd="0" destOrd="0" presId="urn:microsoft.com/office/officeart/2008/layout/LinedList"/>
    <dgm:cxn modelId="{190E0C74-5968-4BAD-9643-3A0F89A925FD}" type="presOf" srcId="{D55A4D52-13A2-47D1-ABC2-104F36649B19}" destId="{1078DBA3-3979-47CB-B50C-DC378DBD4F99}" srcOrd="0" destOrd="0" presId="urn:microsoft.com/office/officeart/2008/layout/LinedList"/>
    <dgm:cxn modelId="{43EE8C55-898C-48A5-AF08-A71492F47EBC}" srcId="{2D99E4B3-2761-4306-944C-D4C97F042F93}" destId="{D400E392-56E6-449C-82F5-DD3A91D61278}" srcOrd="4" destOrd="0" parTransId="{5B7098A0-91EC-46D5-AFA3-4C525120A3B3}" sibTransId="{0AC6F1C7-340E-4714-BED5-3F3FAB04E2B1}"/>
    <dgm:cxn modelId="{3870FA85-0FAC-4982-899A-71D3D0514976}" srcId="{2D99E4B3-2761-4306-944C-D4C97F042F93}" destId="{D55A4D52-13A2-47D1-ABC2-104F36649B19}" srcOrd="5" destOrd="0" parTransId="{04E519FF-D943-434E-A105-ABA7863BFC45}" sibTransId="{E3D3CB39-4E95-49A8-91B5-847746DE92A4}"/>
    <dgm:cxn modelId="{F5B58DBF-8DAA-4E27-BB43-A9BD2BD5D0C8}" type="presOf" srcId="{2D99E4B3-2761-4306-944C-D4C97F042F93}" destId="{C7CE80D0-E560-4438-9220-43D3BE01A060}" srcOrd="0" destOrd="0" presId="urn:microsoft.com/office/officeart/2008/layout/LinedList"/>
    <dgm:cxn modelId="{4723A1C9-E401-4FB7-A37D-11325FDC6883}" type="presOf" srcId="{8FF37BEE-E23A-4282-B274-AA5C9EBC8E5A}" destId="{2C899475-CC41-46A8-8E25-1A31FFB0C32E}" srcOrd="0" destOrd="0" presId="urn:microsoft.com/office/officeart/2008/layout/LinedList"/>
    <dgm:cxn modelId="{7C7E7CD4-49E2-4A64-A6D4-20396E2F04DD}" type="presOf" srcId="{D23F4B89-05D9-4E02-88AE-64D0EF176093}" destId="{FBCCE388-DBE0-4D28-9606-2858DBE62CA7}" srcOrd="0" destOrd="0" presId="urn:microsoft.com/office/officeart/2008/layout/LinedList"/>
    <dgm:cxn modelId="{9CF9CED7-2F49-4940-BD75-26F8C864D64C}" type="presOf" srcId="{03DABBB6-88AB-4EB6-9358-44EDCA06EF67}" destId="{704EDC74-A659-44BC-A4D5-5E641A855815}" srcOrd="0" destOrd="0" presId="urn:microsoft.com/office/officeart/2008/layout/LinedList"/>
    <dgm:cxn modelId="{29D362E9-5669-4927-BBAB-756155B0CBEF}" srcId="{2D99E4B3-2761-4306-944C-D4C97F042F93}" destId="{03DABBB6-88AB-4EB6-9358-44EDCA06EF67}" srcOrd="6" destOrd="0" parTransId="{F732345E-6215-4DCF-8FA2-98F0BD602EA4}" sibTransId="{2E204C8C-3376-487C-83C0-DB9CF8FCDB0E}"/>
    <dgm:cxn modelId="{4C5C1EEB-C0B8-46AD-8FC3-10C1F4C735DB}" srcId="{2D99E4B3-2761-4306-944C-D4C97F042F93}" destId="{7B85103C-28AB-4AF9-8009-A6B1284C32A5}" srcOrd="0" destOrd="0" parTransId="{D6AC177F-DD21-4DA6-A40A-1F683223A30E}" sibTransId="{F7489247-818A-40F1-8311-4EA56D9A5C41}"/>
    <dgm:cxn modelId="{87C6015B-0939-4E6E-9C46-E1096BEEFB28}" type="presParOf" srcId="{C7CE80D0-E560-4438-9220-43D3BE01A060}" destId="{B28FC6AE-BBDF-4F88-8616-A51082AB987D}" srcOrd="0" destOrd="0" presId="urn:microsoft.com/office/officeart/2008/layout/LinedList"/>
    <dgm:cxn modelId="{0E35709E-904A-4757-A9EE-12B612DED3AC}" type="presParOf" srcId="{C7CE80D0-E560-4438-9220-43D3BE01A060}" destId="{1FD444CE-552C-48BB-BAB8-ACE5B5BD838D}" srcOrd="1" destOrd="0" presId="urn:microsoft.com/office/officeart/2008/layout/LinedList"/>
    <dgm:cxn modelId="{D880C45D-2BF5-4C3B-BAE0-38A4FF0C3A72}" type="presParOf" srcId="{1FD444CE-552C-48BB-BAB8-ACE5B5BD838D}" destId="{35114935-D425-432C-AFD4-CA75472D4F7B}" srcOrd="0" destOrd="0" presId="urn:microsoft.com/office/officeart/2008/layout/LinedList"/>
    <dgm:cxn modelId="{60492903-18F8-4B7D-BFC4-EEF332338D5A}" type="presParOf" srcId="{1FD444CE-552C-48BB-BAB8-ACE5B5BD838D}" destId="{DB51D5F4-3871-44D2-AB1B-60EABB90170A}" srcOrd="1" destOrd="0" presId="urn:microsoft.com/office/officeart/2008/layout/LinedList"/>
    <dgm:cxn modelId="{89414465-1F5D-4A0D-B32B-E37563F8A834}" type="presParOf" srcId="{C7CE80D0-E560-4438-9220-43D3BE01A060}" destId="{3D507B03-8429-4228-B145-02B1FC23CE61}" srcOrd="2" destOrd="0" presId="urn:microsoft.com/office/officeart/2008/layout/LinedList"/>
    <dgm:cxn modelId="{110054FD-C983-49B7-9F81-C988B6F8A035}" type="presParOf" srcId="{C7CE80D0-E560-4438-9220-43D3BE01A060}" destId="{84FC74D3-2957-42B6-9903-FCD78A451374}" srcOrd="3" destOrd="0" presId="urn:microsoft.com/office/officeart/2008/layout/LinedList"/>
    <dgm:cxn modelId="{AC924E8F-89AC-4019-8D45-39CE60C6C060}" type="presParOf" srcId="{84FC74D3-2957-42B6-9903-FCD78A451374}" destId="{4908BDAE-0013-45B1-8206-BC80FB962831}" srcOrd="0" destOrd="0" presId="urn:microsoft.com/office/officeart/2008/layout/LinedList"/>
    <dgm:cxn modelId="{C852BEBE-1AE9-4FED-B5D7-3C0AE90F86C5}" type="presParOf" srcId="{84FC74D3-2957-42B6-9903-FCD78A451374}" destId="{DE98870E-9708-43CC-B64A-B2D7940F2549}" srcOrd="1" destOrd="0" presId="urn:microsoft.com/office/officeart/2008/layout/LinedList"/>
    <dgm:cxn modelId="{3E1B097B-1680-4FD1-AE38-95E54DD4A222}" type="presParOf" srcId="{C7CE80D0-E560-4438-9220-43D3BE01A060}" destId="{831133A5-88AC-46C6-9138-10763FD15FBE}" srcOrd="4" destOrd="0" presId="urn:microsoft.com/office/officeart/2008/layout/LinedList"/>
    <dgm:cxn modelId="{58E23C14-CD36-465A-92BC-DB1822122EC4}" type="presParOf" srcId="{C7CE80D0-E560-4438-9220-43D3BE01A060}" destId="{C837C85A-6259-4180-8019-BB11294AB4A0}" srcOrd="5" destOrd="0" presId="urn:microsoft.com/office/officeart/2008/layout/LinedList"/>
    <dgm:cxn modelId="{E1A1C173-74A5-4CD0-87C6-2323188FD42F}" type="presParOf" srcId="{C837C85A-6259-4180-8019-BB11294AB4A0}" destId="{3E76ACDE-8DB7-4639-8027-90BE1E28D81D}" srcOrd="0" destOrd="0" presId="urn:microsoft.com/office/officeart/2008/layout/LinedList"/>
    <dgm:cxn modelId="{607F84AA-B0FF-44A2-B7FD-144A0FAD01F9}" type="presParOf" srcId="{C837C85A-6259-4180-8019-BB11294AB4A0}" destId="{034D9847-91EC-46A8-9A0B-10E175305D39}" srcOrd="1" destOrd="0" presId="urn:microsoft.com/office/officeart/2008/layout/LinedList"/>
    <dgm:cxn modelId="{F35F2A9A-DCC2-4F91-8439-22A5A8068B42}" type="presParOf" srcId="{C7CE80D0-E560-4438-9220-43D3BE01A060}" destId="{A38EF588-0392-4F2B-B3D6-A0208F9FBCCE}" srcOrd="6" destOrd="0" presId="urn:microsoft.com/office/officeart/2008/layout/LinedList"/>
    <dgm:cxn modelId="{A7FE2F24-7D47-452D-A7B5-A1901177696F}" type="presParOf" srcId="{C7CE80D0-E560-4438-9220-43D3BE01A060}" destId="{28B5E5BF-AD1C-4462-8E89-D2C1894A7209}" srcOrd="7" destOrd="0" presId="urn:microsoft.com/office/officeart/2008/layout/LinedList"/>
    <dgm:cxn modelId="{3C560033-6EEB-4586-9842-F410A4DE6F02}" type="presParOf" srcId="{28B5E5BF-AD1C-4462-8E89-D2C1894A7209}" destId="{2C899475-CC41-46A8-8E25-1A31FFB0C32E}" srcOrd="0" destOrd="0" presId="urn:microsoft.com/office/officeart/2008/layout/LinedList"/>
    <dgm:cxn modelId="{5F43D689-3C7F-4127-9974-B7BED4CFF5AF}" type="presParOf" srcId="{28B5E5BF-AD1C-4462-8E89-D2C1894A7209}" destId="{E1766F2D-B731-404F-AB9F-B3F19E679FB8}" srcOrd="1" destOrd="0" presId="urn:microsoft.com/office/officeart/2008/layout/LinedList"/>
    <dgm:cxn modelId="{138F4F76-AB9B-44B4-8DD5-B604B8731FB0}" type="presParOf" srcId="{C7CE80D0-E560-4438-9220-43D3BE01A060}" destId="{8EFE7C19-1507-4F23-AC20-C1361304B4FD}" srcOrd="8" destOrd="0" presId="urn:microsoft.com/office/officeart/2008/layout/LinedList"/>
    <dgm:cxn modelId="{71785A02-3767-4C6D-AC90-D665A098C194}" type="presParOf" srcId="{C7CE80D0-E560-4438-9220-43D3BE01A060}" destId="{513CE57D-AAAF-484E-B21B-EB1B464897CE}" srcOrd="9" destOrd="0" presId="urn:microsoft.com/office/officeart/2008/layout/LinedList"/>
    <dgm:cxn modelId="{3E82F092-5155-434B-8303-C0440B4BF167}" type="presParOf" srcId="{513CE57D-AAAF-484E-B21B-EB1B464897CE}" destId="{8A214804-D6AC-47F0-9F05-4807D4C566B9}" srcOrd="0" destOrd="0" presId="urn:microsoft.com/office/officeart/2008/layout/LinedList"/>
    <dgm:cxn modelId="{BC049A3C-036B-4752-A2AC-3EE9D4CF57F3}" type="presParOf" srcId="{513CE57D-AAAF-484E-B21B-EB1B464897CE}" destId="{D1037DE6-3682-4464-94AC-00C2CE443C77}" srcOrd="1" destOrd="0" presId="urn:microsoft.com/office/officeart/2008/layout/LinedList"/>
    <dgm:cxn modelId="{F24627D4-DDCC-499B-9ECF-A05EB902832F}" type="presParOf" srcId="{C7CE80D0-E560-4438-9220-43D3BE01A060}" destId="{A9C12A65-31F5-4D01-952F-78DC994558B5}" srcOrd="10" destOrd="0" presId="urn:microsoft.com/office/officeart/2008/layout/LinedList"/>
    <dgm:cxn modelId="{3DB7065D-1FFF-45BE-85A7-8AC1428D2163}" type="presParOf" srcId="{C7CE80D0-E560-4438-9220-43D3BE01A060}" destId="{3C88A9A6-AC3F-44B2-9EDA-1A8433BFBBBD}" srcOrd="11" destOrd="0" presId="urn:microsoft.com/office/officeart/2008/layout/LinedList"/>
    <dgm:cxn modelId="{E377D14C-6C06-4FDF-A949-253BA0F73D06}" type="presParOf" srcId="{3C88A9A6-AC3F-44B2-9EDA-1A8433BFBBBD}" destId="{1078DBA3-3979-47CB-B50C-DC378DBD4F99}" srcOrd="0" destOrd="0" presId="urn:microsoft.com/office/officeart/2008/layout/LinedList"/>
    <dgm:cxn modelId="{7EF2963A-C8B6-4DAB-A055-35722294FEDA}" type="presParOf" srcId="{3C88A9A6-AC3F-44B2-9EDA-1A8433BFBBBD}" destId="{A3BFE29C-74AD-44FB-80C9-FE26F7AA49B0}" srcOrd="1" destOrd="0" presId="urn:microsoft.com/office/officeart/2008/layout/LinedList"/>
    <dgm:cxn modelId="{CEA74C29-B84C-4AA3-9926-2D36A2857F99}" type="presParOf" srcId="{C7CE80D0-E560-4438-9220-43D3BE01A060}" destId="{E285914B-4983-446D-BEF6-436D90568C71}" srcOrd="12" destOrd="0" presId="urn:microsoft.com/office/officeart/2008/layout/LinedList"/>
    <dgm:cxn modelId="{148C6B6A-9AFC-4898-B77D-CB7E1B87B2BF}" type="presParOf" srcId="{C7CE80D0-E560-4438-9220-43D3BE01A060}" destId="{1C05B4B2-AEAE-45EF-BF54-D1825F242C04}" srcOrd="13" destOrd="0" presId="urn:microsoft.com/office/officeart/2008/layout/LinedList"/>
    <dgm:cxn modelId="{8CB6091B-B8CB-4BFD-9C86-36CDD3168523}" type="presParOf" srcId="{1C05B4B2-AEAE-45EF-BF54-D1825F242C04}" destId="{704EDC74-A659-44BC-A4D5-5E641A855815}" srcOrd="0" destOrd="0" presId="urn:microsoft.com/office/officeart/2008/layout/LinedList"/>
    <dgm:cxn modelId="{5A70C37E-0D2F-497E-B907-C836EDE1D1F0}" type="presParOf" srcId="{1C05B4B2-AEAE-45EF-BF54-D1825F242C04}" destId="{E34B0325-7F3C-462A-8702-DA434446BE48}" srcOrd="1" destOrd="0" presId="urn:microsoft.com/office/officeart/2008/layout/LinedList"/>
    <dgm:cxn modelId="{E72EAA69-500B-4E2D-A6B7-EFB532EAA7D8}" type="presParOf" srcId="{C7CE80D0-E560-4438-9220-43D3BE01A060}" destId="{87BD3131-2335-4852-8440-26E1F961432C}" srcOrd="14" destOrd="0" presId="urn:microsoft.com/office/officeart/2008/layout/LinedList"/>
    <dgm:cxn modelId="{CE9D88FE-1CB3-4941-A3A9-65E9FC60A6E9}" type="presParOf" srcId="{C7CE80D0-E560-4438-9220-43D3BE01A060}" destId="{9D7B8235-C5C8-48C3-9BD1-F00C546B4D07}" srcOrd="15" destOrd="0" presId="urn:microsoft.com/office/officeart/2008/layout/LinedList"/>
    <dgm:cxn modelId="{805EC9A0-EBEC-4714-B6FD-4D8C9AEDA37B}" type="presParOf" srcId="{9D7B8235-C5C8-48C3-9BD1-F00C546B4D07}" destId="{FBCCE388-DBE0-4D28-9606-2858DBE62CA7}" srcOrd="0" destOrd="0" presId="urn:microsoft.com/office/officeart/2008/layout/LinedList"/>
    <dgm:cxn modelId="{5E196F64-8476-4863-9D6A-3F221BBF7E47}" type="presParOf" srcId="{9D7B8235-C5C8-48C3-9BD1-F00C546B4D07}" destId="{EA287C99-4F28-4E9F-BFC8-873454CAC1F2}"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8FC6AE-BBDF-4F88-8616-A51082AB987D}">
      <dsp:nvSpPr>
        <dsp:cNvPr id="0" name=""/>
        <dsp:cNvSpPr/>
      </dsp:nvSpPr>
      <dsp:spPr>
        <a:xfrm>
          <a:off x="0" y="0"/>
          <a:ext cx="4435656" cy="0"/>
        </a:xfrm>
        <a:prstGeom prst="line">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w="9525" cap="flat" cmpd="sng" algn="ctr">
          <a:solidFill>
            <a:schemeClr val="accent2">
              <a:hueOff val="0"/>
              <a:satOff val="0"/>
              <a:lumOff val="0"/>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35114935-D425-432C-AFD4-CA75472D4F7B}">
      <dsp:nvSpPr>
        <dsp:cNvPr id="0" name=""/>
        <dsp:cNvSpPr/>
      </dsp:nvSpPr>
      <dsp:spPr>
        <a:xfrm>
          <a:off x="0" y="0"/>
          <a:ext cx="4435656" cy="492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Background Motivation</a:t>
          </a:r>
        </a:p>
      </dsp:txBody>
      <dsp:txXfrm>
        <a:off x="0" y="0"/>
        <a:ext cx="4435656" cy="492061"/>
      </dsp:txXfrm>
    </dsp:sp>
    <dsp:sp modelId="{3D507B03-8429-4228-B145-02B1FC23CE61}">
      <dsp:nvSpPr>
        <dsp:cNvPr id="0" name=""/>
        <dsp:cNvSpPr/>
      </dsp:nvSpPr>
      <dsp:spPr>
        <a:xfrm>
          <a:off x="0" y="492061"/>
          <a:ext cx="4435656" cy="0"/>
        </a:xfrm>
        <a:prstGeom prst="line">
          <a:avLst/>
        </a:prstGeom>
        <a:blipFill>
          <a:blip xmlns:r="http://schemas.openxmlformats.org/officeDocument/2006/relationships" r:embed="rId1">
            <a:duotone>
              <a:schemeClr val="accent2">
                <a:hueOff val="480451"/>
                <a:satOff val="-510"/>
                <a:lumOff val="392"/>
                <a:alphaOff val="0"/>
                <a:shade val="74000"/>
                <a:satMod val="130000"/>
                <a:lumMod val="90000"/>
              </a:schemeClr>
              <a:schemeClr val="accent2">
                <a:hueOff val="480451"/>
                <a:satOff val="-510"/>
                <a:lumOff val="392"/>
                <a:alphaOff val="0"/>
                <a:tint val="94000"/>
                <a:satMod val="120000"/>
                <a:lumMod val="104000"/>
              </a:schemeClr>
            </a:duotone>
          </a:blip>
          <a:tile tx="0" ty="0" sx="100000" sy="100000" flip="none" algn="tl"/>
        </a:blipFill>
        <a:ln w="9525" cap="flat" cmpd="sng" algn="ctr">
          <a:solidFill>
            <a:schemeClr val="accent2">
              <a:hueOff val="480451"/>
              <a:satOff val="-510"/>
              <a:lumOff val="392"/>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4908BDAE-0013-45B1-8206-BC80FB962831}">
      <dsp:nvSpPr>
        <dsp:cNvPr id="0" name=""/>
        <dsp:cNvSpPr/>
      </dsp:nvSpPr>
      <dsp:spPr>
        <a:xfrm>
          <a:off x="0" y="492061"/>
          <a:ext cx="4435656" cy="492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Research Questions</a:t>
          </a:r>
        </a:p>
      </dsp:txBody>
      <dsp:txXfrm>
        <a:off x="0" y="492061"/>
        <a:ext cx="4435656" cy="492061"/>
      </dsp:txXfrm>
    </dsp:sp>
    <dsp:sp modelId="{831133A5-88AC-46C6-9138-10763FD15FBE}">
      <dsp:nvSpPr>
        <dsp:cNvPr id="0" name=""/>
        <dsp:cNvSpPr/>
      </dsp:nvSpPr>
      <dsp:spPr>
        <a:xfrm>
          <a:off x="0" y="984123"/>
          <a:ext cx="4435656" cy="0"/>
        </a:xfrm>
        <a:prstGeom prst="line">
          <a:avLst/>
        </a:prstGeom>
        <a:blipFill>
          <a:blip xmlns:r="http://schemas.openxmlformats.org/officeDocument/2006/relationships" r:embed="rId1">
            <a:duotone>
              <a:schemeClr val="accent2">
                <a:hueOff val="960901"/>
                <a:satOff val="-1021"/>
                <a:lumOff val="784"/>
                <a:alphaOff val="0"/>
                <a:shade val="74000"/>
                <a:satMod val="130000"/>
                <a:lumMod val="90000"/>
              </a:schemeClr>
              <a:schemeClr val="accent2">
                <a:hueOff val="960901"/>
                <a:satOff val="-1021"/>
                <a:lumOff val="784"/>
                <a:alphaOff val="0"/>
                <a:tint val="94000"/>
                <a:satMod val="120000"/>
                <a:lumMod val="104000"/>
              </a:schemeClr>
            </a:duotone>
          </a:blip>
          <a:tile tx="0" ty="0" sx="100000" sy="100000" flip="none" algn="tl"/>
        </a:blipFill>
        <a:ln w="9525" cap="flat" cmpd="sng" algn="ctr">
          <a:solidFill>
            <a:schemeClr val="accent2">
              <a:hueOff val="960901"/>
              <a:satOff val="-1021"/>
              <a:lumOff val="784"/>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3E76ACDE-8DB7-4639-8027-90BE1E28D81D}">
      <dsp:nvSpPr>
        <dsp:cNvPr id="0" name=""/>
        <dsp:cNvSpPr/>
      </dsp:nvSpPr>
      <dsp:spPr>
        <a:xfrm>
          <a:off x="0" y="984123"/>
          <a:ext cx="4435656" cy="492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Data</a:t>
          </a:r>
        </a:p>
      </dsp:txBody>
      <dsp:txXfrm>
        <a:off x="0" y="984123"/>
        <a:ext cx="4435656" cy="492061"/>
      </dsp:txXfrm>
    </dsp:sp>
    <dsp:sp modelId="{A38EF588-0392-4F2B-B3D6-A0208F9FBCCE}">
      <dsp:nvSpPr>
        <dsp:cNvPr id="0" name=""/>
        <dsp:cNvSpPr/>
      </dsp:nvSpPr>
      <dsp:spPr>
        <a:xfrm>
          <a:off x="0" y="1476184"/>
          <a:ext cx="4435656" cy="0"/>
        </a:xfrm>
        <a:prstGeom prst="line">
          <a:avLst/>
        </a:prstGeom>
        <a:blipFill>
          <a:blip xmlns:r="http://schemas.openxmlformats.org/officeDocument/2006/relationships" r:embed="rId1">
            <a:duotone>
              <a:schemeClr val="accent2">
                <a:hueOff val="1441352"/>
                <a:satOff val="-1531"/>
                <a:lumOff val="1176"/>
                <a:alphaOff val="0"/>
                <a:shade val="74000"/>
                <a:satMod val="130000"/>
                <a:lumMod val="90000"/>
              </a:schemeClr>
              <a:schemeClr val="accent2">
                <a:hueOff val="1441352"/>
                <a:satOff val="-1531"/>
                <a:lumOff val="1176"/>
                <a:alphaOff val="0"/>
                <a:tint val="94000"/>
                <a:satMod val="120000"/>
                <a:lumMod val="104000"/>
              </a:schemeClr>
            </a:duotone>
          </a:blip>
          <a:tile tx="0" ty="0" sx="100000" sy="100000" flip="none" algn="tl"/>
        </a:blipFill>
        <a:ln w="9525" cap="flat" cmpd="sng" algn="ctr">
          <a:solidFill>
            <a:schemeClr val="accent2">
              <a:hueOff val="1441352"/>
              <a:satOff val="-1531"/>
              <a:lumOff val="1176"/>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2C899475-CC41-46A8-8E25-1A31FFB0C32E}">
      <dsp:nvSpPr>
        <dsp:cNvPr id="0" name=""/>
        <dsp:cNvSpPr/>
      </dsp:nvSpPr>
      <dsp:spPr>
        <a:xfrm>
          <a:off x="0" y="1476184"/>
          <a:ext cx="4435656" cy="492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Data Cleaning &amp; Transformation</a:t>
          </a:r>
        </a:p>
      </dsp:txBody>
      <dsp:txXfrm>
        <a:off x="0" y="1476184"/>
        <a:ext cx="4435656" cy="492061"/>
      </dsp:txXfrm>
    </dsp:sp>
    <dsp:sp modelId="{8EFE7C19-1507-4F23-AC20-C1361304B4FD}">
      <dsp:nvSpPr>
        <dsp:cNvPr id="0" name=""/>
        <dsp:cNvSpPr/>
      </dsp:nvSpPr>
      <dsp:spPr>
        <a:xfrm>
          <a:off x="0" y="1968246"/>
          <a:ext cx="4435656" cy="0"/>
        </a:xfrm>
        <a:prstGeom prst="line">
          <a:avLst/>
        </a:prstGeom>
        <a:blipFill>
          <a:blip xmlns:r="http://schemas.openxmlformats.org/officeDocument/2006/relationships" r:embed="rId1">
            <a:duotone>
              <a:schemeClr val="accent2">
                <a:hueOff val="1921803"/>
                <a:satOff val="-2041"/>
                <a:lumOff val="1569"/>
                <a:alphaOff val="0"/>
                <a:shade val="74000"/>
                <a:satMod val="130000"/>
                <a:lumMod val="90000"/>
              </a:schemeClr>
              <a:schemeClr val="accent2">
                <a:hueOff val="1921803"/>
                <a:satOff val="-2041"/>
                <a:lumOff val="1569"/>
                <a:alphaOff val="0"/>
                <a:tint val="94000"/>
                <a:satMod val="120000"/>
                <a:lumMod val="104000"/>
              </a:schemeClr>
            </a:duotone>
          </a:blip>
          <a:tile tx="0" ty="0" sx="100000" sy="100000" flip="none" algn="tl"/>
        </a:blipFill>
        <a:ln w="9525" cap="flat" cmpd="sng" algn="ctr">
          <a:solidFill>
            <a:schemeClr val="accent2">
              <a:hueOff val="1921803"/>
              <a:satOff val="-2041"/>
              <a:lumOff val="1569"/>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8A214804-D6AC-47F0-9F05-4807D4C566B9}">
      <dsp:nvSpPr>
        <dsp:cNvPr id="0" name=""/>
        <dsp:cNvSpPr/>
      </dsp:nvSpPr>
      <dsp:spPr>
        <a:xfrm>
          <a:off x="0" y="1968246"/>
          <a:ext cx="4435656" cy="492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EDA</a:t>
          </a:r>
        </a:p>
      </dsp:txBody>
      <dsp:txXfrm>
        <a:off x="0" y="1968246"/>
        <a:ext cx="4435656" cy="492061"/>
      </dsp:txXfrm>
    </dsp:sp>
    <dsp:sp modelId="{A9C12A65-31F5-4D01-952F-78DC994558B5}">
      <dsp:nvSpPr>
        <dsp:cNvPr id="0" name=""/>
        <dsp:cNvSpPr/>
      </dsp:nvSpPr>
      <dsp:spPr>
        <a:xfrm>
          <a:off x="0" y="2460308"/>
          <a:ext cx="4435656" cy="0"/>
        </a:xfrm>
        <a:prstGeom prst="line">
          <a:avLst/>
        </a:prstGeom>
        <a:blipFill>
          <a:blip xmlns:r="http://schemas.openxmlformats.org/officeDocument/2006/relationships" r:embed="rId1">
            <a:duotone>
              <a:schemeClr val="accent2">
                <a:hueOff val="2402254"/>
                <a:satOff val="-2551"/>
                <a:lumOff val="1961"/>
                <a:alphaOff val="0"/>
                <a:shade val="74000"/>
                <a:satMod val="130000"/>
                <a:lumMod val="90000"/>
              </a:schemeClr>
              <a:schemeClr val="accent2">
                <a:hueOff val="2402254"/>
                <a:satOff val="-2551"/>
                <a:lumOff val="1961"/>
                <a:alphaOff val="0"/>
                <a:tint val="94000"/>
                <a:satMod val="120000"/>
                <a:lumMod val="104000"/>
              </a:schemeClr>
            </a:duotone>
          </a:blip>
          <a:tile tx="0" ty="0" sx="100000" sy="100000" flip="none" algn="tl"/>
        </a:blipFill>
        <a:ln w="9525" cap="flat" cmpd="sng" algn="ctr">
          <a:solidFill>
            <a:schemeClr val="accent2">
              <a:hueOff val="2402254"/>
              <a:satOff val="-2551"/>
              <a:lumOff val="1961"/>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1078DBA3-3979-47CB-B50C-DC378DBD4F99}">
      <dsp:nvSpPr>
        <dsp:cNvPr id="0" name=""/>
        <dsp:cNvSpPr/>
      </dsp:nvSpPr>
      <dsp:spPr>
        <a:xfrm>
          <a:off x="0" y="2460308"/>
          <a:ext cx="4435656" cy="492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Feature Engineering &amp; Selection</a:t>
          </a:r>
        </a:p>
      </dsp:txBody>
      <dsp:txXfrm>
        <a:off x="0" y="2460308"/>
        <a:ext cx="4435656" cy="492061"/>
      </dsp:txXfrm>
    </dsp:sp>
    <dsp:sp modelId="{E285914B-4983-446D-BEF6-436D90568C71}">
      <dsp:nvSpPr>
        <dsp:cNvPr id="0" name=""/>
        <dsp:cNvSpPr/>
      </dsp:nvSpPr>
      <dsp:spPr>
        <a:xfrm>
          <a:off x="0" y="2952369"/>
          <a:ext cx="4435656" cy="0"/>
        </a:xfrm>
        <a:prstGeom prst="line">
          <a:avLst/>
        </a:prstGeom>
        <a:blipFill>
          <a:blip xmlns:r="http://schemas.openxmlformats.org/officeDocument/2006/relationships" r:embed="rId1">
            <a:duotone>
              <a:schemeClr val="accent2">
                <a:hueOff val="2882704"/>
                <a:satOff val="-3062"/>
                <a:lumOff val="2353"/>
                <a:alphaOff val="0"/>
                <a:shade val="74000"/>
                <a:satMod val="130000"/>
                <a:lumMod val="90000"/>
              </a:schemeClr>
              <a:schemeClr val="accent2">
                <a:hueOff val="2882704"/>
                <a:satOff val="-3062"/>
                <a:lumOff val="2353"/>
                <a:alphaOff val="0"/>
                <a:tint val="94000"/>
                <a:satMod val="120000"/>
                <a:lumMod val="104000"/>
              </a:schemeClr>
            </a:duotone>
          </a:blip>
          <a:tile tx="0" ty="0" sx="100000" sy="100000" flip="none" algn="tl"/>
        </a:blipFill>
        <a:ln w="9525" cap="flat" cmpd="sng" algn="ctr">
          <a:solidFill>
            <a:schemeClr val="accent2">
              <a:hueOff val="2882704"/>
              <a:satOff val="-3062"/>
              <a:lumOff val="2353"/>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704EDC74-A659-44BC-A4D5-5E641A855815}">
      <dsp:nvSpPr>
        <dsp:cNvPr id="0" name=""/>
        <dsp:cNvSpPr/>
      </dsp:nvSpPr>
      <dsp:spPr>
        <a:xfrm>
          <a:off x="0" y="2952369"/>
          <a:ext cx="4435656" cy="492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Machine Learning Models</a:t>
          </a:r>
        </a:p>
      </dsp:txBody>
      <dsp:txXfrm>
        <a:off x="0" y="2952369"/>
        <a:ext cx="4435656" cy="492061"/>
      </dsp:txXfrm>
    </dsp:sp>
    <dsp:sp modelId="{87BD3131-2335-4852-8440-26E1F961432C}">
      <dsp:nvSpPr>
        <dsp:cNvPr id="0" name=""/>
        <dsp:cNvSpPr/>
      </dsp:nvSpPr>
      <dsp:spPr>
        <a:xfrm>
          <a:off x="0" y="3444431"/>
          <a:ext cx="4435656" cy="0"/>
        </a:xfrm>
        <a:prstGeom prst="line">
          <a:avLst/>
        </a:prstGeom>
        <a:blipFill>
          <a:blip xmlns:r="http://schemas.openxmlformats.org/officeDocument/2006/relationships" r:embed="rId1">
            <a:duotone>
              <a:schemeClr val="accent2">
                <a:hueOff val="3363155"/>
                <a:satOff val="-3572"/>
                <a:lumOff val="2745"/>
                <a:alphaOff val="0"/>
                <a:shade val="74000"/>
                <a:satMod val="130000"/>
                <a:lumMod val="90000"/>
              </a:schemeClr>
              <a:schemeClr val="accent2">
                <a:hueOff val="3363155"/>
                <a:satOff val="-3572"/>
                <a:lumOff val="2745"/>
                <a:alphaOff val="0"/>
                <a:tint val="94000"/>
                <a:satMod val="120000"/>
                <a:lumMod val="104000"/>
              </a:schemeClr>
            </a:duotone>
          </a:blip>
          <a:tile tx="0" ty="0" sx="100000" sy="100000" flip="none" algn="tl"/>
        </a:blipFill>
        <a:ln w="9525" cap="flat" cmpd="sng" algn="ctr">
          <a:solidFill>
            <a:schemeClr val="accent2">
              <a:hueOff val="3363155"/>
              <a:satOff val="-3572"/>
              <a:lumOff val="2745"/>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FBCCE388-DBE0-4D28-9606-2858DBE62CA7}">
      <dsp:nvSpPr>
        <dsp:cNvPr id="0" name=""/>
        <dsp:cNvSpPr/>
      </dsp:nvSpPr>
      <dsp:spPr>
        <a:xfrm>
          <a:off x="0" y="3444431"/>
          <a:ext cx="4435656" cy="492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Conclusion</a:t>
          </a:r>
        </a:p>
      </dsp:txBody>
      <dsp:txXfrm>
        <a:off x="0" y="3444431"/>
        <a:ext cx="4435656" cy="49206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1276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1235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7069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41348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1206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0716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7882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0332629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51703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1277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42346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0294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8082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3985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2671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9364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69101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BBAA1650-A63A-45B9-87A0-0D6D28DB13EB}" type="datetimeFigureOut">
              <a:rPr lang="en-US" smtClean="0"/>
              <a:t>5/30/2024</a:t>
            </a:fld>
            <a:endParaRPr lang="en-US"/>
          </a:p>
        </p:txBody>
      </p:sp>
      <p:sp>
        <p:nvSpPr>
          <p:cNvPr id="5" name="Footer Placeholder 4"/>
          <p:cNvSpPr>
            <a:spLocks noGrp="1"/>
          </p:cNvSpPr>
          <p:nvPr>
            <p:ph type="ftr" sz="quarter" idx="11"/>
          </p:nvPr>
        </p:nvSpPr>
        <p:spPr>
          <a:xfrm>
            <a:off x="2019298" y="3778247"/>
            <a:ext cx="3910976" cy="209550"/>
          </a:xfrm>
        </p:spPr>
        <p:txBody>
          <a:bodyPr/>
          <a:lstStyle/>
          <a:p>
            <a:endParaRPr lang="en-US"/>
          </a:p>
        </p:txBody>
      </p:sp>
      <p:sp>
        <p:nvSpPr>
          <p:cNvPr id="6" name="Slide Number Placeholder 5"/>
          <p:cNvSpPr>
            <a:spLocks noGrp="1"/>
          </p:cNvSpPr>
          <p:nvPr>
            <p:ph type="sldNum" sz="quarter" idx="12"/>
          </p:nvPr>
        </p:nvSpPr>
        <p:spPr>
          <a:xfrm>
            <a:off x="6717676" y="3778247"/>
            <a:ext cx="413375" cy="209550"/>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523157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BAA1650-A63A-45B9-87A0-0D6D28DB13EB}"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9242215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AA1650-A63A-45B9-87A0-0D6D28DB13EB}"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69865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AA1650-A63A-45B9-87A0-0D6D28DB13EB}"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63229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AA1650-A63A-45B9-87A0-0D6D28DB13EB}"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832558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AA1650-A63A-45B9-87A0-0D6D28DB13EB}"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69925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AA1650-A63A-45B9-87A0-0D6D28DB13EB}"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65382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A1650-A63A-45B9-87A0-0D6D28DB13EB}"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360783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A1650-A63A-45B9-87A0-0D6D28DB13EB}"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630986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2"/>
        <p:cNvGrpSpPr/>
        <p:nvPr/>
      </p:nvGrpSpPr>
      <p:grpSpPr>
        <a:xfrm>
          <a:off x="0" y="0"/>
          <a:ext cx="0" cy="0"/>
          <a:chOff x="0" y="0"/>
          <a:chExt cx="0" cy="0"/>
        </a:xfrm>
      </p:grpSpPr>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4"/>
          <p:cNvSpPr txBox="1">
            <a:spLocks noGrp="1"/>
          </p:cNvSpPr>
          <p:nvPr>
            <p:ph type="ctrTitle"/>
          </p:nvPr>
        </p:nvSpPr>
        <p:spPr>
          <a:xfrm flipH="1">
            <a:off x="502200" y="445025"/>
            <a:ext cx="81846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27" name="Google Shape;27;p4"/>
          <p:cNvSpPr txBox="1">
            <a:spLocks noGrp="1"/>
          </p:cNvSpPr>
          <p:nvPr>
            <p:ph type="subTitle" idx="1"/>
          </p:nvPr>
        </p:nvSpPr>
        <p:spPr>
          <a:xfrm>
            <a:off x="1255350" y="1454625"/>
            <a:ext cx="6633300" cy="324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200"/>
              <a:buFont typeface="Livvic"/>
              <a:buAutoNum type="arabicPeriod"/>
              <a:defRPr sz="1200"/>
            </a:lvl1pPr>
            <a:lvl2pPr lvl="1" rtl="0">
              <a:lnSpc>
                <a:spcPct val="100000"/>
              </a:lnSpc>
              <a:spcBef>
                <a:spcPts val="0"/>
              </a:spcBef>
              <a:spcAft>
                <a:spcPts val="0"/>
              </a:spcAft>
              <a:buSzPts val="1200"/>
              <a:buAutoNum type="alphaLcPeriod"/>
              <a:defRPr sz="1200"/>
            </a:lvl2pPr>
            <a:lvl3pPr lvl="2" rtl="0">
              <a:lnSpc>
                <a:spcPct val="100000"/>
              </a:lnSpc>
              <a:spcBef>
                <a:spcPts val="0"/>
              </a:spcBef>
              <a:spcAft>
                <a:spcPts val="0"/>
              </a:spcAft>
              <a:buSzPts val="1200"/>
              <a:buAutoNum type="romanLcPeriod"/>
              <a:defRPr sz="1200"/>
            </a:lvl3pPr>
            <a:lvl4pPr lvl="3" rtl="0">
              <a:lnSpc>
                <a:spcPct val="100000"/>
              </a:lnSpc>
              <a:spcBef>
                <a:spcPts val="0"/>
              </a:spcBef>
              <a:spcAft>
                <a:spcPts val="0"/>
              </a:spcAft>
              <a:buSzPts val="1200"/>
              <a:buAutoNum type="arabicPeriod"/>
              <a:defRPr sz="1200"/>
            </a:lvl4pPr>
            <a:lvl5pPr lvl="4" rtl="0">
              <a:lnSpc>
                <a:spcPct val="100000"/>
              </a:lnSpc>
              <a:spcBef>
                <a:spcPts val="0"/>
              </a:spcBef>
              <a:spcAft>
                <a:spcPts val="0"/>
              </a:spcAft>
              <a:buSzPts val="1200"/>
              <a:buAutoNum type="alphaLcPeriod"/>
              <a:defRPr sz="1200"/>
            </a:lvl5pPr>
            <a:lvl6pPr lvl="5" rtl="0">
              <a:lnSpc>
                <a:spcPct val="100000"/>
              </a:lnSpc>
              <a:spcBef>
                <a:spcPts val="0"/>
              </a:spcBef>
              <a:spcAft>
                <a:spcPts val="0"/>
              </a:spcAft>
              <a:buSzPts val="1200"/>
              <a:buAutoNum type="romanLcPeriod"/>
              <a:defRPr sz="1200"/>
            </a:lvl6pPr>
            <a:lvl7pPr lvl="6" rtl="0">
              <a:lnSpc>
                <a:spcPct val="100000"/>
              </a:lnSpc>
              <a:spcBef>
                <a:spcPts val="0"/>
              </a:spcBef>
              <a:spcAft>
                <a:spcPts val="0"/>
              </a:spcAft>
              <a:buSzPts val="1200"/>
              <a:buAutoNum type="arabicPeriod"/>
              <a:defRPr sz="1200"/>
            </a:lvl7pPr>
            <a:lvl8pPr lvl="7" rtl="0">
              <a:lnSpc>
                <a:spcPct val="100000"/>
              </a:lnSpc>
              <a:spcBef>
                <a:spcPts val="0"/>
              </a:spcBef>
              <a:spcAft>
                <a:spcPts val="0"/>
              </a:spcAft>
              <a:buSzPts val="1200"/>
              <a:buAutoNum type="alphaLcPeriod"/>
              <a:defRPr sz="1200"/>
            </a:lvl8pPr>
            <a:lvl9pPr lvl="8" rtl="0">
              <a:lnSpc>
                <a:spcPct val="100000"/>
              </a:lnSpc>
              <a:spcBef>
                <a:spcPts val="0"/>
              </a:spcBef>
              <a:spcAft>
                <a:spcPts val="0"/>
              </a:spcAft>
              <a:buSzPts val="1200"/>
              <a:buAutoNum type="romanLcPeriod"/>
              <a:defRPr sz="1200"/>
            </a:lvl9pPr>
          </a:lstStyle>
          <a:p>
            <a:endParaRPr/>
          </a:p>
        </p:txBody>
      </p:sp>
    </p:spTree>
    <p:extLst>
      <p:ext uri="{BB962C8B-B14F-4D97-AF65-F5344CB8AC3E}">
        <p14:creationId xmlns:p14="http://schemas.microsoft.com/office/powerpoint/2010/main" val="399193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A1650-A63A-45B9-87A0-0D6D28DB13EB}"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9199395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AA1650-A63A-45B9-87A0-0D6D28DB13EB}"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005817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AA1650-A63A-45B9-87A0-0D6D28DB13EB}"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8707893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AA1650-A63A-45B9-87A0-0D6D28DB13EB}" type="datetimeFigureOut">
              <a:rPr lang="en-US" smtClean="0"/>
              <a:t>5/30/2024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17367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AA1650-A63A-45B9-87A0-0D6D28DB13EB}" type="datetimeFigureOut">
              <a:rPr lang="en-US" smtClean="0"/>
              <a:t>5/30/2024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116736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AA1650-A63A-45B9-87A0-0D6D28DB13EB}" type="datetimeFigureOut">
              <a:rPr lang="en-US" smtClean="0"/>
              <a:t>5/30/2024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80318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BAA1650-A63A-45B9-87A0-0D6D28DB13EB}"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529021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BAA1650-A63A-45B9-87A0-0D6D28DB13EB}"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2542069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BAA1650-A63A-45B9-87A0-0D6D28DB13EB}" type="datetimeFigureOut">
              <a:rPr lang="en-US" smtClean="0"/>
              <a:t>5/30/2024</a:t>
            </a:fld>
            <a:endParaRPr lang="en-US"/>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49117695"/>
      </p:ext>
    </p:extLst>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Lst>
  <p:hf sldNum="0"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8.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hyperlink" Target="https://www.researchgate.net/publication/233871297_Analysis_of_energy_behaviour_profiles_of_prosumers" TargetMode="External"/><Relationship Id="rId2" Type="http://schemas.openxmlformats.org/officeDocument/2006/relationships/hyperlink" Target="https://www.kaggle.com/competitions/predict-energy-behavior-of-prosumers/data" TargetMode="External"/><Relationship Id="rId1" Type="http://schemas.openxmlformats.org/officeDocument/2006/relationships/slideLayout" Target="../slideLayouts/slideLayout18.xml"/><Relationship Id="rId4" Type="http://schemas.openxmlformats.org/officeDocument/2006/relationships/hyperlink" Target="https://www.mdpi.com/1996-1073/16/7/3186"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competitions/predict-energy-behavior-of-prosumers/data" TargetMode="External"/><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Shape 764"/>
        <p:cNvGrpSpPr/>
        <p:nvPr/>
      </p:nvGrpSpPr>
      <p:grpSpPr>
        <a:xfrm>
          <a:off x="0" y="0"/>
          <a:ext cx="0" cy="0"/>
          <a:chOff x="0" y="0"/>
          <a:chExt cx="0" cy="0"/>
        </a:xfrm>
      </p:grpSpPr>
      <p:grpSp>
        <p:nvGrpSpPr>
          <p:cNvPr id="810" name="Group 809">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5142160"/>
            <a:chOff x="-15736" y="0"/>
            <a:chExt cx="12229962" cy="6856214"/>
          </a:xfrm>
        </p:grpSpPr>
        <p:pic>
          <p:nvPicPr>
            <p:cNvPr id="811" name="Picture 810">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12" name="Rectangle 811">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813" name="Picture 812">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814" name="Picture 813">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816" name="Straight Connector 815">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126" y="181609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65" name="Google Shape;765;p94"/>
          <p:cNvSpPr txBox="1">
            <a:spLocks noGrp="1"/>
          </p:cNvSpPr>
          <p:nvPr>
            <p:ph type="ctrTitle"/>
          </p:nvPr>
        </p:nvSpPr>
        <p:spPr>
          <a:xfrm>
            <a:off x="971551" y="736599"/>
            <a:ext cx="7200897" cy="977900"/>
          </a:xfrm>
          <a:prstGeom prst="rect">
            <a:avLst/>
          </a:prstGeom>
        </p:spPr>
        <p:txBody>
          <a:bodyPr spcFirstLastPara="1" vert="horz" lIns="91440" tIns="45720" rIns="91440" bIns="45720" rtlCol="0" anchor="ctr" anchorCtr="0">
            <a:normAutofit fontScale="90000"/>
          </a:bodyPr>
          <a:lstStyle/>
          <a:p>
            <a:pPr lvl="0" defTabSz="457200">
              <a:lnSpc>
                <a:spcPct val="90000"/>
              </a:lnSpc>
              <a:buClr>
                <a:schemeClr val="dk1"/>
              </a:buClr>
              <a:buSzPts val="1100"/>
            </a:pPr>
            <a:r>
              <a:rPr lang="en-US" sz="3100" b="1" dirty="0">
                <a:solidFill>
                  <a:srgbClr val="262626"/>
                </a:solidFill>
                <a:latin typeface="Times New Roman" panose="02020603050405020304" pitchFamily="18" charset="0"/>
                <a:cs typeface="Times New Roman" panose="02020603050405020304" pitchFamily="18" charset="0"/>
              </a:rPr>
              <a:t>Weather Prediction Models for Prosumer Energy: Analyzing Effectiveness and Biases</a:t>
            </a:r>
          </a:p>
        </p:txBody>
      </p:sp>
      <p:pic>
        <p:nvPicPr>
          <p:cNvPr id="807" name="Graphic 806" descr="Partial Sun">
            <a:extLst>
              <a:ext uri="{FF2B5EF4-FFF2-40B4-BE49-F238E27FC236}">
                <a16:creationId xmlns:a16="http://schemas.microsoft.com/office/drawing/2014/main" id="{F50D1077-FDAF-BE77-DF7B-5BBA70D6DD3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5701" y="2068227"/>
            <a:ext cx="2054796" cy="2054796"/>
          </a:xfrm>
          <a:prstGeom prst="rect">
            <a:avLst/>
          </a:prstGeom>
          <a:ln w="57150" cmpd="thickThin">
            <a:solidFill>
              <a:srgbClr val="7F7F7F"/>
            </a:solidFill>
            <a:miter lim="800000"/>
          </a:ln>
        </p:spPr>
      </p:pic>
      <p:sp>
        <p:nvSpPr>
          <p:cNvPr id="766" name="Google Shape;766;p94"/>
          <p:cNvSpPr txBox="1">
            <a:spLocks noGrp="1"/>
          </p:cNvSpPr>
          <p:nvPr>
            <p:ph type="subTitle" idx="1"/>
          </p:nvPr>
        </p:nvSpPr>
        <p:spPr>
          <a:xfrm>
            <a:off x="3479799" y="1917699"/>
            <a:ext cx="4692647" cy="2489202"/>
          </a:xfrm>
          <a:prstGeom prst="rect">
            <a:avLst/>
          </a:prstGeom>
        </p:spPr>
        <p:txBody>
          <a:bodyPr spcFirstLastPara="1" vert="horz" lIns="91440" tIns="45720" rIns="91440" bIns="45720" rtlCol="0" anchor="t" anchorCtr="0">
            <a:noAutofit/>
          </a:bodyPr>
          <a:lstStyle/>
          <a:p>
            <a:pPr marL="0" lvl="0" indent="0" defTabSz="457200">
              <a:lnSpc>
                <a:spcPct val="90000"/>
              </a:lnSpc>
              <a:spcAft>
                <a:spcPts val="600"/>
              </a:spcAft>
            </a:pPr>
            <a:r>
              <a:rPr lang="en-US" sz="1200" b="1" dirty="0">
                <a:solidFill>
                  <a:srgbClr val="262626"/>
                </a:solidFill>
                <a:latin typeface="Times New Roman" panose="02020603050405020304" pitchFamily="18" charset="0"/>
                <a:cs typeface="Times New Roman" panose="02020603050405020304" pitchFamily="18" charset="0"/>
              </a:rPr>
              <a:t>AIT 664 – 002</a:t>
            </a:r>
          </a:p>
          <a:p>
            <a:pPr marL="0" lvl="0" indent="0" defTabSz="457200">
              <a:lnSpc>
                <a:spcPct val="90000"/>
              </a:lnSpc>
              <a:spcAft>
                <a:spcPts val="600"/>
              </a:spcAft>
            </a:pPr>
            <a:r>
              <a:rPr lang="en-US" sz="1200" b="1" dirty="0">
                <a:solidFill>
                  <a:srgbClr val="262626"/>
                </a:solidFill>
                <a:latin typeface="Times New Roman" panose="02020603050405020304" pitchFamily="18" charset="0"/>
                <a:cs typeface="Times New Roman" panose="02020603050405020304" pitchFamily="18" charset="0"/>
              </a:rPr>
              <a:t>FINAL PROJECT PRESENTATION</a:t>
            </a:r>
          </a:p>
          <a:p>
            <a:pPr marL="0" lvl="0" indent="0" defTabSz="457200">
              <a:lnSpc>
                <a:spcPct val="90000"/>
              </a:lnSpc>
              <a:spcAft>
                <a:spcPts val="600"/>
              </a:spcAft>
            </a:pPr>
            <a:r>
              <a:rPr lang="en-US" sz="1200" b="1" dirty="0">
                <a:solidFill>
                  <a:srgbClr val="262626"/>
                </a:solidFill>
                <a:latin typeface="Times New Roman" panose="02020603050405020304" pitchFamily="18" charset="0"/>
                <a:cs typeface="Times New Roman" panose="02020603050405020304" pitchFamily="18" charset="0"/>
              </a:rPr>
              <a:t>GEORGE MASON UNIVERSITY </a:t>
            </a:r>
          </a:p>
          <a:p>
            <a:pPr marL="0" lvl="0" indent="0" defTabSz="457200">
              <a:lnSpc>
                <a:spcPct val="90000"/>
              </a:lnSpc>
              <a:spcAft>
                <a:spcPts val="600"/>
              </a:spcAft>
            </a:pPr>
            <a:endParaRPr lang="en-US" sz="1200" b="1" dirty="0">
              <a:solidFill>
                <a:srgbClr val="262626"/>
              </a:solidFill>
              <a:latin typeface="Times New Roman" panose="02020603050405020304" pitchFamily="18" charset="0"/>
              <a:cs typeface="Times New Roman" panose="02020603050405020304" pitchFamily="18" charset="0"/>
            </a:endParaRPr>
          </a:p>
          <a:p>
            <a:pPr marL="0" lvl="0" indent="0" defTabSz="457200">
              <a:lnSpc>
                <a:spcPct val="90000"/>
              </a:lnSpc>
              <a:spcAft>
                <a:spcPts val="600"/>
              </a:spcAft>
            </a:pPr>
            <a:r>
              <a:rPr lang="en-US" sz="1200" b="1" dirty="0">
                <a:solidFill>
                  <a:srgbClr val="262626"/>
                </a:solidFill>
                <a:latin typeface="Times New Roman" panose="02020603050405020304" pitchFamily="18" charset="0"/>
                <a:cs typeface="Times New Roman" panose="02020603050405020304" pitchFamily="18" charset="0"/>
              </a:rPr>
              <a:t> PRESENTED BY </a:t>
            </a:r>
          </a:p>
          <a:p>
            <a:pPr marL="0" lvl="0" indent="0" defTabSz="457200">
              <a:lnSpc>
                <a:spcPct val="90000"/>
              </a:lnSpc>
              <a:spcAft>
                <a:spcPts val="600"/>
              </a:spcAft>
            </a:pPr>
            <a:r>
              <a:rPr lang="en-US" sz="1200" b="1" dirty="0">
                <a:solidFill>
                  <a:srgbClr val="262626"/>
                </a:solidFill>
                <a:latin typeface="Times New Roman" panose="02020603050405020304" pitchFamily="18" charset="0"/>
                <a:cs typeface="Times New Roman" panose="02020603050405020304" pitchFamily="18" charset="0"/>
              </a:rPr>
              <a:t>                NIKU KUMARI JAWAHAR CHOWDARI</a:t>
            </a:r>
          </a:p>
          <a:p>
            <a:pPr marL="0" lvl="0" indent="0" defTabSz="457200">
              <a:lnSpc>
                <a:spcPct val="90000"/>
              </a:lnSpc>
              <a:spcAft>
                <a:spcPts val="600"/>
              </a:spcAft>
            </a:pPr>
            <a:r>
              <a:rPr lang="en-US" sz="1200" b="1" dirty="0">
                <a:solidFill>
                  <a:srgbClr val="262626"/>
                </a:solidFill>
                <a:latin typeface="Times New Roman" panose="02020603050405020304" pitchFamily="18" charset="0"/>
                <a:cs typeface="Times New Roman" panose="02020603050405020304" pitchFamily="18" charset="0"/>
              </a:rPr>
              <a:t>            </a:t>
            </a:r>
          </a:p>
          <a:p>
            <a:pPr marL="0" lvl="0" indent="0" defTabSz="457200">
              <a:lnSpc>
                <a:spcPct val="90000"/>
              </a:lnSpc>
              <a:spcAft>
                <a:spcPts val="600"/>
              </a:spcAft>
              <a:buFont typeface="Arial"/>
              <a:buChar char="•"/>
            </a:pPr>
            <a:endParaRPr lang="en-US" sz="1200" b="1" dirty="0">
              <a:solidFill>
                <a:srgbClr val="262626"/>
              </a:solidFill>
              <a:latin typeface="Times New Roman" panose="02020603050405020304" pitchFamily="18" charset="0"/>
              <a:cs typeface="Times New Roman" panose="02020603050405020304" pitchFamily="18" charset="0"/>
            </a:endParaRPr>
          </a:p>
          <a:p>
            <a:pPr marL="0" lvl="0" indent="0" defTabSz="457200">
              <a:lnSpc>
                <a:spcPct val="90000"/>
              </a:lnSpc>
              <a:spcAft>
                <a:spcPts val="600"/>
              </a:spcAft>
            </a:pPr>
            <a:r>
              <a:rPr lang="en-US" sz="1200" b="1" dirty="0">
                <a:solidFill>
                  <a:srgbClr val="262626"/>
                </a:solidFill>
                <a:latin typeface="Times New Roman" panose="02020603050405020304" pitchFamily="18" charset="0"/>
                <a:cs typeface="Times New Roman" panose="02020603050405020304" pitchFamily="18" charset="0"/>
              </a:rPr>
              <a:t>GUIDED BY:</a:t>
            </a:r>
          </a:p>
          <a:p>
            <a:pPr marL="0" lvl="0" indent="0" defTabSz="457200">
              <a:lnSpc>
                <a:spcPct val="90000"/>
              </a:lnSpc>
              <a:spcAft>
                <a:spcPts val="600"/>
              </a:spcAft>
            </a:pPr>
            <a:r>
              <a:rPr lang="en-US" sz="1200" b="1" dirty="0">
                <a:solidFill>
                  <a:srgbClr val="262626"/>
                </a:solidFill>
                <a:latin typeface="Times New Roman" panose="02020603050405020304" pitchFamily="18" charset="0"/>
                <a:cs typeface="Times New Roman" panose="02020603050405020304" pitchFamily="18" charset="0"/>
              </a:rPr>
              <a:t>PROF. SHARMIN SULTHANA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5"/>
                                        </p:tgtEl>
                                        <p:attrNameLst>
                                          <p:attrName>style.visibility</p:attrName>
                                        </p:attrNameLst>
                                      </p:cBhvr>
                                      <p:to>
                                        <p:strVal val="visible"/>
                                      </p:to>
                                    </p:set>
                                    <p:animEffect transition="in" filter="fade">
                                      <p:cBhvr>
                                        <p:cTn id="7" dur="1000"/>
                                        <p:tgtEl>
                                          <p:spTgt spid="765"/>
                                        </p:tgtEl>
                                      </p:cBhvr>
                                    </p:animEffect>
                                  </p:childTnLst>
                                </p:cTn>
                              </p:par>
                              <p:par>
                                <p:cTn id="8" presetID="2" presetClass="entr" presetSubtype="4" fill="hold" nodeType="withEffect">
                                  <p:stCondLst>
                                    <p:cond delay="0"/>
                                  </p:stCondLst>
                                  <p:childTnLst>
                                    <p:set>
                                      <p:cBhvr>
                                        <p:cTn id="9" dur="1" fill="hold">
                                          <p:stCondLst>
                                            <p:cond delay="0"/>
                                          </p:stCondLst>
                                        </p:cTn>
                                        <p:tgtEl>
                                          <p:spTgt spid="766"/>
                                        </p:tgtEl>
                                        <p:attrNameLst>
                                          <p:attrName>style.visibility</p:attrName>
                                        </p:attrNameLst>
                                      </p:cBhvr>
                                      <p:to>
                                        <p:strVal val="visible"/>
                                      </p:to>
                                    </p:set>
                                    <p:anim calcmode="lin" valueType="num">
                                      <p:cBhvr additive="base">
                                        <p:cTn id="10" dur="1000"/>
                                        <p:tgtEl>
                                          <p:spTgt spid="7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FA0E-C732-5832-E90E-7A236880334D}"/>
              </a:ext>
            </a:extLst>
          </p:cNvPr>
          <p:cNvSpPr>
            <a:spLocks noGrp="1"/>
          </p:cNvSpPr>
          <p:nvPr>
            <p:ph type="ctrTitle"/>
          </p:nvPr>
        </p:nvSpPr>
        <p:spPr/>
        <p:txBody>
          <a:bodyPr/>
          <a:lstStyle/>
          <a:p>
            <a:pPr algn="ctr"/>
            <a:r>
              <a:rPr lang="en-US" sz="2800" b="1" dirty="0">
                <a:latin typeface="Times New Roman" panose="02020603050405020304" pitchFamily="18" charset="0"/>
                <a:cs typeface="Times New Roman" panose="02020603050405020304" pitchFamily="18" charset="0"/>
              </a:rPr>
              <a:t>Exploratory Data Analysis </a:t>
            </a:r>
          </a:p>
        </p:txBody>
      </p:sp>
      <p:sp>
        <p:nvSpPr>
          <p:cNvPr id="3" name="Subtitle 2">
            <a:extLst>
              <a:ext uri="{FF2B5EF4-FFF2-40B4-BE49-F238E27FC236}">
                <a16:creationId xmlns:a16="http://schemas.microsoft.com/office/drawing/2014/main" id="{7C3D32FF-DACD-5E99-1221-3AB0C1ED9C5D}"/>
              </a:ext>
            </a:extLst>
          </p:cNvPr>
          <p:cNvSpPr>
            <a:spLocks noGrp="1"/>
          </p:cNvSpPr>
          <p:nvPr>
            <p:ph type="subTitle" idx="1"/>
          </p:nvPr>
        </p:nvSpPr>
        <p:spPr>
          <a:xfrm>
            <a:off x="1757550" y="1499230"/>
            <a:ext cx="2701856" cy="1699229"/>
          </a:xfrm>
        </p:spPr>
        <p:txBody>
          <a:bodyPr/>
          <a:lstStyle/>
          <a:p>
            <a:endParaRPr lang="en-US" sz="1600" dirty="0"/>
          </a:p>
          <a:p>
            <a:endParaRPr lang="en-US" sz="1600" dirty="0"/>
          </a:p>
        </p:txBody>
      </p:sp>
      <p:sp>
        <p:nvSpPr>
          <p:cNvPr id="8" name="TextBox 7">
            <a:extLst>
              <a:ext uri="{FF2B5EF4-FFF2-40B4-BE49-F238E27FC236}">
                <a16:creationId xmlns:a16="http://schemas.microsoft.com/office/drawing/2014/main" id="{465272A8-D5BD-BF47-5FB5-F6FCD63EFF02}"/>
              </a:ext>
            </a:extLst>
          </p:cNvPr>
          <p:cNvSpPr txBox="1"/>
          <p:nvPr/>
        </p:nvSpPr>
        <p:spPr>
          <a:xfrm>
            <a:off x="1742876" y="3838962"/>
            <a:ext cx="5433059" cy="584775"/>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above graph displays the monthly and yearly energy production and consumption by prosumers.</a:t>
            </a:r>
          </a:p>
        </p:txBody>
      </p:sp>
      <p:pic>
        <p:nvPicPr>
          <p:cNvPr id="1026" name="Picture 2" descr="No description has been provided for this image">
            <a:extLst>
              <a:ext uri="{FF2B5EF4-FFF2-40B4-BE49-F238E27FC236}">
                <a16:creationId xmlns:a16="http://schemas.microsoft.com/office/drawing/2014/main" id="{B92E7674-1D5B-DAA8-7150-37C419D45E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964" y="1197827"/>
            <a:ext cx="7987071" cy="2558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776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C3D32FF-DACD-5E99-1221-3AB0C1ED9C5D}"/>
              </a:ext>
            </a:extLst>
          </p:cNvPr>
          <p:cNvSpPr>
            <a:spLocks noGrp="1"/>
          </p:cNvSpPr>
          <p:nvPr>
            <p:ph type="subTitle" idx="1"/>
          </p:nvPr>
        </p:nvSpPr>
        <p:spPr>
          <a:xfrm>
            <a:off x="1757550" y="1499230"/>
            <a:ext cx="2701856" cy="1699229"/>
          </a:xfrm>
        </p:spPr>
        <p:txBody>
          <a:bodyPr/>
          <a:lstStyle/>
          <a:p>
            <a:endParaRPr lang="en-US" sz="1600" dirty="0"/>
          </a:p>
          <a:p>
            <a:endParaRPr lang="en-US" sz="1600" dirty="0"/>
          </a:p>
        </p:txBody>
      </p:sp>
      <p:sp>
        <p:nvSpPr>
          <p:cNvPr id="8" name="TextBox 7">
            <a:extLst>
              <a:ext uri="{FF2B5EF4-FFF2-40B4-BE49-F238E27FC236}">
                <a16:creationId xmlns:a16="http://schemas.microsoft.com/office/drawing/2014/main" id="{465272A8-D5BD-BF47-5FB5-F6FCD63EFF02}"/>
              </a:ext>
            </a:extLst>
          </p:cNvPr>
          <p:cNvSpPr txBox="1"/>
          <p:nvPr/>
        </p:nvSpPr>
        <p:spPr>
          <a:xfrm>
            <a:off x="2082250" y="4070242"/>
            <a:ext cx="4979491" cy="830997"/>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The above graph displays the energy production and consumption by prosumers on monthly basis.</a:t>
            </a:r>
          </a:p>
          <a:p>
            <a:pPr algn="ctr"/>
            <a:endParaRPr lang="en-US" sz="1600" dirty="0">
              <a:latin typeface="Times New Roman" panose="02020603050405020304" pitchFamily="18" charset="0"/>
              <a:cs typeface="Times New Roman" panose="02020603050405020304" pitchFamily="18" charset="0"/>
            </a:endParaRPr>
          </a:p>
        </p:txBody>
      </p:sp>
      <p:pic>
        <p:nvPicPr>
          <p:cNvPr id="2050" name="Picture 2" descr="No description has been provided for this image">
            <a:extLst>
              <a:ext uri="{FF2B5EF4-FFF2-40B4-BE49-F238E27FC236}">
                <a16:creationId xmlns:a16="http://schemas.microsoft.com/office/drawing/2014/main" id="{23AD65D3-4ACB-78D3-9CB3-A0DBFC683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577" y="1059323"/>
            <a:ext cx="7976839" cy="30109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AF3CB0A-5CB4-4025-E1D4-9236984442A2}"/>
              </a:ext>
            </a:extLst>
          </p:cNvPr>
          <p:cNvSpPr txBox="1"/>
          <p:nvPr/>
        </p:nvSpPr>
        <p:spPr>
          <a:xfrm>
            <a:off x="483216" y="488483"/>
            <a:ext cx="817756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                     Exploratory Data Analysis </a:t>
            </a:r>
            <a:endParaRPr lang="en-US" sz="2800" b="1" dirty="0"/>
          </a:p>
        </p:txBody>
      </p:sp>
    </p:spTree>
    <p:extLst>
      <p:ext uri="{BB962C8B-B14F-4D97-AF65-F5344CB8AC3E}">
        <p14:creationId xmlns:p14="http://schemas.microsoft.com/office/powerpoint/2010/main" val="1213357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C3D32FF-DACD-5E99-1221-3AB0C1ED9C5D}"/>
              </a:ext>
            </a:extLst>
          </p:cNvPr>
          <p:cNvSpPr>
            <a:spLocks noGrp="1"/>
          </p:cNvSpPr>
          <p:nvPr>
            <p:ph type="subTitle" idx="1"/>
          </p:nvPr>
        </p:nvSpPr>
        <p:spPr>
          <a:xfrm>
            <a:off x="1757550" y="1499230"/>
            <a:ext cx="2701856" cy="1699229"/>
          </a:xfrm>
        </p:spPr>
        <p:txBody>
          <a:bodyPr/>
          <a:lstStyle/>
          <a:p>
            <a:endParaRPr lang="en-US" sz="1600" dirty="0"/>
          </a:p>
          <a:p>
            <a:endParaRPr lang="en-US" sz="1600" dirty="0"/>
          </a:p>
        </p:txBody>
      </p:sp>
      <p:sp>
        <p:nvSpPr>
          <p:cNvPr id="8" name="TextBox 7">
            <a:extLst>
              <a:ext uri="{FF2B5EF4-FFF2-40B4-BE49-F238E27FC236}">
                <a16:creationId xmlns:a16="http://schemas.microsoft.com/office/drawing/2014/main" id="{465272A8-D5BD-BF47-5FB5-F6FCD63EFF02}"/>
              </a:ext>
            </a:extLst>
          </p:cNvPr>
          <p:cNvSpPr txBox="1"/>
          <p:nvPr/>
        </p:nvSpPr>
        <p:spPr>
          <a:xfrm>
            <a:off x="1952153" y="4041066"/>
            <a:ext cx="5239686"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The above graph shows the relation between temperature and cloud cover over the season on monthly basis.</a:t>
            </a:r>
          </a:p>
        </p:txBody>
      </p:sp>
      <p:sp>
        <p:nvSpPr>
          <p:cNvPr id="5" name="TextBox 4">
            <a:extLst>
              <a:ext uri="{FF2B5EF4-FFF2-40B4-BE49-F238E27FC236}">
                <a16:creationId xmlns:a16="http://schemas.microsoft.com/office/drawing/2014/main" id="{8AF3CB0A-5CB4-4025-E1D4-9236984442A2}"/>
              </a:ext>
            </a:extLst>
          </p:cNvPr>
          <p:cNvSpPr txBox="1"/>
          <p:nvPr/>
        </p:nvSpPr>
        <p:spPr>
          <a:xfrm>
            <a:off x="483216" y="488483"/>
            <a:ext cx="817756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                     Exploratory Data Analysis </a:t>
            </a:r>
            <a:endParaRPr lang="en-US" sz="2800" b="1" dirty="0"/>
          </a:p>
        </p:txBody>
      </p:sp>
      <p:pic>
        <p:nvPicPr>
          <p:cNvPr id="4" name="Picture 3" descr="A graph of two people&#10;&#10;Description automatically generated with medium confidence">
            <a:extLst>
              <a:ext uri="{FF2B5EF4-FFF2-40B4-BE49-F238E27FC236}">
                <a16:creationId xmlns:a16="http://schemas.microsoft.com/office/drawing/2014/main" id="{720D565B-FCFD-CAC3-135C-9FDD90ED395B}"/>
              </a:ext>
            </a:extLst>
          </p:cNvPr>
          <p:cNvPicPr>
            <a:picLocks noChangeAspect="1"/>
          </p:cNvPicPr>
          <p:nvPr/>
        </p:nvPicPr>
        <p:blipFill>
          <a:blip r:embed="rId3"/>
          <a:stretch>
            <a:fillRect/>
          </a:stretch>
        </p:blipFill>
        <p:spPr>
          <a:xfrm>
            <a:off x="564995" y="1011703"/>
            <a:ext cx="7969405" cy="3029364"/>
          </a:xfrm>
          <a:prstGeom prst="rect">
            <a:avLst/>
          </a:prstGeom>
        </p:spPr>
      </p:pic>
    </p:spTree>
    <p:extLst>
      <p:ext uri="{BB962C8B-B14F-4D97-AF65-F5344CB8AC3E}">
        <p14:creationId xmlns:p14="http://schemas.microsoft.com/office/powerpoint/2010/main" val="294232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FA0E-C732-5832-E90E-7A236880334D}"/>
              </a:ext>
            </a:extLst>
          </p:cNvPr>
          <p:cNvSpPr>
            <a:spLocks noGrp="1"/>
          </p:cNvSpPr>
          <p:nvPr>
            <p:ph type="ctrTitle"/>
          </p:nvPr>
        </p:nvSpPr>
        <p:spPr>
          <a:xfrm flipH="1">
            <a:off x="502200" y="515644"/>
            <a:ext cx="8184600" cy="514156"/>
          </a:xfrm>
        </p:spPr>
        <p:txBody>
          <a:bodyPr/>
          <a:lstStyle/>
          <a:p>
            <a:pPr algn="ctr"/>
            <a:r>
              <a:rPr lang="en-US" sz="2800" b="1" dirty="0">
                <a:latin typeface="Times New Roman" panose="02020603050405020304" pitchFamily="18" charset="0"/>
                <a:cs typeface="Times New Roman" panose="02020603050405020304" pitchFamily="18" charset="0"/>
              </a:rPr>
              <a:t>Exploratory Data Analysis </a:t>
            </a:r>
          </a:p>
        </p:txBody>
      </p:sp>
      <p:sp>
        <p:nvSpPr>
          <p:cNvPr id="3" name="Subtitle 2">
            <a:extLst>
              <a:ext uri="{FF2B5EF4-FFF2-40B4-BE49-F238E27FC236}">
                <a16:creationId xmlns:a16="http://schemas.microsoft.com/office/drawing/2014/main" id="{7C3D32FF-DACD-5E99-1221-3AB0C1ED9C5D}"/>
              </a:ext>
            </a:extLst>
          </p:cNvPr>
          <p:cNvSpPr>
            <a:spLocks noGrp="1"/>
          </p:cNvSpPr>
          <p:nvPr>
            <p:ph type="subTitle" idx="1"/>
          </p:nvPr>
        </p:nvSpPr>
        <p:spPr>
          <a:xfrm>
            <a:off x="1757550" y="1499230"/>
            <a:ext cx="2701856" cy="1699229"/>
          </a:xfrm>
        </p:spPr>
        <p:txBody>
          <a:bodyPr/>
          <a:lstStyle/>
          <a:p>
            <a:endParaRPr lang="en-US" sz="1600" dirty="0"/>
          </a:p>
          <a:p>
            <a:endParaRPr lang="en-US" sz="1600" dirty="0"/>
          </a:p>
        </p:txBody>
      </p:sp>
      <p:sp>
        <p:nvSpPr>
          <p:cNvPr id="8" name="TextBox 7">
            <a:extLst>
              <a:ext uri="{FF2B5EF4-FFF2-40B4-BE49-F238E27FC236}">
                <a16:creationId xmlns:a16="http://schemas.microsoft.com/office/drawing/2014/main" id="{465272A8-D5BD-BF47-5FB5-F6FCD63EFF02}"/>
              </a:ext>
            </a:extLst>
          </p:cNvPr>
          <p:cNvSpPr txBox="1"/>
          <p:nvPr/>
        </p:nvSpPr>
        <p:spPr>
          <a:xfrm>
            <a:off x="1485714" y="4043081"/>
            <a:ext cx="5947383"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The above graph displays the distribution of diffuse radiation, shortwave radiation and direct solar radiation over the months.  </a:t>
            </a:r>
          </a:p>
        </p:txBody>
      </p:sp>
      <p:pic>
        <p:nvPicPr>
          <p:cNvPr id="4098" name="Picture 2" descr="No description has been provided for this image">
            <a:extLst>
              <a:ext uri="{FF2B5EF4-FFF2-40B4-BE49-F238E27FC236}">
                <a16:creationId xmlns:a16="http://schemas.microsoft.com/office/drawing/2014/main" id="{B42D458E-5E78-3D0D-6B95-65E596BB6F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278" y="1069887"/>
            <a:ext cx="8021444" cy="2973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394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FA0E-C732-5832-E90E-7A236880334D}"/>
              </a:ext>
            </a:extLst>
          </p:cNvPr>
          <p:cNvSpPr>
            <a:spLocks noGrp="1"/>
          </p:cNvSpPr>
          <p:nvPr>
            <p:ph type="ctrTitle"/>
          </p:nvPr>
        </p:nvSpPr>
        <p:spPr/>
        <p:txBody>
          <a:bodyPr/>
          <a:lstStyle/>
          <a:p>
            <a:pPr algn="ctr"/>
            <a:r>
              <a:rPr lang="en-US" sz="2800" b="1" dirty="0">
                <a:latin typeface="Times New Roman" panose="02020603050405020304" pitchFamily="18" charset="0"/>
                <a:cs typeface="Times New Roman" panose="02020603050405020304" pitchFamily="18" charset="0"/>
              </a:rPr>
              <a:t>Feature Engineering &amp; Selection </a:t>
            </a:r>
          </a:p>
        </p:txBody>
      </p:sp>
      <p:sp>
        <p:nvSpPr>
          <p:cNvPr id="3" name="Subtitle 2">
            <a:extLst>
              <a:ext uri="{FF2B5EF4-FFF2-40B4-BE49-F238E27FC236}">
                <a16:creationId xmlns:a16="http://schemas.microsoft.com/office/drawing/2014/main" id="{7C3D32FF-DACD-5E99-1221-3AB0C1ED9C5D}"/>
              </a:ext>
            </a:extLst>
          </p:cNvPr>
          <p:cNvSpPr>
            <a:spLocks noGrp="1"/>
          </p:cNvSpPr>
          <p:nvPr>
            <p:ph type="subTitle" idx="1"/>
          </p:nvPr>
        </p:nvSpPr>
        <p:spPr>
          <a:xfrm>
            <a:off x="1757550" y="1499230"/>
            <a:ext cx="2701856" cy="1699229"/>
          </a:xfrm>
        </p:spPr>
        <p:txBody>
          <a:bodyPr/>
          <a:lstStyle/>
          <a:p>
            <a:endParaRPr lang="en-US" sz="1600" dirty="0"/>
          </a:p>
          <a:p>
            <a:endParaRPr lang="en-US" sz="1600" dirty="0"/>
          </a:p>
        </p:txBody>
      </p:sp>
      <p:sp>
        <p:nvSpPr>
          <p:cNvPr id="8" name="TextBox 7">
            <a:extLst>
              <a:ext uri="{FF2B5EF4-FFF2-40B4-BE49-F238E27FC236}">
                <a16:creationId xmlns:a16="http://schemas.microsoft.com/office/drawing/2014/main" id="{465272A8-D5BD-BF47-5FB5-F6FCD63EFF02}"/>
              </a:ext>
            </a:extLst>
          </p:cNvPr>
          <p:cNvSpPr txBox="1"/>
          <p:nvPr/>
        </p:nvSpPr>
        <p:spPr>
          <a:xfrm>
            <a:off x="5202822" y="1933193"/>
            <a:ext cx="2927044" cy="1323439"/>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graph shows the correlation heat map between the variables. Where red color indicates highest correlation and blue indicates lower correlation values.</a:t>
            </a:r>
          </a:p>
        </p:txBody>
      </p:sp>
      <p:pic>
        <p:nvPicPr>
          <p:cNvPr id="4098" name="Picture 2" descr="No description has been provided for this image">
            <a:extLst>
              <a:ext uri="{FF2B5EF4-FFF2-40B4-BE49-F238E27FC236}">
                <a16:creationId xmlns:a16="http://schemas.microsoft.com/office/drawing/2014/main" id="{C93C5B02-7DEC-00B5-B17B-2E54F8C923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938" y="1065048"/>
            <a:ext cx="4279370" cy="3633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175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FA0E-C732-5832-E90E-7A236880334D}"/>
              </a:ext>
            </a:extLst>
          </p:cNvPr>
          <p:cNvSpPr>
            <a:spLocks noGrp="1"/>
          </p:cNvSpPr>
          <p:nvPr>
            <p:ph type="ctrTitle"/>
          </p:nvPr>
        </p:nvSpPr>
        <p:spPr/>
        <p:txBody>
          <a:bodyPr/>
          <a:lstStyle/>
          <a:p>
            <a:pPr algn="ctr"/>
            <a:r>
              <a:rPr lang="en-US" sz="2800" b="1" dirty="0">
                <a:latin typeface="Times New Roman" panose="02020603050405020304" pitchFamily="18" charset="0"/>
                <a:cs typeface="Times New Roman" panose="02020603050405020304" pitchFamily="18" charset="0"/>
              </a:rPr>
              <a:t>Machine Learning Models</a:t>
            </a:r>
          </a:p>
        </p:txBody>
      </p:sp>
      <p:sp>
        <p:nvSpPr>
          <p:cNvPr id="3" name="Subtitle 2">
            <a:extLst>
              <a:ext uri="{FF2B5EF4-FFF2-40B4-BE49-F238E27FC236}">
                <a16:creationId xmlns:a16="http://schemas.microsoft.com/office/drawing/2014/main" id="{7C3D32FF-DACD-5E99-1221-3AB0C1ED9C5D}"/>
              </a:ext>
            </a:extLst>
          </p:cNvPr>
          <p:cNvSpPr>
            <a:spLocks noGrp="1"/>
          </p:cNvSpPr>
          <p:nvPr>
            <p:ph type="subTitle" idx="1"/>
          </p:nvPr>
        </p:nvSpPr>
        <p:spPr>
          <a:xfrm>
            <a:off x="1757550" y="1499230"/>
            <a:ext cx="2701856" cy="1699229"/>
          </a:xfrm>
        </p:spPr>
        <p:txBody>
          <a:bodyPr/>
          <a:lstStyle/>
          <a:p>
            <a:endParaRPr lang="en-US" sz="1600" dirty="0"/>
          </a:p>
          <a:p>
            <a:endParaRPr lang="en-US" sz="1600" dirty="0"/>
          </a:p>
        </p:txBody>
      </p:sp>
      <p:sp>
        <p:nvSpPr>
          <p:cNvPr id="8" name="TextBox 7">
            <a:extLst>
              <a:ext uri="{FF2B5EF4-FFF2-40B4-BE49-F238E27FC236}">
                <a16:creationId xmlns:a16="http://schemas.microsoft.com/office/drawing/2014/main" id="{465272A8-D5BD-BF47-5FB5-F6FCD63EFF02}"/>
              </a:ext>
            </a:extLst>
          </p:cNvPr>
          <p:cNvSpPr txBox="1"/>
          <p:nvPr/>
        </p:nvSpPr>
        <p:spPr>
          <a:xfrm>
            <a:off x="1799759" y="3743889"/>
            <a:ext cx="5812114"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The above two graphs shows the training and testing of the random forest regression models, respectively with 98% accuracy.</a:t>
            </a:r>
          </a:p>
        </p:txBody>
      </p:sp>
      <p:pic>
        <p:nvPicPr>
          <p:cNvPr id="5122" name="Picture 2" descr="No description has been provided for this image">
            <a:extLst>
              <a:ext uri="{FF2B5EF4-FFF2-40B4-BE49-F238E27FC236}">
                <a16:creationId xmlns:a16="http://schemas.microsoft.com/office/drawing/2014/main" id="{C7DC19B6-6EC1-A895-D164-A8EC1B039A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033" y="1107223"/>
            <a:ext cx="3781153" cy="242448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o description has been provided for this image">
            <a:extLst>
              <a:ext uri="{FF2B5EF4-FFF2-40B4-BE49-F238E27FC236}">
                <a16:creationId xmlns:a16="http://schemas.microsoft.com/office/drawing/2014/main" id="{9172DF90-8976-C435-FD1D-BA3817F323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5816" y="1107223"/>
            <a:ext cx="3781153" cy="2424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53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FA0E-C732-5832-E90E-7A236880334D}"/>
              </a:ext>
            </a:extLst>
          </p:cNvPr>
          <p:cNvSpPr>
            <a:spLocks noGrp="1"/>
          </p:cNvSpPr>
          <p:nvPr>
            <p:ph type="ctrTitle"/>
          </p:nvPr>
        </p:nvSpPr>
        <p:spPr/>
        <p:txBody>
          <a:bodyPr/>
          <a:lstStyle/>
          <a:p>
            <a:pPr algn="ctr"/>
            <a:r>
              <a:rPr lang="en-US" sz="2800" b="1" dirty="0">
                <a:latin typeface="Times New Roman" panose="02020603050405020304" pitchFamily="18" charset="0"/>
                <a:cs typeface="Times New Roman" panose="02020603050405020304" pitchFamily="18" charset="0"/>
              </a:rPr>
              <a:t>Machine Learning Models</a:t>
            </a:r>
          </a:p>
        </p:txBody>
      </p:sp>
      <p:sp>
        <p:nvSpPr>
          <p:cNvPr id="3" name="Subtitle 2">
            <a:extLst>
              <a:ext uri="{FF2B5EF4-FFF2-40B4-BE49-F238E27FC236}">
                <a16:creationId xmlns:a16="http://schemas.microsoft.com/office/drawing/2014/main" id="{7C3D32FF-DACD-5E99-1221-3AB0C1ED9C5D}"/>
              </a:ext>
            </a:extLst>
          </p:cNvPr>
          <p:cNvSpPr>
            <a:spLocks noGrp="1"/>
          </p:cNvSpPr>
          <p:nvPr>
            <p:ph type="subTitle" idx="1"/>
          </p:nvPr>
        </p:nvSpPr>
        <p:spPr>
          <a:xfrm>
            <a:off x="1757550" y="1499230"/>
            <a:ext cx="2701856" cy="1699229"/>
          </a:xfrm>
        </p:spPr>
        <p:txBody>
          <a:bodyPr/>
          <a:lstStyle/>
          <a:p>
            <a:endParaRPr lang="en-US" sz="1600" dirty="0"/>
          </a:p>
          <a:p>
            <a:endParaRPr lang="en-US" sz="1600" dirty="0"/>
          </a:p>
        </p:txBody>
      </p:sp>
      <p:sp>
        <p:nvSpPr>
          <p:cNvPr id="8" name="TextBox 7">
            <a:extLst>
              <a:ext uri="{FF2B5EF4-FFF2-40B4-BE49-F238E27FC236}">
                <a16:creationId xmlns:a16="http://schemas.microsoft.com/office/drawing/2014/main" id="{465272A8-D5BD-BF47-5FB5-F6FCD63EFF02}"/>
              </a:ext>
            </a:extLst>
          </p:cNvPr>
          <p:cNvSpPr txBox="1"/>
          <p:nvPr/>
        </p:nvSpPr>
        <p:spPr>
          <a:xfrm>
            <a:off x="1070517" y="2997389"/>
            <a:ext cx="7002966"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The above graph shows the performance metrics for the random forest regression model with the MAE, MSE, MAPE and RMSE performance parameters.</a:t>
            </a:r>
          </a:p>
        </p:txBody>
      </p:sp>
      <p:pic>
        <p:nvPicPr>
          <p:cNvPr id="6146" name="Picture 2" descr="No description has been provided for this image">
            <a:extLst>
              <a:ext uri="{FF2B5EF4-FFF2-40B4-BE49-F238E27FC236}">
                <a16:creationId xmlns:a16="http://schemas.microsoft.com/office/drawing/2014/main" id="{E2828C55-6DFB-AECE-52A5-71219C84F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951" y="1014522"/>
            <a:ext cx="4685040" cy="19653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AEE87DC-58ED-31D0-BF4A-7BC4F9B3EC5C}"/>
              </a:ext>
            </a:extLst>
          </p:cNvPr>
          <p:cNvPicPr>
            <a:picLocks noChangeAspect="1"/>
          </p:cNvPicPr>
          <p:nvPr/>
        </p:nvPicPr>
        <p:blipFill>
          <a:blip r:embed="rId4"/>
          <a:stretch>
            <a:fillRect/>
          </a:stretch>
        </p:blipFill>
        <p:spPr>
          <a:xfrm>
            <a:off x="5313991" y="1328529"/>
            <a:ext cx="3249989" cy="1424420"/>
          </a:xfrm>
          <a:prstGeom prst="rect">
            <a:avLst/>
          </a:prstGeom>
        </p:spPr>
      </p:pic>
    </p:spTree>
    <p:extLst>
      <p:ext uri="{BB962C8B-B14F-4D97-AF65-F5344CB8AC3E}">
        <p14:creationId xmlns:p14="http://schemas.microsoft.com/office/powerpoint/2010/main" val="2529959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FA0E-C732-5832-E90E-7A236880334D}"/>
              </a:ext>
            </a:extLst>
          </p:cNvPr>
          <p:cNvSpPr>
            <a:spLocks noGrp="1"/>
          </p:cNvSpPr>
          <p:nvPr>
            <p:ph type="ctrTitle"/>
          </p:nvPr>
        </p:nvSpPr>
        <p:spPr/>
        <p:txBody>
          <a:bodyPr/>
          <a:lstStyle/>
          <a:p>
            <a:pPr algn="ctr"/>
            <a:r>
              <a:rPr lang="en-US" sz="2800" b="1" dirty="0">
                <a:latin typeface="Times New Roman" panose="02020603050405020304" pitchFamily="18" charset="0"/>
                <a:cs typeface="Times New Roman" panose="02020603050405020304" pitchFamily="18" charset="0"/>
              </a:rPr>
              <a:t>Machine Learning Models</a:t>
            </a:r>
          </a:p>
        </p:txBody>
      </p:sp>
      <p:sp>
        <p:nvSpPr>
          <p:cNvPr id="3" name="Subtitle 2">
            <a:extLst>
              <a:ext uri="{FF2B5EF4-FFF2-40B4-BE49-F238E27FC236}">
                <a16:creationId xmlns:a16="http://schemas.microsoft.com/office/drawing/2014/main" id="{7C3D32FF-DACD-5E99-1221-3AB0C1ED9C5D}"/>
              </a:ext>
            </a:extLst>
          </p:cNvPr>
          <p:cNvSpPr>
            <a:spLocks noGrp="1"/>
          </p:cNvSpPr>
          <p:nvPr>
            <p:ph type="subTitle" idx="1"/>
          </p:nvPr>
        </p:nvSpPr>
        <p:spPr>
          <a:xfrm>
            <a:off x="1757550" y="1499230"/>
            <a:ext cx="2701856" cy="1699229"/>
          </a:xfrm>
        </p:spPr>
        <p:txBody>
          <a:bodyPr/>
          <a:lstStyle/>
          <a:p>
            <a:endParaRPr lang="en-US" sz="1600" dirty="0"/>
          </a:p>
          <a:p>
            <a:endParaRPr lang="en-US" sz="1600" dirty="0"/>
          </a:p>
        </p:txBody>
      </p:sp>
      <p:sp>
        <p:nvSpPr>
          <p:cNvPr id="8" name="TextBox 7">
            <a:extLst>
              <a:ext uri="{FF2B5EF4-FFF2-40B4-BE49-F238E27FC236}">
                <a16:creationId xmlns:a16="http://schemas.microsoft.com/office/drawing/2014/main" id="{465272A8-D5BD-BF47-5FB5-F6FCD63EFF02}"/>
              </a:ext>
            </a:extLst>
          </p:cNvPr>
          <p:cNvSpPr txBox="1"/>
          <p:nvPr/>
        </p:nvSpPr>
        <p:spPr>
          <a:xfrm>
            <a:off x="1400949" y="3843738"/>
            <a:ext cx="6116914"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The above code snippet shows the training of the LSTM model along with evaluation of the model and printing their loss value consequently. </a:t>
            </a:r>
          </a:p>
        </p:txBody>
      </p:sp>
      <p:pic>
        <p:nvPicPr>
          <p:cNvPr id="5" name="Picture 4">
            <a:extLst>
              <a:ext uri="{FF2B5EF4-FFF2-40B4-BE49-F238E27FC236}">
                <a16:creationId xmlns:a16="http://schemas.microsoft.com/office/drawing/2014/main" id="{DC4A8DB4-F0A9-B354-117F-306778F420DD}"/>
              </a:ext>
            </a:extLst>
          </p:cNvPr>
          <p:cNvPicPr>
            <a:picLocks noChangeAspect="1"/>
          </p:cNvPicPr>
          <p:nvPr/>
        </p:nvPicPr>
        <p:blipFill>
          <a:blip r:embed="rId3"/>
          <a:stretch>
            <a:fillRect/>
          </a:stretch>
        </p:blipFill>
        <p:spPr>
          <a:xfrm>
            <a:off x="954965" y="1007374"/>
            <a:ext cx="3708576" cy="2810107"/>
          </a:xfrm>
          <a:prstGeom prst="rect">
            <a:avLst/>
          </a:prstGeom>
        </p:spPr>
      </p:pic>
      <p:pic>
        <p:nvPicPr>
          <p:cNvPr id="7" name="Picture 6">
            <a:extLst>
              <a:ext uri="{FF2B5EF4-FFF2-40B4-BE49-F238E27FC236}">
                <a16:creationId xmlns:a16="http://schemas.microsoft.com/office/drawing/2014/main" id="{F522010A-7E32-0AEF-883A-E113098BD667}"/>
              </a:ext>
            </a:extLst>
          </p:cNvPr>
          <p:cNvPicPr>
            <a:picLocks noChangeAspect="1"/>
          </p:cNvPicPr>
          <p:nvPr/>
        </p:nvPicPr>
        <p:blipFill>
          <a:blip r:embed="rId4"/>
          <a:stretch>
            <a:fillRect/>
          </a:stretch>
        </p:blipFill>
        <p:spPr>
          <a:xfrm>
            <a:off x="4985144" y="1196898"/>
            <a:ext cx="3445177" cy="2082037"/>
          </a:xfrm>
          <a:prstGeom prst="rect">
            <a:avLst/>
          </a:prstGeom>
        </p:spPr>
      </p:pic>
    </p:spTree>
    <p:extLst>
      <p:ext uri="{BB962C8B-B14F-4D97-AF65-F5344CB8AC3E}">
        <p14:creationId xmlns:p14="http://schemas.microsoft.com/office/powerpoint/2010/main" val="3260618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FA0E-C732-5832-E90E-7A236880334D}"/>
              </a:ext>
            </a:extLst>
          </p:cNvPr>
          <p:cNvSpPr>
            <a:spLocks noGrp="1"/>
          </p:cNvSpPr>
          <p:nvPr>
            <p:ph type="ctrTitle"/>
          </p:nvPr>
        </p:nvSpPr>
        <p:spPr/>
        <p:txBody>
          <a:bodyPr/>
          <a:lstStyle/>
          <a:p>
            <a:pPr algn="ctr"/>
            <a:r>
              <a:rPr lang="en-US" sz="2800" b="1" dirty="0">
                <a:latin typeface="Times New Roman" panose="02020603050405020304" pitchFamily="18" charset="0"/>
                <a:cs typeface="Times New Roman" panose="02020603050405020304" pitchFamily="18" charset="0"/>
              </a:rPr>
              <a:t>Machine Learning Models</a:t>
            </a:r>
          </a:p>
        </p:txBody>
      </p:sp>
      <p:sp>
        <p:nvSpPr>
          <p:cNvPr id="3" name="Subtitle 2">
            <a:extLst>
              <a:ext uri="{FF2B5EF4-FFF2-40B4-BE49-F238E27FC236}">
                <a16:creationId xmlns:a16="http://schemas.microsoft.com/office/drawing/2014/main" id="{7C3D32FF-DACD-5E99-1221-3AB0C1ED9C5D}"/>
              </a:ext>
            </a:extLst>
          </p:cNvPr>
          <p:cNvSpPr>
            <a:spLocks noGrp="1"/>
          </p:cNvSpPr>
          <p:nvPr>
            <p:ph type="subTitle" idx="1"/>
          </p:nvPr>
        </p:nvSpPr>
        <p:spPr>
          <a:xfrm>
            <a:off x="1757550" y="1499230"/>
            <a:ext cx="2701856" cy="1699229"/>
          </a:xfrm>
        </p:spPr>
        <p:txBody>
          <a:bodyPr/>
          <a:lstStyle/>
          <a:p>
            <a:endParaRPr lang="en-US" sz="1600" dirty="0"/>
          </a:p>
          <a:p>
            <a:endParaRPr lang="en-US" sz="1600" dirty="0"/>
          </a:p>
        </p:txBody>
      </p:sp>
      <p:sp>
        <p:nvSpPr>
          <p:cNvPr id="8" name="TextBox 7">
            <a:extLst>
              <a:ext uri="{FF2B5EF4-FFF2-40B4-BE49-F238E27FC236}">
                <a16:creationId xmlns:a16="http://schemas.microsoft.com/office/drawing/2014/main" id="{465272A8-D5BD-BF47-5FB5-F6FCD63EFF02}"/>
              </a:ext>
            </a:extLst>
          </p:cNvPr>
          <p:cNvSpPr txBox="1"/>
          <p:nvPr/>
        </p:nvSpPr>
        <p:spPr>
          <a:xfrm>
            <a:off x="2499262" y="3817481"/>
            <a:ext cx="4145475" cy="584775"/>
          </a:xfrm>
          <a:prstGeom prst="rect">
            <a:avLst/>
          </a:prstGeom>
          <a:noFill/>
        </p:spPr>
        <p:txBody>
          <a:bodyPr wrap="square" rtlCol="0">
            <a:spAutoFit/>
          </a:bodyPr>
          <a:lstStyle/>
          <a:p>
            <a:pPr algn="ctr"/>
            <a:r>
              <a:rPr lang="en-US" sz="1600" dirty="0">
                <a:latin typeface="Garamond body"/>
              </a:rPr>
              <a:t>The above graph shows the training and validation loss of the model.</a:t>
            </a:r>
          </a:p>
        </p:txBody>
      </p:sp>
      <p:pic>
        <p:nvPicPr>
          <p:cNvPr id="7170" name="Picture 2" descr="No description has been provided for this image">
            <a:extLst>
              <a:ext uri="{FF2B5EF4-FFF2-40B4-BE49-F238E27FC236}">
                <a16:creationId xmlns:a16="http://schemas.microsoft.com/office/drawing/2014/main" id="{8B701198-06B4-B344-3E67-4BF6423502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96" y="1064896"/>
            <a:ext cx="7969406" cy="2803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576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00046-D4FF-1839-9F01-7964C71E4785}"/>
              </a:ext>
            </a:extLst>
          </p:cNvPr>
          <p:cNvSpPr>
            <a:spLocks noGrp="1"/>
          </p:cNvSpPr>
          <p:nvPr>
            <p:ph type="ctrTitle"/>
          </p:nvPr>
        </p:nvSpPr>
        <p:spPr>
          <a:xfrm flipH="1">
            <a:off x="460917" y="444975"/>
            <a:ext cx="8222165" cy="670500"/>
          </a:xfrm>
        </p:spPr>
        <p:txBody>
          <a:bodyPr/>
          <a:lstStyle/>
          <a:p>
            <a:r>
              <a:rPr lang="en-US" sz="2800" b="1" dirty="0">
                <a:latin typeface="Times New Roman" panose="02020603050405020304" pitchFamily="18" charset="0"/>
                <a:cs typeface="Times New Roman" panose="02020603050405020304" pitchFamily="18" charset="0"/>
              </a:rPr>
              <a:t>Insights from ML Models for Weather Prediction</a:t>
            </a:r>
          </a:p>
        </p:txBody>
      </p:sp>
      <p:sp>
        <p:nvSpPr>
          <p:cNvPr id="3" name="Subtitle 2">
            <a:extLst>
              <a:ext uri="{FF2B5EF4-FFF2-40B4-BE49-F238E27FC236}">
                <a16:creationId xmlns:a16="http://schemas.microsoft.com/office/drawing/2014/main" id="{54637FCD-08D9-CDB8-00F7-D7446FA18A9C}"/>
              </a:ext>
            </a:extLst>
          </p:cNvPr>
          <p:cNvSpPr>
            <a:spLocks noGrp="1"/>
          </p:cNvSpPr>
          <p:nvPr>
            <p:ph type="subTitle" idx="1"/>
          </p:nvPr>
        </p:nvSpPr>
        <p:spPr>
          <a:xfrm>
            <a:off x="1255349" y="1115475"/>
            <a:ext cx="6633300" cy="3243900"/>
          </a:xfrm>
        </p:spPr>
        <p:txBody>
          <a:bodyPr/>
          <a:lstStyle/>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Random Forest Regression Model Insights:</a:t>
            </a:r>
          </a:p>
          <a:p>
            <a:pPr lvl="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Training Score: 0.9884 </a:t>
            </a:r>
          </a:p>
          <a:p>
            <a:pPr marL="514350" lvl="1" indent="-1714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Testing Score: 0.9280</a:t>
            </a:r>
          </a:p>
          <a:p>
            <a:pPr marL="514350" lvl="1" indent="-1714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Evaluation Metrics:</a:t>
            </a:r>
          </a:p>
          <a:p>
            <a:pPr marL="857250" lvl="2" indent="-1714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MAE (Training: 0.61, Testing: 1.56)</a:t>
            </a:r>
          </a:p>
          <a:p>
            <a:pPr marL="857250" lvl="2" indent="-1714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MSE (Training: 0.75, Testing: 4.61)</a:t>
            </a:r>
          </a:p>
          <a:p>
            <a:pPr lvl="2">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RMSE (Training: 0.86, Testing: 2.15)</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LSTM Model Insights:</a:t>
            </a:r>
          </a:p>
          <a:p>
            <a:pPr lvl="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Training Loss: 4.0576 </a:t>
            </a:r>
          </a:p>
          <a:p>
            <a:pPr lvl="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Testing Loss: 4.1627</a:t>
            </a: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707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603" y="372066"/>
            <a:ext cx="2867411" cy="4412471"/>
          </a:xfrm>
          <a:prstGeom prst="rect">
            <a:avLst/>
          </a:prstGeom>
          <a:blipFill dpi="0" rotWithShape="1">
            <a:blip r:embed="rId3"/>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009" y="457200"/>
            <a:ext cx="2664004" cy="42291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E1C184B-A4C0-0672-15DA-2974DB1A2407}"/>
              </a:ext>
            </a:extLst>
          </p:cNvPr>
          <p:cNvSpPr>
            <a:spLocks noGrp="1"/>
          </p:cNvSpPr>
          <p:nvPr>
            <p:ph type="title"/>
          </p:nvPr>
        </p:nvSpPr>
        <p:spPr>
          <a:xfrm>
            <a:off x="791699" y="791307"/>
            <a:ext cx="1899682" cy="3595934"/>
          </a:xfrm>
        </p:spPr>
        <p:txBody>
          <a:bodyPr>
            <a:normAutofit/>
          </a:bodyPr>
          <a:lstStyle/>
          <a:p>
            <a:r>
              <a:rPr lang="en-US" dirty="0">
                <a:solidFill>
                  <a:srgbClr val="262626"/>
                </a:solidFill>
                <a:latin typeface="Times New Roman" panose="02020603050405020304" pitchFamily="18" charset="0"/>
                <a:cs typeface="Times New Roman" panose="02020603050405020304" pitchFamily="18" charset="0"/>
              </a:rPr>
              <a:t>Content</a:t>
            </a:r>
          </a:p>
        </p:txBody>
      </p:sp>
      <p:sp useBgFill="1">
        <p:nvSpPr>
          <p:cNvPr id="15" name="Rectangle 1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9039" y="-1"/>
            <a:ext cx="5654961" cy="5143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26F63F7-0326-42CE-C1DD-6C86B84F7DBD}"/>
              </a:ext>
            </a:extLst>
          </p:cNvPr>
          <p:cNvGraphicFramePr>
            <a:graphicFrameLocks noGrp="1"/>
          </p:cNvGraphicFramePr>
          <p:nvPr>
            <p:ph idx="1"/>
            <p:extLst>
              <p:ext uri="{D42A27DB-BD31-4B8C-83A1-F6EECF244321}">
                <p14:modId xmlns:p14="http://schemas.microsoft.com/office/powerpoint/2010/main" val="1912107251"/>
              </p:ext>
            </p:extLst>
          </p:nvPr>
        </p:nvGraphicFramePr>
        <p:xfrm>
          <a:off x="4102554" y="603502"/>
          <a:ext cx="4435656" cy="39364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31979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00046-D4FF-1839-9F01-7964C71E4785}"/>
              </a:ext>
            </a:extLst>
          </p:cNvPr>
          <p:cNvSpPr>
            <a:spLocks noGrp="1"/>
          </p:cNvSpPr>
          <p:nvPr>
            <p:ph type="ctrTitle"/>
          </p:nvPr>
        </p:nvSpPr>
        <p:spPr>
          <a:xfrm flipH="1">
            <a:off x="460917" y="444975"/>
            <a:ext cx="8222165" cy="670500"/>
          </a:xfrm>
        </p:spPr>
        <p:txBody>
          <a:bodyPr/>
          <a:lstStyle/>
          <a:p>
            <a:r>
              <a:rPr lang="en-US" sz="2800" b="1" dirty="0">
                <a:latin typeface="Times New Roman" panose="02020603050405020304" pitchFamily="18" charset="0"/>
                <a:cs typeface="Times New Roman" panose="02020603050405020304" pitchFamily="18" charset="0"/>
              </a:rPr>
              <a:t>Uncovering Hidden Patterns in Weather Variables</a:t>
            </a:r>
          </a:p>
        </p:txBody>
      </p:sp>
      <p:sp>
        <p:nvSpPr>
          <p:cNvPr id="3" name="Subtitle 2">
            <a:extLst>
              <a:ext uri="{FF2B5EF4-FFF2-40B4-BE49-F238E27FC236}">
                <a16:creationId xmlns:a16="http://schemas.microsoft.com/office/drawing/2014/main" id="{54637FCD-08D9-CDB8-00F7-D7446FA18A9C}"/>
              </a:ext>
            </a:extLst>
          </p:cNvPr>
          <p:cNvSpPr>
            <a:spLocks noGrp="1"/>
          </p:cNvSpPr>
          <p:nvPr>
            <p:ph type="subTitle" idx="1"/>
          </p:nvPr>
        </p:nvSpPr>
        <p:spPr>
          <a:xfrm>
            <a:off x="568711" y="1635657"/>
            <a:ext cx="8006576" cy="2936343"/>
          </a:xfrm>
        </p:spPr>
        <p:txBody>
          <a:bodyPr/>
          <a:lstStyle/>
          <a:p>
            <a:pPr marL="0" indent="0" algn="just">
              <a:buNone/>
            </a:pPr>
            <a:r>
              <a:rPr lang="en-US" sz="1600" dirty="0">
                <a:latin typeface="Times New Roman" panose="02020603050405020304" pitchFamily="18" charset="0"/>
                <a:cs typeface="Times New Roman" panose="02020603050405020304" pitchFamily="18" charset="0"/>
              </a:rPr>
              <a:t>Advanced statistical techniques, such as Pearson correlation analysis, can indeed uncover hidden patterns or relationships between weather variables and their impact on prosumers' energy usage behavior. Our findings from the Pearson correlation heatmap provide valuable insights into how different weather variables relate to each other and how they may influence energy usage behavior.</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Impact:</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By understanding the correlations between weather variables and their impact on energy usage behavior can help prosumers make informed decisions regarding energy consumption, production, and storage. By utilizing this knowledge, prosumers can optimize their energy usage patterns, maximize the benefits of renewable energy sources like solar and wind, and potentially reduce their overall energy costs and environmental footprint.</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770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00046-D4FF-1839-9F01-7964C71E4785}"/>
              </a:ext>
            </a:extLst>
          </p:cNvPr>
          <p:cNvSpPr>
            <a:spLocks noGrp="1"/>
          </p:cNvSpPr>
          <p:nvPr>
            <p:ph type="ctrTitle"/>
          </p:nvPr>
        </p:nvSpPr>
        <p:spPr>
          <a:xfrm flipH="1">
            <a:off x="460917" y="444975"/>
            <a:ext cx="8222165" cy="670500"/>
          </a:xfrm>
        </p:spPr>
        <p:txBody>
          <a:bodyPr/>
          <a:lstStyle/>
          <a:p>
            <a:pPr algn="ctr"/>
            <a:r>
              <a:rPr lang="en-US" sz="2800" b="1"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54637FCD-08D9-CDB8-00F7-D7446FA18A9C}"/>
              </a:ext>
            </a:extLst>
          </p:cNvPr>
          <p:cNvSpPr>
            <a:spLocks noGrp="1"/>
          </p:cNvSpPr>
          <p:nvPr>
            <p:ph type="subTitle" idx="1"/>
          </p:nvPr>
        </p:nvSpPr>
        <p:spPr>
          <a:xfrm>
            <a:off x="568711" y="1353159"/>
            <a:ext cx="8006576" cy="2936343"/>
          </a:xfrm>
        </p:spPr>
        <p:txBody>
          <a:bodyPr/>
          <a:lstStyle/>
          <a:p>
            <a:pPr marL="0" indent="0" algn="just">
              <a:buNone/>
            </a:pPr>
            <a:r>
              <a:rPr lang="en-US" sz="1400" b="1" dirty="0">
                <a:latin typeface="Times New Roman" panose="02020603050405020304" pitchFamily="18" charset="0"/>
                <a:cs typeface="Times New Roman" panose="02020603050405020304" pitchFamily="18" charset="0"/>
              </a:rPr>
              <a:t>1. Model Effectiveness: </a:t>
            </a:r>
            <a:r>
              <a:rPr lang="en-US" sz="1400" dirty="0">
                <a:latin typeface="Times New Roman" panose="02020603050405020304" pitchFamily="18" charset="0"/>
                <a:cs typeface="Times New Roman" panose="02020603050405020304" pitchFamily="18" charset="0"/>
              </a:rPr>
              <a:t>Random Forest Regression exhibited high predictive performance, while LSTM provided valuable insights, underscoring the importance of leveraging machine learning models for weather prediction in prosumer energy systems.</a:t>
            </a: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r>
              <a:rPr lang="en-US" sz="1400" b="1" dirty="0">
                <a:latin typeface="Times New Roman" panose="02020603050405020304" pitchFamily="18" charset="0"/>
                <a:cs typeface="Times New Roman" panose="02020603050405020304" pitchFamily="18" charset="0"/>
              </a:rPr>
              <a:t>2. Cloud Cover Dynamics: </a:t>
            </a:r>
            <a:r>
              <a:rPr lang="en-US" sz="1400" dirty="0">
                <a:latin typeface="Times New Roman" panose="02020603050405020304" pitchFamily="18" charset="0"/>
                <a:cs typeface="Times New Roman" panose="02020603050405020304" pitchFamily="18" charset="0"/>
              </a:rPr>
              <a:t>Analysis revealed spatial and temporal variations in cloud cover, influencing solar radiation availability. Understanding these dynamics is crucial for optimizing renewable energy production strategies.</a:t>
            </a: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r>
              <a:rPr lang="en-US" sz="1400" b="1" dirty="0">
                <a:latin typeface="Times New Roman" panose="02020603050405020304" pitchFamily="18" charset="0"/>
                <a:cs typeface="Times New Roman" panose="02020603050405020304" pitchFamily="18" charset="0"/>
              </a:rPr>
              <a:t>3. Hidden Patterns Unveiled: </a:t>
            </a:r>
            <a:r>
              <a:rPr lang="en-US" sz="1400" dirty="0">
                <a:latin typeface="Times New Roman" panose="02020603050405020304" pitchFamily="18" charset="0"/>
                <a:cs typeface="Times New Roman" panose="02020603050405020304" pitchFamily="18" charset="0"/>
              </a:rPr>
              <a:t>Advanced statistical techniques uncovered correlations between weather variables and energy usage behavior, empowering prosumers to make informed decisions and maximize the benefits of renewable energy sources.</a:t>
            </a: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r>
              <a:rPr lang="en-US" sz="1400" b="1" dirty="0">
                <a:latin typeface="Times New Roman" panose="02020603050405020304" pitchFamily="18" charset="0"/>
                <a:cs typeface="Times New Roman" panose="02020603050405020304" pitchFamily="18" charset="0"/>
              </a:rPr>
              <a:t>4. Addressing Biases: </a:t>
            </a:r>
            <a:r>
              <a:rPr lang="en-US" sz="1400" dirty="0">
                <a:latin typeface="Times New Roman" panose="02020603050405020304" pitchFamily="18" charset="0"/>
                <a:cs typeface="Times New Roman" panose="02020603050405020304" pitchFamily="18" charset="0"/>
              </a:rPr>
              <a:t>While no significant biases were detected in the data analysis, acknowledging potential biases in the data collection process is essential for enhancing the accuracy of weather forecasting models and ensuring reliable predictions for prosumer energy systems.</a:t>
            </a:r>
          </a:p>
        </p:txBody>
      </p:sp>
    </p:spTree>
    <p:extLst>
      <p:ext uri="{BB962C8B-B14F-4D97-AF65-F5344CB8AC3E}">
        <p14:creationId xmlns:p14="http://schemas.microsoft.com/office/powerpoint/2010/main" val="533470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00046-D4FF-1839-9F01-7964C71E4785}"/>
              </a:ext>
            </a:extLst>
          </p:cNvPr>
          <p:cNvSpPr>
            <a:spLocks noGrp="1"/>
          </p:cNvSpPr>
          <p:nvPr>
            <p:ph type="ctrTitle"/>
          </p:nvPr>
        </p:nvSpPr>
        <p:spPr>
          <a:xfrm flipH="1">
            <a:off x="460917" y="444975"/>
            <a:ext cx="8222165" cy="670500"/>
          </a:xfrm>
        </p:spPr>
        <p:txBody>
          <a:bodyPr/>
          <a:lstStyle/>
          <a:p>
            <a:pPr algn="ctr"/>
            <a:r>
              <a:rPr lang="en-US" sz="2800" b="1" dirty="0">
                <a:latin typeface="Times New Roman" panose="02020603050405020304" pitchFamily="18" charset="0"/>
                <a:cs typeface="Times New Roman" panose="02020603050405020304" pitchFamily="18" charset="0"/>
              </a:rPr>
              <a:t>References</a:t>
            </a:r>
          </a:p>
        </p:txBody>
      </p:sp>
      <p:sp>
        <p:nvSpPr>
          <p:cNvPr id="3" name="Subtitle 2">
            <a:extLst>
              <a:ext uri="{FF2B5EF4-FFF2-40B4-BE49-F238E27FC236}">
                <a16:creationId xmlns:a16="http://schemas.microsoft.com/office/drawing/2014/main" id="{54637FCD-08D9-CDB8-00F7-D7446FA18A9C}"/>
              </a:ext>
            </a:extLst>
          </p:cNvPr>
          <p:cNvSpPr>
            <a:spLocks noGrp="1"/>
          </p:cNvSpPr>
          <p:nvPr>
            <p:ph type="subTitle" idx="1"/>
          </p:nvPr>
        </p:nvSpPr>
        <p:spPr>
          <a:xfrm>
            <a:off x="568711" y="929413"/>
            <a:ext cx="8006576" cy="2936343"/>
          </a:xfrm>
        </p:spPr>
        <p:txBody>
          <a:bodyPr/>
          <a:lstStyle/>
          <a:p>
            <a:pPr algn="just"/>
            <a:r>
              <a:rPr lang="en-US" sz="1600" dirty="0">
                <a:latin typeface="Times New Roman" panose="02020603050405020304" pitchFamily="18" charset="0"/>
                <a:cs typeface="Times New Roman" panose="02020603050405020304" pitchFamily="18" charset="0"/>
                <a:hlinkClick r:id="rId2"/>
              </a:rPr>
              <a:t>https://www.kaggle.com/competitions/predict-energy-behavior-of-prosumers/data</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hlinkClick r:id="rId3"/>
              </a:rPr>
              <a:t>https://www.researchgate.net/publication/233871297_Analysis_of_energy_behaviour_profiles_of_prosumers</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hlinkClick r:id="rId4"/>
              </a:rPr>
              <a:t>https://www.mdpi.com/1996-1073/16/7/3186</a:t>
            </a: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5975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FB4BA-2624-5916-E652-6B06FD792A88}"/>
              </a:ext>
            </a:extLst>
          </p:cNvPr>
          <p:cNvSpPr>
            <a:spLocks noGrp="1"/>
          </p:cNvSpPr>
          <p:nvPr>
            <p:ph type="ctrTitle"/>
          </p:nvPr>
        </p:nvSpPr>
        <p:spPr>
          <a:xfrm flipH="1">
            <a:off x="2491740" y="1977450"/>
            <a:ext cx="4290060" cy="670500"/>
          </a:xfrm>
        </p:spPr>
        <p:txBody>
          <a:bodyPr/>
          <a:lstStyle/>
          <a:p>
            <a:pPr algn="ctr"/>
            <a:r>
              <a:rPr lang="en-US" sz="54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010861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8AF47-51BE-4C26-3D84-DAFF948A080F}"/>
              </a:ext>
            </a:extLst>
          </p:cNvPr>
          <p:cNvSpPr>
            <a:spLocks noGrp="1"/>
          </p:cNvSpPr>
          <p:nvPr>
            <p:ph type="ctrTitle"/>
          </p:nvPr>
        </p:nvSpPr>
        <p:spPr>
          <a:xfrm flipH="1">
            <a:off x="460916" y="541669"/>
            <a:ext cx="8214731" cy="670500"/>
          </a:xfrm>
        </p:spPr>
        <p:txBody>
          <a:bodyPr/>
          <a:lstStyle/>
          <a:p>
            <a:pPr algn="ctr"/>
            <a:r>
              <a:rPr lang="en-US" sz="2800" b="1" dirty="0">
                <a:latin typeface="Times New Roman" panose="02020603050405020304" pitchFamily="18" charset="0"/>
                <a:cs typeface="Times New Roman" panose="02020603050405020304" pitchFamily="18" charset="0"/>
              </a:rPr>
              <a:t>Background Motivation</a:t>
            </a:r>
          </a:p>
        </p:txBody>
      </p:sp>
      <p:sp>
        <p:nvSpPr>
          <p:cNvPr id="3" name="Subtitle 2">
            <a:extLst>
              <a:ext uri="{FF2B5EF4-FFF2-40B4-BE49-F238E27FC236}">
                <a16:creationId xmlns:a16="http://schemas.microsoft.com/office/drawing/2014/main" id="{88B3FA18-3201-7F61-F9F3-180D88CBE26B}"/>
              </a:ext>
            </a:extLst>
          </p:cNvPr>
          <p:cNvSpPr>
            <a:spLocks noGrp="1"/>
          </p:cNvSpPr>
          <p:nvPr>
            <p:ph type="subTitle" idx="1"/>
          </p:nvPr>
        </p:nvSpPr>
        <p:spPr>
          <a:xfrm>
            <a:off x="609599" y="1115620"/>
            <a:ext cx="7961971" cy="3243900"/>
          </a:xfrm>
        </p:spPr>
        <p:txBody>
          <a:bodyPr/>
          <a:lstStyle/>
          <a:p>
            <a:pPr marL="0" indent="0" algn="just">
              <a:buNone/>
            </a:pPr>
            <a:r>
              <a:rPr lang="en-US" sz="1600" dirty="0">
                <a:latin typeface="Times New Roman" panose="02020603050405020304" pitchFamily="18" charset="0"/>
                <a:cs typeface="Times New Roman" panose="02020603050405020304" pitchFamily="18" charset="0"/>
              </a:rPr>
              <a:t>The project's background and motivation stem from the increasing importance of reliable weather predictions for households producing their own energy. As more people adopt renewable energy sources like solar panels, the weather becomes a critical factor in determining how much energy they can generate. Changes in temperature, cloud cover, and precipitation directly affect the availability of renewable energy, making it challenging for homeowners to manage their energy usage effectively. By exploring how different weather patterns impact energy production and consumption, this project aims to provide homeowners with valuable insights to optimize their energy usage. Additionally, addressing any biases in weather forecasting models is essential to ensure accurate predictions and help homeowners make informed decisions about their energy usage.</a:t>
            </a:r>
          </a:p>
        </p:txBody>
      </p:sp>
    </p:spTree>
    <p:extLst>
      <p:ext uri="{BB962C8B-B14F-4D97-AF65-F5344CB8AC3E}">
        <p14:creationId xmlns:p14="http://schemas.microsoft.com/office/powerpoint/2010/main" val="2213218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152F-B385-1DB7-6BBD-464A3C767D7A}"/>
              </a:ext>
            </a:extLst>
          </p:cNvPr>
          <p:cNvSpPr>
            <a:spLocks noGrp="1"/>
          </p:cNvSpPr>
          <p:nvPr>
            <p:ph type="ctrTitle"/>
          </p:nvPr>
        </p:nvSpPr>
        <p:spPr>
          <a:xfrm flipH="1">
            <a:off x="446049" y="509774"/>
            <a:ext cx="8237034" cy="670500"/>
          </a:xfrm>
        </p:spPr>
        <p:txBody>
          <a:bodyPr/>
          <a:lstStyle/>
          <a:p>
            <a:pPr algn="ctr"/>
            <a:r>
              <a:rPr lang="en-US" sz="2800" b="1" dirty="0">
                <a:latin typeface="Times New Roman" panose="02020603050405020304" pitchFamily="18" charset="0"/>
                <a:cs typeface="Times New Roman" panose="02020603050405020304" pitchFamily="18" charset="0"/>
              </a:rPr>
              <a:t>Research Questions</a:t>
            </a:r>
          </a:p>
        </p:txBody>
      </p:sp>
      <p:sp>
        <p:nvSpPr>
          <p:cNvPr id="3" name="Subtitle 2">
            <a:extLst>
              <a:ext uri="{FF2B5EF4-FFF2-40B4-BE49-F238E27FC236}">
                <a16:creationId xmlns:a16="http://schemas.microsoft.com/office/drawing/2014/main" id="{91ED2683-35A1-63A4-B185-0B1A674B6FC1}"/>
              </a:ext>
            </a:extLst>
          </p:cNvPr>
          <p:cNvSpPr>
            <a:spLocks noGrp="1"/>
          </p:cNvSpPr>
          <p:nvPr>
            <p:ph type="subTitle" idx="1"/>
          </p:nvPr>
        </p:nvSpPr>
        <p:spPr>
          <a:xfrm>
            <a:off x="1054628" y="1469493"/>
            <a:ext cx="7264182" cy="3243900"/>
          </a:xfrm>
        </p:spPr>
        <p:txBody>
          <a:bodyPr/>
          <a:lstStyle/>
          <a:p>
            <a:pPr marL="0" lvl="0" indent="0" algn="just" rtl="0">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1600" dirty="0">
                <a:latin typeface="Times New Roman" panose="02020603050405020304" pitchFamily="18" charset="0"/>
                <a:cs typeface="Times New Roman" panose="02020603050405020304" pitchFamily="18" charset="0"/>
              </a:rPr>
              <a:t>1. How effective are machine learning models in predicting weather variables such as temperature, dew point, and precipitation based on latitude/longitude coordinates and historical data?</a:t>
            </a:r>
          </a:p>
          <a:p>
            <a:pPr marL="0" lvl="0" indent="0" algn="just" rtl="0">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1600" dirty="0">
                <a:latin typeface="Times New Roman" panose="02020603050405020304" pitchFamily="18" charset="0"/>
                <a:cs typeface="Times New Roman" panose="02020603050405020304" pitchFamily="18" charset="0"/>
              </a:rPr>
              <a:t>2. What is the spatial and temporal variability of cloud cover and its impact on solar radiation availability for renewable energy production?</a:t>
            </a:r>
          </a:p>
          <a:p>
            <a:pPr marL="0" lvl="0" indent="0" algn="just" rtl="0">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1600" dirty="0">
                <a:latin typeface="Times New Roman" panose="02020603050405020304" pitchFamily="18" charset="0"/>
                <a:cs typeface="Times New Roman" panose="02020603050405020304" pitchFamily="18" charset="0"/>
              </a:rPr>
              <a:t>3. Can advanced statistical techniques uncover hidden patterns or relationships between weather variables and their impact on prosumers energy usage behavior?</a:t>
            </a:r>
          </a:p>
          <a:p>
            <a:pPr marL="0" lvl="0" indent="0" algn="just" rtl="0">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1600" dirty="0">
                <a:latin typeface="Times New Roman" panose="02020603050405020304" pitchFamily="18" charset="0"/>
                <a:cs typeface="Times New Roman" panose="02020603050405020304" pitchFamily="18" charset="0"/>
              </a:rPr>
              <a:t>4. What are the potential biases or limitations in weather forecasting models, and how can they be addressed to improve forecast accuracy?</a:t>
            </a:r>
          </a:p>
          <a:p>
            <a:pPr marL="0" lvl="0" indent="0" algn="just" rtl="0">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1893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5"/>
          <p:cNvSpPr txBox="1">
            <a:spLocks noGrp="1"/>
          </p:cNvSpPr>
          <p:nvPr>
            <p:ph type="ctrTitle"/>
          </p:nvPr>
        </p:nvSpPr>
        <p:spPr>
          <a:xfrm flipH="1">
            <a:off x="197214" y="513358"/>
            <a:ext cx="8184600" cy="67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dirty="0">
                <a:latin typeface="Times New Roman" panose="02020603050405020304" pitchFamily="18" charset="0"/>
                <a:cs typeface="Times New Roman" panose="02020603050405020304" pitchFamily="18" charset="0"/>
              </a:rPr>
              <a:t>About Data:</a:t>
            </a:r>
          </a:p>
        </p:txBody>
      </p:sp>
      <p:sp>
        <p:nvSpPr>
          <p:cNvPr id="772" name="Google Shape;772;p95"/>
          <p:cNvSpPr txBox="1">
            <a:spLocks noGrp="1"/>
          </p:cNvSpPr>
          <p:nvPr>
            <p:ph type="subTitle" idx="1"/>
          </p:nvPr>
        </p:nvSpPr>
        <p:spPr>
          <a:xfrm>
            <a:off x="593268" y="1107594"/>
            <a:ext cx="8184600" cy="3040659"/>
          </a:xfrm>
          <a:prstGeom prst="rect">
            <a:avLst/>
          </a:prstGeom>
        </p:spPr>
        <p:txBody>
          <a:bodyPr spcFirstLastPara="1" wrap="square" lIns="91425" tIns="91425" rIns="91425" bIns="91425" anchor="ctr" anchorCtr="0">
            <a:noAutofit/>
          </a:bodyPr>
          <a:lstStyle/>
          <a:p>
            <a:pPr marL="0" indent="0" algn="just">
              <a:buNone/>
            </a:pPr>
            <a:r>
              <a:rPr lang="en-US" sz="1600" b="1" dirty="0">
                <a:latin typeface="Times New Roman" panose="02020603050405020304" pitchFamily="18" charset="0"/>
                <a:cs typeface="Times New Roman" panose="02020603050405020304" pitchFamily="18" charset="0"/>
              </a:rPr>
              <a:t>Dataset: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Enefit</a:t>
            </a:r>
            <a:r>
              <a:rPr lang="en-US" sz="1600" dirty="0">
                <a:latin typeface="Times New Roman" panose="02020603050405020304" pitchFamily="18" charset="0"/>
                <a:cs typeface="Times New Roman" panose="02020603050405020304" pitchFamily="18" charset="0"/>
              </a:rPr>
              <a:t> public data</a:t>
            </a:r>
          </a:p>
          <a:p>
            <a:pPr marL="0" indent="0" algn="just">
              <a:buNone/>
            </a:pPr>
            <a:r>
              <a:rPr lang="en-US" sz="1600" b="1" dirty="0">
                <a:latin typeface="Times New Roman" panose="02020603050405020304" pitchFamily="18" charset="0"/>
                <a:cs typeface="Times New Roman" panose="02020603050405020304" pitchFamily="18" charset="0"/>
              </a:rPr>
              <a:t>Data Source: </a:t>
            </a:r>
            <a:r>
              <a:rPr lang="en-US" sz="1600" dirty="0">
                <a:latin typeface="Times New Roman" panose="02020603050405020304" pitchFamily="18" charset="0"/>
                <a:cs typeface="Times New Roman" panose="02020603050405020304" pitchFamily="18" charset="0"/>
                <a:hlinkClick r:id="rId3"/>
              </a:rPr>
              <a:t>https://www.kaggle.com/competitions/predict-energy-behavior-of-prosumers/data</a:t>
            </a: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dataset comprises various files, each serving a specific purpose:</a:t>
            </a:r>
          </a:p>
          <a:p>
            <a:pPr marL="0" indent="0" algn="just">
              <a:buNone/>
            </a:pPr>
            <a:r>
              <a:rPr lang="en-US" sz="1600" dirty="0">
                <a:latin typeface="Times New Roman" panose="02020603050405020304" pitchFamily="18" charset="0"/>
                <a:cs typeface="Times New Roman" panose="02020603050405020304" pitchFamily="18" charset="0"/>
              </a:rPr>
              <a:t>1. `train.csv`: This main CSV file contains information about consumers.</a:t>
            </a:r>
          </a:p>
          <a:p>
            <a:pPr marL="0" indent="0" algn="just">
              <a:buNone/>
            </a:pPr>
            <a:r>
              <a:rPr lang="en-US" sz="1600" dirty="0">
                <a:latin typeface="Times New Roman" panose="02020603050405020304" pitchFamily="18" charset="0"/>
                <a:cs typeface="Times New Roman" panose="02020603050405020304" pitchFamily="18" charset="0"/>
              </a:rPr>
              <a:t>2. `client.csv`: This file contains client related information.</a:t>
            </a:r>
          </a:p>
          <a:p>
            <a:pPr marL="0" indent="0" algn="just">
              <a:buNone/>
            </a:pPr>
            <a:r>
              <a:rPr lang="en-US" sz="1600" dirty="0">
                <a:latin typeface="Times New Roman" panose="02020603050405020304" pitchFamily="18" charset="0"/>
                <a:cs typeface="Times New Roman" panose="02020603050405020304" pitchFamily="18" charset="0"/>
              </a:rPr>
              <a:t>3. `forecast_weather.csv`: This file contains forecasted weather-related information.</a:t>
            </a:r>
          </a:p>
          <a:p>
            <a:pPr marL="0" indent="0" algn="just">
              <a:buNone/>
            </a:pPr>
            <a:r>
              <a:rPr lang="en-US" sz="1600" dirty="0">
                <a:latin typeface="Times New Roman" panose="02020603050405020304" pitchFamily="18" charset="0"/>
                <a:cs typeface="Times New Roman" panose="02020603050405020304" pitchFamily="18" charset="0"/>
              </a:rPr>
              <a:t>4. `historical_weather.csv`: This file contains historical weather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B270-F282-D3F8-D4AC-CE913AE425FD}"/>
              </a:ext>
            </a:extLst>
          </p:cNvPr>
          <p:cNvSpPr>
            <a:spLocks noGrp="1"/>
          </p:cNvSpPr>
          <p:nvPr>
            <p:ph type="ctrTitle"/>
          </p:nvPr>
        </p:nvSpPr>
        <p:spPr/>
        <p:txBody>
          <a:bodyPr/>
          <a:lstStyle/>
          <a:p>
            <a:pPr algn="ctr"/>
            <a:r>
              <a:rPr lang="en-US" sz="2800" b="1" dirty="0">
                <a:latin typeface="Times New Roman" panose="02020603050405020304" pitchFamily="18" charset="0"/>
                <a:cs typeface="Times New Roman" panose="02020603050405020304" pitchFamily="18" charset="0"/>
              </a:rPr>
              <a:t>Data Cleaning &amp; Transformation</a:t>
            </a:r>
          </a:p>
        </p:txBody>
      </p:sp>
      <p:pic>
        <p:nvPicPr>
          <p:cNvPr id="5" name="Picture 4">
            <a:extLst>
              <a:ext uri="{FF2B5EF4-FFF2-40B4-BE49-F238E27FC236}">
                <a16:creationId xmlns:a16="http://schemas.microsoft.com/office/drawing/2014/main" id="{E31F31E5-3FB4-5343-D577-1318F8313F5D}"/>
              </a:ext>
            </a:extLst>
          </p:cNvPr>
          <p:cNvPicPr>
            <a:picLocks noChangeAspect="1"/>
          </p:cNvPicPr>
          <p:nvPr/>
        </p:nvPicPr>
        <p:blipFill>
          <a:blip r:embed="rId3"/>
          <a:stretch>
            <a:fillRect/>
          </a:stretch>
        </p:blipFill>
        <p:spPr>
          <a:xfrm>
            <a:off x="1070714" y="1115525"/>
            <a:ext cx="7225792" cy="3099682"/>
          </a:xfrm>
          <a:prstGeom prst="rect">
            <a:avLst/>
          </a:prstGeom>
        </p:spPr>
      </p:pic>
      <p:sp>
        <p:nvSpPr>
          <p:cNvPr id="8" name="TextBox 7">
            <a:extLst>
              <a:ext uri="{FF2B5EF4-FFF2-40B4-BE49-F238E27FC236}">
                <a16:creationId xmlns:a16="http://schemas.microsoft.com/office/drawing/2014/main" id="{E12FCE21-94DD-DBC5-BBA7-EAFDC66D25D1}"/>
              </a:ext>
            </a:extLst>
          </p:cNvPr>
          <p:cNvSpPr txBox="1"/>
          <p:nvPr/>
        </p:nvSpPr>
        <p:spPr>
          <a:xfrm>
            <a:off x="1784195" y="4113700"/>
            <a:ext cx="6289091"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 Code snippet showing </a:t>
            </a:r>
            <a:r>
              <a:rPr lang="en-US" sz="1600" dirty="0" err="1">
                <a:latin typeface="Times New Roman" panose="02020603050405020304" pitchFamily="18" charset="0"/>
                <a:cs typeface="Times New Roman" panose="02020603050405020304" pitchFamily="18" charset="0"/>
              </a:rPr>
              <a:t>is_business</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product_type</a:t>
            </a:r>
            <a:r>
              <a:rPr lang="en-US" sz="1600" dirty="0">
                <a:latin typeface="Times New Roman" panose="02020603050405020304" pitchFamily="18" charset="0"/>
                <a:cs typeface="Times New Roman" panose="02020603050405020304" pitchFamily="18" charset="0"/>
              </a:rPr>
              <a:t> in our train.csv file</a:t>
            </a:r>
          </a:p>
        </p:txBody>
      </p:sp>
    </p:spTree>
    <p:extLst>
      <p:ext uri="{BB962C8B-B14F-4D97-AF65-F5344CB8AC3E}">
        <p14:creationId xmlns:p14="http://schemas.microsoft.com/office/powerpoint/2010/main" val="816157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B270-F282-D3F8-D4AC-CE913AE425FD}"/>
              </a:ext>
            </a:extLst>
          </p:cNvPr>
          <p:cNvSpPr>
            <a:spLocks noGrp="1"/>
          </p:cNvSpPr>
          <p:nvPr>
            <p:ph type="ctrTitle"/>
          </p:nvPr>
        </p:nvSpPr>
        <p:spPr/>
        <p:txBody>
          <a:bodyPr/>
          <a:lstStyle/>
          <a:p>
            <a:pPr algn="ctr"/>
            <a:r>
              <a:rPr lang="en-US" sz="2800" b="1" dirty="0">
                <a:latin typeface="Times New Roman" panose="02020603050405020304" pitchFamily="18" charset="0"/>
                <a:cs typeface="Times New Roman" panose="02020603050405020304" pitchFamily="18" charset="0"/>
              </a:rPr>
              <a:t>Data Cleaning &amp; Transformation</a:t>
            </a:r>
          </a:p>
        </p:txBody>
      </p:sp>
      <p:pic>
        <p:nvPicPr>
          <p:cNvPr id="7" name="Picture 6">
            <a:extLst>
              <a:ext uri="{FF2B5EF4-FFF2-40B4-BE49-F238E27FC236}">
                <a16:creationId xmlns:a16="http://schemas.microsoft.com/office/drawing/2014/main" id="{637F399C-C870-9F89-38F2-6A221F29B990}"/>
              </a:ext>
            </a:extLst>
          </p:cNvPr>
          <p:cNvPicPr>
            <a:picLocks noChangeAspect="1"/>
          </p:cNvPicPr>
          <p:nvPr/>
        </p:nvPicPr>
        <p:blipFill>
          <a:blip r:embed="rId2"/>
          <a:stretch>
            <a:fillRect/>
          </a:stretch>
        </p:blipFill>
        <p:spPr>
          <a:xfrm>
            <a:off x="561087" y="948963"/>
            <a:ext cx="4819914" cy="1813529"/>
          </a:xfrm>
          <a:prstGeom prst="rect">
            <a:avLst/>
          </a:prstGeom>
        </p:spPr>
      </p:pic>
      <p:pic>
        <p:nvPicPr>
          <p:cNvPr id="4" name="Picture 3">
            <a:extLst>
              <a:ext uri="{FF2B5EF4-FFF2-40B4-BE49-F238E27FC236}">
                <a16:creationId xmlns:a16="http://schemas.microsoft.com/office/drawing/2014/main" id="{A34EA231-F908-F4A2-35F1-01D1EAE93B50}"/>
              </a:ext>
            </a:extLst>
          </p:cNvPr>
          <p:cNvPicPr>
            <a:picLocks noChangeAspect="1"/>
          </p:cNvPicPr>
          <p:nvPr/>
        </p:nvPicPr>
        <p:blipFill>
          <a:blip r:embed="rId3"/>
          <a:stretch>
            <a:fillRect/>
          </a:stretch>
        </p:blipFill>
        <p:spPr>
          <a:xfrm>
            <a:off x="3531220" y="2762492"/>
            <a:ext cx="5051693" cy="1883850"/>
          </a:xfrm>
          <a:prstGeom prst="rect">
            <a:avLst/>
          </a:prstGeom>
        </p:spPr>
      </p:pic>
      <p:sp>
        <p:nvSpPr>
          <p:cNvPr id="6" name="TextBox 5">
            <a:extLst>
              <a:ext uri="{FF2B5EF4-FFF2-40B4-BE49-F238E27FC236}">
                <a16:creationId xmlns:a16="http://schemas.microsoft.com/office/drawing/2014/main" id="{5160BBAD-E312-4436-15BA-1BC343DBAE88}"/>
              </a:ext>
            </a:extLst>
          </p:cNvPr>
          <p:cNvSpPr txBox="1"/>
          <p:nvPr/>
        </p:nvSpPr>
        <p:spPr>
          <a:xfrm>
            <a:off x="502201" y="3152078"/>
            <a:ext cx="3029020"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following code screenshots shows the mapping of the code values to text data </a:t>
            </a:r>
          </a:p>
        </p:txBody>
      </p:sp>
    </p:spTree>
    <p:extLst>
      <p:ext uri="{BB962C8B-B14F-4D97-AF65-F5344CB8AC3E}">
        <p14:creationId xmlns:p14="http://schemas.microsoft.com/office/powerpoint/2010/main" val="3345305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FA0E-C732-5832-E90E-7A236880334D}"/>
              </a:ext>
            </a:extLst>
          </p:cNvPr>
          <p:cNvSpPr>
            <a:spLocks noGrp="1"/>
          </p:cNvSpPr>
          <p:nvPr>
            <p:ph type="ctrTitle"/>
          </p:nvPr>
        </p:nvSpPr>
        <p:spPr/>
        <p:txBody>
          <a:bodyPr/>
          <a:lstStyle/>
          <a:p>
            <a:pPr algn="ctr"/>
            <a:r>
              <a:rPr lang="en-US" sz="2800" b="1" dirty="0">
                <a:latin typeface="Times New Roman" panose="02020603050405020304" pitchFamily="18" charset="0"/>
                <a:cs typeface="Times New Roman" panose="02020603050405020304" pitchFamily="18" charset="0"/>
              </a:rPr>
              <a:t>Exploratory Data Analysis </a:t>
            </a:r>
          </a:p>
        </p:txBody>
      </p:sp>
      <p:sp>
        <p:nvSpPr>
          <p:cNvPr id="3" name="Subtitle 2">
            <a:extLst>
              <a:ext uri="{FF2B5EF4-FFF2-40B4-BE49-F238E27FC236}">
                <a16:creationId xmlns:a16="http://schemas.microsoft.com/office/drawing/2014/main" id="{7C3D32FF-DACD-5E99-1221-3AB0C1ED9C5D}"/>
              </a:ext>
            </a:extLst>
          </p:cNvPr>
          <p:cNvSpPr>
            <a:spLocks noGrp="1"/>
          </p:cNvSpPr>
          <p:nvPr>
            <p:ph type="subTitle" idx="1"/>
          </p:nvPr>
        </p:nvSpPr>
        <p:spPr/>
        <p:txBody>
          <a:bodyPr/>
          <a:lstStyle/>
          <a:p>
            <a:endParaRPr lang="en-US" sz="1600" dirty="0"/>
          </a:p>
          <a:p>
            <a:endParaRPr lang="en-US" sz="1600" dirty="0"/>
          </a:p>
        </p:txBody>
      </p:sp>
      <p:pic>
        <p:nvPicPr>
          <p:cNvPr id="5" name="Picture 4">
            <a:extLst>
              <a:ext uri="{FF2B5EF4-FFF2-40B4-BE49-F238E27FC236}">
                <a16:creationId xmlns:a16="http://schemas.microsoft.com/office/drawing/2014/main" id="{F957E55D-D2F2-A45F-773D-8AF527B52255}"/>
              </a:ext>
            </a:extLst>
          </p:cNvPr>
          <p:cNvPicPr>
            <a:picLocks noChangeAspect="1"/>
          </p:cNvPicPr>
          <p:nvPr/>
        </p:nvPicPr>
        <p:blipFill>
          <a:blip r:embed="rId3"/>
          <a:stretch>
            <a:fillRect/>
          </a:stretch>
        </p:blipFill>
        <p:spPr>
          <a:xfrm>
            <a:off x="567422" y="1024790"/>
            <a:ext cx="4027078" cy="2653990"/>
          </a:xfrm>
          <a:prstGeom prst="rect">
            <a:avLst/>
          </a:prstGeom>
        </p:spPr>
      </p:pic>
      <p:pic>
        <p:nvPicPr>
          <p:cNvPr id="7" name="Picture 6">
            <a:extLst>
              <a:ext uri="{FF2B5EF4-FFF2-40B4-BE49-F238E27FC236}">
                <a16:creationId xmlns:a16="http://schemas.microsoft.com/office/drawing/2014/main" id="{E9454A86-5BFB-75AF-F09F-A9ACB8D6EFFD}"/>
              </a:ext>
            </a:extLst>
          </p:cNvPr>
          <p:cNvPicPr>
            <a:picLocks noChangeAspect="1"/>
          </p:cNvPicPr>
          <p:nvPr/>
        </p:nvPicPr>
        <p:blipFill>
          <a:blip r:embed="rId4"/>
          <a:stretch>
            <a:fillRect/>
          </a:stretch>
        </p:blipFill>
        <p:spPr>
          <a:xfrm>
            <a:off x="4572000" y="934055"/>
            <a:ext cx="3966186" cy="2653990"/>
          </a:xfrm>
          <a:prstGeom prst="rect">
            <a:avLst/>
          </a:prstGeom>
        </p:spPr>
      </p:pic>
      <p:sp>
        <p:nvSpPr>
          <p:cNvPr id="8" name="TextBox 7">
            <a:extLst>
              <a:ext uri="{FF2B5EF4-FFF2-40B4-BE49-F238E27FC236}">
                <a16:creationId xmlns:a16="http://schemas.microsoft.com/office/drawing/2014/main" id="{465272A8-D5BD-BF47-5FB5-F6FCD63EFF02}"/>
              </a:ext>
            </a:extLst>
          </p:cNvPr>
          <p:cNvSpPr txBox="1"/>
          <p:nvPr/>
        </p:nvSpPr>
        <p:spPr>
          <a:xfrm>
            <a:off x="1201729" y="3659064"/>
            <a:ext cx="2713464"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 Count of diff. types of prosumers</a:t>
            </a:r>
          </a:p>
        </p:txBody>
      </p:sp>
      <p:sp>
        <p:nvSpPr>
          <p:cNvPr id="9" name="TextBox 8">
            <a:extLst>
              <a:ext uri="{FF2B5EF4-FFF2-40B4-BE49-F238E27FC236}">
                <a16:creationId xmlns:a16="http://schemas.microsoft.com/office/drawing/2014/main" id="{ABED129F-1A90-0B28-1649-07F93CD0C86C}"/>
              </a:ext>
            </a:extLst>
          </p:cNvPr>
          <p:cNvSpPr txBox="1"/>
          <p:nvPr/>
        </p:nvSpPr>
        <p:spPr>
          <a:xfrm>
            <a:off x="5636069" y="3588045"/>
            <a:ext cx="2326888"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 Count of diff. types of Products or services</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1967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FA0E-C732-5832-E90E-7A236880334D}"/>
              </a:ext>
            </a:extLst>
          </p:cNvPr>
          <p:cNvSpPr>
            <a:spLocks noGrp="1"/>
          </p:cNvSpPr>
          <p:nvPr>
            <p:ph type="ctrTitle"/>
          </p:nvPr>
        </p:nvSpPr>
        <p:spPr/>
        <p:txBody>
          <a:bodyPr/>
          <a:lstStyle/>
          <a:p>
            <a:pPr algn="ctr"/>
            <a:r>
              <a:rPr lang="en-US" sz="2800" b="1" dirty="0">
                <a:latin typeface="Times New Roman" panose="02020603050405020304" pitchFamily="18" charset="0"/>
                <a:cs typeface="Times New Roman" panose="02020603050405020304" pitchFamily="18" charset="0"/>
              </a:rPr>
              <a:t>Exploratory Data Analysis </a:t>
            </a:r>
          </a:p>
        </p:txBody>
      </p:sp>
      <p:sp>
        <p:nvSpPr>
          <p:cNvPr id="3" name="Subtitle 2">
            <a:extLst>
              <a:ext uri="{FF2B5EF4-FFF2-40B4-BE49-F238E27FC236}">
                <a16:creationId xmlns:a16="http://schemas.microsoft.com/office/drawing/2014/main" id="{7C3D32FF-DACD-5E99-1221-3AB0C1ED9C5D}"/>
              </a:ext>
            </a:extLst>
          </p:cNvPr>
          <p:cNvSpPr>
            <a:spLocks noGrp="1"/>
          </p:cNvSpPr>
          <p:nvPr>
            <p:ph type="subTitle" idx="1"/>
          </p:nvPr>
        </p:nvSpPr>
        <p:spPr/>
        <p:txBody>
          <a:bodyPr/>
          <a:lstStyle/>
          <a:p>
            <a:endParaRPr lang="en-US" sz="1600" dirty="0"/>
          </a:p>
          <a:p>
            <a:endParaRPr lang="en-US" sz="1600" dirty="0"/>
          </a:p>
        </p:txBody>
      </p:sp>
      <p:sp>
        <p:nvSpPr>
          <p:cNvPr id="8" name="TextBox 7">
            <a:extLst>
              <a:ext uri="{FF2B5EF4-FFF2-40B4-BE49-F238E27FC236}">
                <a16:creationId xmlns:a16="http://schemas.microsoft.com/office/drawing/2014/main" id="{465272A8-D5BD-BF47-5FB5-F6FCD63EFF02}"/>
              </a:ext>
            </a:extLst>
          </p:cNvPr>
          <p:cNvSpPr txBox="1"/>
          <p:nvPr/>
        </p:nvSpPr>
        <p:spPr>
          <a:xfrm>
            <a:off x="1873405" y="3856989"/>
            <a:ext cx="5311857" cy="584775"/>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 Season wise  amount of energy produced and consumed by both normal and business prosumers</a:t>
            </a:r>
          </a:p>
        </p:txBody>
      </p:sp>
      <p:pic>
        <p:nvPicPr>
          <p:cNvPr id="5" name="Picture 4">
            <a:extLst>
              <a:ext uri="{FF2B5EF4-FFF2-40B4-BE49-F238E27FC236}">
                <a16:creationId xmlns:a16="http://schemas.microsoft.com/office/drawing/2014/main" id="{086B1FF8-9258-1A9F-1F54-A454300281E5}"/>
              </a:ext>
            </a:extLst>
          </p:cNvPr>
          <p:cNvPicPr>
            <a:picLocks noChangeAspect="1"/>
          </p:cNvPicPr>
          <p:nvPr/>
        </p:nvPicPr>
        <p:blipFill>
          <a:blip r:embed="rId3"/>
          <a:stretch>
            <a:fillRect/>
          </a:stretch>
        </p:blipFill>
        <p:spPr>
          <a:xfrm>
            <a:off x="1734759" y="994123"/>
            <a:ext cx="5450503" cy="2841897"/>
          </a:xfrm>
          <a:prstGeom prst="rect">
            <a:avLst/>
          </a:prstGeom>
        </p:spPr>
      </p:pic>
    </p:spTree>
    <p:extLst>
      <p:ext uri="{BB962C8B-B14F-4D97-AF65-F5344CB8AC3E}">
        <p14:creationId xmlns:p14="http://schemas.microsoft.com/office/powerpoint/2010/main" val="31794952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963</TotalTime>
  <Words>1071</Words>
  <Application>Microsoft Office PowerPoint</Application>
  <PresentationFormat>On-screen Show (16:9)</PresentationFormat>
  <Paragraphs>97</Paragraphs>
  <Slides>23</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Garamond body</vt:lpstr>
      <vt:lpstr>Wingdings</vt:lpstr>
      <vt:lpstr>Livvic</vt:lpstr>
      <vt:lpstr>Garamond</vt:lpstr>
      <vt:lpstr>Times New Roman</vt:lpstr>
      <vt:lpstr>Organic</vt:lpstr>
      <vt:lpstr>Weather Prediction Models for Prosumer Energy: Analyzing Effectiveness and Biases</vt:lpstr>
      <vt:lpstr>Content</vt:lpstr>
      <vt:lpstr>Background Motivation</vt:lpstr>
      <vt:lpstr>Research Questions</vt:lpstr>
      <vt:lpstr>About Data:</vt:lpstr>
      <vt:lpstr>Data Cleaning &amp; Transformation</vt:lpstr>
      <vt:lpstr>Data Cleaning &amp; Transformation</vt:lpstr>
      <vt:lpstr>Exploratory Data Analysis </vt:lpstr>
      <vt:lpstr>Exploratory Data Analysis </vt:lpstr>
      <vt:lpstr>Exploratory Data Analysis </vt:lpstr>
      <vt:lpstr>PowerPoint Presentation</vt:lpstr>
      <vt:lpstr>PowerPoint Presentation</vt:lpstr>
      <vt:lpstr>Exploratory Data Analysis </vt:lpstr>
      <vt:lpstr>Feature Engineering &amp; Selection </vt:lpstr>
      <vt:lpstr>Machine Learning Models</vt:lpstr>
      <vt:lpstr>Machine Learning Models</vt:lpstr>
      <vt:lpstr>Machine Learning Models</vt:lpstr>
      <vt:lpstr>Machine Learning Models</vt:lpstr>
      <vt:lpstr>Insights from ML Models for Weather Prediction</vt:lpstr>
      <vt:lpstr>Uncovering Hidden Patterns in Weather Variables</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ENEFIT – PREDICT ENERGY BEHAVIOR OF PROSUMERS</dc:title>
  <dc:creator>Niku Kumari Jawahar Chowdari</dc:creator>
  <cp:lastModifiedBy>Niku Kumari Jawahar Chowdari</cp:lastModifiedBy>
  <cp:revision>17</cp:revision>
  <dcterms:modified xsi:type="dcterms:W3CDTF">2024-05-30T14:18:18Z</dcterms:modified>
</cp:coreProperties>
</file>