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63" r:id="rId2"/>
    <p:sldId id="257" r:id="rId3"/>
    <p:sldId id="258" r:id="rId4"/>
    <p:sldId id="259" r:id="rId5"/>
    <p:sldId id="264" r:id="rId6"/>
    <p:sldId id="265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AE5"/>
    <a:srgbClr val="2504A8"/>
    <a:srgbClr val="250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5F03D5-08ED-4248-8720-58A3434A6558}">
  <a:tblStyle styleId="{565F03D5-08ED-4248-8720-58A3434A65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15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297fed02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297fed02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297fed02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297fed02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297fed02e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297fed02e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297fed02e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297fed02e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500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297fed02e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297fed02e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398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297fed02e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297fed02e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966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583896" y="2839905"/>
            <a:ext cx="3883878" cy="1045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  <a:latin typeface="Gill Sans MT" panose="020B0502020104020203" pitchFamily="34" charset="0"/>
              </a:rPr>
              <a:t>Integrantes:</a:t>
            </a:r>
            <a:endParaRPr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  <a:latin typeface="Gill Sans MT" panose="020B0502020104020203" pitchFamily="34" charset="0"/>
              </a:rPr>
              <a:t>Nicolas Satil e Renan Luiz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latin typeface="Gill Sans MT" panose="020B0502020104020203" pitchFamily="34" charset="0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EDC04343-A01F-5EED-B457-6A93601E4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7422" y="819563"/>
            <a:ext cx="50768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3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Gill Sans MT" panose="020B0502020104020203" pitchFamily="34" charset="0"/>
              </a:rPr>
              <a:t>Tema</a:t>
            </a: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Gill Sans MT" panose="020B0502020104020203" pitchFamily="34" charset="0"/>
              </a:rPr>
              <a:t>E-commerce de </a:t>
            </a:r>
            <a:r>
              <a:rPr lang="pt-BR" dirty="0" err="1">
                <a:latin typeface="Gill Sans MT" panose="020B0502020104020203" pitchFamily="34" charset="0"/>
              </a:rPr>
              <a:t>Action</a:t>
            </a:r>
            <a:r>
              <a:rPr lang="pt-BR" dirty="0">
                <a:latin typeface="Gill Sans MT" panose="020B0502020104020203" pitchFamily="34" charset="0"/>
              </a:rPr>
              <a:t> figures e colecionáveis. </a:t>
            </a:r>
            <a:endParaRPr dirty="0">
              <a:latin typeface="Gill Sans MT" panose="020B0502020104020203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dirty="0"/>
              <a:t>						</a:t>
            </a:r>
            <a:endParaRPr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959" y="1815049"/>
            <a:ext cx="6042082" cy="2956143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66A6D0F-37B7-B853-CE42-6F1F04A8E0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C0F3172-2E6E-2B8E-ABD2-C7736F665037}"/>
              </a:ext>
            </a:extLst>
          </p:cNvPr>
          <p:cNvSpPr/>
          <p:nvPr/>
        </p:nvSpPr>
        <p:spPr>
          <a:xfrm>
            <a:off x="0" y="0"/>
            <a:ext cx="9144000" cy="227928"/>
          </a:xfrm>
          <a:prstGeom prst="rect">
            <a:avLst/>
          </a:prstGeom>
          <a:solidFill>
            <a:srgbClr val="2504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D9960247-1E80-9268-C862-362B6E6D6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0745" y="230533"/>
            <a:ext cx="1143255" cy="572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Gill Sans MT" panose="020B0502020104020203" pitchFamily="34" charset="0"/>
              </a:rPr>
              <a:t>Tecnologias</a:t>
            </a: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latin typeface="Gill Sans MT" panose="020B0502020104020203" pitchFamily="34" charset="0"/>
              </a:rPr>
              <a:t>Backend</a:t>
            </a:r>
            <a:r>
              <a:rPr lang="pt-BR" dirty="0">
                <a:latin typeface="Gill Sans MT" panose="020B0502020104020203" pitchFamily="34" charset="0"/>
              </a:rPr>
              <a:t>: Java (Spring Boot, JPA, </a:t>
            </a:r>
            <a:r>
              <a:rPr lang="pt-BR" dirty="0" err="1">
                <a:latin typeface="Gill Sans MT" panose="020B0502020104020203" pitchFamily="34" charset="0"/>
              </a:rPr>
              <a:t>Lombok</a:t>
            </a:r>
            <a:r>
              <a:rPr lang="pt-BR" dirty="0">
                <a:latin typeface="Gill Sans MT" panose="020B0502020104020203" pitchFamily="34" charset="0"/>
              </a:rPr>
              <a:t>).</a:t>
            </a:r>
            <a:endParaRPr dirty="0">
              <a:latin typeface="Gill Sans MT" panose="020B0502020104020203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dirty="0" err="1">
                <a:latin typeface="Gill Sans MT" panose="020B0502020104020203" pitchFamily="34" charset="0"/>
              </a:rPr>
              <a:t>Frontend</a:t>
            </a:r>
            <a:r>
              <a:rPr lang="pt-BR" dirty="0">
                <a:latin typeface="Gill Sans MT" panose="020B0502020104020203" pitchFamily="34" charset="0"/>
              </a:rPr>
              <a:t>: HTML, CSS, </a:t>
            </a:r>
            <a:r>
              <a:rPr lang="pt-BR" dirty="0" err="1">
                <a:latin typeface="Gill Sans MT" panose="020B0502020104020203" pitchFamily="34" charset="0"/>
              </a:rPr>
              <a:t>JavaScript</a:t>
            </a:r>
            <a:r>
              <a:rPr lang="pt-BR" dirty="0">
                <a:latin typeface="Gill Sans MT" panose="020B0502020104020203" pitchFamily="34" charset="0"/>
              </a:rPr>
              <a:t>, </a:t>
            </a:r>
            <a:r>
              <a:rPr lang="pt-BR" dirty="0" err="1">
                <a:latin typeface="Gill Sans MT" panose="020B0502020104020203" pitchFamily="34" charset="0"/>
              </a:rPr>
              <a:t>Bootstrap</a:t>
            </a:r>
            <a:r>
              <a:rPr lang="pt-BR" dirty="0">
                <a:latin typeface="Gill Sans MT" panose="020B0502020104020203" pitchFamily="34" charset="0"/>
              </a:rPr>
              <a:t>, </a:t>
            </a:r>
            <a:r>
              <a:rPr lang="pt-BR" dirty="0" err="1">
                <a:latin typeface="Gill Sans MT" panose="020B0502020104020203" pitchFamily="34" charset="0"/>
              </a:rPr>
              <a:t>Thymeleaf</a:t>
            </a:r>
            <a:r>
              <a:rPr lang="pt-BR" dirty="0">
                <a:latin typeface="Gill Sans MT" panose="020B0502020104020203" pitchFamily="34" charset="0"/>
              </a:rPr>
              <a:t>.</a:t>
            </a:r>
            <a:endParaRPr dirty="0">
              <a:latin typeface="Gill Sans MT" panose="020B0502020104020203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dirty="0">
                <a:latin typeface="Gill Sans MT" panose="020B0502020104020203" pitchFamily="34" charset="0"/>
              </a:rPr>
              <a:t>Banco de dados: MySQL (Docker).</a:t>
            </a: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24E7D04-142A-D563-5A37-BECA0F11D6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C044994-29B4-8054-FA8F-16014D445F5A}"/>
              </a:ext>
            </a:extLst>
          </p:cNvPr>
          <p:cNvSpPr/>
          <p:nvPr/>
        </p:nvSpPr>
        <p:spPr>
          <a:xfrm>
            <a:off x="0" y="0"/>
            <a:ext cx="9144000" cy="227928"/>
          </a:xfrm>
          <a:prstGeom prst="rect">
            <a:avLst/>
          </a:prstGeom>
          <a:solidFill>
            <a:srgbClr val="2504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B50918E-5705-5FB0-7F43-8BE98BDC5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0745" y="230533"/>
            <a:ext cx="1143255" cy="572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Gill Sans MT" panose="020B0502020104020203" pitchFamily="34" charset="0"/>
              </a:rPr>
              <a:t>Propósito da IA</a:t>
            </a: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>
                <a:latin typeface="Gill Sans MT" panose="020B0502020104020203" pitchFamily="34" charset="0"/>
              </a:rPr>
              <a:t>Sugerir </a:t>
            </a:r>
            <a:r>
              <a:rPr lang="pt-BR" dirty="0" err="1">
                <a:latin typeface="Gill Sans MT" panose="020B0502020104020203" pitchFamily="34" charset="0"/>
              </a:rPr>
              <a:t>action</a:t>
            </a:r>
            <a:r>
              <a:rPr lang="pt-BR" dirty="0">
                <a:latin typeface="Gill Sans MT" panose="020B0502020104020203" pitchFamily="34" charset="0"/>
              </a:rPr>
              <a:t> figures no catálogo do e-commerce para a compra com base em um prompt que o cliente enviou no </a:t>
            </a:r>
            <a:r>
              <a:rPr lang="pt-BR" dirty="0" err="1">
                <a:latin typeface="Gill Sans MT" panose="020B0502020104020203" pitchFamily="34" charset="0"/>
              </a:rPr>
              <a:t>chatbot</a:t>
            </a:r>
            <a:r>
              <a:rPr lang="pt-BR" dirty="0">
                <a:latin typeface="Gill Sans MT" panose="020B0502020104020203" pitchFamily="34" charset="0"/>
              </a:rPr>
              <a:t>.</a:t>
            </a: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8BA879-04A4-3AD9-05AB-19AA7E610B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42ACEBC-6AAA-1013-9F7C-30E1E650DC3D}"/>
              </a:ext>
            </a:extLst>
          </p:cNvPr>
          <p:cNvSpPr/>
          <p:nvPr/>
        </p:nvSpPr>
        <p:spPr>
          <a:xfrm>
            <a:off x="0" y="0"/>
            <a:ext cx="9144000" cy="227928"/>
          </a:xfrm>
          <a:prstGeom prst="rect">
            <a:avLst/>
          </a:prstGeom>
          <a:solidFill>
            <a:srgbClr val="2504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83DEE546-5181-8936-EDA7-384D66511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0745" y="230533"/>
            <a:ext cx="1143255" cy="572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Gill Sans MT" panose="020B0502020104020203" pitchFamily="34" charset="0"/>
              </a:rPr>
              <a:t>Requisitos funcionais do </a:t>
            </a:r>
            <a:r>
              <a:rPr lang="pt-BR" dirty="0" err="1">
                <a:latin typeface="Gill Sans MT" panose="020B0502020104020203" pitchFamily="34" charset="0"/>
              </a:rPr>
              <a:t>Chatbot</a:t>
            </a: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8BA879-04A4-3AD9-05AB-19AA7E610B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42ACEBC-6AAA-1013-9F7C-30E1E650DC3D}"/>
              </a:ext>
            </a:extLst>
          </p:cNvPr>
          <p:cNvSpPr/>
          <p:nvPr/>
        </p:nvSpPr>
        <p:spPr>
          <a:xfrm>
            <a:off x="0" y="0"/>
            <a:ext cx="9144000" cy="227928"/>
          </a:xfrm>
          <a:prstGeom prst="rect">
            <a:avLst/>
          </a:prstGeom>
          <a:solidFill>
            <a:srgbClr val="2504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Google Shape;80;p17">
            <a:extLst>
              <a:ext uri="{FF2B5EF4-FFF2-40B4-BE49-F238E27FC236}">
                <a16:creationId xmlns:a16="http://schemas.microsoft.com/office/drawing/2014/main" id="{0C72CCFF-BF38-F86E-6B47-1278F958FB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7269763"/>
              </p:ext>
            </p:extLst>
          </p:nvPr>
        </p:nvGraphicFramePr>
        <p:xfrm>
          <a:off x="311700" y="1123152"/>
          <a:ext cx="8520600" cy="3156245"/>
        </p:xfrm>
        <a:graphic>
          <a:graphicData uri="http://schemas.openxmlformats.org/drawingml/2006/table">
            <a:tbl>
              <a:tblPr>
                <a:noFill/>
                <a:tableStyleId>{565F03D5-08ED-4248-8720-58A3434A6558}</a:tableStyleId>
              </a:tblPr>
              <a:tblGrid>
                <a:gridCol w="129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 b="1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</a:rPr>
                        <a:t>Nº do Requisito Funcional</a:t>
                      </a:r>
                      <a:endParaRPr sz="1000" dirty="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 b="1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endParaRPr sz="1000" dirty="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atin typeface="Gill Sans MT" panose="020B0502020104020203" pitchFamily="34" charset="0"/>
                        </a:rPr>
                        <a:t>RF01</a:t>
                      </a:r>
                      <a:endParaRPr sz="1000" dirty="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atin typeface="Gill Sans MT" panose="020B0502020104020203" pitchFamily="34" charset="0"/>
                        </a:rPr>
                        <a:t>O sistema deve integrar o modelo do ChatGPT de forma que ele possa ser acessado através do </a:t>
                      </a:r>
                      <a:r>
                        <a:rPr lang="pt-BR" sz="1000" dirty="0" err="1">
                          <a:latin typeface="Gill Sans MT" panose="020B0502020104020203" pitchFamily="34" charset="0"/>
                        </a:rPr>
                        <a:t>chatbot</a:t>
                      </a:r>
                      <a:r>
                        <a:rPr lang="pt-BR" sz="1000" dirty="0">
                          <a:latin typeface="Gill Sans MT" panose="020B0502020104020203" pitchFamily="34" charset="0"/>
                        </a:rPr>
                        <a:t> no e-commerce.</a:t>
                      </a:r>
                      <a:endParaRPr sz="1000" dirty="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</a:rPr>
                        <a:t>RF02</a:t>
                      </a:r>
                      <a:endParaRPr sz="100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atin typeface="Gill Sans MT" panose="020B0502020104020203" pitchFamily="34" charset="0"/>
                        </a:rPr>
                        <a:t>O </a:t>
                      </a:r>
                      <a:r>
                        <a:rPr lang="pt-BR" sz="1000" dirty="0" err="1">
                          <a:latin typeface="Gill Sans MT" panose="020B0502020104020203" pitchFamily="34" charset="0"/>
                        </a:rPr>
                        <a:t>chatbot</a:t>
                      </a:r>
                      <a:r>
                        <a:rPr lang="pt-BR" sz="1000" dirty="0">
                          <a:latin typeface="Gill Sans MT" panose="020B0502020104020203" pitchFamily="34" charset="0"/>
                        </a:rPr>
                        <a:t> deve permitir que o cliente envie um prompt que descreva uma </a:t>
                      </a:r>
                      <a:r>
                        <a:rPr lang="pt-BR" sz="1000" dirty="0" err="1">
                          <a:latin typeface="Gill Sans MT" panose="020B0502020104020203" pitchFamily="34" charset="0"/>
                        </a:rPr>
                        <a:t>action</a:t>
                      </a:r>
                      <a:r>
                        <a:rPr lang="pt-BR" sz="1000" dirty="0">
                          <a:latin typeface="Gill Sans MT" panose="020B0502020104020203" pitchFamily="34" charset="0"/>
                        </a:rPr>
                        <a:t> figure com as características de: nome de personagem, características físicas da personagem(tipo de cabelo, cor de cabelo, tipo de corpo, expressão facial, estilo de roupa e etc.), franquia, empresa fabricante, materiais e tamanho; e encaminhe para o ChatGPT.</a:t>
                      </a:r>
                      <a:endParaRPr sz="1000" dirty="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</a:rPr>
                        <a:t>RF03</a:t>
                      </a:r>
                      <a:endParaRPr sz="100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atin typeface="Gill Sans MT" panose="020B0502020104020203" pitchFamily="34" charset="0"/>
                        </a:rPr>
                        <a:t>O ChatGPT deve processar o prompt recebido e gerar sugestões de </a:t>
                      </a:r>
                      <a:r>
                        <a:rPr lang="pt-BR" sz="1000" dirty="0" err="1">
                          <a:latin typeface="Gill Sans MT" panose="020B0502020104020203" pitchFamily="34" charset="0"/>
                        </a:rPr>
                        <a:t>action</a:t>
                      </a:r>
                      <a:r>
                        <a:rPr lang="pt-BR" sz="1000" dirty="0">
                          <a:latin typeface="Gill Sans MT" panose="020B0502020104020203" pitchFamily="34" charset="0"/>
                        </a:rPr>
                        <a:t> figures relevantes com base nas informações do catálogo do e-commerce.</a:t>
                      </a:r>
                      <a:endParaRPr sz="1000" dirty="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</a:rPr>
                        <a:t>RF04</a:t>
                      </a:r>
                      <a:endParaRPr sz="100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atin typeface="Gill Sans MT" panose="020B0502020104020203" pitchFamily="34" charset="0"/>
                        </a:rPr>
                        <a:t>O sistema deve garantir que as sugestões sejam baseadas nas descrições e detalhes dos produtos presentes no catálogo do e-commerce.</a:t>
                      </a:r>
                      <a:endParaRPr sz="1000" dirty="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</a:rPr>
                        <a:t>RF05</a:t>
                      </a:r>
                      <a:endParaRPr sz="100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atin typeface="Gill Sans MT" panose="020B0502020104020203" pitchFamily="34" charset="0"/>
                        </a:rPr>
                        <a:t>O </a:t>
                      </a:r>
                      <a:r>
                        <a:rPr lang="pt-BR" sz="1000" dirty="0" err="1">
                          <a:latin typeface="Gill Sans MT" panose="020B0502020104020203" pitchFamily="34" charset="0"/>
                        </a:rPr>
                        <a:t>chatbot</a:t>
                      </a:r>
                      <a:r>
                        <a:rPr lang="pt-BR" sz="1000" dirty="0">
                          <a:latin typeface="Gill Sans MT" panose="020B0502020104020203" pitchFamily="34" charset="0"/>
                        </a:rPr>
                        <a:t> deve exibir no máximo 10 sugestões de </a:t>
                      </a:r>
                      <a:r>
                        <a:rPr lang="pt-BR" sz="1000" dirty="0" err="1">
                          <a:latin typeface="Gill Sans MT" panose="020B0502020104020203" pitchFamily="34" charset="0"/>
                        </a:rPr>
                        <a:t>action</a:t>
                      </a:r>
                      <a:r>
                        <a:rPr lang="pt-BR" sz="1000" dirty="0">
                          <a:latin typeface="Gill Sans MT" panose="020B0502020104020203" pitchFamily="34" charset="0"/>
                        </a:rPr>
                        <a:t> figures geradas pelo ChatGPT com base no catálogo, incluindo nome do produto, franquia, empresa fabricante e link que direciona o cliente para a página do produto no e-commerce para mais detalhes e compra.</a:t>
                      </a:r>
                      <a:endParaRPr sz="1000" dirty="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Gráfico 7">
            <a:extLst>
              <a:ext uri="{FF2B5EF4-FFF2-40B4-BE49-F238E27FC236}">
                <a16:creationId xmlns:a16="http://schemas.microsoft.com/office/drawing/2014/main" id="{BE2486D2-0B79-AA91-3E5D-1295A7DAF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0745" y="230533"/>
            <a:ext cx="1143255" cy="5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8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Gill Sans MT" panose="020B0502020104020203" pitchFamily="34" charset="0"/>
              </a:rPr>
              <a:t>Requisitos funcionais do </a:t>
            </a:r>
            <a:r>
              <a:rPr lang="pt-BR" dirty="0" err="1">
                <a:latin typeface="Gill Sans MT" panose="020B0502020104020203" pitchFamily="34" charset="0"/>
              </a:rPr>
              <a:t>Chatbot</a:t>
            </a: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8BA879-04A4-3AD9-05AB-19AA7E610B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42ACEBC-6AAA-1013-9F7C-30E1E650DC3D}"/>
              </a:ext>
            </a:extLst>
          </p:cNvPr>
          <p:cNvSpPr/>
          <p:nvPr/>
        </p:nvSpPr>
        <p:spPr>
          <a:xfrm>
            <a:off x="0" y="0"/>
            <a:ext cx="9144000" cy="227928"/>
          </a:xfrm>
          <a:prstGeom prst="rect">
            <a:avLst/>
          </a:prstGeom>
          <a:solidFill>
            <a:srgbClr val="2504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Google Shape;80;p17">
            <a:extLst>
              <a:ext uri="{FF2B5EF4-FFF2-40B4-BE49-F238E27FC236}">
                <a16:creationId xmlns:a16="http://schemas.microsoft.com/office/drawing/2014/main" id="{0C72CCFF-BF38-F86E-6B47-1278F958FB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0126333"/>
              </p:ext>
            </p:extLst>
          </p:nvPr>
        </p:nvGraphicFramePr>
        <p:xfrm>
          <a:off x="311699" y="1149096"/>
          <a:ext cx="8520601" cy="1495145"/>
        </p:xfrm>
        <a:graphic>
          <a:graphicData uri="http://schemas.openxmlformats.org/drawingml/2006/table">
            <a:tbl>
              <a:tblPr>
                <a:noFill/>
                <a:tableStyleId>{565F03D5-08ED-4248-8720-58A3434A6558}</a:tableStyleId>
              </a:tblPr>
              <a:tblGrid>
                <a:gridCol w="129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4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 b="1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</a:rPr>
                        <a:t>Nº do Requisito Funcional</a:t>
                      </a:r>
                      <a:endParaRPr sz="1000" dirty="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 b="1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endParaRPr sz="1000" dirty="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</a:rPr>
                        <a:t>RF06</a:t>
                      </a:r>
                      <a:endParaRPr sz="1000" dirty="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atin typeface="Gill Sans MT" panose="020B0502020104020203" pitchFamily="34" charset="0"/>
                        </a:rPr>
                        <a:t>O ChatGPT deve ser configurado para não responder as perguntas fora do escopo definido, como questões sobre tópicos que não estão relacionados ao catálogo de </a:t>
                      </a:r>
                      <a:r>
                        <a:rPr lang="pt-BR" sz="1000" dirty="0" err="1">
                          <a:latin typeface="Gill Sans MT" panose="020B0502020104020203" pitchFamily="34" charset="0"/>
                        </a:rPr>
                        <a:t>action</a:t>
                      </a:r>
                      <a:r>
                        <a:rPr lang="pt-BR" sz="1000" dirty="0">
                          <a:latin typeface="Gill Sans MT" panose="020B0502020104020203" pitchFamily="34" charset="0"/>
                        </a:rPr>
                        <a:t> figures.</a:t>
                      </a:r>
                      <a:endParaRPr sz="1000" dirty="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</a:rPr>
                        <a:t>RF07</a:t>
                      </a:r>
                      <a:endParaRPr sz="1000" dirty="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atin typeface="Gill Sans MT" panose="020B0502020104020203" pitchFamily="34" charset="0"/>
                        </a:rPr>
                        <a:t>Caso não haja nenhuma </a:t>
                      </a:r>
                      <a:r>
                        <a:rPr lang="pt-BR" sz="1000" dirty="0" err="1">
                          <a:latin typeface="Gill Sans MT" panose="020B0502020104020203" pitchFamily="34" charset="0"/>
                        </a:rPr>
                        <a:t>action</a:t>
                      </a:r>
                      <a:r>
                        <a:rPr lang="pt-BR" sz="1000" dirty="0">
                          <a:latin typeface="Gill Sans MT" panose="020B0502020104020203" pitchFamily="34" charset="0"/>
                        </a:rPr>
                        <a:t> figure que corresponda a pelo menos uma característica no prompt enviado pelo cliente no </a:t>
                      </a:r>
                      <a:r>
                        <a:rPr lang="pt-BR" sz="1000" dirty="0" err="1">
                          <a:latin typeface="Gill Sans MT" panose="020B0502020104020203" pitchFamily="34" charset="0"/>
                        </a:rPr>
                        <a:t>chatbot</a:t>
                      </a:r>
                      <a:r>
                        <a:rPr lang="pt-BR" sz="1000" dirty="0">
                          <a:latin typeface="Gill Sans MT" panose="020B0502020104020203" pitchFamily="34" charset="0"/>
                        </a:rPr>
                        <a:t>, a resposta deve ser “Não foram encontradas </a:t>
                      </a:r>
                      <a:r>
                        <a:rPr lang="pt-BR" sz="1000" dirty="0" err="1">
                          <a:latin typeface="Gill Sans MT" panose="020B0502020104020203" pitchFamily="34" charset="0"/>
                        </a:rPr>
                        <a:t>action</a:t>
                      </a:r>
                      <a:r>
                        <a:rPr lang="pt-BR" sz="1000" dirty="0">
                          <a:latin typeface="Gill Sans MT" panose="020B0502020104020203" pitchFamily="34" charset="0"/>
                        </a:rPr>
                        <a:t> figures no nosso catálogo que correspondem a estas características.”.</a:t>
                      </a:r>
                      <a:endParaRPr sz="1000" dirty="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Gráfico 4">
            <a:extLst>
              <a:ext uri="{FF2B5EF4-FFF2-40B4-BE49-F238E27FC236}">
                <a16:creationId xmlns:a16="http://schemas.microsoft.com/office/drawing/2014/main" id="{801D5DDD-D287-5D8E-6DE0-3A1C86174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0745" y="230533"/>
            <a:ext cx="1143255" cy="5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3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Gill Sans MT" panose="020B0502020104020203" pitchFamily="34" charset="0"/>
              </a:rPr>
              <a:t>Requisitos não funcionais do </a:t>
            </a:r>
            <a:r>
              <a:rPr lang="pt-BR" dirty="0" err="1">
                <a:latin typeface="Gill Sans MT" panose="020B0502020104020203" pitchFamily="34" charset="0"/>
              </a:rPr>
              <a:t>Chatbot</a:t>
            </a:r>
            <a:endParaRPr dirty="0">
              <a:latin typeface="Gill Sans MT" panose="020B0502020104020203" pitchFamily="34" charset="0"/>
            </a:endParaRPr>
          </a:p>
        </p:txBody>
      </p:sp>
      <p:graphicFrame>
        <p:nvGraphicFramePr>
          <p:cNvPr id="86" name="Google Shape;86;p18"/>
          <p:cNvGraphicFramePr/>
          <p:nvPr>
            <p:extLst>
              <p:ext uri="{D42A27DB-BD31-4B8C-83A1-F6EECF244321}">
                <p14:modId xmlns:p14="http://schemas.microsoft.com/office/powerpoint/2010/main" val="2198126869"/>
              </p:ext>
            </p:extLst>
          </p:nvPr>
        </p:nvGraphicFramePr>
        <p:xfrm>
          <a:off x="952500" y="1050099"/>
          <a:ext cx="7239000" cy="3325790"/>
        </p:xfrm>
        <a:graphic>
          <a:graphicData uri="http://schemas.openxmlformats.org/drawingml/2006/table">
            <a:tbl>
              <a:tblPr>
                <a:noFill/>
                <a:tableStyleId>{565F03D5-08ED-4248-8720-58A3434A6558}</a:tableStyleId>
              </a:tblPr>
              <a:tblGrid>
                <a:gridCol w="13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 b="1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</a:rPr>
                        <a:t>Nº do Requisito Não Funcional</a:t>
                      </a:r>
                      <a:endParaRPr sz="1000" dirty="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 b="1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endParaRPr sz="1000" dirty="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atin typeface="Gill Sans MT" panose="020B0502020104020203" pitchFamily="34" charset="0"/>
                        </a:rPr>
                        <a:t>RNF01</a:t>
                      </a:r>
                      <a:endParaRPr sz="1000" dirty="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Gill Sans MT" panose="020B0502020104020203" pitchFamily="34" charset="0"/>
                        </a:rPr>
                        <a:t>O ChatGPT deve responder às solicitações dos clientes em tempo real, com um tempo de resposta não superior a 10 segundos.</a:t>
                      </a:r>
                      <a:endParaRPr sz="100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</a:rPr>
                        <a:t>RNF02</a:t>
                      </a:r>
                      <a:endParaRPr sz="1000" dirty="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atin typeface="Gill Sans MT" panose="020B0502020104020203" pitchFamily="34" charset="0"/>
                        </a:rPr>
                        <a:t>O sistema deve ser capaz de lidar com até 100 solicitações simultâneas sem degradar a performance.</a:t>
                      </a:r>
                      <a:endParaRPr sz="1000" dirty="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</a:rPr>
                        <a:t>RNF03</a:t>
                      </a:r>
                      <a:endParaRPr sz="1000" dirty="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Gill Sans MT" panose="020B0502020104020203" pitchFamily="34" charset="0"/>
                        </a:rPr>
                        <a:t>O chatbot deve ter uma interface amigável e intuitiva, garantindo que os clientes possam facilmente interagir e obter sugestões de produtos.</a:t>
                      </a:r>
                      <a:endParaRPr sz="100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</a:rPr>
                        <a:t>RNF04</a:t>
                      </a:r>
                      <a:endParaRPr sz="1000" dirty="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atin typeface="Gill Sans MT" panose="020B0502020104020203" pitchFamily="34" charset="0"/>
                        </a:rPr>
                        <a:t>As respostas e sugestões devem ser claras e objetivas para os usuários.</a:t>
                      </a:r>
                      <a:endParaRPr sz="1000" dirty="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</a:rPr>
                        <a:t>RNF05</a:t>
                      </a:r>
                      <a:endParaRPr sz="1000" dirty="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atin typeface="Gill Sans MT" panose="020B0502020104020203" pitchFamily="34" charset="0"/>
                        </a:rPr>
                        <a:t>O sistema deve garantir que as interações com o </a:t>
                      </a:r>
                      <a:r>
                        <a:rPr lang="pt-BR" sz="1000" dirty="0" err="1">
                          <a:latin typeface="Gill Sans MT" panose="020B0502020104020203" pitchFamily="34" charset="0"/>
                        </a:rPr>
                        <a:t>chatbot</a:t>
                      </a:r>
                      <a:r>
                        <a:rPr lang="pt-BR" sz="1000" dirty="0">
                          <a:latin typeface="Gill Sans MT" panose="020B0502020104020203" pitchFamily="34" charset="0"/>
                        </a:rPr>
                        <a:t> e os dados do cliente sejam protegidos contra acesso não autorizado e vazamentos de dados. </a:t>
                      </a:r>
                      <a:endParaRPr sz="1000" dirty="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</a:rPr>
                        <a:t>RNF06</a:t>
                      </a:r>
                      <a:endParaRPr sz="1000" dirty="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atin typeface="Gill Sans MT" panose="020B0502020104020203" pitchFamily="34" charset="0"/>
                        </a:rPr>
                        <a:t>O sistema deve ter uma alta disponibilidade, com um tempo de inatividade não superior a 1% do tempo total, garantindo que o </a:t>
                      </a:r>
                      <a:r>
                        <a:rPr lang="pt-BR" sz="1000" dirty="0" err="1">
                          <a:latin typeface="Gill Sans MT" panose="020B0502020104020203" pitchFamily="34" charset="0"/>
                        </a:rPr>
                        <a:t>chatbot</a:t>
                      </a:r>
                      <a:r>
                        <a:rPr lang="pt-BR" sz="1000" dirty="0">
                          <a:latin typeface="Gill Sans MT" panose="020B0502020104020203" pitchFamily="34" charset="0"/>
                        </a:rPr>
                        <a:t> esteja disponível para os clientes na maior parte do tempo. </a:t>
                      </a:r>
                      <a:endParaRPr sz="1000" dirty="0">
                        <a:latin typeface="Gill Sans MT" panose="020B05020201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4D084FC-8C12-7BCB-DBA9-38D595E975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522E391-4E21-7C5D-1DF4-0FAB8361BF7E}"/>
              </a:ext>
            </a:extLst>
          </p:cNvPr>
          <p:cNvSpPr/>
          <p:nvPr/>
        </p:nvSpPr>
        <p:spPr>
          <a:xfrm>
            <a:off x="0" y="0"/>
            <a:ext cx="9144000" cy="227928"/>
          </a:xfrm>
          <a:prstGeom prst="rect">
            <a:avLst/>
          </a:prstGeom>
          <a:solidFill>
            <a:srgbClr val="2504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13C5452-BC3B-2240-C724-76C17FDE7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0745" y="230533"/>
            <a:ext cx="1143255" cy="572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Gill Sans MT" panose="020B0502020104020203" pitchFamily="34" charset="0"/>
              </a:rPr>
              <a:t>Entrega 1</a:t>
            </a: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Gill Sans MT" panose="020B0502020104020203" pitchFamily="34" charset="0"/>
              </a:rPr>
              <a:t>13/08</a:t>
            </a: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21AA5AE-D395-50BD-9ABA-77B95B544575}"/>
              </a:ext>
            </a:extLst>
          </p:cNvPr>
          <p:cNvSpPr/>
          <p:nvPr/>
        </p:nvSpPr>
        <p:spPr>
          <a:xfrm>
            <a:off x="0" y="0"/>
            <a:ext cx="9144000" cy="227928"/>
          </a:xfrm>
          <a:prstGeom prst="rect">
            <a:avLst/>
          </a:prstGeom>
          <a:solidFill>
            <a:srgbClr val="2504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76E31D84-AC90-23EE-C901-68017A296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0745" y="230533"/>
            <a:ext cx="1143255" cy="5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18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514</Words>
  <Application>Microsoft Office PowerPoint</Application>
  <PresentationFormat>Apresentação na tela (16:9)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Simple Light</vt:lpstr>
      <vt:lpstr>Apresentação do PowerPoint</vt:lpstr>
      <vt:lpstr>Tema</vt:lpstr>
      <vt:lpstr>Tecnologias</vt:lpstr>
      <vt:lpstr>Propósito da IA</vt:lpstr>
      <vt:lpstr>Requisitos funcionais do Chatbot</vt:lpstr>
      <vt:lpstr>Requisitos funcionais do Chatbot</vt:lpstr>
      <vt:lpstr>Requisitos não funcionais do Chatbot</vt:lpstr>
      <vt:lpstr>Entrega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nicolas satil mendes</dc:creator>
  <cp:lastModifiedBy>NICOLAS SATIL MENDES</cp:lastModifiedBy>
  <cp:revision>8</cp:revision>
  <dcterms:modified xsi:type="dcterms:W3CDTF">2024-08-18T20:53:56Z</dcterms:modified>
</cp:coreProperties>
</file>