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56" r:id="rId8"/>
    <p:sldId id="257"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9" d="100"/>
          <a:sy n="69" d="100"/>
        </p:scale>
        <p:origin x="51" y="5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B430-D52C-4564-B4E6-34A6ADFBB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E314C-F9DB-41F4-8F36-5BF3B1AD5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A2D4F-160B-4894-A3D7-900D9E361EDD}"/>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54F54D0B-C80C-42E5-9407-92B8D7990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CF1B8-89F9-4354-AF3E-C3223AC2B543}"/>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426913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6A52-CF25-454F-8A99-7AEDE27203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BA493-51F3-44FA-9CAC-1692FC6B7B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FA7A5-1BEA-409A-B81E-6484FD22D72A}"/>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DB60E585-D6C8-471A-BFAB-DC838D6C2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A2E42-66F9-44E9-AD59-5A185EEE3CCA}"/>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22267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515BD-668A-4C59-BFA3-B884A69B9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A2A3E-E53F-4A9F-8593-C42909CA0C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E411B-115E-4873-92FB-ACF472ED130B}"/>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C1C2A65B-4AA0-4370-BE84-648545BCF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DC5B0-8F8A-4501-AB59-29F88BE12D04}"/>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157193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36F-AF49-4CA8-82BC-108E7F33C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3E636-AAB2-497B-B483-8E445B80EE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1AC0E-1276-4FD9-89C4-FE15FB1F81C4}"/>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28B2B015-E40D-4F83-B97F-4B805AAD3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3E741-C4E4-44FB-A474-2AE084322BD5}"/>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22371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4D6F-3BBB-47AD-B5D2-1EEF8F01B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2BC085-A2CB-4BDD-BBCD-F4D69908B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A9A2FB-94A4-45EB-A9DB-68307DCA6716}"/>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405DDFE6-5E6A-494F-8585-221E7C3A0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C5BAC-1552-4312-9F6C-CA6D98D57402}"/>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407926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F31F-F667-4A10-8A1D-5C5EDAC36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3424A-CDCB-4BDA-834C-8F2DAB91FF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FBCF56-FA38-46C3-ADB0-F71C1DFD69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5A2DA-3D56-4941-8850-CECEAF1F176B}"/>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6" name="Footer Placeholder 5">
            <a:extLst>
              <a:ext uri="{FF2B5EF4-FFF2-40B4-BE49-F238E27FC236}">
                <a16:creationId xmlns:a16="http://schemas.microsoft.com/office/drawing/2014/main" id="{185DB920-2E7D-43B8-B6D7-1B725871E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2CCCB-978D-4C66-B96D-0402A50A22F0}"/>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18768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7E3B-3A46-4859-9051-63DA9F9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EA5B2B-D3E4-481F-8E02-FE32CDA53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1D379E-381D-400A-BF47-D83C91A5E2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0B6F10-80F7-4E7A-9EF9-E2B1F5B1B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BE92FA-4398-435D-A9F5-B956674131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3341C-2DE7-49BC-83CB-450054EF418A}"/>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8" name="Footer Placeholder 7">
            <a:extLst>
              <a:ext uri="{FF2B5EF4-FFF2-40B4-BE49-F238E27FC236}">
                <a16:creationId xmlns:a16="http://schemas.microsoft.com/office/drawing/2014/main" id="{04F8E9F4-88D8-4AA0-8816-5B14C170F5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14A9FC-692B-44C4-B146-3BCB0A0C670A}"/>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6820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9A01-4278-4A8C-8F27-6659790913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CDA9DA-5493-4BB7-BFB1-CDE04E6EBF6B}"/>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4" name="Footer Placeholder 3">
            <a:extLst>
              <a:ext uri="{FF2B5EF4-FFF2-40B4-BE49-F238E27FC236}">
                <a16:creationId xmlns:a16="http://schemas.microsoft.com/office/drawing/2014/main" id="{438ACF7B-601C-413D-8C0F-C39C30FB3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872BE-4E50-48B4-9B6B-F0B4F3CF675D}"/>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33885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F53C4-D29A-4840-B77C-EF9FF31F1BA1}"/>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3" name="Footer Placeholder 2">
            <a:extLst>
              <a:ext uri="{FF2B5EF4-FFF2-40B4-BE49-F238E27FC236}">
                <a16:creationId xmlns:a16="http://schemas.microsoft.com/office/drawing/2014/main" id="{7F2E48C9-1A6B-461C-91B1-8C9AA898D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1A86D-A116-4AC9-8C14-477CE130CE3C}"/>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112245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6E70-66EC-4843-90D7-399C2EC9C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15ADC-4536-4595-85B5-143F731B9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1A0ACD-7666-45A8-86FA-B0A97862D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6D5A3-ED99-4204-967A-BD1CAB7B22F0}"/>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6" name="Footer Placeholder 5">
            <a:extLst>
              <a:ext uri="{FF2B5EF4-FFF2-40B4-BE49-F238E27FC236}">
                <a16:creationId xmlns:a16="http://schemas.microsoft.com/office/drawing/2014/main" id="{F200B440-49BA-481B-A021-1C4533C8A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97B17-F25D-4FBB-BC60-7946F7668E4C}"/>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323158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7492-1564-4633-BF7A-471ACB29C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CFFBC-15E9-4DF1-BFC5-17DDC7AEC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6471E-FE28-411A-ADC0-9FBC7D271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BB8C47-F526-434D-8D01-9B0B182E6734}"/>
              </a:ext>
            </a:extLst>
          </p:cNvPr>
          <p:cNvSpPr>
            <a:spLocks noGrp="1"/>
          </p:cNvSpPr>
          <p:nvPr>
            <p:ph type="dt" sz="half" idx="10"/>
          </p:nvPr>
        </p:nvSpPr>
        <p:spPr/>
        <p:txBody>
          <a:bodyPr/>
          <a:lstStyle/>
          <a:p>
            <a:fld id="{0F8C9D70-721B-4557-89D0-9378E532EEB7}" type="datetimeFigureOut">
              <a:rPr lang="en-US" smtClean="0"/>
              <a:t>10/4/2018</a:t>
            </a:fld>
            <a:endParaRPr lang="en-US"/>
          </a:p>
        </p:txBody>
      </p:sp>
      <p:sp>
        <p:nvSpPr>
          <p:cNvPr id="6" name="Footer Placeholder 5">
            <a:extLst>
              <a:ext uri="{FF2B5EF4-FFF2-40B4-BE49-F238E27FC236}">
                <a16:creationId xmlns:a16="http://schemas.microsoft.com/office/drawing/2014/main" id="{10C6835A-D65D-4893-89DF-1BEF936D1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B5DF3-03AC-4208-8CE8-F8C1D34EACBB}"/>
              </a:ext>
            </a:extLst>
          </p:cNvPr>
          <p:cNvSpPr>
            <a:spLocks noGrp="1"/>
          </p:cNvSpPr>
          <p:nvPr>
            <p:ph type="sldNum" sz="quarter" idx="12"/>
          </p:nvPr>
        </p:nvSpPr>
        <p:spPr/>
        <p:txBody>
          <a:bodyPr/>
          <a:lstStyle/>
          <a:p>
            <a:fld id="{01F5F8B3-3957-4858-8C4D-ACCF8B80A585}" type="slidenum">
              <a:rPr lang="en-US" smtClean="0"/>
              <a:t>‹#›</a:t>
            </a:fld>
            <a:endParaRPr lang="en-US"/>
          </a:p>
        </p:txBody>
      </p:sp>
    </p:spTree>
    <p:extLst>
      <p:ext uri="{BB962C8B-B14F-4D97-AF65-F5344CB8AC3E}">
        <p14:creationId xmlns:p14="http://schemas.microsoft.com/office/powerpoint/2010/main" val="21805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7B129-63F0-4B83-B0DC-DADACFBB9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C309CF-A9E6-45C7-A72C-EF0AB351E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31C92-DDB1-4C97-A40B-73C576DE7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C9D70-721B-4557-89D0-9378E532EEB7}" type="datetimeFigureOut">
              <a:rPr lang="en-US" smtClean="0"/>
              <a:t>10/4/2018</a:t>
            </a:fld>
            <a:endParaRPr lang="en-US"/>
          </a:p>
        </p:txBody>
      </p:sp>
      <p:sp>
        <p:nvSpPr>
          <p:cNvPr id="5" name="Footer Placeholder 4">
            <a:extLst>
              <a:ext uri="{FF2B5EF4-FFF2-40B4-BE49-F238E27FC236}">
                <a16:creationId xmlns:a16="http://schemas.microsoft.com/office/drawing/2014/main" id="{908F2612-1CD0-4B8F-B059-61D4E96AF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32C9B4-029E-4CE3-B079-ABE26F916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5F8B3-3957-4858-8C4D-ACCF8B80A585}" type="slidenum">
              <a:rPr lang="en-US" smtClean="0"/>
              <a:t>‹#›</a:t>
            </a:fld>
            <a:endParaRPr lang="en-US"/>
          </a:p>
        </p:txBody>
      </p:sp>
    </p:spTree>
    <p:extLst>
      <p:ext uri="{BB962C8B-B14F-4D97-AF65-F5344CB8AC3E}">
        <p14:creationId xmlns:p14="http://schemas.microsoft.com/office/powerpoint/2010/main" val="270032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yeeptsa.org/" TargetMode="External"/><Relationship Id="rId2" Type="http://schemas.openxmlformats.org/officeDocument/2006/relationships/hyperlink" Target="mailto:tyeepythonbytes@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4D64-9163-40AE-843A-B2A4949E799D}"/>
              </a:ext>
            </a:extLst>
          </p:cNvPr>
          <p:cNvSpPr>
            <a:spLocks noGrp="1"/>
          </p:cNvSpPr>
          <p:nvPr>
            <p:ph type="ctrTitle"/>
          </p:nvPr>
        </p:nvSpPr>
        <p:spPr>
          <a:xfrm>
            <a:off x="2459502" y="336200"/>
            <a:ext cx="9144000" cy="2387600"/>
          </a:xfrm>
        </p:spPr>
        <p:txBody>
          <a:bodyPr/>
          <a:lstStyle/>
          <a:p>
            <a:r>
              <a:rPr lang="en-US" dirty="0"/>
              <a:t>Python Bytes</a:t>
            </a:r>
            <a:br>
              <a:rPr lang="en-US" dirty="0"/>
            </a:br>
            <a:r>
              <a:rPr lang="en-US" dirty="0"/>
              <a:t>Welcome!</a:t>
            </a:r>
          </a:p>
        </p:txBody>
      </p:sp>
      <p:sp>
        <p:nvSpPr>
          <p:cNvPr id="3" name="Subtitle 2">
            <a:extLst>
              <a:ext uri="{FF2B5EF4-FFF2-40B4-BE49-F238E27FC236}">
                <a16:creationId xmlns:a16="http://schemas.microsoft.com/office/drawing/2014/main" id="{6033F112-5FCB-4B97-BC38-0BB310C1F9F0}"/>
              </a:ext>
            </a:extLst>
          </p:cNvPr>
          <p:cNvSpPr>
            <a:spLocks noGrp="1"/>
          </p:cNvSpPr>
          <p:nvPr>
            <p:ph type="subTitle" idx="1"/>
          </p:nvPr>
        </p:nvSpPr>
        <p:spPr>
          <a:xfrm>
            <a:off x="1573237" y="3553653"/>
            <a:ext cx="9144000" cy="2843097"/>
          </a:xfrm>
        </p:spPr>
        <p:txBody>
          <a:bodyPr>
            <a:normAutofit/>
          </a:bodyPr>
          <a:lstStyle/>
          <a:p>
            <a:r>
              <a:rPr lang="en-US" sz="3200" dirty="0"/>
              <a:t>Featuring CS Wonders by Dr. Tao Wei</a:t>
            </a:r>
          </a:p>
          <a:p>
            <a:r>
              <a:rPr lang="en-US" sz="3200" dirty="0"/>
              <a:t>Developed through </a:t>
            </a:r>
            <a:r>
              <a:rPr lang="en-US" sz="3200" dirty="0" err="1"/>
              <a:t>Tyee</a:t>
            </a:r>
            <a:r>
              <a:rPr lang="en-US" sz="3200" dirty="0"/>
              <a:t> PTSA</a:t>
            </a:r>
          </a:p>
          <a:p>
            <a:r>
              <a:rPr lang="en-US" sz="3200" dirty="0"/>
              <a:t>Annie Zhu, Rob Fatland co-chairs</a:t>
            </a:r>
          </a:p>
          <a:p>
            <a:r>
              <a:rPr lang="en-US" sz="3200" dirty="0">
                <a:hlinkClick r:id="rId2"/>
              </a:rPr>
              <a:t>tyeepythonbytes@gmail.com</a:t>
            </a:r>
            <a:endParaRPr lang="en-US" sz="3200" dirty="0"/>
          </a:p>
          <a:p>
            <a:r>
              <a:rPr lang="en-US" sz="3200" dirty="0"/>
              <a:t>Registration: </a:t>
            </a:r>
            <a:r>
              <a:rPr lang="en-US" sz="3200" dirty="0">
                <a:hlinkClick r:id="rId3"/>
              </a:rPr>
              <a:t>http://tyeeptsa.org</a:t>
            </a:r>
            <a:r>
              <a:rPr lang="en-US" sz="3200" dirty="0"/>
              <a:t> </a:t>
            </a:r>
          </a:p>
        </p:txBody>
      </p:sp>
      <p:pic>
        <p:nvPicPr>
          <p:cNvPr id="4" name="Picture 3">
            <a:extLst>
              <a:ext uri="{FF2B5EF4-FFF2-40B4-BE49-F238E27FC236}">
                <a16:creationId xmlns:a16="http://schemas.microsoft.com/office/drawing/2014/main" id="{B41F3AEB-9CA7-406E-9B28-EBB064A9A6FE}"/>
              </a:ext>
            </a:extLst>
          </p:cNvPr>
          <p:cNvPicPr>
            <a:picLocks noChangeAspect="1"/>
          </p:cNvPicPr>
          <p:nvPr/>
        </p:nvPicPr>
        <p:blipFill>
          <a:blip r:embed="rId4"/>
          <a:stretch>
            <a:fillRect/>
          </a:stretch>
        </p:blipFill>
        <p:spPr>
          <a:xfrm>
            <a:off x="642993" y="654146"/>
            <a:ext cx="3866287" cy="2525151"/>
          </a:xfrm>
          <a:prstGeom prst="rect">
            <a:avLst/>
          </a:prstGeom>
        </p:spPr>
      </p:pic>
    </p:spTree>
    <p:extLst>
      <p:ext uri="{BB962C8B-B14F-4D97-AF65-F5344CB8AC3E}">
        <p14:creationId xmlns:p14="http://schemas.microsoft.com/office/powerpoint/2010/main" val="141795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D7E3-440E-4E39-9C25-FC2EAF227883}"/>
              </a:ext>
            </a:extLst>
          </p:cNvPr>
          <p:cNvSpPr>
            <a:spLocks noGrp="1"/>
          </p:cNvSpPr>
          <p:nvPr>
            <p:ph type="title"/>
          </p:nvPr>
        </p:nvSpPr>
        <p:spPr>
          <a:xfrm>
            <a:off x="461356" y="221037"/>
            <a:ext cx="10515600" cy="1325563"/>
          </a:xfrm>
        </p:spPr>
        <p:txBody>
          <a:bodyPr/>
          <a:lstStyle/>
          <a:p>
            <a:r>
              <a:rPr lang="en-US" dirty="0"/>
              <a:t>Minecraft</a:t>
            </a:r>
          </a:p>
        </p:txBody>
      </p:sp>
      <p:sp>
        <p:nvSpPr>
          <p:cNvPr id="3" name="Content Placeholder 2">
            <a:extLst>
              <a:ext uri="{FF2B5EF4-FFF2-40B4-BE49-F238E27FC236}">
                <a16:creationId xmlns:a16="http://schemas.microsoft.com/office/drawing/2014/main" id="{2C06E8DA-C5C2-4660-976A-4D0DA7658267}"/>
              </a:ext>
            </a:extLst>
          </p:cNvPr>
          <p:cNvSpPr>
            <a:spLocks noGrp="1"/>
          </p:cNvSpPr>
          <p:nvPr>
            <p:ph idx="1"/>
          </p:nvPr>
        </p:nvSpPr>
        <p:spPr>
          <a:xfrm>
            <a:off x="461356" y="1253331"/>
            <a:ext cx="10515600" cy="4351338"/>
          </a:xfrm>
        </p:spPr>
        <p:txBody>
          <a:bodyPr/>
          <a:lstStyle/>
          <a:p>
            <a:pPr marL="0" indent="0">
              <a:buNone/>
            </a:pPr>
            <a:r>
              <a:rPr lang="en-US" dirty="0" err="1"/>
              <a:t>setBlock</a:t>
            </a:r>
            <a:r>
              <a:rPr lang="en-US" dirty="0"/>
              <a:t>(x, y, z, type)</a:t>
            </a:r>
          </a:p>
        </p:txBody>
      </p:sp>
    </p:spTree>
    <p:extLst>
      <p:ext uri="{BB962C8B-B14F-4D97-AF65-F5344CB8AC3E}">
        <p14:creationId xmlns:p14="http://schemas.microsoft.com/office/powerpoint/2010/main" val="240937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908F-4436-4D08-BA09-84EFBA2C8579}"/>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6462B590-EA11-4B23-AE53-22A643EA1543}"/>
              </a:ext>
            </a:extLst>
          </p:cNvPr>
          <p:cNvSpPr>
            <a:spLocks noGrp="1"/>
          </p:cNvSpPr>
          <p:nvPr>
            <p:ph idx="1"/>
          </p:nvPr>
        </p:nvSpPr>
        <p:spPr/>
        <p:txBody>
          <a:bodyPr/>
          <a:lstStyle/>
          <a:p>
            <a:r>
              <a:rPr lang="en-US" dirty="0"/>
              <a:t>To understand our world</a:t>
            </a:r>
          </a:p>
          <a:p>
            <a:r>
              <a:rPr lang="en-US" dirty="0"/>
              <a:t>To study and understand processes</a:t>
            </a:r>
          </a:p>
          <a:p>
            <a:r>
              <a:rPr lang="en-US" dirty="0"/>
              <a:t>To be able to ask questions about the influences on our lives</a:t>
            </a:r>
          </a:p>
          <a:p>
            <a:r>
              <a:rPr lang="en-US" dirty="0"/>
              <a:t>To use an important new form of literacy</a:t>
            </a:r>
          </a:p>
          <a:p>
            <a:r>
              <a:rPr lang="en-US" dirty="0"/>
              <a:t>To have a new way to learn art, music, science and mathematics</a:t>
            </a:r>
          </a:p>
          <a:p>
            <a:r>
              <a:rPr lang="en-US" dirty="0"/>
              <a:t>As a job skill</a:t>
            </a:r>
          </a:p>
          <a:p>
            <a:r>
              <a:rPr lang="en-US" dirty="0"/>
              <a:t>To use computers better</a:t>
            </a:r>
          </a:p>
          <a:p>
            <a:r>
              <a:rPr lang="en-US" dirty="0"/>
              <a:t>As a medium in which to learn problem solving</a:t>
            </a:r>
          </a:p>
        </p:txBody>
      </p:sp>
    </p:spTree>
    <p:extLst>
      <p:ext uri="{BB962C8B-B14F-4D97-AF65-F5344CB8AC3E}">
        <p14:creationId xmlns:p14="http://schemas.microsoft.com/office/powerpoint/2010/main" val="72870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18E8-8EFE-4953-BA7A-A7573063BA25}"/>
              </a:ext>
            </a:extLst>
          </p:cNvPr>
          <p:cNvSpPr>
            <a:spLocks noGrp="1"/>
          </p:cNvSpPr>
          <p:nvPr>
            <p:ph type="title"/>
          </p:nvPr>
        </p:nvSpPr>
        <p:spPr/>
        <p:txBody>
          <a:bodyPr>
            <a:normAutofit/>
          </a:bodyPr>
          <a:lstStyle/>
          <a:p>
            <a:pPr algn="ctr"/>
            <a:r>
              <a:rPr lang="en-US" sz="7200" dirty="0"/>
              <a:t>Two Asks</a:t>
            </a:r>
          </a:p>
        </p:txBody>
      </p:sp>
      <p:sp>
        <p:nvSpPr>
          <p:cNvPr id="3" name="Content Placeholder 2">
            <a:extLst>
              <a:ext uri="{FF2B5EF4-FFF2-40B4-BE49-F238E27FC236}">
                <a16:creationId xmlns:a16="http://schemas.microsoft.com/office/drawing/2014/main" id="{E8E55223-52A1-400C-8D3F-34EEC9684C89}"/>
              </a:ext>
            </a:extLst>
          </p:cNvPr>
          <p:cNvSpPr>
            <a:spLocks noGrp="1"/>
          </p:cNvSpPr>
          <p:nvPr>
            <p:ph idx="1"/>
          </p:nvPr>
        </p:nvSpPr>
        <p:spPr/>
        <p:txBody>
          <a:bodyPr/>
          <a:lstStyle/>
          <a:p>
            <a:pPr fontAlgn="ctr"/>
            <a:r>
              <a:rPr lang="en-US" sz="4000" dirty="0"/>
              <a:t>Prepare your student to succeed by giving them the time and space to work on PB at home</a:t>
            </a:r>
          </a:p>
          <a:p>
            <a:pPr fontAlgn="ctr"/>
            <a:r>
              <a:rPr lang="en-US" sz="4000" dirty="0"/>
              <a:t>Review your student's work, progress, and Byte Sheets. The more engaged you are…</a:t>
            </a:r>
          </a:p>
          <a:p>
            <a:endParaRPr lang="en-US" dirty="0"/>
          </a:p>
        </p:txBody>
      </p:sp>
    </p:spTree>
    <p:extLst>
      <p:ext uri="{BB962C8B-B14F-4D97-AF65-F5344CB8AC3E}">
        <p14:creationId xmlns:p14="http://schemas.microsoft.com/office/powerpoint/2010/main" val="70518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E0D9-E016-4FA9-887F-23BF65A88B37}"/>
              </a:ext>
            </a:extLst>
          </p:cNvPr>
          <p:cNvSpPr>
            <a:spLocks noGrp="1"/>
          </p:cNvSpPr>
          <p:nvPr>
            <p:ph type="title"/>
          </p:nvPr>
        </p:nvSpPr>
        <p:spPr/>
        <p:txBody>
          <a:bodyPr/>
          <a:lstStyle/>
          <a:p>
            <a:r>
              <a:rPr lang="en-US" dirty="0"/>
              <a:t>Club Structure</a:t>
            </a:r>
          </a:p>
        </p:txBody>
      </p:sp>
      <p:sp>
        <p:nvSpPr>
          <p:cNvPr id="3" name="Content Placeholder 2">
            <a:extLst>
              <a:ext uri="{FF2B5EF4-FFF2-40B4-BE49-F238E27FC236}">
                <a16:creationId xmlns:a16="http://schemas.microsoft.com/office/drawing/2014/main" id="{DD7BFACA-E56E-4BE6-9714-C921AFF5A01C}"/>
              </a:ext>
            </a:extLst>
          </p:cNvPr>
          <p:cNvSpPr>
            <a:spLocks noGrp="1"/>
          </p:cNvSpPr>
          <p:nvPr>
            <p:ph idx="1"/>
          </p:nvPr>
        </p:nvSpPr>
        <p:spPr/>
        <p:txBody>
          <a:bodyPr/>
          <a:lstStyle/>
          <a:p>
            <a:r>
              <a:rPr lang="en-US" dirty="0"/>
              <a:t>Coaches</a:t>
            </a:r>
          </a:p>
          <a:p>
            <a:r>
              <a:rPr lang="en-US" dirty="0"/>
              <a:t>3:35 to 5:00 Room 1308 Tuesdays</a:t>
            </a:r>
          </a:p>
          <a:p>
            <a:r>
              <a:rPr lang="en-US" dirty="0"/>
              <a:t>Cancellations will be announced: Morning, </a:t>
            </a:r>
            <a:r>
              <a:rPr lang="en-US" dirty="0" err="1"/>
              <a:t>TTimes</a:t>
            </a:r>
            <a:r>
              <a:rPr lang="en-US" dirty="0"/>
              <a:t>, email</a:t>
            </a:r>
          </a:p>
          <a:p>
            <a:r>
              <a:rPr lang="en-US" dirty="0"/>
              <a:t>‘How do I get help outside of club time?’</a:t>
            </a:r>
          </a:p>
          <a:p>
            <a:pPr lvl="1"/>
            <a:r>
              <a:rPr lang="en-US" dirty="0"/>
              <a:t>Search bar</a:t>
            </a:r>
          </a:p>
          <a:p>
            <a:pPr lvl="1"/>
            <a:r>
              <a:rPr lang="en-US" dirty="0"/>
              <a:t>Email</a:t>
            </a:r>
          </a:p>
          <a:p>
            <a:r>
              <a:rPr lang="en-US" dirty="0"/>
              <a:t>Python Byte Sheets: 1 page, 15 minutes, turn in as you arrive</a:t>
            </a:r>
          </a:p>
          <a:p>
            <a:pPr lvl="1"/>
            <a:r>
              <a:rPr lang="en-US" dirty="0"/>
              <a:t>Byte Sheet 0 is here (but optional)</a:t>
            </a:r>
          </a:p>
          <a:p>
            <a:r>
              <a:rPr lang="en-US" dirty="0"/>
              <a:t>Signed code of conduct is also due at Meeting 2</a:t>
            </a:r>
          </a:p>
        </p:txBody>
      </p:sp>
    </p:spTree>
    <p:extLst>
      <p:ext uri="{BB962C8B-B14F-4D97-AF65-F5344CB8AC3E}">
        <p14:creationId xmlns:p14="http://schemas.microsoft.com/office/powerpoint/2010/main" val="61087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3EF6-763C-4501-A1DB-25FEF84C15A2}"/>
              </a:ext>
            </a:extLst>
          </p:cNvPr>
          <p:cNvSpPr>
            <a:spLocks noGrp="1"/>
          </p:cNvSpPr>
          <p:nvPr>
            <p:ph type="title"/>
          </p:nvPr>
        </p:nvSpPr>
        <p:spPr>
          <a:xfrm>
            <a:off x="760615" y="0"/>
            <a:ext cx="10515600" cy="1325563"/>
          </a:xfrm>
        </p:spPr>
        <p:txBody>
          <a:bodyPr/>
          <a:lstStyle/>
          <a:p>
            <a:r>
              <a:rPr lang="en-US" dirty="0"/>
              <a:t>Code of Conduct</a:t>
            </a:r>
          </a:p>
        </p:txBody>
      </p:sp>
      <p:sp>
        <p:nvSpPr>
          <p:cNvPr id="3" name="Content Placeholder 2">
            <a:extLst>
              <a:ext uri="{FF2B5EF4-FFF2-40B4-BE49-F238E27FC236}">
                <a16:creationId xmlns:a16="http://schemas.microsoft.com/office/drawing/2014/main" id="{CD30E595-5CC0-43DF-978E-5BA51755DBA2}"/>
              </a:ext>
            </a:extLst>
          </p:cNvPr>
          <p:cNvSpPr>
            <a:spLocks noGrp="1"/>
          </p:cNvSpPr>
          <p:nvPr>
            <p:ph idx="1"/>
          </p:nvPr>
        </p:nvSpPr>
        <p:spPr>
          <a:xfrm>
            <a:off x="1015538" y="1325563"/>
            <a:ext cx="10515600" cy="5235950"/>
          </a:xfrm>
        </p:spPr>
        <p:txBody>
          <a:bodyPr>
            <a:normAutofit fontScale="70000" lnSpcReduction="20000"/>
          </a:bodyPr>
          <a:lstStyle/>
          <a:p>
            <a:pPr marL="0" indent="0">
              <a:buNone/>
            </a:pPr>
            <a:r>
              <a:rPr lang="en-US" i="1" dirty="0"/>
              <a:t>We are dedicated to providing a harassment-free learning experience for everyone, regardless of gender, sexual orientation, disability, physical appearance, body size, race, or religion. We do not tolerate harassment in any form, including offensive communication, suggestive or explicit images, harassing media of any form, deliberate intimidation, following, disruption of people speaking, inappropriate physical contact or unwelcome attention.</a:t>
            </a:r>
            <a:endParaRPr lang="en-US" dirty="0"/>
          </a:p>
          <a:p>
            <a:pPr marL="0" indent="0">
              <a:buNone/>
            </a:pPr>
            <a:r>
              <a:rPr lang="en-US" dirty="0"/>
              <a:t> </a:t>
            </a:r>
          </a:p>
          <a:p>
            <a:pPr marL="0" indent="0">
              <a:buNone/>
            </a:pPr>
            <a:r>
              <a:rPr lang="en-US" i="1" dirty="0"/>
              <a:t>Be kind to others. Do not insult or put down other participants. Behave professionally. Remember that sexist, racist, or exclusionary jokes are not appropriate. </a:t>
            </a:r>
            <a:endParaRPr lang="en-US" dirty="0"/>
          </a:p>
          <a:p>
            <a:pPr marL="0" indent="0">
              <a:buNone/>
            </a:pPr>
            <a:r>
              <a:rPr lang="en-US" dirty="0"/>
              <a:t> </a:t>
            </a:r>
          </a:p>
          <a:p>
            <a:pPr marL="0" indent="0">
              <a:buNone/>
            </a:pPr>
            <a:r>
              <a:rPr lang="en-US" i="1" dirty="0"/>
              <a:t>People asked to stop any harassing behavior are expected to comply immediately. Anyone violating these rules may be asked to leave the classroom at the sole discretion of the instructors and coaches. </a:t>
            </a:r>
            <a:endParaRPr lang="en-US" dirty="0"/>
          </a:p>
          <a:p>
            <a:pPr marL="0" indent="0">
              <a:buNone/>
            </a:pPr>
            <a:r>
              <a:rPr lang="en-US" dirty="0"/>
              <a:t> </a:t>
            </a:r>
          </a:p>
          <a:p>
            <a:pPr marL="0" indent="0">
              <a:buNone/>
            </a:pPr>
            <a:r>
              <a:rPr lang="en-US" i="1" dirty="0"/>
              <a:t>If you believe someone is violating the Code of Conduct we ask that you report it: Either by speaking to us (coaches, parents, teachers), by email or if necessary by phone or text. All reports will be kept confidential. </a:t>
            </a:r>
            <a:endParaRPr lang="en-US" dirty="0"/>
          </a:p>
          <a:p>
            <a:pPr marL="0" indent="0">
              <a:buNone/>
            </a:pPr>
            <a:r>
              <a:rPr lang="en-US" dirty="0"/>
              <a:t> </a:t>
            </a:r>
          </a:p>
          <a:p>
            <a:pPr marL="0" indent="0">
              <a:buNone/>
            </a:pPr>
            <a:r>
              <a:rPr lang="en-US" i="1" dirty="0"/>
              <a:t>Thank you for helping make this a welcoming, friendly event for all. </a:t>
            </a:r>
            <a:endParaRPr lang="en-US" dirty="0"/>
          </a:p>
        </p:txBody>
      </p:sp>
    </p:spTree>
    <p:extLst>
      <p:ext uri="{BB962C8B-B14F-4D97-AF65-F5344CB8AC3E}">
        <p14:creationId xmlns:p14="http://schemas.microsoft.com/office/powerpoint/2010/main" val="101047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EE71-583B-468B-910E-03EF0557457B}"/>
              </a:ext>
            </a:extLst>
          </p:cNvPr>
          <p:cNvSpPr>
            <a:spLocks noGrp="1"/>
          </p:cNvSpPr>
          <p:nvPr>
            <p:ph type="title"/>
          </p:nvPr>
        </p:nvSpPr>
        <p:spPr/>
        <p:txBody>
          <a:bodyPr/>
          <a:lstStyle/>
          <a:p>
            <a:r>
              <a:rPr lang="en-US" dirty="0"/>
              <a:t>Segue to Dr. Tao</a:t>
            </a:r>
          </a:p>
        </p:txBody>
      </p:sp>
    </p:spTree>
    <p:extLst>
      <p:ext uri="{BB962C8B-B14F-4D97-AF65-F5344CB8AC3E}">
        <p14:creationId xmlns:p14="http://schemas.microsoft.com/office/powerpoint/2010/main" val="92351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49E5-2789-4994-BABF-CDB59AF44C2B}"/>
              </a:ext>
            </a:extLst>
          </p:cNvPr>
          <p:cNvSpPr>
            <a:spLocks noGrp="1"/>
          </p:cNvSpPr>
          <p:nvPr>
            <p:ph type="ctrTitle"/>
          </p:nvPr>
        </p:nvSpPr>
        <p:spPr/>
        <p:txBody>
          <a:bodyPr/>
          <a:lstStyle/>
          <a:p>
            <a:r>
              <a:rPr lang="en-US" dirty="0"/>
              <a:t>Python Bytes </a:t>
            </a:r>
            <a:br>
              <a:rPr lang="en-US" dirty="0"/>
            </a:br>
            <a:r>
              <a:rPr lang="en-US" dirty="0"/>
              <a:t>Intermediate</a:t>
            </a:r>
          </a:p>
        </p:txBody>
      </p:sp>
      <p:sp>
        <p:nvSpPr>
          <p:cNvPr id="3" name="Subtitle 2">
            <a:extLst>
              <a:ext uri="{FF2B5EF4-FFF2-40B4-BE49-F238E27FC236}">
                <a16:creationId xmlns:a16="http://schemas.microsoft.com/office/drawing/2014/main" id="{BD64D385-DBE5-472B-99ED-00153C505BF4}"/>
              </a:ext>
            </a:extLst>
          </p:cNvPr>
          <p:cNvSpPr>
            <a:spLocks noGrp="1"/>
          </p:cNvSpPr>
          <p:nvPr>
            <p:ph type="subTitle" idx="1"/>
          </p:nvPr>
        </p:nvSpPr>
        <p:spPr/>
        <p:txBody>
          <a:bodyPr/>
          <a:lstStyle/>
          <a:p>
            <a:r>
              <a:rPr lang="en-US" dirty="0"/>
              <a:t>Rob Fatland, Tao Wei, Annie Zhu, Wei Lu</a:t>
            </a:r>
          </a:p>
        </p:txBody>
      </p:sp>
    </p:spTree>
    <p:extLst>
      <p:ext uri="{BB962C8B-B14F-4D97-AF65-F5344CB8AC3E}">
        <p14:creationId xmlns:p14="http://schemas.microsoft.com/office/powerpoint/2010/main" val="343770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CEA4-95CC-49C8-9A26-9D63498C5756}"/>
              </a:ext>
            </a:extLst>
          </p:cNvPr>
          <p:cNvSpPr>
            <a:spLocks noGrp="1"/>
          </p:cNvSpPr>
          <p:nvPr>
            <p:ph type="title"/>
          </p:nvPr>
        </p:nvSpPr>
        <p:spPr/>
        <p:txBody>
          <a:bodyPr/>
          <a:lstStyle/>
          <a:p>
            <a:r>
              <a:rPr lang="en-US" dirty="0"/>
              <a:t>Meru </a:t>
            </a:r>
            <a:r>
              <a:rPr lang="en-US" dirty="0" err="1"/>
              <a:t>Prastarah</a:t>
            </a:r>
            <a:endParaRPr lang="en-US" dirty="0"/>
          </a:p>
        </p:txBody>
      </p:sp>
      <p:sp>
        <p:nvSpPr>
          <p:cNvPr id="3" name="Content Placeholder 2">
            <a:extLst>
              <a:ext uri="{FF2B5EF4-FFF2-40B4-BE49-F238E27FC236}">
                <a16:creationId xmlns:a16="http://schemas.microsoft.com/office/drawing/2014/main" id="{3B401B49-B4CB-4CBE-9584-DF530E1CB84F}"/>
              </a:ext>
            </a:extLst>
          </p:cNvPr>
          <p:cNvSpPr>
            <a:spLocks noGrp="1"/>
          </p:cNvSpPr>
          <p:nvPr>
            <p:ph idx="1"/>
          </p:nvPr>
        </p:nvSpPr>
        <p:spPr/>
        <p:txBody>
          <a:bodyPr/>
          <a:lstStyle/>
          <a:p>
            <a:r>
              <a:rPr lang="en-US" dirty="0"/>
              <a:t>…the (early) name for the Pascal Triangle</a:t>
            </a:r>
          </a:p>
          <a:p>
            <a:r>
              <a:rPr lang="en-US" dirty="0">
                <a:sym typeface="Wingdings" panose="05000000000000000000" pitchFamily="2" charset="2"/>
              </a:rPr>
              <a:t>c</a:t>
            </a:r>
            <a:r>
              <a:rPr lang="en-US" dirty="0"/>
              <a:t>ombinatorics, graph theory, algebra, calculus, fractals, …</a:t>
            </a:r>
          </a:p>
          <a:p>
            <a:endParaRPr lang="en-US" dirty="0"/>
          </a:p>
        </p:txBody>
      </p:sp>
    </p:spTree>
    <p:extLst>
      <p:ext uri="{BB962C8B-B14F-4D97-AF65-F5344CB8AC3E}">
        <p14:creationId xmlns:p14="http://schemas.microsoft.com/office/powerpoint/2010/main" val="210127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B10D-4E37-4F08-A470-7767322E1A05}"/>
              </a:ext>
            </a:extLst>
          </p:cNvPr>
          <p:cNvSpPr>
            <a:spLocks noGrp="1"/>
          </p:cNvSpPr>
          <p:nvPr>
            <p:ph type="title"/>
          </p:nvPr>
        </p:nvSpPr>
        <p:spPr/>
        <p:txBody>
          <a:bodyPr/>
          <a:lstStyle/>
          <a:p>
            <a:r>
              <a:rPr lang="en-US" dirty="0"/>
              <a:t>Ocean Data Science</a:t>
            </a:r>
          </a:p>
        </p:txBody>
      </p:sp>
      <p:sp>
        <p:nvSpPr>
          <p:cNvPr id="3" name="Content Placeholder 2">
            <a:extLst>
              <a:ext uri="{FF2B5EF4-FFF2-40B4-BE49-F238E27FC236}">
                <a16:creationId xmlns:a16="http://schemas.microsoft.com/office/drawing/2014/main" id="{B27BF869-821C-4B8E-B7E5-01707F104027}"/>
              </a:ext>
            </a:extLst>
          </p:cNvPr>
          <p:cNvSpPr>
            <a:spLocks noGrp="1"/>
          </p:cNvSpPr>
          <p:nvPr>
            <p:ph idx="1"/>
          </p:nvPr>
        </p:nvSpPr>
        <p:spPr/>
        <p:txBody>
          <a:bodyPr/>
          <a:lstStyle/>
          <a:p>
            <a:r>
              <a:rPr lang="en-US" dirty="0"/>
              <a:t>As I dive down into the Pacific ocean: Does the water get warmer?</a:t>
            </a:r>
          </a:p>
        </p:txBody>
      </p:sp>
    </p:spTree>
    <p:extLst>
      <p:ext uri="{BB962C8B-B14F-4D97-AF65-F5344CB8AC3E}">
        <p14:creationId xmlns:p14="http://schemas.microsoft.com/office/powerpoint/2010/main" val="292777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6003</TotalTime>
  <Words>345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Python Bytes Welcome!</vt:lpstr>
      <vt:lpstr>Why?</vt:lpstr>
      <vt:lpstr>Two Asks</vt:lpstr>
      <vt:lpstr>Club Structure</vt:lpstr>
      <vt:lpstr>Code of Conduct</vt:lpstr>
      <vt:lpstr>Segue to Dr. Tao</vt:lpstr>
      <vt:lpstr>Python Bytes  Intermediate</vt:lpstr>
      <vt:lpstr>Meru Prastarah</vt:lpstr>
      <vt:lpstr>Ocean Data Science</vt:lpstr>
      <vt:lpstr>Minecraft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Bytes  Intermediate</dc:title>
  <dc:creator>Rob Fatland</dc:creator>
  <cp:lastModifiedBy>Rob Fatland</cp:lastModifiedBy>
  <cp:revision>13</cp:revision>
  <dcterms:created xsi:type="dcterms:W3CDTF">2018-10-02T02:57:35Z</dcterms:created>
  <dcterms:modified xsi:type="dcterms:W3CDTF">2018-10-08T20:31:44Z</dcterms:modified>
</cp:coreProperties>
</file>