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Lexend ExtraBold"/>
      <p:bold r:id="rId28"/>
    </p:embeddedFont>
    <p:embeddedFont>
      <p:font typeface="Roboto"/>
      <p:regular r:id="rId29"/>
      <p:bold r:id="rId30"/>
      <p:italic r:id="rId31"/>
      <p:boldItalic r:id="rId32"/>
    </p:embeddedFont>
    <p:embeddedFont>
      <p:font typeface="Source Code Pr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96A6A8-4E37-4D65-B32F-9CCC5B2F5152}">
  <a:tblStyle styleId="{7D96A6A8-4E37-4D65-B32F-9CCC5B2F515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LexendExtraBold-bold.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SourceCodePro-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SourceCodePro-italic.fntdata"/><Relationship Id="rId12" Type="http://schemas.openxmlformats.org/officeDocument/2006/relationships/slide" Target="slides/slide6.xml"/><Relationship Id="rId34" Type="http://schemas.openxmlformats.org/officeDocument/2006/relationships/font" Target="fonts/SourceCodePr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SourceCodePr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b015aa053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b015aa053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b06aa908f7_4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b06aa908f7_4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latin typeface="Roboto"/>
                <a:ea typeface="Roboto"/>
                <a:cs typeface="Roboto"/>
                <a:sym typeface="Roboto"/>
              </a:rPr>
              <a:t>RAHUL</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GB" sz="1200">
                <a:solidFill>
                  <a:srgbClr val="374151"/>
                </a:solidFill>
                <a:latin typeface="Roboto"/>
                <a:ea typeface="Roboto"/>
                <a:cs typeface="Roboto"/>
                <a:sym typeface="Roboto"/>
              </a:rPr>
              <a:t>The distribution graph for tv shows by number of season clearly shows that there are a high number of single season tv shows. but those with more than two seasons could indicate a strong following. We can't fully say that all the shows with one season have been discontinued but we would need more data to determine this. Focusing on tv shows with 2 seasons  could be a sweet spot for CS-Streaming, offering shows that viewers are committed to.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06aa908f7_4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06aa908f7_4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latin typeface="Roboto"/>
                <a:ea typeface="Roboto"/>
                <a:cs typeface="Roboto"/>
                <a:sym typeface="Roboto"/>
              </a:rPr>
              <a:t>Let's dive into the trends we see in movie releases over the years. The graph shows a substantial ramp-up of movie production starting in the early 2000s, peaking around 2018. This suggests there's a rich pool of recent movies that have captivated audiences, and these could be just the kind of films CS-Streaming might want to showcase.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06aa908f7_4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06aa908f7_4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latin typeface="Roboto"/>
                <a:ea typeface="Roboto"/>
                <a:cs typeface="Roboto"/>
                <a:sym typeface="Roboto"/>
              </a:rPr>
              <a:t>There's been a steady climb in the number of TV shows being released, particularly from 2015. It looks like there's an increasing demand for series, which is something CS-Streaming can tap into.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015aa053c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015aa053c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Nikul: This bar graph shows the all the counts of  Genres of Movies and TV shows on Netflix. Judging by the numbers shown, our streaming company could potentially look to target the lower count genres which are just below 500 such as Stand up Comedy, Horror, Crime, Thrillers in terms of Genres for both TV shows and Movies. If our streaming service does decide to include the popular genres then we could look at rivalling Netflix with cheaper monthly subscriptions when there is a lower season for audiences and charge higher prices which are still cheaper than Netflix during a high/peak season of streaming.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06aa908f7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b06aa908f7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latin typeface="Roboto"/>
                <a:ea typeface="Roboto"/>
                <a:cs typeface="Roboto"/>
                <a:sym typeface="Roboto"/>
              </a:rPr>
              <a:t>Moving on to movie ratings, there's a clear preference here. Movies rated TV-MA and TV-14 are the most common. It seems that movies with mature themes are what people are really gravitating towards. Netflix do provide movies geared </a:t>
            </a:r>
            <a:r>
              <a:rPr lang="en-GB" sz="1200">
                <a:solidFill>
                  <a:srgbClr val="374151"/>
                </a:solidFill>
                <a:latin typeface="Roboto"/>
                <a:ea typeface="Roboto"/>
                <a:cs typeface="Roboto"/>
                <a:sym typeface="Roboto"/>
              </a:rPr>
              <a:t>towards children and young families which show that they do cater to a wider audience. This is something to keep in mind.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06aa908f7_4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06aa908f7_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latin typeface="Roboto"/>
                <a:ea typeface="Roboto"/>
                <a:cs typeface="Roboto"/>
                <a:sym typeface="Roboto"/>
              </a:rPr>
              <a:t>Similar to movies, TV-MA and TV-14 shows seem to be what's most watched. It's another nod to the kind of content that could resonate with CS-Streaming’s audience — mature, thought-provoking series. There are less shows that are deemed suitable to for </a:t>
            </a:r>
            <a:r>
              <a:rPr lang="en-GB" sz="1200">
                <a:solidFill>
                  <a:srgbClr val="374151"/>
                </a:solidFill>
                <a:latin typeface="Roboto"/>
                <a:ea typeface="Roboto"/>
                <a:cs typeface="Roboto"/>
                <a:sym typeface="Roboto"/>
              </a:rPr>
              <a:t>younger</a:t>
            </a:r>
            <a:r>
              <a:rPr lang="en-GB" sz="1200">
                <a:solidFill>
                  <a:srgbClr val="374151"/>
                </a:solidFill>
                <a:latin typeface="Roboto"/>
                <a:ea typeface="Roboto"/>
                <a:cs typeface="Roboto"/>
                <a:sym typeface="Roboto"/>
              </a:rPr>
              <a:t> audience or families which could be suggesting that netflix prioritise more mature content for tv shows. Both rating </a:t>
            </a:r>
            <a:r>
              <a:rPr lang="en-GB" sz="1200">
                <a:solidFill>
                  <a:srgbClr val="374151"/>
                </a:solidFill>
                <a:latin typeface="Roboto"/>
                <a:ea typeface="Roboto"/>
                <a:cs typeface="Roboto"/>
                <a:sym typeface="Roboto"/>
              </a:rPr>
              <a:t>distribution graph are very similar but it does leave cs streaming different angles to target their content in regards to a younger audience and families.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015aa053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015aa053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netflix platform released in 2007 and after 10 years we can see that there is a significant increase in content uploaded from their 2017 onwards, especially in the amount of movies uploaded. The decrease shown is most likely due to the Covid production pause and how it impacted the addition of new content on the platform. T</a:t>
            </a:r>
            <a:r>
              <a:rPr lang="en-GB"/>
              <a:t>v shows show line show a slightly less decline compared to movies which suggests that customers may be shifting their bias towards tv shows over movies for the coming years.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b015aa053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b015aa053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200">
                <a:solidFill>
                  <a:srgbClr val="D1D5DB"/>
                </a:solidFill>
                <a:highlight>
                  <a:srgbClr val="343541"/>
                </a:highlight>
                <a:latin typeface="Roboto"/>
                <a:ea typeface="Roboto"/>
                <a:cs typeface="Roboto"/>
                <a:sym typeface="Roboto"/>
              </a:rPr>
              <a:t>This graph depicting the monthly addition of TV shows and movies. it suggests a correlation with seasonal breaks and increased content uploads to the platform, we can this with the months of january, april, july and december. This pattern implies that Netflix strategically targets these periods to meet the heightened demand for content, coinciding with higher user activity on the platform. Consequently, CS streaming services should consider prioritizing content additions during these specific times of the year to align with user behavior and maximize engagement. Futhermore, there are opportunities to capitalise on these heightened period by adding discounting or promotion to increase  platform engagement.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06aa908f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b06aa908f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900">
                <a:solidFill>
                  <a:srgbClr val="374151"/>
                </a:solidFill>
                <a:latin typeface="Roboto"/>
                <a:ea typeface="Roboto"/>
                <a:cs typeface="Roboto"/>
                <a:sym typeface="Roboto"/>
              </a:rPr>
              <a:t>Let's look at the actors from different countries and what they bring to the table for CS-Streaming. In the USA, we've got versatile actors like Samuel L. Jackson and Nicolas Cage, showing the strength of American movies. From India, there's Shah Rukh Khan and Amitabh Bachchan – big names in Bollywood, popular both at home and internationally. The UK brings us Judi Dench and Johnny Depp, actors known for a range of roles, from classic to modern films. Canada's Ryan Reynolds and Mike Myers are known for their roles in comedy and action movies. And from France and Germany, we see actors like Marion Cotillard and Daniel Brühl, who are part of a diverse European film scene.</a:t>
            </a:r>
            <a:endParaRPr sz="19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900">
                <a:solidFill>
                  <a:srgbClr val="374151"/>
                </a:solidFill>
                <a:latin typeface="Roboto"/>
                <a:ea typeface="Roboto"/>
                <a:cs typeface="Roboto"/>
                <a:sym typeface="Roboto"/>
              </a:rPr>
              <a:t>This tells us that for CS-Streaming, picking movies with these well-known actors could be a smart move. They're popular around the world, and having their movies could help us draw in a wide audience and build a collection of internationally acclaimed films.</a:t>
            </a:r>
            <a:endParaRPr sz="1900">
              <a:solidFill>
                <a:srgbClr val="374151"/>
              </a:solidFill>
              <a:latin typeface="Roboto"/>
              <a:ea typeface="Roboto"/>
              <a:cs typeface="Roboto"/>
              <a:sym typeface="Roboto"/>
            </a:endParaRPr>
          </a:p>
          <a:p>
            <a:pPr indent="0" lvl="0" marL="0" rtl="0" algn="l">
              <a:lnSpc>
                <a:spcPct val="115000"/>
              </a:lnSpc>
              <a:spcBef>
                <a:spcPts val="0"/>
              </a:spcBef>
              <a:spcAft>
                <a:spcPts val="1500"/>
              </a:spcAft>
              <a:buNone/>
            </a:pPr>
            <a:r>
              <a:t/>
            </a:r>
            <a:endParaRPr sz="1200">
              <a:solidFill>
                <a:srgbClr val="37415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06aa908f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b06aa908f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900">
                <a:solidFill>
                  <a:srgbClr val="374151"/>
                </a:solidFill>
                <a:latin typeface="Roboto"/>
                <a:ea typeface="Roboto"/>
                <a:cs typeface="Roboto"/>
                <a:sym typeface="Roboto"/>
              </a:rPr>
              <a:t>In the TV show arena, the United States stands out with its strong lineup of voice actors, showing just how much people enjoy animated series. Over in the UK, the focus is on documentary and comedy, hinting at an audience that likes both learning and laughing. Japan's chart is filled with voice actors too, a nod to the worldwide popularity of anime. South Korea is making waves with its actors from hit K-dramas, showing their global reach. Canada, like the US, also has a notable presence of voice actors, pointing to the popularity of animation there. France's list is quite varied, suggesting a range of successful French shows with potential international appeal.</a:t>
            </a:r>
            <a:endParaRPr sz="19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900">
                <a:solidFill>
                  <a:srgbClr val="374151"/>
                </a:solidFill>
                <a:latin typeface="Roboto"/>
                <a:ea typeface="Roboto"/>
                <a:cs typeface="Roboto"/>
                <a:sym typeface="Roboto"/>
              </a:rPr>
              <a:t>For CS-Streaming, this means there's a real opportunity in bringing in TV series with these actors, especially in genres like animation and drama. These shows and actors have fans all around the world, and that could really help us build a diverse, globally appealing TV lineup.</a:t>
            </a:r>
            <a:endParaRPr sz="1900">
              <a:solidFill>
                <a:srgbClr val="374151"/>
              </a:solidFill>
              <a:latin typeface="Roboto"/>
              <a:ea typeface="Roboto"/>
              <a:cs typeface="Roboto"/>
              <a:sym typeface="Roboto"/>
            </a:endParaRPr>
          </a:p>
          <a:p>
            <a:pPr indent="0" lvl="0" marL="0" rtl="0" algn="l">
              <a:lnSpc>
                <a:spcPct val="115000"/>
              </a:lnSpc>
              <a:spcBef>
                <a:spcPts val="0"/>
              </a:spcBef>
              <a:spcAft>
                <a:spcPts val="1500"/>
              </a:spcAft>
              <a:buNone/>
            </a:pPr>
            <a:r>
              <a:t/>
            </a:r>
            <a:endParaRPr sz="1200">
              <a:solidFill>
                <a:srgbClr val="37415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b015aa053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b015aa053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015aa053c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b015aa053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500">
                <a:solidFill>
                  <a:srgbClr val="374151"/>
                </a:solidFill>
                <a:latin typeface="Roboto"/>
                <a:ea typeface="Roboto"/>
                <a:cs typeface="Roboto"/>
                <a:sym typeface="Roboto"/>
              </a:rPr>
              <a:t>For our CS-Streaming Content Selection Decision Map, we have a straightforward yet effective approach. Let's walk through it:</a:t>
            </a:r>
            <a:endParaRPr sz="1500">
              <a:solidFill>
                <a:srgbClr val="374151"/>
              </a:solidFill>
              <a:latin typeface="Roboto"/>
              <a:ea typeface="Roboto"/>
              <a:cs typeface="Roboto"/>
              <a:sym typeface="Roboto"/>
            </a:endParaRPr>
          </a:p>
          <a:p>
            <a:pPr indent="-228600" lvl="0" marL="457200" rtl="0" algn="l">
              <a:lnSpc>
                <a:spcPct val="115000"/>
              </a:lnSpc>
              <a:spcBef>
                <a:spcPts val="1500"/>
              </a:spcBef>
              <a:spcAft>
                <a:spcPts val="0"/>
              </a:spcAft>
              <a:buClr>
                <a:srgbClr val="374151"/>
              </a:buClr>
              <a:buSzPts val="1500"/>
              <a:buFont typeface="Roboto"/>
              <a:buNone/>
            </a:pPr>
            <a:r>
              <a:rPr lang="en-GB" sz="1500">
                <a:solidFill>
                  <a:srgbClr val="374151"/>
                </a:solidFill>
                <a:latin typeface="Roboto"/>
                <a:ea typeface="Roboto"/>
                <a:cs typeface="Roboto"/>
                <a:sym typeface="Roboto"/>
              </a:rPr>
              <a:t>We start by asking if the content is from one of the top ten content-producing countries. This ensures we're tapping into globally popular and high-quality productions.</a:t>
            </a:r>
            <a:endParaRPr sz="15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500"/>
              <a:buFont typeface="Roboto"/>
              <a:buNone/>
            </a:pPr>
            <a:r>
              <a:rPr lang="en-GB" sz="1500">
                <a:solidFill>
                  <a:srgbClr val="374151"/>
                </a:solidFill>
                <a:latin typeface="Roboto"/>
                <a:ea typeface="Roboto"/>
                <a:cs typeface="Roboto"/>
                <a:sym typeface="Roboto"/>
              </a:rPr>
              <a:t> Next, we check if it falls into one of the top genres. This aligns our offerings with viewer preferences and trends.</a:t>
            </a:r>
            <a:endParaRPr sz="15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500"/>
              <a:buFont typeface="Roboto"/>
              <a:buNone/>
            </a:pPr>
            <a:r>
              <a:rPr lang="en-GB" sz="1500">
                <a:solidFill>
                  <a:srgbClr val="374151"/>
                </a:solidFill>
                <a:latin typeface="Roboto"/>
                <a:ea typeface="Roboto"/>
                <a:cs typeface="Roboto"/>
                <a:sym typeface="Roboto"/>
              </a:rPr>
              <a:t>We then see if the content features any top actors based on the production country. Familiar faces can be a huge draw for our audience.</a:t>
            </a:r>
            <a:endParaRPr sz="15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500"/>
              <a:buFont typeface="Roboto"/>
              <a:buNone/>
            </a:pPr>
            <a:r>
              <a:rPr lang="en-GB" sz="1500">
                <a:solidFill>
                  <a:srgbClr val="374151"/>
                </a:solidFill>
                <a:latin typeface="Roboto"/>
                <a:ea typeface="Roboto"/>
                <a:cs typeface="Roboto"/>
                <a:sym typeface="Roboto"/>
              </a:rPr>
              <a:t>We look at the release period, focusing on the peak era of 2010 to 2018, to keep our library fresh and relevant.</a:t>
            </a:r>
            <a:endParaRPr sz="15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500"/>
              <a:buFont typeface="Roboto"/>
              <a:buNone/>
            </a:pPr>
            <a:r>
              <a:rPr lang="en-GB" sz="1500">
                <a:solidFill>
                  <a:srgbClr val="374151"/>
                </a:solidFill>
                <a:latin typeface="Roboto"/>
                <a:ea typeface="Roboto"/>
                <a:cs typeface="Roboto"/>
                <a:sym typeface="Roboto"/>
              </a:rPr>
              <a:t>The rating is important too. We're aiming for TV-MA or TV-14 to attract a mature audience.</a:t>
            </a:r>
            <a:endParaRPr sz="15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500"/>
              <a:buFont typeface="Roboto"/>
              <a:buNone/>
            </a:pPr>
            <a:r>
              <a:rPr lang="en-GB" sz="1500">
                <a:solidFill>
                  <a:srgbClr val="374151"/>
                </a:solidFill>
                <a:latin typeface="Roboto"/>
                <a:ea typeface="Roboto"/>
                <a:cs typeface="Roboto"/>
                <a:sym typeface="Roboto"/>
              </a:rPr>
              <a:t>For movies, we target the sweet spot of 80-120 minutes. For TV shows, we look for series with more than two seasons, indicating sustained viewer interest.</a:t>
            </a:r>
            <a:endParaRPr sz="15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500"/>
              <a:buFont typeface="Roboto"/>
              <a:buNone/>
            </a:pPr>
            <a:r>
              <a:rPr lang="en-GB" sz="1500">
                <a:solidFill>
                  <a:srgbClr val="374151"/>
                </a:solidFill>
                <a:latin typeface="Roboto"/>
                <a:ea typeface="Roboto"/>
                <a:cs typeface="Roboto"/>
                <a:sym typeface="Roboto"/>
              </a:rPr>
              <a:t>We assess if the content stands out from what's available on other platforms. This helps us offer a unique viewing experience.</a:t>
            </a:r>
            <a:endParaRPr sz="15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500"/>
              <a:buFont typeface="Roboto"/>
              <a:buNone/>
            </a:pPr>
            <a:r>
              <a:rPr lang="en-GB" sz="1500">
                <a:solidFill>
                  <a:srgbClr val="374151"/>
                </a:solidFill>
                <a:latin typeface="Roboto"/>
                <a:ea typeface="Roboto"/>
                <a:cs typeface="Roboto"/>
                <a:sym typeface="Roboto"/>
              </a:rPr>
              <a:t>Finally, we weigh the acquisition cost against potential returns, ensuring we make financially sound decisions.</a:t>
            </a:r>
            <a:endParaRPr sz="15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500">
                <a:solidFill>
                  <a:srgbClr val="374151"/>
                </a:solidFill>
                <a:latin typeface="Roboto"/>
                <a:ea typeface="Roboto"/>
                <a:cs typeface="Roboto"/>
                <a:sym typeface="Roboto"/>
              </a:rPr>
              <a:t>Each step is crucial for curating a compelling and competitive library for CS-Streaming.</a:t>
            </a:r>
            <a:endParaRPr sz="1500">
              <a:solidFill>
                <a:srgbClr val="37415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015aa053c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b015aa053c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600">
                <a:solidFill>
                  <a:srgbClr val="374151"/>
                </a:solidFill>
                <a:latin typeface="Roboto"/>
                <a:ea typeface="Roboto"/>
                <a:cs typeface="Roboto"/>
                <a:sym typeface="Roboto"/>
              </a:rPr>
              <a:t>In our final thoughts for CS-Streaming, let's recap what we've gathered from Netflix's invaluable data. It's given us a clear picture of what viewers are into these days – which countries are churning out hits, what genres are catching eyes, and which actors are drawing crowds. We're using these insights to carve out CS-Streaming's unique space in the streaming world.</a:t>
            </a:r>
            <a:endParaRPr sz="16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600">
                <a:solidFill>
                  <a:srgbClr val="374151"/>
                </a:solidFill>
                <a:latin typeface="Roboto"/>
                <a:ea typeface="Roboto"/>
                <a:cs typeface="Roboto"/>
                <a:sym typeface="Roboto"/>
              </a:rPr>
              <a:t>Our strategy? It's all about hitting the right notes. We're not just throwing a wide net; we're being smart about it. We're zoning in on content from those buzzing hotspots, those genres that keep people talking, and movies and shows with faces everyone knows. And it's not just about what's hot right now; we're also bringing in those timeless classics that everyone loves to come back to.</a:t>
            </a:r>
            <a:endParaRPr sz="16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GB" sz="1600">
                <a:solidFill>
                  <a:srgbClr val="374151"/>
                </a:solidFill>
                <a:latin typeface="Roboto"/>
                <a:ea typeface="Roboto"/>
                <a:cs typeface="Roboto"/>
                <a:sym typeface="Roboto"/>
              </a:rPr>
              <a:t>But here's the key – every choice we make has to be smart, not just cool. We're looking at every movie, every show, and asking, 'Is this going to bring in the viewers? Is it worth the investment?' That's how we ensure CS-Streaming doesn't just grow, but grows smartly.</a:t>
            </a:r>
            <a:endParaRPr sz="16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GB" sz="1600">
                <a:solidFill>
                  <a:srgbClr val="374151"/>
                </a:solidFill>
                <a:latin typeface="Roboto"/>
                <a:ea typeface="Roboto"/>
                <a:cs typeface="Roboto"/>
                <a:sym typeface="Roboto"/>
              </a:rPr>
              <a:t>And, if we had more time and  resources, We would dive even deeper. We  would get viewer behaviour data, for example, explore more niche content areas, maybe even play around with predicting what the next big thing is going to be.  </a:t>
            </a:r>
            <a:endParaRPr sz="16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lang="en-GB" sz="1600">
                <a:solidFill>
                  <a:srgbClr val="374151"/>
                </a:solidFill>
                <a:latin typeface="Roboto"/>
                <a:ea typeface="Roboto"/>
                <a:cs typeface="Roboto"/>
                <a:sym typeface="Roboto"/>
              </a:rPr>
              <a:t>So this is the end of our presentation, thank you very much for your time and attention.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fbf54840f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fbf54840f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fbf54840f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fbf54840f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afbf54840f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afbf54840f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fbf54840f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fbf54840f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have done a series of visualisations to gain some insights from the data and explore different ideas for our streaming company.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Nikul: This </a:t>
            </a:r>
            <a:r>
              <a:rPr lang="en-GB"/>
              <a:t>bar graph</a:t>
            </a:r>
            <a:r>
              <a:rPr lang="en-GB"/>
              <a:t> is showing a count between the Total Number of Movies and TV shows on Netflix. There are 6131 Movies which is 69.6% of the total number of movies and TV shows in comparison to 2676 TV shows which is 30.4%. One initial thought from seeing these figures is that our streaming company could potentially look to target the 30.4% and increase this percentage by potentially introduce more TV shows to our own platform to rival Netflix.</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fbf54840f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fbf54840f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Nikul: This bar graph shows the Top 10 countries and their streamed </a:t>
            </a:r>
            <a:r>
              <a:rPr lang="en-GB"/>
              <a:t>movies</a:t>
            </a:r>
            <a:r>
              <a:rPr lang="en-GB"/>
              <a:t> and TV shows. From this you can decipher that the United States and India watch more movies than TV shows and also have a higher amount of movies and TV shows on Netflix. For our company I feel that we can look at increasing the amount of Movies and TV shows from certain countries such as Japan, South Korea, Canada, Spain, France, Mexico and Egypt as this could potentially attract a larger audience from these countries.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015aa053c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015aa053c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Nikul: This pie chart depicts the total number of TV shows and Movies by the Top 10 countries as a percentage. The US where Netflix was born is the biggest contributor to the titles on Netflix with 53% followed by India and the UK. A potential avenue we can explore is that our streaming company should look to target the 20.8% of countries which exclude US, India and United Kingdom as these countries have potential to provide our company with more of their TV shows and Movies to allow us to showcase variety in our streaming service in comparison to what Netflix already provides from the US, India and UK.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01a9b25f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01a9b25f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D1D5DB"/>
                </a:solidFill>
                <a:highlight>
                  <a:srgbClr val="343541"/>
                </a:highlight>
                <a:latin typeface="Roboto"/>
                <a:ea typeface="Roboto"/>
                <a:cs typeface="Roboto"/>
                <a:sym typeface="Roboto"/>
              </a:rPr>
              <a:t>RAHUL</a:t>
            </a:r>
            <a:endParaRPr sz="1200">
              <a:solidFill>
                <a:srgbClr val="D1D5DB"/>
              </a:solidFill>
              <a:highlight>
                <a:srgbClr val="343541"/>
              </a:highlight>
              <a:latin typeface="Roboto"/>
              <a:ea typeface="Roboto"/>
              <a:cs typeface="Roboto"/>
              <a:sym typeface="Roboto"/>
            </a:endParaRPr>
          </a:p>
          <a:p>
            <a:pPr indent="0" lvl="0" marL="0" rtl="0" algn="l">
              <a:spcBef>
                <a:spcPts val="0"/>
              </a:spcBef>
              <a:spcAft>
                <a:spcPts val="0"/>
              </a:spcAft>
              <a:buNone/>
            </a:pPr>
            <a:r>
              <a:t/>
            </a:r>
            <a:endParaRPr sz="1200">
              <a:solidFill>
                <a:srgbClr val="D1D5DB"/>
              </a:solidFill>
              <a:highlight>
                <a:srgbClr val="343541"/>
              </a:highlight>
              <a:latin typeface="Roboto"/>
              <a:ea typeface="Roboto"/>
              <a:cs typeface="Roboto"/>
              <a:sym typeface="Roboto"/>
            </a:endParaRPr>
          </a:p>
          <a:p>
            <a:pPr indent="0" lvl="0" marL="0" rtl="0" algn="l">
              <a:spcBef>
                <a:spcPts val="0"/>
              </a:spcBef>
              <a:spcAft>
                <a:spcPts val="0"/>
              </a:spcAft>
              <a:buNone/>
            </a:pPr>
            <a:r>
              <a:rPr lang="en-GB" sz="1200">
                <a:solidFill>
                  <a:srgbClr val="D1D5DB"/>
                </a:solidFill>
                <a:highlight>
                  <a:srgbClr val="343541"/>
                </a:highlight>
                <a:latin typeface="Roboto"/>
                <a:ea typeface="Roboto"/>
                <a:cs typeface="Roboto"/>
                <a:sym typeface="Roboto"/>
              </a:rPr>
              <a:t>This graph illustrates the distribution of movie durations on Netflix. The predominant trend indicates a higher concentration of movies falling within the 80-120 minute range. On average, movies tend to align with this duration.This could be an indication for CS streaming to focus on adding movies that fall within this time length. We can infer that viewers attention span fall within this time length. However,  Additional data, including view counts and viewer retention, would provide more insight into why Netflix exactly features a substantial number of movies within this timeframe. This information could potentially reveal correlations with popularity and offer a more accurate understanding of Netflix's content strategy.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Netflix,_Inc." TargetMode="External"/><Relationship Id="rId4" Type="http://schemas.openxmlformats.org/officeDocument/2006/relationships/hyperlink" Target="https://en.wikipedia.org/wiki/Movie_rental" TargetMode="External"/><Relationship Id="rId5" Type="http://schemas.openxmlformats.org/officeDocument/2006/relationships/hyperlink" Target="https://en.wikipedia.org/wiki/List_of_streaming_media_services#Streaming_video_on_demand" TargetMode="External"/><Relationship Id="rId6" Type="http://schemas.openxmlformats.org/officeDocument/2006/relationships/hyperlink" Target="https://en.wikipedia.org/wiki/List_of_streaming_media_services#Streaming_video_on_demand" TargetMode="External"/><Relationship Id="rId7" Type="http://schemas.openxmlformats.org/officeDocument/2006/relationships/hyperlink" Target="https://en.wikipedia.org/wiki/Streaming_media" TargetMode="External"/><Relationship Id="rId8"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6172600" y="4674900"/>
            <a:ext cx="2971500" cy="46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1800">
                <a:solidFill>
                  <a:srgbClr val="CC0000"/>
                </a:solidFill>
              </a:rPr>
              <a:t>Wild booleans</a:t>
            </a:r>
            <a:endParaRPr b="1" sz="1800">
              <a:solidFill>
                <a:srgbClr val="CC0000"/>
              </a:solidFill>
            </a:endParaRPr>
          </a:p>
        </p:txBody>
      </p:sp>
      <p:pic>
        <p:nvPicPr>
          <p:cNvPr id="55" name="Google Shape;55;p13"/>
          <p:cNvPicPr preferRelativeResize="0"/>
          <p:nvPr/>
        </p:nvPicPr>
        <p:blipFill rotWithShape="1">
          <a:blip r:embed="rId3">
            <a:alphaModFix/>
          </a:blip>
          <a:srcRect b="12377" l="28535" r="28535" t="12377"/>
          <a:stretch/>
        </p:blipFill>
        <p:spPr>
          <a:xfrm>
            <a:off x="4151011" y="678800"/>
            <a:ext cx="609975" cy="1069075"/>
          </a:xfrm>
          <a:prstGeom prst="rect">
            <a:avLst/>
          </a:prstGeom>
          <a:noFill/>
          <a:ln>
            <a:noFill/>
          </a:ln>
        </p:spPr>
      </p:pic>
      <p:pic>
        <p:nvPicPr>
          <p:cNvPr id="56" name="Google Shape;56;p13"/>
          <p:cNvPicPr preferRelativeResize="0"/>
          <p:nvPr/>
        </p:nvPicPr>
        <p:blipFill rotWithShape="1">
          <a:blip r:embed="rId4">
            <a:alphaModFix/>
          </a:blip>
          <a:srcRect b="34331" l="24126" r="24121" t="34331"/>
          <a:stretch/>
        </p:blipFill>
        <p:spPr>
          <a:xfrm>
            <a:off x="3292652" y="2005863"/>
            <a:ext cx="2326675" cy="792600"/>
          </a:xfrm>
          <a:prstGeom prst="rect">
            <a:avLst/>
          </a:prstGeom>
          <a:noFill/>
          <a:ln>
            <a:noFill/>
          </a:ln>
        </p:spPr>
      </p:pic>
      <p:sp>
        <p:nvSpPr>
          <p:cNvPr id="57" name="Google Shape;57;p13"/>
          <p:cNvSpPr txBox="1"/>
          <p:nvPr/>
        </p:nvSpPr>
        <p:spPr>
          <a:xfrm>
            <a:off x="2513475" y="3056450"/>
            <a:ext cx="4117200" cy="71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200">
                <a:solidFill>
                  <a:srgbClr val="B7B7B7"/>
                </a:solidFill>
              </a:rPr>
              <a:t>Strategic Insights for CS-Streaming: Learning from Netflix</a:t>
            </a:r>
            <a:endParaRPr sz="1200">
              <a:solidFill>
                <a:srgbClr val="B7B7B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13038" y="514950"/>
            <a:ext cx="9117925" cy="4274925"/>
          </a:xfrm>
          <a:prstGeom prst="rect">
            <a:avLst/>
          </a:prstGeom>
          <a:noFill/>
          <a:ln>
            <a:noFill/>
          </a:ln>
        </p:spPr>
      </p:pic>
      <p:sp>
        <p:nvSpPr>
          <p:cNvPr id="115" name="Google Shape;115;p22"/>
          <p:cNvSpPr txBox="1"/>
          <p:nvPr/>
        </p:nvSpPr>
        <p:spPr>
          <a:xfrm>
            <a:off x="2536413" y="947175"/>
            <a:ext cx="5470200" cy="957000"/>
          </a:xfrm>
          <a:prstGeom prst="rect">
            <a:avLst/>
          </a:prstGeom>
          <a:solidFill>
            <a:srgbClr val="EFEFEF"/>
          </a:solid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Char char="●"/>
            </a:pPr>
            <a:r>
              <a:rPr lang="en-GB" sz="1300">
                <a:solidFill>
                  <a:schemeClr val="dk2"/>
                </a:solidFill>
              </a:rPr>
              <a:t>High number of </a:t>
            </a:r>
            <a:r>
              <a:rPr b="1" lang="en-GB" sz="1300">
                <a:solidFill>
                  <a:schemeClr val="dk2"/>
                </a:solidFill>
              </a:rPr>
              <a:t>single-season</a:t>
            </a:r>
            <a:r>
              <a:rPr lang="en-GB" sz="1300">
                <a:solidFill>
                  <a:schemeClr val="dk2"/>
                </a:solidFill>
              </a:rPr>
              <a:t> TV shows.</a:t>
            </a:r>
            <a:endParaRPr sz="1300">
              <a:solidFill>
                <a:schemeClr val="dk2"/>
              </a:solidFill>
            </a:endParaRPr>
          </a:p>
          <a:p>
            <a:pPr indent="-311150" lvl="0" marL="457200" rtl="0" algn="l">
              <a:lnSpc>
                <a:spcPct val="115000"/>
              </a:lnSpc>
              <a:spcBef>
                <a:spcPts val="0"/>
              </a:spcBef>
              <a:spcAft>
                <a:spcPts val="0"/>
              </a:spcAft>
              <a:buClr>
                <a:schemeClr val="dk2"/>
              </a:buClr>
              <a:buSzPts val="1300"/>
              <a:buChar char="●"/>
            </a:pPr>
            <a:r>
              <a:rPr lang="en-GB" sz="1300">
                <a:solidFill>
                  <a:schemeClr val="dk2"/>
                </a:solidFill>
              </a:rPr>
              <a:t>Longer series indicate successful engagement.</a:t>
            </a:r>
            <a:endParaRPr sz="1300">
              <a:solidFill>
                <a:schemeClr val="dk2"/>
              </a:solidFill>
            </a:endParaRPr>
          </a:p>
          <a:p>
            <a:pPr indent="-311150" lvl="0" marL="457200" rtl="0" algn="l">
              <a:lnSpc>
                <a:spcPct val="115000"/>
              </a:lnSpc>
              <a:spcBef>
                <a:spcPts val="0"/>
              </a:spcBef>
              <a:spcAft>
                <a:spcPts val="0"/>
              </a:spcAft>
              <a:buClr>
                <a:schemeClr val="dk2"/>
              </a:buClr>
              <a:buSzPts val="1300"/>
              <a:buChar char="●"/>
            </a:pPr>
            <a:r>
              <a:rPr lang="en-GB" sz="1300">
                <a:solidFill>
                  <a:schemeClr val="dk2"/>
                </a:solidFill>
              </a:rPr>
              <a:t>Strategy to include shows with </a:t>
            </a:r>
            <a:r>
              <a:rPr b="1" lang="en-GB" sz="1300">
                <a:solidFill>
                  <a:schemeClr val="dk2"/>
                </a:solidFill>
              </a:rPr>
              <a:t>more than two seasons.</a:t>
            </a:r>
            <a:endParaRPr b="1" sz="1300">
              <a:solidFill>
                <a:schemeClr val="dk2"/>
              </a:solidFill>
            </a:endParaRPr>
          </a:p>
          <a:p>
            <a:pPr indent="0" lvl="0" marL="457200" rtl="0" algn="l">
              <a:lnSpc>
                <a:spcPct val="115000"/>
              </a:lnSpc>
              <a:spcBef>
                <a:spcPts val="0"/>
              </a:spcBef>
              <a:spcAft>
                <a:spcPts val="0"/>
              </a:spcAft>
              <a:buNone/>
            </a:pPr>
            <a:r>
              <a:t/>
            </a:r>
            <a:endParaRPr sz="1300">
              <a:solidFill>
                <a:schemeClr val="dk2"/>
              </a:solidFill>
            </a:endParaRPr>
          </a:p>
        </p:txBody>
      </p:sp>
      <p:sp>
        <p:nvSpPr>
          <p:cNvPr id="116" name="Google Shape;116;p22"/>
          <p:cNvSpPr/>
          <p:nvPr/>
        </p:nvSpPr>
        <p:spPr>
          <a:xfrm rot="10800000">
            <a:off x="1963188" y="1048900"/>
            <a:ext cx="501300" cy="198300"/>
          </a:xfrm>
          <a:prstGeom prst="rightArrow">
            <a:avLst>
              <a:gd fmla="val 50000" name="adj1"/>
              <a:gd fmla="val 93293" name="adj2"/>
            </a:avLst>
          </a:prstGeom>
          <a:solidFill>
            <a:srgbClr val="CC00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232200"/>
            <a:ext cx="8520600" cy="50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000">
                <a:solidFill>
                  <a:srgbClr val="D1D5DB"/>
                </a:solidFill>
              </a:rPr>
              <a:t>Movies</a:t>
            </a:r>
            <a:r>
              <a:rPr lang="en-GB" sz="2000">
                <a:solidFill>
                  <a:srgbClr val="D1D5DB"/>
                </a:solidFill>
              </a:rPr>
              <a:t> </a:t>
            </a:r>
            <a:r>
              <a:rPr b="1" lang="en-GB" sz="2000">
                <a:solidFill>
                  <a:srgbClr val="D1D5DB"/>
                </a:solidFill>
              </a:rPr>
              <a:t>Release</a:t>
            </a:r>
            <a:r>
              <a:rPr lang="en-GB" sz="2000">
                <a:solidFill>
                  <a:srgbClr val="D1D5DB"/>
                </a:solidFill>
              </a:rPr>
              <a:t> Trends Through Time</a:t>
            </a:r>
            <a:endParaRPr sz="2000">
              <a:solidFill>
                <a:srgbClr val="D1D5DB"/>
              </a:solidFill>
            </a:endParaRPr>
          </a:p>
        </p:txBody>
      </p:sp>
      <p:pic>
        <p:nvPicPr>
          <p:cNvPr id="122" name="Google Shape;122;p23"/>
          <p:cNvPicPr preferRelativeResize="0"/>
          <p:nvPr/>
        </p:nvPicPr>
        <p:blipFill>
          <a:blip r:embed="rId3">
            <a:alphaModFix/>
          </a:blip>
          <a:stretch>
            <a:fillRect/>
          </a:stretch>
        </p:blipFill>
        <p:spPr>
          <a:xfrm>
            <a:off x="152400" y="776725"/>
            <a:ext cx="8839198" cy="4241225"/>
          </a:xfrm>
          <a:prstGeom prst="rect">
            <a:avLst/>
          </a:prstGeom>
          <a:noFill/>
          <a:ln>
            <a:noFill/>
          </a:ln>
        </p:spPr>
      </p:pic>
      <p:sp>
        <p:nvSpPr>
          <p:cNvPr id="123" name="Google Shape;123;p23"/>
          <p:cNvSpPr txBox="1"/>
          <p:nvPr/>
        </p:nvSpPr>
        <p:spPr>
          <a:xfrm>
            <a:off x="616425" y="1331675"/>
            <a:ext cx="4060500" cy="798300"/>
          </a:xfrm>
          <a:prstGeom prst="rect">
            <a:avLst/>
          </a:prstGeom>
          <a:solidFill>
            <a:srgbClr val="EFEFEF"/>
          </a:solid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Char char="●"/>
            </a:pPr>
            <a:r>
              <a:rPr lang="en-GB" sz="1200">
                <a:solidFill>
                  <a:schemeClr val="dk2"/>
                </a:solidFill>
              </a:rPr>
              <a:t>Sharp </a:t>
            </a:r>
            <a:r>
              <a:rPr b="1" lang="en-GB" sz="1200">
                <a:solidFill>
                  <a:schemeClr val="dk2"/>
                </a:solidFill>
              </a:rPr>
              <a:t>increase</a:t>
            </a:r>
            <a:r>
              <a:rPr lang="en-GB" sz="1200">
                <a:solidFill>
                  <a:schemeClr val="dk2"/>
                </a:solidFill>
              </a:rPr>
              <a:t> in movies starting early </a:t>
            </a:r>
            <a:r>
              <a:rPr b="1" lang="en-GB" sz="1200">
                <a:solidFill>
                  <a:schemeClr val="dk2"/>
                </a:solidFill>
              </a:rPr>
              <a:t>2010s</a:t>
            </a:r>
            <a:r>
              <a:rPr lang="en-GB" sz="1200">
                <a:solidFill>
                  <a:schemeClr val="dk2"/>
                </a:solidFill>
              </a:rPr>
              <a:t>.</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b="1" lang="en-GB" sz="1200">
                <a:solidFill>
                  <a:schemeClr val="dk2"/>
                </a:solidFill>
              </a:rPr>
              <a:t>Peak</a:t>
            </a:r>
            <a:r>
              <a:rPr lang="en-GB" sz="1200">
                <a:solidFill>
                  <a:schemeClr val="dk2"/>
                </a:solidFill>
              </a:rPr>
              <a:t> production around </a:t>
            </a:r>
            <a:r>
              <a:rPr b="1" lang="en-GB" sz="1200">
                <a:solidFill>
                  <a:schemeClr val="dk2"/>
                </a:solidFill>
              </a:rPr>
              <a:t>2018</a:t>
            </a:r>
            <a:r>
              <a:rPr lang="en-GB" sz="1200">
                <a:solidFill>
                  <a:schemeClr val="dk2"/>
                </a:solidFill>
              </a:rPr>
              <a:t>.</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GB" sz="1200">
                <a:solidFill>
                  <a:schemeClr val="dk2"/>
                </a:solidFill>
              </a:rPr>
              <a:t>Suggests audience </a:t>
            </a:r>
            <a:r>
              <a:rPr b="1" lang="en-GB" sz="1200">
                <a:solidFill>
                  <a:schemeClr val="dk2"/>
                </a:solidFill>
              </a:rPr>
              <a:t>demand for recent films.</a:t>
            </a:r>
            <a:endParaRPr b="1" sz="1500">
              <a:solidFill>
                <a:schemeClr val="dk2"/>
              </a:solidFill>
            </a:endParaRPr>
          </a:p>
          <a:p>
            <a:pPr indent="0" lvl="0" marL="0" rtl="0" algn="l">
              <a:spcBef>
                <a:spcPts val="0"/>
              </a:spcBef>
              <a:spcAft>
                <a:spcPts val="0"/>
              </a:spcAft>
              <a:buNone/>
            </a:pPr>
            <a:r>
              <a:t/>
            </a:r>
            <a:endParaRPr sz="1500">
              <a:solidFill>
                <a:schemeClr val="dk2"/>
              </a:solidFill>
            </a:endParaRPr>
          </a:p>
        </p:txBody>
      </p:sp>
      <p:sp>
        <p:nvSpPr>
          <p:cNvPr id="124" name="Google Shape;124;p23"/>
          <p:cNvSpPr/>
          <p:nvPr/>
        </p:nvSpPr>
        <p:spPr>
          <a:xfrm rot="5400000">
            <a:off x="7551025" y="742725"/>
            <a:ext cx="501300" cy="198300"/>
          </a:xfrm>
          <a:prstGeom prst="rightArrow">
            <a:avLst>
              <a:gd fmla="val 50000" name="adj1"/>
              <a:gd fmla="val 93293" name="adj2"/>
            </a:avLst>
          </a:prstGeom>
          <a:solidFill>
            <a:srgbClr val="CC00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23"/>
          <p:cNvSpPr/>
          <p:nvPr/>
        </p:nvSpPr>
        <p:spPr>
          <a:xfrm>
            <a:off x="5929075" y="2829400"/>
            <a:ext cx="900000" cy="610800"/>
          </a:xfrm>
          <a:prstGeom prst="bentUpArrow">
            <a:avLst>
              <a:gd fmla="val 17105" name="adj1"/>
              <a:gd fmla="val 25000" name="adj2"/>
              <a:gd fmla="val 43423" name="adj3"/>
            </a:avLst>
          </a:prstGeom>
          <a:solidFill>
            <a:srgbClr val="FF0000"/>
          </a:solidFill>
          <a:ln cap="flat" cmpd="sng" w="9525">
            <a:solidFill>
              <a:srgbClr val="D1D5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24915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100">
                <a:solidFill>
                  <a:srgbClr val="D1D5DB"/>
                </a:solidFill>
              </a:rPr>
              <a:t>TV Show</a:t>
            </a:r>
            <a:r>
              <a:rPr lang="en-GB" sz="2100">
                <a:solidFill>
                  <a:srgbClr val="D1D5DB"/>
                </a:solidFill>
              </a:rPr>
              <a:t> </a:t>
            </a:r>
            <a:r>
              <a:rPr b="1" lang="en-GB" sz="2100">
                <a:solidFill>
                  <a:srgbClr val="D1D5DB"/>
                </a:solidFill>
              </a:rPr>
              <a:t>Releases</a:t>
            </a:r>
            <a:r>
              <a:rPr lang="en-GB" sz="2100">
                <a:solidFill>
                  <a:srgbClr val="D1D5DB"/>
                </a:solidFill>
              </a:rPr>
              <a:t> Trends Through Time</a:t>
            </a:r>
            <a:endParaRPr sz="2100">
              <a:solidFill>
                <a:srgbClr val="D1D5DB"/>
              </a:solidFill>
            </a:endParaRPr>
          </a:p>
        </p:txBody>
      </p:sp>
      <p:pic>
        <p:nvPicPr>
          <p:cNvPr id="131" name="Google Shape;131;p24"/>
          <p:cNvPicPr preferRelativeResize="0"/>
          <p:nvPr/>
        </p:nvPicPr>
        <p:blipFill>
          <a:blip r:embed="rId3">
            <a:alphaModFix/>
          </a:blip>
          <a:stretch>
            <a:fillRect/>
          </a:stretch>
        </p:blipFill>
        <p:spPr>
          <a:xfrm>
            <a:off x="152400" y="733500"/>
            <a:ext cx="8839198" cy="4259750"/>
          </a:xfrm>
          <a:prstGeom prst="rect">
            <a:avLst/>
          </a:prstGeom>
          <a:noFill/>
          <a:ln>
            <a:noFill/>
          </a:ln>
        </p:spPr>
      </p:pic>
      <p:sp>
        <p:nvSpPr>
          <p:cNvPr id="132" name="Google Shape;132;p24"/>
          <p:cNvSpPr txBox="1"/>
          <p:nvPr/>
        </p:nvSpPr>
        <p:spPr>
          <a:xfrm>
            <a:off x="714200" y="1263750"/>
            <a:ext cx="5631300" cy="1018800"/>
          </a:xfrm>
          <a:prstGeom prst="rect">
            <a:avLst/>
          </a:prstGeom>
          <a:solidFill>
            <a:srgbClr val="EFEFEF"/>
          </a:solid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2"/>
              </a:buClr>
              <a:buSzPts val="1500"/>
              <a:buChar char="●"/>
            </a:pPr>
            <a:r>
              <a:rPr lang="en-GB" sz="1500">
                <a:solidFill>
                  <a:schemeClr val="dk2"/>
                </a:solidFill>
              </a:rPr>
              <a:t>Noticeable rise in TV shows from 2015</a:t>
            </a:r>
            <a:r>
              <a:rPr lang="en-GB" sz="1500">
                <a:solidFill>
                  <a:schemeClr val="dk2"/>
                </a:solidFill>
              </a:rPr>
              <a:t>, peaking in </a:t>
            </a:r>
            <a:r>
              <a:rPr b="1" lang="en-GB" sz="1500">
                <a:solidFill>
                  <a:schemeClr val="dk2"/>
                </a:solidFill>
              </a:rPr>
              <a:t>2020</a:t>
            </a:r>
            <a:endParaRPr b="1"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GB" sz="1500">
                <a:solidFill>
                  <a:schemeClr val="dk2"/>
                </a:solidFill>
              </a:rPr>
              <a:t>Indicates </a:t>
            </a:r>
            <a:r>
              <a:rPr b="1" lang="en-GB" sz="1500">
                <a:solidFill>
                  <a:schemeClr val="dk2"/>
                </a:solidFill>
              </a:rPr>
              <a:t>growing popularity </a:t>
            </a:r>
            <a:r>
              <a:rPr lang="en-GB" sz="1500">
                <a:solidFill>
                  <a:schemeClr val="dk2"/>
                </a:solidFill>
              </a:rPr>
              <a:t>of series.</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GB" sz="1500">
                <a:solidFill>
                  <a:schemeClr val="dk2"/>
                </a:solidFill>
              </a:rPr>
              <a:t>Points to sourcing recent, engaging series.</a:t>
            </a:r>
            <a:endParaRPr sz="1500">
              <a:solidFill>
                <a:schemeClr val="dk2"/>
              </a:solidFill>
            </a:endParaRPr>
          </a:p>
          <a:p>
            <a:pPr indent="0" lvl="0" marL="0" rtl="0" algn="l">
              <a:spcBef>
                <a:spcPts val="0"/>
              </a:spcBef>
              <a:spcAft>
                <a:spcPts val="0"/>
              </a:spcAft>
              <a:buNone/>
            </a:pPr>
            <a:r>
              <a:t/>
            </a:r>
            <a:endParaRPr sz="1500">
              <a:solidFill>
                <a:schemeClr val="dk2"/>
              </a:solidFill>
            </a:endParaRPr>
          </a:p>
        </p:txBody>
      </p:sp>
      <p:sp>
        <p:nvSpPr>
          <p:cNvPr id="133" name="Google Shape;133;p24"/>
          <p:cNvSpPr/>
          <p:nvPr/>
        </p:nvSpPr>
        <p:spPr>
          <a:xfrm>
            <a:off x="5390625" y="2419500"/>
            <a:ext cx="900000" cy="610800"/>
          </a:xfrm>
          <a:prstGeom prst="bentUpArrow">
            <a:avLst>
              <a:gd fmla="val 17105" name="adj1"/>
              <a:gd fmla="val 25000" name="adj2"/>
              <a:gd fmla="val 43423" name="adj3"/>
            </a:avLst>
          </a:prstGeom>
          <a:solidFill>
            <a:srgbClr val="FF0000"/>
          </a:solidFill>
          <a:ln cap="flat" cmpd="sng" w="9525">
            <a:solidFill>
              <a:srgbClr val="D1D5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24"/>
          <p:cNvSpPr/>
          <p:nvPr/>
        </p:nvSpPr>
        <p:spPr>
          <a:xfrm rot="5400000">
            <a:off x="7768025" y="742725"/>
            <a:ext cx="501300" cy="198300"/>
          </a:xfrm>
          <a:prstGeom prst="rightArrow">
            <a:avLst>
              <a:gd fmla="val 50000" name="adj1"/>
              <a:gd fmla="val 93293" name="adj2"/>
            </a:avLst>
          </a:prstGeom>
          <a:solidFill>
            <a:srgbClr val="CC00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5"/>
          <p:cNvPicPr preferRelativeResize="0"/>
          <p:nvPr/>
        </p:nvPicPr>
        <p:blipFill>
          <a:blip r:embed="rId3">
            <a:alphaModFix/>
          </a:blip>
          <a:stretch>
            <a:fillRect/>
          </a:stretch>
        </p:blipFill>
        <p:spPr>
          <a:xfrm>
            <a:off x="1066900" y="712075"/>
            <a:ext cx="6887450" cy="42009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Movies Analysis – Rating Distribution</a:t>
            </a:r>
            <a:endParaRPr/>
          </a:p>
        </p:txBody>
      </p:sp>
      <p:pic>
        <p:nvPicPr>
          <p:cNvPr id="145" name="Google Shape;145;p26"/>
          <p:cNvPicPr preferRelativeResize="0"/>
          <p:nvPr/>
        </p:nvPicPr>
        <p:blipFill>
          <a:blip r:embed="rId3">
            <a:alphaModFix/>
          </a:blip>
          <a:stretch>
            <a:fillRect/>
          </a:stretch>
        </p:blipFill>
        <p:spPr>
          <a:xfrm>
            <a:off x="177100" y="705400"/>
            <a:ext cx="8776350" cy="4170524"/>
          </a:xfrm>
          <a:prstGeom prst="rect">
            <a:avLst/>
          </a:prstGeom>
          <a:noFill/>
          <a:ln>
            <a:noFill/>
          </a:ln>
        </p:spPr>
      </p:pic>
      <p:sp>
        <p:nvSpPr>
          <p:cNvPr id="146" name="Google Shape;146;p26"/>
          <p:cNvSpPr txBox="1"/>
          <p:nvPr/>
        </p:nvSpPr>
        <p:spPr>
          <a:xfrm>
            <a:off x="2751825" y="1504550"/>
            <a:ext cx="6150000" cy="994200"/>
          </a:xfrm>
          <a:prstGeom prst="rect">
            <a:avLst/>
          </a:prstGeom>
          <a:solidFill>
            <a:srgbClr val="EFEFEF"/>
          </a:solid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2"/>
              </a:buClr>
              <a:buSzPts val="1500"/>
              <a:buChar char="●"/>
            </a:pPr>
            <a:r>
              <a:rPr lang="en-GB" sz="1500">
                <a:solidFill>
                  <a:schemeClr val="dk2"/>
                </a:solidFill>
              </a:rPr>
              <a:t>Dominance of </a:t>
            </a:r>
            <a:r>
              <a:rPr b="1" lang="en-GB" sz="1500">
                <a:solidFill>
                  <a:schemeClr val="dk2"/>
                </a:solidFill>
              </a:rPr>
              <a:t>TV-MA </a:t>
            </a:r>
            <a:r>
              <a:rPr lang="en-GB" sz="1500">
                <a:solidFill>
                  <a:schemeClr val="dk2"/>
                </a:solidFill>
              </a:rPr>
              <a:t>and TV-14 rated movies.</a:t>
            </a:r>
            <a:endParaRPr sz="1500">
              <a:solidFill>
                <a:schemeClr val="dk2"/>
              </a:solidFill>
            </a:endParaRPr>
          </a:p>
          <a:p>
            <a:pPr indent="-323850" lvl="0" marL="457200" rtl="0" algn="l">
              <a:lnSpc>
                <a:spcPct val="115000"/>
              </a:lnSpc>
              <a:spcBef>
                <a:spcPts val="0"/>
              </a:spcBef>
              <a:spcAft>
                <a:spcPts val="0"/>
              </a:spcAft>
              <a:buClr>
                <a:schemeClr val="dk2"/>
              </a:buClr>
              <a:buSzPts val="1500"/>
              <a:buChar char="●"/>
            </a:pPr>
            <a:r>
              <a:rPr lang="en-GB" sz="1500">
                <a:solidFill>
                  <a:schemeClr val="dk2"/>
                </a:solidFill>
              </a:rPr>
              <a:t>Reflects viewer preference for </a:t>
            </a:r>
            <a:r>
              <a:rPr b="1" lang="en-GB" sz="1500">
                <a:solidFill>
                  <a:schemeClr val="dk2"/>
                </a:solidFill>
              </a:rPr>
              <a:t>mature content.</a:t>
            </a:r>
            <a:endParaRPr b="1" sz="1500">
              <a:solidFill>
                <a:schemeClr val="dk2"/>
              </a:solidFill>
            </a:endParaRPr>
          </a:p>
          <a:p>
            <a:pPr indent="-323850" lvl="0" marL="457200" rtl="0" algn="l">
              <a:lnSpc>
                <a:spcPct val="115000"/>
              </a:lnSpc>
              <a:spcBef>
                <a:spcPts val="0"/>
              </a:spcBef>
              <a:spcAft>
                <a:spcPts val="0"/>
              </a:spcAft>
              <a:buClr>
                <a:schemeClr val="dk2"/>
              </a:buClr>
              <a:buSzPts val="1500"/>
              <a:buChar char="●"/>
            </a:pPr>
            <a:r>
              <a:rPr b="1" lang="en-GB" sz="1500">
                <a:solidFill>
                  <a:schemeClr val="dk2"/>
                </a:solidFill>
              </a:rPr>
              <a:t>Guides content curation for a mature audience.</a:t>
            </a:r>
            <a:endParaRPr b="1" sz="15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107950" y="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TV Shows Analysis – Rating Distribution</a:t>
            </a:r>
            <a:endParaRPr/>
          </a:p>
        </p:txBody>
      </p:sp>
      <p:pic>
        <p:nvPicPr>
          <p:cNvPr id="152" name="Google Shape;152;p27"/>
          <p:cNvPicPr preferRelativeResize="0"/>
          <p:nvPr/>
        </p:nvPicPr>
        <p:blipFill>
          <a:blip r:embed="rId3">
            <a:alphaModFix/>
          </a:blip>
          <a:stretch>
            <a:fillRect/>
          </a:stretch>
        </p:blipFill>
        <p:spPr>
          <a:xfrm>
            <a:off x="0" y="798272"/>
            <a:ext cx="9144000" cy="4345229"/>
          </a:xfrm>
          <a:prstGeom prst="rect">
            <a:avLst/>
          </a:prstGeom>
          <a:noFill/>
          <a:ln>
            <a:noFill/>
          </a:ln>
        </p:spPr>
      </p:pic>
      <p:sp>
        <p:nvSpPr>
          <p:cNvPr id="153" name="Google Shape;153;p27"/>
          <p:cNvSpPr txBox="1"/>
          <p:nvPr/>
        </p:nvSpPr>
        <p:spPr>
          <a:xfrm>
            <a:off x="2912375" y="1510725"/>
            <a:ext cx="4921500" cy="777900"/>
          </a:xfrm>
          <a:prstGeom prst="rect">
            <a:avLst/>
          </a:prstGeom>
          <a:solidFill>
            <a:srgbClr val="EFEFEF"/>
          </a:solid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Char char="●"/>
            </a:pPr>
            <a:r>
              <a:rPr b="1" lang="en-GB" sz="1300">
                <a:solidFill>
                  <a:schemeClr val="dk2"/>
                </a:solidFill>
              </a:rPr>
              <a:t>TV-MA </a:t>
            </a:r>
            <a:r>
              <a:rPr lang="en-GB" sz="1300">
                <a:solidFill>
                  <a:schemeClr val="dk2"/>
                </a:solidFill>
              </a:rPr>
              <a:t>and TV-14 ratings lead for TV shows as well.</a:t>
            </a:r>
            <a:endParaRPr sz="1300">
              <a:solidFill>
                <a:schemeClr val="dk2"/>
              </a:solidFill>
            </a:endParaRPr>
          </a:p>
          <a:p>
            <a:pPr indent="-311150" lvl="0" marL="457200" rtl="0" algn="l">
              <a:lnSpc>
                <a:spcPct val="115000"/>
              </a:lnSpc>
              <a:spcBef>
                <a:spcPts val="0"/>
              </a:spcBef>
              <a:spcAft>
                <a:spcPts val="0"/>
              </a:spcAft>
              <a:buClr>
                <a:schemeClr val="dk2"/>
              </a:buClr>
              <a:buSzPts val="1300"/>
              <a:buChar char="●"/>
            </a:pPr>
            <a:r>
              <a:rPr lang="en-GB" sz="1300">
                <a:solidFill>
                  <a:schemeClr val="dk2"/>
                </a:solidFill>
              </a:rPr>
              <a:t>Reinforces Netflix </a:t>
            </a:r>
            <a:r>
              <a:rPr b="1" lang="en-GB" sz="1300">
                <a:solidFill>
                  <a:schemeClr val="dk2"/>
                </a:solidFill>
              </a:rPr>
              <a:t>mature content</a:t>
            </a:r>
            <a:r>
              <a:rPr lang="en-GB" sz="1300">
                <a:solidFill>
                  <a:schemeClr val="dk2"/>
                </a:solidFill>
              </a:rPr>
              <a:t> strategy for TV shows.</a:t>
            </a:r>
            <a:endParaRPr sz="1300">
              <a:solidFill>
                <a:schemeClr val="dk2"/>
              </a:solidFill>
            </a:endParaRPr>
          </a:p>
          <a:p>
            <a:pPr indent="-311150" lvl="0" marL="457200" rtl="0" algn="l">
              <a:lnSpc>
                <a:spcPct val="115000"/>
              </a:lnSpc>
              <a:spcBef>
                <a:spcPts val="0"/>
              </a:spcBef>
              <a:spcAft>
                <a:spcPts val="0"/>
              </a:spcAft>
              <a:buClr>
                <a:schemeClr val="dk2"/>
              </a:buClr>
              <a:buSzPts val="1300"/>
              <a:buChar char="●"/>
            </a:pPr>
            <a:r>
              <a:rPr lang="en-GB" sz="1300">
                <a:solidFill>
                  <a:schemeClr val="dk2"/>
                </a:solidFill>
              </a:rPr>
              <a:t>Suggests serialized </a:t>
            </a:r>
            <a:r>
              <a:rPr b="1" lang="en-GB" sz="1300">
                <a:solidFill>
                  <a:schemeClr val="dk2"/>
                </a:solidFill>
              </a:rPr>
              <a:t>storytelling for a mature audience.</a:t>
            </a:r>
            <a:endParaRPr b="1" sz="1300">
              <a:solidFill>
                <a:schemeClr val="dk2"/>
              </a:solidFill>
            </a:endParaRPr>
          </a:p>
          <a:p>
            <a:pPr indent="0" lvl="0" marL="457200" rtl="0" algn="l">
              <a:lnSpc>
                <a:spcPct val="115000"/>
              </a:lnSpc>
              <a:spcBef>
                <a:spcPts val="0"/>
              </a:spcBef>
              <a:spcAft>
                <a:spcPts val="0"/>
              </a:spcAft>
              <a:buNone/>
            </a:pPr>
            <a:r>
              <a:t/>
            </a:r>
            <a:endParaRPr sz="13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9" name="Google Shape;159;p28"/>
          <p:cNvSpPr txBox="1"/>
          <p:nvPr/>
        </p:nvSpPr>
        <p:spPr>
          <a:xfrm>
            <a:off x="2312175" y="1670275"/>
            <a:ext cx="2361900" cy="1119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1100">
                <a:solidFill>
                  <a:schemeClr val="dk2"/>
                </a:solidFill>
              </a:rPr>
              <a:t>Netflix was released in 2007. </a:t>
            </a:r>
            <a:endParaRPr sz="1100">
              <a:solidFill>
                <a:schemeClr val="dk2"/>
              </a:solidFill>
            </a:endParaRPr>
          </a:p>
          <a:p>
            <a:pPr indent="0" lvl="0" marL="0" rtl="0" algn="r">
              <a:spcBef>
                <a:spcPts val="0"/>
              </a:spcBef>
              <a:spcAft>
                <a:spcPts val="0"/>
              </a:spcAft>
              <a:buNone/>
            </a:pPr>
            <a:r>
              <a:rPr lang="en-GB" sz="1100">
                <a:solidFill>
                  <a:schemeClr val="dk2"/>
                </a:solidFill>
              </a:rPr>
              <a:t>After 10 years later we have a considerable amount of series and movies added on its platform.</a:t>
            </a:r>
            <a:endParaRPr sz="1100">
              <a:solidFill>
                <a:schemeClr val="dk2"/>
              </a:solidFill>
            </a:endParaRPr>
          </a:p>
          <a:p>
            <a:pPr indent="0" lvl="0" marL="0" rtl="0" algn="r">
              <a:spcBef>
                <a:spcPts val="0"/>
              </a:spcBef>
              <a:spcAft>
                <a:spcPts val="0"/>
              </a:spcAft>
              <a:buNone/>
            </a:pPr>
            <a:r>
              <a:t/>
            </a:r>
            <a:endParaRPr sz="1100">
              <a:solidFill>
                <a:schemeClr val="dk2"/>
              </a:solidFill>
            </a:endParaRPr>
          </a:p>
        </p:txBody>
      </p:sp>
      <p:sp>
        <p:nvSpPr>
          <p:cNvPr id="160" name="Google Shape;160;p28"/>
          <p:cNvSpPr txBox="1"/>
          <p:nvPr/>
        </p:nvSpPr>
        <p:spPr>
          <a:xfrm>
            <a:off x="7187750" y="659250"/>
            <a:ext cx="1442100" cy="11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2"/>
                </a:solidFill>
              </a:rPr>
              <a:t>Decrease in the addition of new movies in 2020… covid reflex?</a:t>
            </a:r>
            <a:endParaRPr sz="1100">
              <a:solidFill>
                <a:schemeClr val="dk2"/>
              </a:solidFill>
            </a:endParaRPr>
          </a:p>
          <a:p>
            <a:pPr indent="0" lvl="0" marL="0" rtl="0" algn="l">
              <a:spcBef>
                <a:spcPts val="0"/>
              </a:spcBef>
              <a:spcAft>
                <a:spcPts val="0"/>
              </a:spcAft>
              <a:buNone/>
            </a:pPr>
            <a:r>
              <a:t/>
            </a:r>
            <a:endParaRPr sz="1100">
              <a:solidFill>
                <a:schemeClr val="dk2"/>
              </a:solidFill>
            </a:endParaRPr>
          </a:p>
        </p:txBody>
      </p:sp>
      <p:sp>
        <p:nvSpPr>
          <p:cNvPr id="161" name="Google Shape;161;p28"/>
          <p:cNvSpPr/>
          <p:nvPr/>
        </p:nvSpPr>
        <p:spPr>
          <a:xfrm rot="5400000">
            <a:off x="4632025" y="1910250"/>
            <a:ext cx="719700" cy="360000"/>
          </a:xfrm>
          <a:prstGeom prst="rightArrow">
            <a:avLst>
              <a:gd fmla="val 50000" name="adj1"/>
              <a:gd fmla="val 50000" name="adj2"/>
            </a:avLst>
          </a:prstGeom>
          <a:solidFill>
            <a:srgbClr val="CC00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28"/>
          <p:cNvSpPr/>
          <p:nvPr/>
        </p:nvSpPr>
        <p:spPr>
          <a:xfrm rot="8581789">
            <a:off x="6385768" y="1129910"/>
            <a:ext cx="719821" cy="360121"/>
          </a:xfrm>
          <a:prstGeom prst="rightArrow">
            <a:avLst>
              <a:gd fmla="val 50000" name="adj1"/>
              <a:gd fmla="val 50000" name="adj2"/>
            </a:avLst>
          </a:prstGeom>
          <a:solidFill>
            <a:srgbClr val="CC00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3" name="Google Shape;163;p28"/>
          <p:cNvPicPr preferRelativeResize="0"/>
          <p:nvPr/>
        </p:nvPicPr>
        <p:blipFill>
          <a:blip r:embed="rId3">
            <a:alphaModFix/>
          </a:blip>
          <a:stretch>
            <a:fillRect/>
          </a:stretch>
        </p:blipFill>
        <p:spPr>
          <a:xfrm>
            <a:off x="367400" y="307725"/>
            <a:ext cx="8464900" cy="45778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p:nvPr/>
        </p:nvSpPr>
        <p:spPr>
          <a:xfrm rot="5400000">
            <a:off x="1992800" y="2097675"/>
            <a:ext cx="719700" cy="360000"/>
          </a:xfrm>
          <a:prstGeom prst="rightArrow">
            <a:avLst>
              <a:gd fmla="val 50000" name="adj1"/>
              <a:gd fmla="val 50000" name="adj2"/>
            </a:avLst>
          </a:prstGeom>
          <a:solidFill>
            <a:srgbClr val="CC00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9" name="Google Shape;169;p29"/>
          <p:cNvPicPr preferRelativeResize="0"/>
          <p:nvPr/>
        </p:nvPicPr>
        <p:blipFill rotWithShape="1">
          <a:blip r:embed="rId3">
            <a:alphaModFix/>
          </a:blip>
          <a:srcRect b="-4242" l="0" r="-1916" t="0"/>
          <a:stretch/>
        </p:blipFill>
        <p:spPr>
          <a:xfrm>
            <a:off x="931875" y="791738"/>
            <a:ext cx="7422600" cy="41386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0"/>
          <p:cNvPicPr preferRelativeResize="0"/>
          <p:nvPr/>
        </p:nvPicPr>
        <p:blipFill>
          <a:blip r:embed="rId3">
            <a:alphaModFix/>
          </a:blip>
          <a:stretch>
            <a:fillRect/>
          </a:stretch>
        </p:blipFill>
        <p:spPr>
          <a:xfrm>
            <a:off x="0" y="255250"/>
            <a:ext cx="9144000" cy="4484726"/>
          </a:xfrm>
          <a:prstGeom prst="rect">
            <a:avLst/>
          </a:prstGeom>
          <a:noFill/>
          <a:ln>
            <a:noFill/>
          </a:ln>
        </p:spPr>
      </p:pic>
      <p:sp>
        <p:nvSpPr>
          <p:cNvPr id="175" name="Google Shape;175;p30"/>
          <p:cNvSpPr txBox="1"/>
          <p:nvPr/>
        </p:nvSpPr>
        <p:spPr>
          <a:xfrm>
            <a:off x="0" y="4626650"/>
            <a:ext cx="9144000" cy="516600"/>
          </a:xfrm>
          <a:prstGeom prst="rect">
            <a:avLst/>
          </a:prstGeom>
          <a:solidFill>
            <a:srgbClr val="EFEFEF"/>
          </a:solid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GB" sz="1700">
                <a:solidFill>
                  <a:schemeClr val="dk2"/>
                </a:solidFill>
                <a:latin typeface="Source Code Pro"/>
                <a:ea typeface="Source Code Pro"/>
                <a:cs typeface="Source Code Pro"/>
                <a:sym typeface="Source Code Pro"/>
              </a:rPr>
              <a:t>Cinema Icons: Most Featured Actors in Movies Worldwide</a:t>
            </a:r>
            <a:endParaRPr sz="1700">
              <a:solidFill>
                <a:schemeClr val="dk2"/>
              </a:solidFill>
              <a:latin typeface="Source Code Pro"/>
              <a:ea typeface="Source Code Pro"/>
              <a:cs typeface="Source Code Pro"/>
              <a:sym typeface="Source Code Pro"/>
            </a:endParaRPr>
          </a:p>
        </p:txBody>
      </p:sp>
      <p:sp>
        <p:nvSpPr>
          <p:cNvPr id="176" name="Google Shape;176;p30"/>
          <p:cNvSpPr txBox="1"/>
          <p:nvPr>
            <p:ph type="title"/>
          </p:nvPr>
        </p:nvSpPr>
        <p:spPr>
          <a:xfrm>
            <a:off x="24700" y="117300"/>
            <a:ext cx="7030500" cy="4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434343"/>
                </a:solidFill>
              </a:rPr>
              <a:t>Actor Popularity Analysis - Movies</a:t>
            </a:r>
            <a:endParaRPr sz="2000">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1"/>
          <p:cNvPicPr preferRelativeResize="0"/>
          <p:nvPr/>
        </p:nvPicPr>
        <p:blipFill>
          <a:blip r:embed="rId3">
            <a:alphaModFix/>
          </a:blip>
          <a:stretch>
            <a:fillRect/>
          </a:stretch>
        </p:blipFill>
        <p:spPr>
          <a:xfrm>
            <a:off x="0" y="191250"/>
            <a:ext cx="9144000" cy="4673200"/>
          </a:xfrm>
          <a:prstGeom prst="rect">
            <a:avLst/>
          </a:prstGeom>
          <a:noFill/>
          <a:ln>
            <a:noFill/>
          </a:ln>
        </p:spPr>
      </p:pic>
      <p:sp>
        <p:nvSpPr>
          <p:cNvPr id="182" name="Google Shape;182;p31"/>
          <p:cNvSpPr txBox="1"/>
          <p:nvPr>
            <p:ph type="title"/>
          </p:nvPr>
        </p:nvSpPr>
        <p:spPr>
          <a:xfrm>
            <a:off x="191400" y="140250"/>
            <a:ext cx="7030500" cy="55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solidFill>
                  <a:srgbClr val="434343"/>
                </a:solidFill>
              </a:rPr>
              <a:t>Actor Popularity Analysis - TV Shows</a:t>
            </a:r>
            <a:endParaRPr sz="2000">
              <a:solidFill>
                <a:srgbClr val="434343"/>
              </a:solidFill>
            </a:endParaRPr>
          </a:p>
        </p:txBody>
      </p:sp>
      <p:sp>
        <p:nvSpPr>
          <p:cNvPr id="183" name="Google Shape;183;p31"/>
          <p:cNvSpPr txBox="1"/>
          <p:nvPr/>
        </p:nvSpPr>
        <p:spPr>
          <a:xfrm>
            <a:off x="0" y="4626650"/>
            <a:ext cx="9144000" cy="516600"/>
          </a:xfrm>
          <a:prstGeom prst="rect">
            <a:avLst/>
          </a:prstGeom>
          <a:solidFill>
            <a:srgbClr val="EFEFEF"/>
          </a:solidFill>
          <a:ln>
            <a:noFill/>
          </a:ln>
        </p:spPr>
        <p:txBody>
          <a:bodyPr anchorCtr="0" anchor="t" bIns="91425" lIns="91425" spcFirstLastPara="1" rIns="91425" wrap="square" tIns="91425">
            <a:noAutofit/>
          </a:bodyPr>
          <a:lstStyle/>
          <a:p>
            <a:pPr indent="0" lvl="0" marL="457200" rtl="0" algn="ctr">
              <a:lnSpc>
                <a:spcPct val="115000"/>
              </a:lnSpc>
              <a:spcBef>
                <a:spcPts val="0"/>
              </a:spcBef>
              <a:spcAft>
                <a:spcPts val="0"/>
              </a:spcAft>
              <a:buNone/>
            </a:pPr>
            <a:r>
              <a:rPr lang="en-GB" sz="1700">
                <a:solidFill>
                  <a:schemeClr val="dk2"/>
                </a:solidFill>
                <a:latin typeface="Source Code Pro"/>
                <a:ea typeface="Source Code Pro"/>
                <a:cs typeface="Source Code Pro"/>
                <a:sym typeface="Source Code Pro"/>
              </a:rPr>
              <a:t>TV Stars on the Global Stage: Frequent Actors in Series</a:t>
            </a:r>
            <a:endParaRPr sz="1700">
              <a:solidFill>
                <a:schemeClr val="dk2"/>
              </a:solidFill>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254951" y="1650400"/>
            <a:ext cx="4673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An Introduction</a:t>
            </a:r>
            <a:endParaRPr>
              <a:solidFill>
                <a:schemeClr val="lt1"/>
              </a:solidFill>
            </a:endParaRPr>
          </a:p>
        </p:txBody>
      </p:sp>
      <p:sp>
        <p:nvSpPr>
          <p:cNvPr id="63" name="Google Shape;63;p14"/>
          <p:cNvSpPr txBox="1"/>
          <p:nvPr>
            <p:ph idx="1" type="body"/>
          </p:nvPr>
        </p:nvSpPr>
        <p:spPr>
          <a:xfrm>
            <a:off x="254950" y="2460775"/>
            <a:ext cx="4673700" cy="161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rgbClr val="CCCCCC"/>
                </a:solidFill>
              </a:rPr>
              <a:t>Launched on </a:t>
            </a:r>
            <a:r>
              <a:rPr b="1" lang="en-GB" sz="1200">
                <a:solidFill>
                  <a:srgbClr val="CCCCCC"/>
                </a:solidFill>
              </a:rPr>
              <a:t>January 16,</a:t>
            </a:r>
            <a:r>
              <a:rPr lang="en-GB" sz="1200">
                <a:solidFill>
                  <a:srgbClr val="CCCCCC"/>
                </a:solidFill>
              </a:rPr>
              <a:t> 2007, nearly a decade since </a:t>
            </a:r>
            <a:r>
              <a:rPr lang="en-GB" sz="1200">
                <a:solidFill>
                  <a:srgbClr val="CCCCCC"/>
                </a:solidFill>
                <a:uFill>
                  <a:noFill/>
                </a:uFill>
                <a:hlinkClick r:id="rId3">
                  <a:extLst>
                    <a:ext uri="{A12FA001-AC4F-418D-AE19-62706E023703}">
                      <ahyp:hlinkClr val="tx"/>
                    </a:ext>
                  </a:extLst>
                </a:hlinkClick>
              </a:rPr>
              <a:t>Netflix</a:t>
            </a:r>
            <a:r>
              <a:rPr lang="en-GB" sz="1200">
                <a:solidFill>
                  <a:srgbClr val="CCCCCC"/>
                </a:solidFill>
              </a:rPr>
              <a:t> began its </a:t>
            </a:r>
            <a:r>
              <a:rPr b="1" lang="en-GB" sz="1200">
                <a:solidFill>
                  <a:srgbClr val="CCCCCC"/>
                </a:solidFill>
              </a:rPr>
              <a:t>pioneering online </a:t>
            </a:r>
            <a:r>
              <a:rPr b="1" lang="en-GB" sz="1200">
                <a:solidFill>
                  <a:srgbClr val="CCCCCC"/>
                </a:solidFill>
                <a:uFill>
                  <a:noFill/>
                </a:uFill>
                <a:hlinkClick r:id="rId4">
                  <a:extLst>
                    <a:ext uri="{A12FA001-AC4F-418D-AE19-62706E023703}">
                      <ahyp:hlinkClr val="tx"/>
                    </a:ext>
                  </a:extLst>
                </a:hlinkClick>
              </a:rPr>
              <a:t>movie rental</a:t>
            </a:r>
            <a:r>
              <a:rPr b="1" lang="en-GB" sz="1200">
                <a:solidFill>
                  <a:srgbClr val="CCCCCC"/>
                </a:solidFill>
              </a:rPr>
              <a:t> service</a:t>
            </a:r>
            <a:r>
              <a:rPr lang="en-GB" sz="1200">
                <a:solidFill>
                  <a:srgbClr val="CCCCCC"/>
                </a:solidFill>
              </a:rPr>
              <a:t>. </a:t>
            </a:r>
            <a:endParaRPr sz="1200">
              <a:solidFill>
                <a:srgbClr val="CCCCCC"/>
              </a:solidFill>
            </a:endParaRPr>
          </a:p>
          <a:p>
            <a:pPr indent="0" lvl="0" marL="0" rtl="0" algn="l">
              <a:spcBef>
                <a:spcPts val="1200"/>
              </a:spcBef>
              <a:spcAft>
                <a:spcPts val="0"/>
              </a:spcAft>
              <a:buNone/>
            </a:pPr>
            <a:r>
              <a:rPr lang="en-GB" sz="1200">
                <a:solidFill>
                  <a:srgbClr val="CCCCCC"/>
                </a:solidFill>
              </a:rPr>
              <a:t>Netflix is the </a:t>
            </a:r>
            <a:r>
              <a:rPr b="1" lang="en-GB" sz="1200">
                <a:solidFill>
                  <a:srgbClr val="CCCCCC"/>
                </a:solidFill>
                <a:uFill>
                  <a:noFill/>
                </a:uFill>
                <a:hlinkClick r:id="rId5">
                  <a:extLst>
                    <a:ext uri="{A12FA001-AC4F-418D-AE19-62706E023703}">
                      <ahyp:hlinkClr val="tx"/>
                    </a:ext>
                  </a:extLst>
                </a:hlinkClick>
              </a:rPr>
              <a:t>most-subscribed</a:t>
            </a:r>
            <a:r>
              <a:rPr lang="en-GB" sz="1200">
                <a:solidFill>
                  <a:srgbClr val="CCCCCC"/>
                </a:solidFill>
                <a:uFill>
                  <a:noFill/>
                </a:uFill>
                <a:hlinkClick r:id="rId6">
                  <a:extLst>
                    <a:ext uri="{A12FA001-AC4F-418D-AE19-62706E023703}">
                      <ahyp:hlinkClr val="tx"/>
                    </a:ext>
                  </a:extLst>
                </a:hlinkClick>
              </a:rPr>
              <a:t> </a:t>
            </a:r>
            <a:r>
              <a:rPr lang="en-GB" sz="1200">
                <a:solidFill>
                  <a:srgbClr val="CCCCCC"/>
                </a:solidFill>
                <a:uFill>
                  <a:noFill/>
                </a:uFill>
                <a:hlinkClick r:id="rId7">
                  <a:extLst>
                    <a:ext uri="{A12FA001-AC4F-418D-AE19-62706E023703}">
                      <ahyp:hlinkClr val="tx"/>
                    </a:ext>
                  </a:extLst>
                </a:hlinkClick>
              </a:rPr>
              <a:t>streaming media</a:t>
            </a:r>
            <a:r>
              <a:rPr lang="en-GB" sz="1200">
                <a:solidFill>
                  <a:srgbClr val="CCCCCC"/>
                </a:solidFill>
              </a:rPr>
              <a:t> service, with </a:t>
            </a:r>
            <a:r>
              <a:rPr b="1" lang="en-GB" sz="1200">
                <a:solidFill>
                  <a:srgbClr val="CCCCCC"/>
                </a:solidFill>
              </a:rPr>
              <a:t>238.39 million </a:t>
            </a:r>
            <a:r>
              <a:rPr lang="en-GB" sz="1200">
                <a:solidFill>
                  <a:srgbClr val="CCCCCC"/>
                </a:solidFill>
              </a:rPr>
              <a:t>paid memberships in more than </a:t>
            </a:r>
            <a:r>
              <a:rPr b="1" lang="en-GB" sz="1200">
                <a:solidFill>
                  <a:srgbClr val="CCCCCC"/>
                </a:solidFill>
              </a:rPr>
              <a:t>190 countries</a:t>
            </a:r>
            <a:r>
              <a:rPr lang="en-GB" sz="1200">
                <a:solidFill>
                  <a:srgbClr val="CCCCCC"/>
                </a:solidFill>
              </a:rPr>
              <a:t>.</a:t>
            </a:r>
            <a:endParaRPr sz="1200">
              <a:solidFill>
                <a:srgbClr val="CCCCCC"/>
              </a:solidFill>
            </a:endParaRPr>
          </a:p>
          <a:p>
            <a:pPr indent="0" lvl="0" marL="0" rtl="0" algn="l">
              <a:spcBef>
                <a:spcPts val="1200"/>
              </a:spcBef>
              <a:spcAft>
                <a:spcPts val="1200"/>
              </a:spcAft>
              <a:buNone/>
            </a:pPr>
            <a:r>
              <a:t/>
            </a:r>
            <a:endParaRPr sz="1200">
              <a:solidFill>
                <a:srgbClr val="CCCCCC"/>
              </a:solidFill>
            </a:endParaRPr>
          </a:p>
        </p:txBody>
      </p:sp>
      <p:pic>
        <p:nvPicPr>
          <p:cNvPr id="64" name="Google Shape;64;p14"/>
          <p:cNvPicPr preferRelativeResize="0"/>
          <p:nvPr/>
        </p:nvPicPr>
        <p:blipFill rotWithShape="1">
          <a:blip r:embed="rId8">
            <a:alphaModFix/>
          </a:blip>
          <a:srcRect b="34331" l="24126" r="24121" t="34331"/>
          <a:stretch/>
        </p:blipFill>
        <p:spPr>
          <a:xfrm>
            <a:off x="306451" y="226150"/>
            <a:ext cx="906775" cy="308900"/>
          </a:xfrm>
          <a:prstGeom prst="rect">
            <a:avLst/>
          </a:prstGeom>
          <a:noFill/>
          <a:ln>
            <a:noFill/>
          </a:ln>
        </p:spPr>
      </p:pic>
      <p:graphicFrame>
        <p:nvGraphicFramePr>
          <p:cNvPr id="65" name="Google Shape;65;p14"/>
          <p:cNvGraphicFramePr/>
          <p:nvPr/>
        </p:nvGraphicFramePr>
        <p:xfrm>
          <a:off x="1678800" y="106025"/>
          <a:ext cx="3000000" cy="3000000"/>
        </p:xfrm>
        <a:graphic>
          <a:graphicData uri="http://schemas.openxmlformats.org/drawingml/2006/table">
            <a:tbl>
              <a:tblPr>
                <a:noFill/>
                <a:tableStyleId>{7D96A6A8-4E37-4D65-B32F-9CCC5B2F5152}</a:tableStyleId>
              </a:tblPr>
              <a:tblGrid>
                <a:gridCol w="424350"/>
                <a:gridCol w="389950"/>
                <a:gridCol w="653750"/>
                <a:gridCol w="412900"/>
                <a:gridCol w="642250"/>
                <a:gridCol w="906025"/>
                <a:gridCol w="963375"/>
                <a:gridCol w="516075"/>
                <a:gridCol w="688125"/>
                <a:gridCol w="676650"/>
                <a:gridCol w="871625"/>
              </a:tblGrid>
              <a:tr h="232050">
                <a:tc>
                  <a:txBody>
                    <a:bodyPr/>
                    <a:lstStyle/>
                    <a:p>
                      <a:pPr indent="0" lvl="0" marL="0" rtl="0" algn="r">
                        <a:lnSpc>
                          <a:spcPct val="115000"/>
                        </a:lnSpc>
                        <a:spcBef>
                          <a:spcPts val="900"/>
                        </a:spcBef>
                        <a:spcAft>
                          <a:spcPts val="0"/>
                        </a:spcAft>
                        <a:buNone/>
                      </a:pPr>
                      <a:r>
                        <a:rPr lang="en-GB" sz="900">
                          <a:solidFill>
                            <a:srgbClr val="666666"/>
                          </a:solidFill>
                        </a:rPr>
                        <a:t>type</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title</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director</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cast</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country</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date_added</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release_year</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rating</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duration</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listed_in</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description</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1254200"/>
            <a:ext cx="3085800" cy="202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2000">
                <a:solidFill>
                  <a:srgbClr val="D1D5DB"/>
                </a:solidFill>
              </a:rPr>
              <a:t>CS-Streaming Content Selection Decision Map</a:t>
            </a:r>
            <a:endParaRPr sz="2000">
              <a:solidFill>
                <a:srgbClr val="D1D5DB"/>
              </a:solidFill>
            </a:endParaRPr>
          </a:p>
        </p:txBody>
      </p:sp>
      <p:sp>
        <p:nvSpPr>
          <p:cNvPr id="189" name="Google Shape;189;p32"/>
          <p:cNvSpPr txBox="1"/>
          <p:nvPr>
            <p:ph idx="1" type="body"/>
          </p:nvPr>
        </p:nvSpPr>
        <p:spPr>
          <a:xfrm>
            <a:off x="3670775" y="276475"/>
            <a:ext cx="5105400" cy="3840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770"/>
              <a:buFont typeface="Arial"/>
              <a:buNone/>
            </a:pPr>
            <a:r>
              <a:rPr b="1" lang="en-GB" sz="1284">
                <a:solidFill>
                  <a:schemeClr val="lt1"/>
                </a:solidFill>
              </a:rPr>
              <a:t>1.</a:t>
            </a:r>
            <a:r>
              <a:rPr lang="en-GB" sz="1284">
                <a:solidFill>
                  <a:schemeClr val="lt1"/>
                </a:solidFill>
              </a:rPr>
              <a:t> Is the movie/TV show produced in one of the top ten content-producing countries?</a:t>
            </a:r>
            <a:endParaRPr sz="1284">
              <a:solidFill>
                <a:schemeClr val="lt1"/>
              </a:solidFill>
            </a:endParaRPr>
          </a:p>
          <a:p>
            <a:pPr indent="0" lvl="0" marL="0" rtl="0" algn="l">
              <a:lnSpc>
                <a:spcPct val="130000"/>
              </a:lnSpc>
              <a:spcBef>
                <a:spcPts val="1000"/>
              </a:spcBef>
              <a:spcAft>
                <a:spcPts val="0"/>
              </a:spcAft>
              <a:buClr>
                <a:schemeClr val="dk1"/>
              </a:buClr>
              <a:buSzPts val="770"/>
              <a:buFont typeface="Arial"/>
              <a:buNone/>
            </a:pPr>
            <a:r>
              <a:rPr b="1" lang="en-GB" sz="1284">
                <a:solidFill>
                  <a:schemeClr val="lt1"/>
                </a:solidFill>
              </a:rPr>
              <a:t>2.</a:t>
            </a:r>
            <a:r>
              <a:rPr lang="en-GB" sz="1284">
                <a:solidFill>
                  <a:schemeClr val="lt1"/>
                </a:solidFill>
              </a:rPr>
              <a:t> Does the movie/TV show belong to one of the top ten genres?</a:t>
            </a:r>
            <a:endParaRPr sz="1284">
              <a:solidFill>
                <a:schemeClr val="lt1"/>
              </a:solidFill>
            </a:endParaRPr>
          </a:p>
          <a:p>
            <a:pPr indent="0" lvl="0" marL="0" rtl="0" algn="l">
              <a:lnSpc>
                <a:spcPct val="130000"/>
              </a:lnSpc>
              <a:spcBef>
                <a:spcPts val="1000"/>
              </a:spcBef>
              <a:spcAft>
                <a:spcPts val="0"/>
              </a:spcAft>
              <a:buClr>
                <a:schemeClr val="dk1"/>
              </a:buClr>
              <a:buSzPts val="770"/>
              <a:buFont typeface="Arial"/>
              <a:buNone/>
            </a:pPr>
            <a:r>
              <a:rPr b="1" lang="en-GB" sz="1284">
                <a:solidFill>
                  <a:schemeClr val="lt1"/>
                </a:solidFill>
              </a:rPr>
              <a:t>3</a:t>
            </a:r>
            <a:r>
              <a:rPr lang="en-GB" sz="1284">
                <a:solidFill>
                  <a:schemeClr val="lt1"/>
                </a:solidFill>
              </a:rPr>
              <a:t>. Based on the country of production, does the movie/TV show feature any of the top actors?</a:t>
            </a:r>
            <a:endParaRPr sz="1284">
              <a:solidFill>
                <a:schemeClr val="lt1"/>
              </a:solidFill>
            </a:endParaRPr>
          </a:p>
          <a:p>
            <a:pPr indent="0" lvl="0" marL="0" rtl="0" algn="l">
              <a:lnSpc>
                <a:spcPct val="130000"/>
              </a:lnSpc>
              <a:spcBef>
                <a:spcPts val="1000"/>
              </a:spcBef>
              <a:spcAft>
                <a:spcPts val="0"/>
              </a:spcAft>
              <a:buClr>
                <a:schemeClr val="dk1"/>
              </a:buClr>
              <a:buSzPts val="770"/>
              <a:buFont typeface="Arial"/>
              <a:buNone/>
            </a:pPr>
            <a:r>
              <a:rPr b="1" lang="en-GB" sz="1284">
                <a:solidFill>
                  <a:schemeClr val="lt1"/>
                </a:solidFill>
              </a:rPr>
              <a:t>4.</a:t>
            </a:r>
            <a:r>
              <a:rPr lang="en-GB" sz="1284">
                <a:solidFill>
                  <a:schemeClr val="lt1"/>
                </a:solidFill>
              </a:rPr>
              <a:t> Was the movie/TV show released during the peak production era (2010-2018)?</a:t>
            </a:r>
            <a:endParaRPr sz="1284">
              <a:solidFill>
                <a:schemeClr val="lt1"/>
              </a:solidFill>
            </a:endParaRPr>
          </a:p>
          <a:p>
            <a:pPr indent="0" lvl="0" marL="0" rtl="0" algn="l">
              <a:lnSpc>
                <a:spcPct val="130000"/>
              </a:lnSpc>
              <a:spcBef>
                <a:spcPts val="1000"/>
              </a:spcBef>
              <a:spcAft>
                <a:spcPts val="0"/>
              </a:spcAft>
              <a:buClr>
                <a:schemeClr val="dk1"/>
              </a:buClr>
              <a:buSzPts val="770"/>
              <a:buFont typeface="Arial"/>
              <a:buNone/>
            </a:pPr>
            <a:r>
              <a:rPr b="1" lang="en-GB" sz="1284">
                <a:solidFill>
                  <a:schemeClr val="lt1"/>
                </a:solidFill>
              </a:rPr>
              <a:t>5.</a:t>
            </a:r>
            <a:r>
              <a:rPr lang="en-GB" sz="1284">
                <a:solidFill>
                  <a:schemeClr val="lt1"/>
                </a:solidFill>
              </a:rPr>
              <a:t> Does the movie/TV show have a TV-MA or TV-14 rating?</a:t>
            </a:r>
            <a:endParaRPr sz="1284">
              <a:solidFill>
                <a:schemeClr val="lt1"/>
              </a:solidFill>
            </a:endParaRPr>
          </a:p>
          <a:p>
            <a:pPr indent="0" lvl="0" marL="0" rtl="0" algn="l">
              <a:lnSpc>
                <a:spcPct val="130000"/>
              </a:lnSpc>
              <a:spcBef>
                <a:spcPts val="1000"/>
              </a:spcBef>
              <a:spcAft>
                <a:spcPts val="0"/>
              </a:spcAft>
              <a:buClr>
                <a:schemeClr val="dk1"/>
              </a:buClr>
              <a:buSzPts val="770"/>
              <a:buFont typeface="Arial"/>
              <a:buNone/>
            </a:pPr>
            <a:r>
              <a:rPr b="1" lang="en-GB" sz="1284">
                <a:solidFill>
                  <a:schemeClr val="lt1"/>
                </a:solidFill>
              </a:rPr>
              <a:t>6.</a:t>
            </a:r>
            <a:r>
              <a:rPr lang="en-GB" sz="1284">
                <a:solidFill>
                  <a:schemeClr val="lt1"/>
                </a:solidFill>
              </a:rPr>
              <a:t> For movies, is the duration around 80-120 minutes? For TV shows, does it have more than two seasons?</a:t>
            </a:r>
            <a:endParaRPr sz="1284">
              <a:solidFill>
                <a:schemeClr val="lt1"/>
              </a:solidFill>
            </a:endParaRPr>
          </a:p>
          <a:p>
            <a:pPr indent="0" lvl="0" marL="0" rtl="0" algn="l">
              <a:lnSpc>
                <a:spcPct val="130000"/>
              </a:lnSpc>
              <a:spcBef>
                <a:spcPts val="1000"/>
              </a:spcBef>
              <a:spcAft>
                <a:spcPts val="0"/>
              </a:spcAft>
              <a:buClr>
                <a:schemeClr val="dk1"/>
              </a:buClr>
              <a:buSzPts val="770"/>
              <a:buFont typeface="Arial"/>
              <a:buNone/>
            </a:pPr>
            <a:r>
              <a:rPr b="1" lang="en-GB" sz="1284">
                <a:solidFill>
                  <a:schemeClr val="lt1"/>
                </a:solidFill>
              </a:rPr>
              <a:t>7.</a:t>
            </a:r>
            <a:r>
              <a:rPr lang="en-GB" sz="1284">
                <a:solidFill>
                  <a:schemeClr val="lt1"/>
                </a:solidFill>
              </a:rPr>
              <a:t> Is the content unique or not widely available on competing platforms?</a:t>
            </a:r>
            <a:endParaRPr sz="1284">
              <a:solidFill>
                <a:schemeClr val="lt1"/>
              </a:solidFill>
            </a:endParaRPr>
          </a:p>
          <a:p>
            <a:pPr indent="0" lvl="0" marL="0" rtl="0" algn="l">
              <a:lnSpc>
                <a:spcPct val="130000"/>
              </a:lnSpc>
              <a:spcBef>
                <a:spcPts val="1000"/>
              </a:spcBef>
              <a:spcAft>
                <a:spcPts val="1000"/>
              </a:spcAft>
              <a:buSzPts val="770"/>
              <a:buNone/>
            </a:pPr>
            <a:r>
              <a:rPr b="1" lang="en-GB" sz="1284">
                <a:solidFill>
                  <a:schemeClr val="lt1"/>
                </a:solidFill>
              </a:rPr>
              <a:t>8.</a:t>
            </a:r>
            <a:r>
              <a:rPr lang="en-GB" sz="1284">
                <a:solidFill>
                  <a:schemeClr val="lt1"/>
                </a:solidFill>
              </a:rPr>
              <a:t> Is the cost of acquiring the content justified by the potential return on investment?</a:t>
            </a:r>
            <a:endParaRPr sz="166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27775" y="1079925"/>
            <a:ext cx="3375300" cy="270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2000">
                <a:solidFill>
                  <a:schemeClr val="lt1"/>
                </a:solidFill>
              </a:rPr>
              <a:t>Conclusion and Way Forward for CS-Streaming</a:t>
            </a:r>
            <a:endParaRPr sz="2000">
              <a:solidFill>
                <a:schemeClr val="lt1"/>
              </a:solidFill>
            </a:endParaRPr>
          </a:p>
        </p:txBody>
      </p:sp>
      <p:sp>
        <p:nvSpPr>
          <p:cNvPr id="195" name="Google Shape;195;p33"/>
          <p:cNvSpPr txBox="1"/>
          <p:nvPr>
            <p:ph idx="1" type="body"/>
          </p:nvPr>
        </p:nvSpPr>
        <p:spPr>
          <a:xfrm>
            <a:off x="4032425" y="1152475"/>
            <a:ext cx="48000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lt1"/>
              </a:buClr>
              <a:buSzPts val="1200"/>
              <a:buFont typeface="Source Code Pro"/>
              <a:buChar char="●"/>
            </a:pPr>
            <a:r>
              <a:rPr b="1" lang="en-GB" sz="1200">
                <a:solidFill>
                  <a:schemeClr val="lt1"/>
                </a:solidFill>
              </a:rPr>
              <a:t>Leveraging Netflix's Data:</a:t>
            </a:r>
            <a:r>
              <a:rPr lang="en-GB" sz="1200">
                <a:solidFill>
                  <a:schemeClr val="lt1"/>
                </a:solidFill>
              </a:rPr>
              <a:t> Uncovered trends and preferences crucial for shaping CS-Streaming's content strategy.</a:t>
            </a:r>
            <a:endParaRPr sz="1200">
              <a:solidFill>
                <a:schemeClr val="lt1"/>
              </a:solidFill>
            </a:endParaRPr>
          </a:p>
          <a:p>
            <a:pPr indent="0" lvl="0" marL="457200" rtl="0" algn="l">
              <a:spcBef>
                <a:spcPts val="0"/>
              </a:spcBef>
              <a:spcAft>
                <a:spcPts val="0"/>
              </a:spcAft>
              <a:buClr>
                <a:schemeClr val="dk1"/>
              </a:buClr>
              <a:buSzPts val="1100"/>
              <a:buFont typeface="Arial"/>
              <a:buNone/>
            </a:pPr>
            <a:r>
              <a:t/>
            </a:r>
            <a:endParaRPr sz="1200">
              <a:solidFill>
                <a:schemeClr val="lt1"/>
              </a:solidFill>
            </a:endParaRPr>
          </a:p>
          <a:p>
            <a:pPr indent="-304800" lvl="0" marL="457200" rtl="0" algn="l">
              <a:spcBef>
                <a:spcPts val="0"/>
              </a:spcBef>
              <a:spcAft>
                <a:spcPts val="0"/>
              </a:spcAft>
              <a:buClr>
                <a:schemeClr val="lt1"/>
              </a:buClr>
              <a:buSzPts val="1200"/>
              <a:buFont typeface="Source Code Pro"/>
              <a:buChar char="●"/>
            </a:pPr>
            <a:r>
              <a:rPr b="1" lang="en-GB" sz="1200">
                <a:solidFill>
                  <a:schemeClr val="lt1"/>
                </a:solidFill>
              </a:rPr>
              <a:t>Strategic Content Focus:</a:t>
            </a:r>
            <a:r>
              <a:rPr lang="en-GB" sz="1200">
                <a:solidFill>
                  <a:schemeClr val="lt1"/>
                </a:solidFill>
              </a:rPr>
              <a:t> Emphasis on top-producing countries, popular genres, and prominent actors to attract a broad audience.</a:t>
            </a:r>
            <a:endParaRPr sz="1200">
              <a:solidFill>
                <a:schemeClr val="lt1"/>
              </a:solidFill>
            </a:endParaRPr>
          </a:p>
          <a:p>
            <a:pPr indent="0" lvl="0" marL="457200" rtl="0" algn="l">
              <a:spcBef>
                <a:spcPts val="0"/>
              </a:spcBef>
              <a:spcAft>
                <a:spcPts val="0"/>
              </a:spcAft>
              <a:buClr>
                <a:schemeClr val="dk1"/>
              </a:buClr>
              <a:buSzPts val="1100"/>
              <a:buFont typeface="Arial"/>
              <a:buNone/>
            </a:pPr>
            <a:r>
              <a:t/>
            </a:r>
            <a:endParaRPr sz="1200">
              <a:solidFill>
                <a:schemeClr val="lt1"/>
              </a:solidFill>
            </a:endParaRPr>
          </a:p>
          <a:p>
            <a:pPr indent="-304800" lvl="0" marL="457200" rtl="0" algn="l">
              <a:spcBef>
                <a:spcPts val="0"/>
              </a:spcBef>
              <a:spcAft>
                <a:spcPts val="0"/>
              </a:spcAft>
              <a:buClr>
                <a:schemeClr val="lt1"/>
              </a:buClr>
              <a:buSzPts val="1200"/>
              <a:buFont typeface="Source Code Pro"/>
              <a:buChar char="●"/>
            </a:pPr>
            <a:r>
              <a:rPr b="1" lang="en-GB" sz="1200">
                <a:solidFill>
                  <a:schemeClr val="lt1"/>
                </a:solidFill>
              </a:rPr>
              <a:t>Balanced Content Portfolio:</a:t>
            </a:r>
            <a:r>
              <a:rPr lang="en-GB" sz="1200">
                <a:solidFill>
                  <a:schemeClr val="lt1"/>
                </a:solidFill>
              </a:rPr>
              <a:t> A mix of recent hits and classic favorites to offer variety and depth.</a:t>
            </a:r>
            <a:endParaRPr sz="1200">
              <a:solidFill>
                <a:schemeClr val="lt1"/>
              </a:solidFill>
            </a:endParaRPr>
          </a:p>
          <a:p>
            <a:pPr indent="0" lvl="0" marL="457200" rtl="0" algn="l">
              <a:spcBef>
                <a:spcPts val="0"/>
              </a:spcBef>
              <a:spcAft>
                <a:spcPts val="0"/>
              </a:spcAft>
              <a:buClr>
                <a:schemeClr val="dk1"/>
              </a:buClr>
              <a:buSzPts val="1100"/>
              <a:buFont typeface="Arial"/>
              <a:buNone/>
            </a:pPr>
            <a:r>
              <a:t/>
            </a:r>
            <a:endParaRPr sz="1200">
              <a:solidFill>
                <a:schemeClr val="lt1"/>
              </a:solidFill>
            </a:endParaRPr>
          </a:p>
          <a:p>
            <a:pPr indent="-304800" lvl="0" marL="457200" rtl="0" algn="l">
              <a:spcBef>
                <a:spcPts val="0"/>
              </a:spcBef>
              <a:spcAft>
                <a:spcPts val="0"/>
              </a:spcAft>
              <a:buClr>
                <a:schemeClr val="lt1"/>
              </a:buClr>
              <a:buSzPts val="1200"/>
              <a:buFont typeface="Source Code Pro"/>
              <a:buChar char="●"/>
            </a:pPr>
            <a:r>
              <a:rPr b="1" lang="en-GB" sz="1200">
                <a:solidFill>
                  <a:schemeClr val="lt1"/>
                </a:solidFill>
              </a:rPr>
              <a:t>Cost-Effective Content Acquisition:</a:t>
            </a:r>
            <a:r>
              <a:rPr lang="en-GB" sz="1200">
                <a:solidFill>
                  <a:schemeClr val="lt1"/>
                </a:solidFill>
              </a:rPr>
              <a:t> Each potential addition is evaluated for its audience appeal versus investment, ensuring a strategic approach to growth.</a:t>
            </a:r>
            <a:endParaRPr sz="12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64200" y="1407400"/>
            <a:ext cx="3225600" cy="24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GB" sz="2500">
                <a:solidFill>
                  <a:srgbClr val="D1D5DB"/>
                </a:solidFill>
              </a:rPr>
              <a:t>Setting the Scene for CS-Streaming's Strategy</a:t>
            </a:r>
            <a:endParaRPr sz="2500">
              <a:solidFill>
                <a:srgbClr val="D1D5DB"/>
              </a:solidFill>
            </a:endParaRPr>
          </a:p>
        </p:txBody>
      </p:sp>
      <p:sp>
        <p:nvSpPr>
          <p:cNvPr id="71" name="Google Shape;71;p15"/>
          <p:cNvSpPr txBox="1"/>
          <p:nvPr>
            <p:ph idx="1" type="body"/>
          </p:nvPr>
        </p:nvSpPr>
        <p:spPr>
          <a:xfrm>
            <a:off x="4458600" y="1111000"/>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270">
                <a:solidFill>
                  <a:srgbClr val="D1D5DB"/>
                </a:solidFill>
              </a:rPr>
              <a:t>Purpose:</a:t>
            </a:r>
            <a:endParaRPr b="1" sz="1270">
              <a:solidFill>
                <a:srgbClr val="D1D5DB"/>
              </a:solidFill>
            </a:endParaRPr>
          </a:p>
          <a:p>
            <a:pPr indent="-309306" lvl="0" marL="914400" rtl="0" algn="l">
              <a:spcBef>
                <a:spcPts val="0"/>
              </a:spcBef>
              <a:spcAft>
                <a:spcPts val="0"/>
              </a:spcAft>
              <a:buClr>
                <a:srgbClr val="D1D5DB"/>
              </a:buClr>
              <a:buSzPts val="1271"/>
              <a:buFont typeface="Arial"/>
              <a:buChar char="●"/>
            </a:pPr>
            <a:r>
              <a:rPr lang="en-GB" sz="1270">
                <a:solidFill>
                  <a:srgbClr val="D1D5DB"/>
                </a:solidFill>
              </a:rPr>
              <a:t>Leveraging Netflix data to </a:t>
            </a:r>
            <a:r>
              <a:rPr b="1" lang="en-GB" sz="1270">
                <a:solidFill>
                  <a:srgbClr val="D1D5DB"/>
                </a:solidFill>
              </a:rPr>
              <a:t>shape</a:t>
            </a:r>
            <a:r>
              <a:rPr lang="en-GB" sz="1270">
                <a:solidFill>
                  <a:srgbClr val="D1D5DB"/>
                </a:solidFill>
              </a:rPr>
              <a:t> CS-Streaming's </a:t>
            </a:r>
            <a:r>
              <a:rPr b="1" lang="en-GB" sz="1270">
                <a:solidFill>
                  <a:srgbClr val="D1D5DB"/>
                </a:solidFill>
              </a:rPr>
              <a:t>content strategy</a:t>
            </a:r>
            <a:r>
              <a:rPr lang="en-GB" sz="1270">
                <a:solidFill>
                  <a:srgbClr val="D1D5DB"/>
                </a:solidFill>
              </a:rPr>
              <a:t>.</a:t>
            </a:r>
            <a:endParaRPr sz="1270">
              <a:solidFill>
                <a:srgbClr val="D1D5DB"/>
              </a:solidFill>
            </a:endParaRPr>
          </a:p>
          <a:p>
            <a:pPr indent="0" lvl="0" marL="457200" rtl="0" algn="l">
              <a:spcBef>
                <a:spcPts val="0"/>
              </a:spcBef>
              <a:spcAft>
                <a:spcPts val="0"/>
              </a:spcAft>
              <a:buClr>
                <a:schemeClr val="dk1"/>
              </a:buClr>
              <a:buSzPts val="1100"/>
              <a:buFont typeface="Arial"/>
              <a:buNone/>
            </a:pPr>
            <a:r>
              <a:t/>
            </a:r>
            <a:endParaRPr sz="1270">
              <a:solidFill>
                <a:srgbClr val="D1D5DB"/>
              </a:solidFill>
            </a:endParaRPr>
          </a:p>
          <a:p>
            <a:pPr indent="0" lvl="0" marL="0" rtl="0" algn="l">
              <a:spcBef>
                <a:spcPts val="0"/>
              </a:spcBef>
              <a:spcAft>
                <a:spcPts val="0"/>
              </a:spcAft>
              <a:buClr>
                <a:schemeClr val="dk1"/>
              </a:buClr>
              <a:buSzPts val="1100"/>
              <a:buFont typeface="Arial"/>
              <a:buNone/>
            </a:pPr>
            <a:r>
              <a:rPr b="1" lang="en-GB" sz="1270">
                <a:solidFill>
                  <a:srgbClr val="D1D5DB"/>
                </a:solidFill>
              </a:rPr>
              <a:t>Objectives:</a:t>
            </a:r>
            <a:endParaRPr b="1" sz="1270">
              <a:solidFill>
                <a:srgbClr val="D1D5DB"/>
              </a:solidFill>
            </a:endParaRPr>
          </a:p>
          <a:p>
            <a:pPr indent="-309306" lvl="0" marL="914400" rtl="0" algn="l">
              <a:spcBef>
                <a:spcPts val="0"/>
              </a:spcBef>
              <a:spcAft>
                <a:spcPts val="0"/>
              </a:spcAft>
              <a:buClr>
                <a:srgbClr val="D1D5DB"/>
              </a:buClr>
              <a:buSzPts val="1271"/>
              <a:buFont typeface="Arial"/>
              <a:buChar char="●"/>
            </a:pPr>
            <a:r>
              <a:rPr lang="en-GB" sz="1270">
                <a:solidFill>
                  <a:srgbClr val="D1D5DB"/>
                </a:solidFill>
              </a:rPr>
              <a:t>Identify key content </a:t>
            </a:r>
            <a:r>
              <a:rPr b="1" lang="en-GB" sz="1270">
                <a:solidFill>
                  <a:srgbClr val="D1D5DB"/>
                </a:solidFill>
              </a:rPr>
              <a:t>trends</a:t>
            </a:r>
            <a:r>
              <a:rPr lang="en-GB" sz="1270">
                <a:solidFill>
                  <a:srgbClr val="D1D5DB"/>
                </a:solidFill>
              </a:rPr>
              <a:t>.</a:t>
            </a:r>
            <a:endParaRPr sz="1270">
              <a:solidFill>
                <a:srgbClr val="D1D5DB"/>
              </a:solidFill>
            </a:endParaRPr>
          </a:p>
          <a:p>
            <a:pPr indent="-309306" lvl="0" marL="914400" rtl="0" algn="l">
              <a:spcBef>
                <a:spcPts val="0"/>
              </a:spcBef>
              <a:spcAft>
                <a:spcPts val="0"/>
              </a:spcAft>
              <a:buClr>
                <a:srgbClr val="D1D5DB"/>
              </a:buClr>
              <a:buSzPts val="1271"/>
              <a:buFont typeface="Arial"/>
              <a:buChar char="●"/>
            </a:pPr>
            <a:r>
              <a:rPr lang="en-GB" sz="1270">
                <a:solidFill>
                  <a:srgbClr val="D1D5DB"/>
                </a:solidFill>
              </a:rPr>
              <a:t>Understand viewer </a:t>
            </a:r>
            <a:r>
              <a:rPr b="1" lang="en-GB" sz="1270">
                <a:solidFill>
                  <a:srgbClr val="D1D5DB"/>
                </a:solidFill>
              </a:rPr>
              <a:t>preferences</a:t>
            </a:r>
            <a:r>
              <a:rPr lang="en-GB" sz="1270">
                <a:solidFill>
                  <a:srgbClr val="D1D5DB"/>
                </a:solidFill>
              </a:rPr>
              <a:t>.</a:t>
            </a:r>
            <a:endParaRPr sz="1270">
              <a:solidFill>
                <a:srgbClr val="D1D5DB"/>
              </a:solidFill>
            </a:endParaRPr>
          </a:p>
          <a:p>
            <a:pPr indent="-309306" lvl="0" marL="914400" rtl="0" algn="l">
              <a:spcBef>
                <a:spcPts val="0"/>
              </a:spcBef>
              <a:spcAft>
                <a:spcPts val="0"/>
              </a:spcAft>
              <a:buClr>
                <a:srgbClr val="D1D5DB"/>
              </a:buClr>
              <a:buSzPts val="1271"/>
              <a:buFont typeface="Arial"/>
              <a:buChar char="●"/>
            </a:pPr>
            <a:r>
              <a:rPr lang="en-GB" sz="1270">
                <a:solidFill>
                  <a:srgbClr val="D1D5DB"/>
                </a:solidFill>
              </a:rPr>
              <a:t>Guide </a:t>
            </a:r>
            <a:r>
              <a:rPr b="1" lang="en-GB" sz="1270">
                <a:solidFill>
                  <a:srgbClr val="D1D5DB"/>
                </a:solidFill>
              </a:rPr>
              <a:t>strategic decision-making</a:t>
            </a:r>
            <a:r>
              <a:rPr lang="en-GB" sz="1270">
                <a:solidFill>
                  <a:srgbClr val="D1D5DB"/>
                </a:solidFill>
              </a:rPr>
              <a:t>.</a:t>
            </a:r>
            <a:endParaRPr sz="1270">
              <a:solidFill>
                <a:srgbClr val="D1D5DB"/>
              </a:solidFill>
            </a:endParaRPr>
          </a:p>
          <a:p>
            <a:pPr indent="0" lvl="0" marL="457200" rtl="0" algn="l">
              <a:spcBef>
                <a:spcPts val="0"/>
              </a:spcBef>
              <a:spcAft>
                <a:spcPts val="0"/>
              </a:spcAft>
              <a:buClr>
                <a:schemeClr val="dk1"/>
              </a:buClr>
              <a:buSzPts val="1100"/>
              <a:buFont typeface="Arial"/>
              <a:buNone/>
            </a:pPr>
            <a:r>
              <a:t/>
            </a:r>
            <a:endParaRPr sz="1270">
              <a:solidFill>
                <a:srgbClr val="D1D5DB"/>
              </a:solidFill>
            </a:endParaRPr>
          </a:p>
          <a:p>
            <a:pPr indent="0" lvl="0" marL="0" rtl="0" algn="l">
              <a:spcBef>
                <a:spcPts val="0"/>
              </a:spcBef>
              <a:spcAft>
                <a:spcPts val="0"/>
              </a:spcAft>
              <a:buClr>
                <a:schemeClr val="dk1"/>
              </a:buClr>
              <a:buSzPts val="1100"/>
              <a:buFont typeface="Arial"/>
              <a:buNone/>
            </a:pPr>
            <a:r>
              <a:rPr b="1" lang="en-GB" sz="1270">
                <a:solidFill>
                  <a:srgbClr val="D1D5DB"/>
                </a:solidFill>
              </a:rPr>
              <a:t>Significance:</a:t>
            </a:r>
            <a:endParaRPr b="1" sz="1270">
              <a:solidFill>
                <a:srgbClr val="D1D5DB"/>
              </a:solidFill>
            </a:endParaRPr>
          </a:p>
          <a:p>
            <a:pPr indent="-309306" lvl="0" marL="914400" rtl="0" algn="l">
              <a:spcBef>
                <a:spcPts val="0"/>
              </a:spcBef>
              <a:spcAft>
                <a:spcPts val="0"/>
              </a:spcAft>
              <a:buClr>
                <a:srgbClr val="D1D5DB"/>
              </a:buClr>
              <a:buSzPts val="1271"/>
              <a:buFont typeface="Arial"/>
              <a:buChar char="●"/>
            </a:pPr>
            <a:r>
              <a:rPr lang="en-GB" sz="1270">
                <a:solidFill>
                  <a:srgbClr val="D1D5DB"/>
                </a:solidFill>
              </a:rPr>
              <a:t>Insights from a </a:t>
            </a:r>
            <a:r>
              <a:rPr b="1" lang="en-GB" sz="1270">
                <a:solidFill>
                  <a:srgbClr val="D1D5DB"/>
                </a:solidFill>
              </a:rPr>
              <a:t>market leader</a:t>
            </a:r>
            <a:r>
              <a:rPr lang="en-GB" sz="1270">
                <a:solidFill>
                  <a:srgbClr val="D1D5DB"/>
                </a:solidFill>
              </a:rPr>
              <a:t> offer a blueprint for success.</a:t>
            </a:r>
            <a:endParaRPr sz="1270">
              <a:solidFill>
                <a:srgbClr val="D1D5DB"/>
              </a:solidFill>
            </a:endParaRPr>
          </a:p>
          <a:p>
            <a:pPr indent="-309306" lvl="0" marL="914400" rtl="0" algn="l">
              <a:spcBef>
                <a:spcPts val="0"/>
              </a:spcBef>
              <a:spcAft>
                <a:spcPts val="0"/>
              </a:spcAft>
              <a:buClr>
                <a:srgbClr val="D1D5DB"/>
              </a:buClr>
              <a:buSzPts val="1271"/>
              <a:buFont typeface="Arial"/>
              <a:buChar char="●"/>
            </a:pPr>
            <a:r>
              <a:rPr b="1" lang="en-GB" sz="1270">
                <a:solidFill>
                  <a:srgbClr val="D1D5DB"/>
                </a:solidFill>
              </a:rPr>
              <a:t>Data-driven approach</a:t>
            </a:r>
            <a:r>
              <a:rPr lang="en-GB" sz="1270">
                <a:solidFill>
                  <a:srgbClr val="D1D5DB"/>
                </a:solidFill>
              </a:rPr>
              <a:t> for competitive positioning.</a:t>
            </a:r>
            <a:endParaRPr sz="650">
              <a:solidFill>
                <a:srgbClr val="D1D5DB"/>
              </a:solidFill>
            </a:endParaRPr>
          </a:p>
        </p:txBody>
      </p:sp>
      <p:pic>
        <p:nvPicPr>
          <p:cNvPr id="72" name="Google Shape;72;p15"/>
          <p:cNvPicPr preferRelativeResize="0"/>
          <p:nvPr/>
        </p:nvPicPr>
        <p:blipFill rotWithShape="1">
          <a:blip r:embed="rId3">
            <a:alphaModFix/>
          </a:blip>
          <a:srcRect b="34331" l="24126" r="24121" t="34331"/>
          <a:stretch/>
        </p:blipFill>
        <p:spPr>
          <a:xfrm>
            <a:off x="306451" y="226150"/>
            <a:ext cx="906775" cy="308900"/>
          </a:xfrm>
          <a:prstGeom prst="rect">
            <a:avLst/>
          </a:prstGeom>
          <a:noFill/>
          <a:ln>
            <a:noFill/>
          </a:ln>
        </p:spPr>
      </p:pic>
      <p:graphicFrame>
        <p:nvGraphicFramePr>
          <p:cNvPr id="73" name="Google Shape;73;p15"/>
          <p:cNvGraphicFramePr/>
          <p:nvPr/>
        </p:nvGraphicFramePr>
        <p:xfrm>
          <a:off x="1678800" y="106025"/>
          <a:ext cx="3000000" cy="3000000"/>
        </p:xfrm>
        <a:graphic>
          <a:graphicData uri="http://schemas.openxmlformats.org/drawingml/2006/table">
            <a:tbl>
              <a:tblPr>
                <a:noFill/>
                <a:tableStyleId>{7D96A6A8-4E37-4D65-B32F-9CCC5B2F5152}</a:tableStyleId>
              </a:tblPr>
              <a:tblGrid>
                <a:gridCol w="424350"/>
                <a:gridCol w="389950"/>
                <a:gridCol w="653750"/>
                <a:gridCol w="412900"/>
                <a:gridCol w="642250"/>
                <a:gridCol w="906025"/>
                <a:gridCol w="963375"/>
                <a:gridCol w="516075"/>
                <a:gridCol w="688125"/>
                <a:gridCol w="676650"/>
                <a:gridCol w="871625"/>
              </a:tblGrid>
              <a:tr h="232050">
                <a:tc>
                  <a:txBody>
                    <a:bodyPr/>
                    <a:lstStyle/>
                    <a:p>
                      <a:pPr indent="0" lvl="0" marL="0" rtl="0" algn="r">
                        <a:lnSpc>
                          <a:spcPct val="115000"/>
                        </a:lnSpc>
                        <a:spcBef>
                          <a:spcPts val="900"/>
                        </a:spcBef>
                        <a:spcAft>
                          <a:spcPts val="0"/>
                        </a:spcAft>
                        <a:buNone/>
                      </a:pPr>
                      <a:r>
                        <a:rPr lang="en-GB" sz="900">
                          <a:solidFill>
                            <a:srgbClr val="666666"/>
                          </a:solidFill>
                        </a:rPr>
                        <a:t>type</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title</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director</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cast</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country</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date_added</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release_year</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rating</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duration</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listed_in</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description</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1410025"/>
            <a:ext cx="3278100" cy="200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solidFill>
                  <a:srgbClr val="D1D5DB"/>
                </a:solidFill>
              </a:rPr>
              <a:t>Refining Data for Accurate Insights</a:t>
            </a:r>
            <a:r>
              <a:rPr lang="en-GB" sz="2500">
                <a:solidFill>
                  <a:srgbClr val="D1D5DB"/>
                </a:solidFill>
              </a:rPr>
              <a:t> </a:t>
            </a:r>
            <a:endParaRPr sz="2500">
              <a:solidFill>
                <a:srgbClr val="D1D5DB"/>
              </a:solidFill>
            </a:endParaRPr>
          </a:p>
        </p:txBody>
      </p:sp>
      <p:sp>
        <p:nvSpPr>
          <p:cNvPr id="79" name="Google Shape;79;p16"/>
          <p:cNvSpPr txBox="1"/>
          <p:nvPr>
            <p:ph idx="1" type="body"/>
          </p:nvPr>
        </p:nvSpPr>
        <p:spPr>
          <a:xfrm>
            <a:off x="3754650" y="885175"/>
            <a:ext cx="5077800" cy="3890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852"/>
              <a:buFont typeface="Arial"/>
              <a:buNone/>
            </a:pPr>
            <a:r>
              <a:rPr b="1" lang="en-GB" sz="1295">
                <a:solidFill>
                  <a:srgbClr val="D1D5DB"/>
                </a:solidFill>
              </a:rPr>
              <a:t>Cleaning Steps:</a:t>
            </a:r>
            <a:endParaRPr b="1" sz="1295">
              <a:solidFill>
                <a:srgbClr val="D1D5DB"/>
              </a:solidFill>
            </a:endParaRPr>
          </a:p>
          <a:p>
            <a:pPr indent="-310832" lvl="0" marL="914400" rtl="0" algn="l">
              <a:lnSpc>
                <a:spcPct val="95000"/>
              </a:lnSpc>
              <a:spcBef>
                <a:spcPts val="0"/>
              </a:spcBef>
              <a:spcAft>
                <a:spcPts val="0"/>
              </a:spcAft>
              <a:buClr>
                <a:srgbClr val="D1D5DB"/>
              </a:buClr>
              <a:buSzPts val="1295"/>
              <a:buFont typeface="Source Code Pro"/>
              <a:buChar char="●"/>
            </a:pPr>
            <a:r>
              <a:rPr b="1" lang="en-GB" sz="1295">
                <a:solidFill>
                  <a:srgbClr val="D1D5DB"/>
                </a:solidFill>
              </a:rPr>
              <a:t>Standardize</a:t>
            </a:r>
            <a:r>
              <a:rPr lang="en-GB" sz="1295">
                <a:solidFill>
                  <a:srgbClr val="D1D5DB"/>
                </a:solidFill>
              </a:rPr>
              <a:t> names for consistency.</a:t>
            </a:r>
            <a:endParaRPr sz="1295">
              <a:solidFill>
                <a:srgbClr val="D1D5DB"/>
              </a:solidFill>
            </a:endParaRPr>
          </a:p>
          <a:p>
            <a:pPr indent="-310832" lvl="0" marL="914400" rtl="0" algn="l">
              <a:lnSpc>
                <a:spcPct val="95000"/>
              </a:lnSpc>
              <a:spcBef>
                <a:spcPts val="0"/>
              </a:spcBef>
              <a:spcAft>
                <a:spcPts val="0"/>
              </a:spcAft>
              <a:buClr>
                <a:srgbClr val="D1D5DB"/>
              </a:buClr>
              <a:buSzPts val="1295"/>
              <a:buFont typeface="Source Code Pro"/>
              <a:buChar char="●"/>
            </a:pPr>
            <a:r>
              <a:rPr lang="en-GB" sz="1295">
                <a:solidFill>
                  <a:srgbClr val="D1D5DB"/>
                </a:solidFill>
              </a:rPr>
              <a:t>Filled </a:t>
            </a:r>
            <a:r>
              <a:rPr b="1" lang="en-GB" sz="1295">
                <a:solidFill>
                  <a:srgbClr val="D1D5DB"/>
                </a:solidFill>
              </a:rPr>
              <a:t>missing values</a:t>
            </a:r>
            <a:r>
              <a:rPr lang="en-GB" sz="1295">
                <a:solidFill>
                  <a:srgbClr val="D1D5DB"/>
                </a:solidFill>
              </a:rPr>
              <a:t>, remove </a:t>
            </a:r>
            <a:r>
              <a:rPr b="1" lang="en-GB" sz="1295">
                <a:solidFill>
                  <a:srgbClr val="D1D5DB"/>
                </a:solidFill>
              </a:rPr>
              <a:t>duplicates</a:t>
            </a:r>
            <a:endParaRPr b="1" sz="1295">
              <a:solidFill>
                <a:srgbClr val="D1D5DB"/>
              </a:solidFill>
            </a:endParaRPr>
          </a:p>
          <a:p>
            <a:pPr indent="0" lvl="0" marL="914400" rtl="0" algn="l">
              <a:lnSpc>
                <a:spcPct val="95000"/>
              </a:lnSpc>
              <a:spcBef>
                <a:spcPts val="0"/>
              </a:spcBef>
              <a:spcAft>
                <a:spcPts val="0"/>
              </a:spcAft>
              <a:buSzPts val="852"/>
              <a:buNone/>
            </a:pPr>
            <a:r>
              <a:t/>
            </a:r>
            <a:endParaRPr sz="1295">
              <a:solidFill>
                <a:srgbClr val="D1D5DB"/>
              </a:solidFill>
            </a:endParaRPr>
          </a:p>
          <a:p>
            <a:pPr indent="0" lvl="0" marL="0" rtl="0" algn="l">
              <a:lnSpc>
                <a:spcPct val="95000"/>
              </a:lnSpc>
              <a:spcBef>
                <a:spcPts val="0"/>
              </a:spcBef>
              <a:spcAft>
                <a:spcPts val="0"/>
              </a:spcAft>
              <a:buClr>
                <a:schemeClr val="dk1"/>
              </a:buClr>
              <a:buSzPts val="852"/>
              <a:buFont typeface="Arial"/>
              <a:buNone/>
            </a:pPr>
            <a:r>
              <a:rPr b="1" lang="en-GB" sz="1295">
                <a:solidFill>
                  <a:srgbClr val="D1D5DB"/>
                </a:solidFill>
              </a:rPr>
              <a:t>Data Transformation:</a:t>
            </a:r>
            <a:endParaRPr b="1" sz="1295">
              <a:solidFill>
                <a:srgbClr val="D1D5DB"/>
              </a:solidFill>
            </a:endParaRPr>
          </a:p>
          <a:p>
            <a:pPr indent="-310832" lvl="0" marL="914400" rtl="0" algn="l">
              <a:lnSpc>
                <a:spcPct val="95000"/>
              </a:lnSpc>
              <a:spcBef>
                <a:spcPts val="0"/>
              </a:spcBef>
              <a:spcAft>
                <a:spcPts val="0"/>
              </a:spcAft>
              <a:buClr>
                <a:srgbClr val="D1D5DB"/>
              </a:buClr>
              <a:buSzPts val="1295"/>
              <a:buFont typeface="Source Code Pro"/>
              <a:buChar char="●"/>
            </a:pPr>
            <a:r>
              <a:rPr b="1" lang="en-GB" sz="1295">
                <a:solidFill>
                  <a:srgbClr val="D1D5DB"/>
                </a:solidFill>
              </a:rPr>
              <a:t>Converted</a:t>
            </a:r>
            <a:r>
              <a:rPr lang="en-GB" sz="1295">
                <a:solidFill>
                  <a:srgbClr val="D1D5DB"/>
                </a:solidFill>
              </a:rPr>
              <a:t> data to </a:t>
            </a:r>
            <a:r>
              <a:rPr lang="en-GB" sz="1295">
                <a:solidFill>
                  <a:srgbClr val="D1D5DB"/>
                </a:solidFill>
              </a:rPr>
              <a:t>appropriate</a:t>
            </a:r>
            <a:r>
              <a:rPr lang="en-GB" sz="1295">
                <a:solidFill>
                  <a:srgbClr val="D1D5DB"/>
                </a:solidFill>
              </a:rPr>
              <a:t> format.</a:t>
            </a:r>
            <a:endParaRPr sz="1295">
              <a:solidFill>
                <a:srgbClr val="D1D5DB"/>
              </a:solidFill>
            </a:endParaRPr>
          </a:p>
          <a:p>
            <a:pPr indent="-310832" lvl="0" marL="914400" rtl="0" algn="l">
              <a:lnSpc>
                <a:spcPct val="95000"/>
              </a:lnSpc>
              <a:spcBef>
                <a:spcPts val="0"/>
              </a:spcBef>
              <a:spcAft>
                <a:spcPts val="0"/>
              </a:spcAft>
              <a:buClr>
                <a:srgbClr val="D1D5DB"/>
              </a:buClr>
              <a:buSzPts val="1295"/>
              <a:buFont typeface="Source Code Pro"/>
              <a:buChar char="●"/>
            </a:pPr>
            <a:r>
              <a:rPr lang="en-GB" sz="1295">
                <a:solidFill>
                  <a:srgbClr val="D1D5DB"/>
                </a:solidFill>
              </a:rPr>
              <a:t>Extracted ‘</a:t>
            </a:r>
            <a:r>
              <a:rPr b="1" lang="en-GB" sz="1295">
                <a:solidFill>
                  <a:srgbClr val="D1D5DB"/>
                </a:solidFill>
              </a:rPr>
              <a:t>added_year’</a:t>
            </a:r>
            <a:r>
              <a:rPr lang="en-GB" sz="1295">
                <a:solidFill>
                  <a:srgbClr val="D1D5DB"/>
                </a:solidFill>
              </a:rPr>
              <a:t> and ‘</a:t>
            </a:r>
            <a:r>
              <a:rPr b="1" lang="en-GB" sz="1295">
                <a:solidFill>
                  <a:srgbClr val="D1D5DB"/>
                </a:solidFill>
              </a:rPr>
              <a:t>added_month’</a:t>
            </a:r>
            <a:r>
              <a:rPr lang="en-GB" sz="1295">
                <a:solidFill>
                  <a:srgbClr val="D1D5DB"/>
                </a:solidFill>
              </a:rPr>
              <a:t> from ‘</a:t>
            </a:r>
            <a:r>
              <a:rPr b="1" lang="en-GB" sz="1295">
                <a:solidFill>
                  <a:srgbClr val="D1D5DB"/>
                </a:solidFill>
              </a:rPr>
              <a:t>date_added’</a:t>
            </a:r>
            <a:r>
              <a:rPr lang="en-GB" sz="1295">
                <a:solidFill>
                  <a:srgbClr val="D1D5DB"/>
                </a:solidFill>
              </a:rPr>
              <a:t>.</a:t>
            </a:r>
            <a:endParaRPr sz="1295">
              <a:solidFill>
                <a:srgbClr val="D1D5DB"/>
              </a:solidFill>
            </a:endParaRPr>
          </a:p>
          <a:p>
            <a:pPr indent="0" lvl="0" marL="0" rtl="0" algn="l">
              <a:lnSpc>
                <a:spcPct val="95000"/>
              </a:lnSpc>
              <a:spcBef>
                <a:spcPts val="0"/>
              </a:spcBef>
              <a:spcAft>
                <a:spcPts val="0"/>
              </a:spcAft>
              <a:buClr>
                <a:schemeClr val="dk1"/>
              </a:buClr>
              <a:buSzPts val="852"/>
              <a:buFont typeface="Arial"/>
              <a:buNone/>
            </a:pPr>
            <a:r>
              <a:t/>
            </a:r>
            <a:endParaRPr sz="1295">
              <a:solidFill>
                <a:srgbClr val="D1D5DB"/>
              </a:solidFill>
            </a:endParaRPr>
          </a:p>
          <a:p>
            <a:pPr indent="0" lvl="0" marL="0" rtl="0" algn="l">
              <a:lnSpc>
                <a:spcPct val="95000"/>
              </a:lnSpc>
              <a:spcBef>
                <a:spcPts val="0"/>
              </a:spcBef>
              <a:spcAft>
                <a:spcPts val="0"/>
              </a:spcAft>
              <a:buClr>
                <a:schemeClr val="dk1"/>
              </a:buClr>
              <a:buSzPts val="852"/>
              <a:buFont typeface="Arial"/>
              <a:buNone/>
            </a:pPr>
            <a:r>
              <a:rPr b="1" lang="en-GB" sz="1295">
                <a:solidFill>
                  <a:srgbClr val="D1D5DB"/>
                </a:solidFill>
              </a:rPr>
              <a:t>Outlier Handling:</a:t>
            </a:r>
            <a:endParaRPr b="1" sz="1295">
              <a:solidFill>
                <a:srgbClr val="D1D5DB"/>
              </a:solidFill>
            </a:endParaRPr>
          </a:p>
          <a:p>
            <a:pPr indent="-310832" lvl="0" marL="914400" rtl="0" algn="l">
              <a:lnSpc>
                <a:spcPct val="95000"/>
              </a:lnSpc>
              <a:spcBef>
                <a:spcPts val="0"/>
              </a:spcBef>
              <a:spcAft>
                <a:spcPts val="0"/>
              </a:spcAft>
              <a:buClr>
                <a:srgbClr val="D1D5DB"/>
              </a:buClr>
              <a:buSzPts val="1295"/>
              <a:buFont typeface="Source Code Pro"/>
              <a:buChar char="●"/>
            </a:pPr>
            <a:r>
              <a:rPr lang="en-GB" sz="1295">
                <a:solidFill>
                  <a:srgbClr val="D1D5DB"/>
                </a:solidFill>
              </a:rPr>
              <a:t>Removed extreme values in ‘</a:t>
            </a:r>
            <a:r>
              <a:rPr b="1" lang="en-GB" sz="1295">
                <a:solidFill>
                  <a:srgbClr val="D1D5DB"/>
                </a:solidFill>
              </a:rPr>
              <a:t>duration’</a:t>
            </a:r>
            <a:r>
              <a:rPr lang="en-GB" sz="1295">
                <a:solidFill>
                  <a:srgbClr val="D1D5DB"/>
                </a:solidFill>
              </a:rPr>
              <a:t> and ‘</a:t>
            </a:r>
            <a:r>
              <a:rPr b="1" lang="en-GB" sz="1295">
                <a:solidFill>
                  <a:srgbClr val="D1D5DB"/>
                </a:solidFill>
              </a:rPr>
              <a:t>release_year’</a:t>
            </a:r>
            <a:r>
              <a:rPr lang="en-GB" sz="1295">
                <a:solidFill>
                  <a:srgbClr val="D1D5DB"/>
                </a:solidFill>
              </a:rPr>
              <a:t> for focused analysis.</a:t>
            </a:r>
            <a:endParaRPr sz="1295">
              <a:solidFill>
                <a:srgbClr val="D1D5DB"/>
              </a:solidFill>
            </a:endParaRPr>
          </a:p>
          <a:p>
            <a:pPr indent="0" lvl="0" marL="0" rtl="0" algn="l">
              <a:lnSpc>
                <a:spcPct val="95000"/>
              </a:lnSpc>
              <a:spcBef>
                <a:spcPts val="0"/>
              </a:spcBef>
              <a:spcAft>
                <a:spcPts val="0"/>
              </a:spcAft>
              <a:buClr>
                <a:schemeClr val="dk1"/>
              </a:buClr>
              <a:buSzPts val="852"/>
              <a:buFont typeface="Arial"/>
              <a:buNone/>
            </a:pPr>
            <a:r>
              <a:t/>
            </a:r>
            <a:endParaRPr sz="1295">
              <a:solidFill>
                <a:srgbClr val="D1D5DB"/>
              </a:solidFill>
            </a:endParaRPr>
          </a:p>
          <a:p>
            <a:pPr indent="0" lvl="0" marL="0" rtl="0" algn="l">
              <a:lnSpc>
                <a:spcPct val="95000"/>
              </a:lnSpc>
              <a:spcBef>
                <a:spcPts val="0"/>
              </a:spcBef>
              <a:spcAft>
                <a:spcPts val="0"/>
              </a:spcAft>
              <a:buClr>
                <a:schemeClr val="dk1"/>
              </a:buClr>
              <a:buSzPts val="852"/>
              <a:buFont typeface="Arial"/>
              <a:buNone/>
            </a:pPr>
            <a:r>
              <a:rPr b="1" lang="en-GB" sz="1295">
                <a:solidFill>
                  <a:srgbClr val="D1D5DB"/>
                </a:solidFill>
              </a:rPr>
              <a:t>Data Segmentation:</a:t>
            </a:r>
            <a:endParaRPr b="1" sz="1295">
              <a:solidFill>
                <a:srgbClr val="D1D5DB"/>
              </a:solidFill>
            </a:endParaRPr>
          </a:p>
          <a:p>
            <a:pPr indent="-310832" lvl="0" marL="914400" rtl="0" algn="l">
              <a:lnSpc>
                <a:spcPct val="95000"/>
              </a:lnSpc>
              <a:spcBef>
                <a:spcPts val="0"/>
              </a:spcBef>
              <a:spcAft>
                <a:spcPts val="0"/>
              </a:spcAft>
              <a:buClr>
                <a:srgbClr val="D1D5DB"/>
              </a:buClr>
              <a:buSzPts val="1295"/>
              <a:buFont typeface="Source Code Pro"/>
              <a:buChar char="●"/>
            </a:pPr>
            <a:r>
              <a:rPr lang="en-GB" sz="1295">
                <a:solidFill>
                  <a:srgbClr val="D1D5DB"/>
                </a:solidFill>
              </a:rPr>
              <a:t>Separated dataset into two categories: </a:t>
            </a:r>
            <a:r>
              <a:rPr b="1" lang="en-GB" sz="1295">
                <a:solidFill>
                  <a:srgbClr val="D1D5DB"/>
                </a:solidFill>
              </a:rPr>
              <a:t>Movies</a:t>
            </a:r>
            <a:r>
              <a:rPr lang="en-GB" sz="1295">
                <a:solidFill>
                  <a:srgbClr val="D1D5DB"/>
                </a:solidFill>
              </a:rPr>
              <a:t> and </a:t>
            </a:r>
            <a:r>
              <a:rPr b="1" lang="en-GB" sz="1295">
                <a:solidFill>
                  <a:srgbClr val="D1D5DB"/>
                </a:solidFill>
              </a:rPr>
              <a:t>TV Shows.</a:t>
            </a:r>
            <a:endParaRPr b="1" sz="1295">
              <a:solidFill>
                <a:srgbClr val="D1D5DB"/>
              </a:solidFill>
            </a:endParaRPr>
          </a:p>
          <a:p>
            <a:pPr indent="-310832" lvl="0" marL="914400" rtl="0" algn="l">
              <a:lnSpc>
                <a:spcPct val="95000"/>
              </a:lnSpc>
              <a:spcBef>
                <a:spcPts val="0"/>
              </a:spcBef>
              <a:spcAft>
                <a:spcPts val="0"/>
              </a:spcAft>
              <a:buClr>
                <a:srgbClr val="D1D5DB"/>
              </a:buClr>
              <a:buSzPts val="1295"/>
              <a:buFont typeface="Arial"/>
              <a:buChar char="●"/>
            </a:pPr>
            <a:r>
              <a:rPr lang="en-GB" sz="1295">
                <a:solidFill>
                  <a:srgbClr val="D1D5DB"/>
                </a:solidFill>
              </a:rPr>
              <a:t>Enables targeted analysis for each content type.</a:t>
            </a:r>
            <a:endParaRPr sz="1435">
              <a:solidFill>
                <a:srgbClr val="D1D5DB"/>
              </a:solidFill>
            </a:endParaRPr>
          </a:p>
        </p:txBody>
      </p:sp>
      <p:pic>
        <p:nvPicPr>
          <p:cNvPr id="80" name="Google Shape;80;p16"/>
          <p:cNvPicPr preferRelativeResize="0"/>
          <p:nvPr/>
        </p:nvPicPr>
        <p:blipFill rotWithShape="1">
          <a:blip r:embed="rId3">
            <a:alphaModFix/>
          </a:blip>
          <a:srcRect b="34331" l="24126" r="24121" t="34331"/>
          <a:stretch/>
        </p:blipFill>
        <p:spPr>
          <a:xfrm>
            <a:off x="306451" y="226150"/>
            <a:ext cx="906775" cy="308900"/>
          </a:xfrm>
          <a:prstGeom prst="rect">
            <a:avLst/>
          </a:prstGeom>
          <a:noFill/>
          <a:ln>
            <a:noFill/>
          </a:ln>
        </p:spPr>
      </p:pic>
      <p:graphicFrame>
        <p:nvGraphicFramePr>
          <p:cNvPr id="81" name="Google Shape;81;p16"/>
          <p:cNvGraphicFramePr/>
          <p:nvPr/>
        </p:nvGraphicFramePr>
        <p:xfrm>
          <a:off x="1678800" y="106025"/>
          <a:ext cx="3000000" cy="3000000"/>
        </p:xfrm>
        <a:graphic>
          <a:graphicData uri="http://schemas.openxmlformats.org/drawingml/2006/table">
            <a:tbl>
              <a:tblPr>
                <a:noFill/>
                <a:tableStyleId>{7D96A6A8-4E37-4D65-B32F-9CCC5B2F5152}</a:tableStyleId>
              </a:tblPr>
              <a:tblGrid>
                <a:gridCol w="424350"/>
                <a:gridCol w="389950"/>
                <a:gridCol w="653750"/>
                <a:gridCol w="412900"/>
                <a:gridCol w="642250"/>
                <a:gridCol w="906025"/>
                <a:gridCol w="963375"/>
                <a:gridCol w="516075"/>
                <a:gridCol w="688125"/>
                <a:gridCol w="676650"/>
                <a:gridCol w="871625"/>
              </a:tblGrid>
              <a:tr h="232050">
                <a:tc>
                  <a:txBody>
                    <a:bodyPr/>
                    <a:lstStyle/>
                    <a:p>
                      <a:pPr indent="0" lvl="0" marL="0" rtl="0" algn="r">
                        <a:lnSpc>
                          <a:spcPct val="115000"/>
                        </a:lnSpc>
                        <a:spcBef>
                          <a:spcPts val="900"/>
                        </a:spcBef>
                        <a:spcAft>
                          <a:spcPts val="0"/>
                        </a:spcAft>
                        <a:buNone/>
                      </a:pPr>
                      <a:r>
                        <a:rPr lang="en-GB" sz="900">
                          <a:solidFill>
                            <a:srgbClr val="666666"/>
                          </a:solidFill>
                        </a:rPr>
                        <a:t>type</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title</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director</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cast</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country</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date_added</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release_year</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rating</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duration</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listed_in</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lang="en-GB" sz="900">
                          <a:solidFill>
                            <a:srgbClr val="666666"/>
                          </a:solidFill>
                        </a:rPr>
                        <a:t>description</a:t>
                      </a:r>
                      <a:endParaRPr sz="900">
                        <a:solidFill>
                          <a:srgbClr val="666666"/>
                        </a:solidFill>
                      </a:endParaRPr>
                    </a:p>
                  </a:txBody>
                  <a:tcPr marT="57150" marB="57150" marR="57150" marL="5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318125" y="1740275"/>
            <a:ext cx="4606500" cy="111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GB" sz="4200">
                <a:solidFill>
                  <a:srgbClr val="FF0000"/>
                </a:solidFill>
                <a:latin typeface="Lexend ExtraBold"/>
                <a:ea typeface="Lexend ExtraBold"/>
                <a:cs typeface="Lexend ExtraBold"/>
                <a:sym typeface="Lexend ExtraBold"/>
              </a:rPr>
              <a:t>VISUALS</a:t>
            </a:r>
            <a:endParaRPr sz="4020">
              <a:solidFill>
                <a:srgbClr val="FF0000"/>
              </a:solidFill>
              <a:latin typeface="Lexend ExtraBold"/>
              <a:ea typeface="Lexend ExtraBold"/>
              <a:cs typeface="Lexend ExtraBold"/>
              <a:sym typeface="Lexend ExtraBold"/>
            </a:endParaRPr>
          </a:p>
        </p:txBody>
      </p:sp>
      <p:sp>
        <p:nvSpPr>
          <p:cNvPr id="87" name="Google Shape;87;p17"/>
          <p:cNvSpPr/>
          <p:nvPr/>
        </p:nvSpPr>
        <p:spPr>
          <a:xfrm rot="-5400000">
            <a:off x="4407250" y="1235150"/>
            <a:ext cx="329400" cy="24249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1616100" y="346350"/>
            <a:ext cx="6186850" cy="4350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0" y="606850"/>
            <a:ext cx="9143999" cy="3793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1302800" y="0"/>
            <a:ext cx="6823147" cy="5143500"/>
          </a:xfrm>
          <a:prstGeom prst="rect">
            <a:avLst/>
          </a:prstGeom>
          <a:noFill/>
          <a:ln>
            <a:noFill/>
          </a:ln>
        </p:spPr>
      </p:pic>
      <p:sp>
        <p:nvSpPr>
          <p:cNvPr id="103" name="Google Shape;103;p20"/>
          <p:cNvSpPr txBox="1"/>
          <p:nvPr/>
        </p:nvSpPr>
        <p:spPr>
          <a:xfrm>
            <a:off x="1250775" y="84050"/>
            <a:ext cx="1799400" cy="14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374151"/>
                </a:solidFill>
                <a:latin typeface="Roboto"/>
                <a:ea typeface="Roboto"/>
                <a:cs typeface="Roboto"/>
                <a:sym typeface="Roboto"/>
              </a:rPr>
              <a:t>The US, where Netflix was born, is the biggest contributor to the titles on Netflix, followed by India and the UK.</a:t>
            </a:r>
            <a:endParaRPr sz="12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0" y="714200"/>
            <a:ext cx="9144001" cy="4429300"/>
          </a:xfrm>
          <a:prstGeom prst="rect">
            <a:avLst/>
          </a:prstGeom>
          <a:noFill/>
          <a:ln>
            <a:noFill/>
          </a:ln>
        </p:spPr>
      </p:pic>
      <p:sp>
        <p:nvSpPr>
          <p:cNvPr id="109" name="Google Shape;109;p21"/>
          <p:cNvSpPr/>
          <p:nvPr/>
        </p:nvSpPr>
        <p:spPr>
          <a:xfrm rot="5400000">
            <a:off x="4386925" y="216825"/>
            <a:ext cx="501300" cy="375000"/>
          </a:xfrm>
          <a:prstGeom prst="rightArrow">
            <a:avLst>
              <a:gd fmla="val 50000" name="adj1"/>
              <a:gd fmla="val 50000" name="adj2"/>
            </a:avLst>
          </a:prstGeom>
          <a:solidFill>
            <a:srgbClr val="CC00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