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72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aa05be0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aa05be0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aa05be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aa05be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aa05be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aa05be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aa05b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aa05b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aa05be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aa05be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aa05be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aa05be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aa05be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aa05be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aa05be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aa05be0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aa05be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aa05be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a05be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a05be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3 </a:t>
            </a:r>
            <a:r>
              <a:rPr lang="ru" sz="1800" dirty="0" smtClean="0">
                <a:solidFill>
                  <a:schemeClr val="tx1"/>
                </a:solidFill>
              </a:rPr>
              <a:t>курса, 1 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преп. Иванов 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chemeClr val="lt1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6644" y="609600"/>
            <a:ext cx="8935844" cy="445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9" y="609600"/>
            <a:ext cx="8847169" cy="310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69375"/>
          </a:xfrm>
        </p:spPr>
        <p:txBody>
          <a:bodyPr/>
          <a:lstStyle/>
          <a:p>
            <a:r>
              <a:rPr lang="ru-RU" sz="2400" dirty="0" smtClean="0"/>
              <a:t>Реализация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579863"/>
            <a:ext cx="8520600" cy="43712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578506"/>
            <a:ext cx="4984695" cy="4373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777" y="578505"/>
            <a:ext cx="2838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Система предусматривает развертывание сервера </a:t>
            </a:r>
            <a:r>
              <a:rPr lang="ru-RU" sz="1800" dirty="0" err="1"/>
              <a:t>Flask</a:t>
            </a:r>
            <a:r>
              <a:rPr lang="ru-RU" sz="1800" dirty="0"/>
              <a:t> с базой данных </a:t>
            </a:r>
            <a:r>
              <a:rPr lang="ru-RU" sz="1800" dirty="0" err="1"/>
              <a:t>SQLite</a:t>
            </a:r>
            <a:r>
              <a:rPr lang="ru-RU" sz="1800" dirty="0"/>
              <a:t> на мощностях клиента в пределах локальной сети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2823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6169" y="113130"/>
            <a:ext cx="8356500" cy="44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Реализация</a:t>
            </a:r>
            <a:endParaRPr sz="24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26381" y="560475"/>
            <a:ext cx="8906108" cy="450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t="3352" b="4549"/>
          <a:stretch/>
        </p:blipFill>
        <p:spPr>
          <a:xfrm>
            <a:off x="1082084" y="1053100"/>
            <a:ext cx="7543217" cy="386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3940750" y="895176"/>
            <a:ext cx="481100" cy="215600"/>
          </a:xfrm>
          <a:custGeom>
            <a:avLst/>
            <a:gdLst/>
            <a:ahLst/>
            <a:cxnLst/>
            <a:rect l="l" t="t" r="r" b="b"/>
            <a:pathLst>
              <a:path w="19244" h="8624" extrusionOk="0">
                <a:moveTo>
                  <a:pt x="19244" y="8624"/>
                </a:moveTo>
                <a:cubicBezTo>
                  <a:pt x="18472" y="4764"/>
                  <a:pt x="14943" y="622"/>
                  <a:pt x="11037" y="134"/>
                </a:cubicBezTo>
                <a:cubicBezTo>
                  <a:pt x="6751" y="-402"/>
                  <a:pt x="3055" y="3871"/>
                  <a:pt x="0" y="692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" name="Google Shape;127;p23"/>
          <p:cNvSpPr/>
          <p:nvPr/>
        </p:nvSpPr>
        <p:spPr>
          <a:xfrm>
            <a:off x="5384050" y="804356"/>
            <a:ext cx="707500" cy="327650"/>
          </a:xfrm>
          <a:custGeom>
            <a:avLst/>
            <a:gdLst/>
            <a:ahLst/>
            <a:cxnLst/>
            <a:rect l="l" t="t" r="r" b="b"/>
            <a:pathLst>
              <a:path w="28300" h="13106" extrusionOk="0">
                <a:moveTo>
                  <a:pt x="0" y="11691"/>
                </a:moveTo>
                <a:cubicBezTo>
                  <a:pt x="2714" y="6942"/>
                  <a:pt x="6160" y="632"/>
                  <a:pt x="11603" y="88"/>
                </a:cubicBezTo>
                <a:cubicBezTo>
                  <a:pt x="18625" y="-614"/>
                  <a:pt x="26068" y="6411"/>
                  <a:pt x="28300" y="1310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8" name="Google Shape;128;p23"/>
          <p:cNvSpPr/>
          <p:nvPr/>
        </p:nvSpPr>
        <p:spPr>
          <a:xfrm>
            <a:off x="5495900" y="1349691"/>
            <a:ext cx="348025" cy="3058000"/>
          </a:xfrm>
          <a:custGeom>
            <a:avLst/>
            <a:gdLst/>
            <a:ahLst/>
            <a:cxnLst/>
            <a:rect l="l" t="t" r="r" b="b"/>
            <a:pathLst>
              <a:path w="13921" h="122320" extrusionOk="0">
                <a:moveTo>
                  <a:pt x="13921" y="348"/>
                </a:moveTo>
                <a:cubicBezTo>
                  <a:pt x="-2173" y="-3675"/>
                  <a:pt x="1186" y="31869"/>
                  <a:pt x="1186" y="48458"/>
                </a:cubicBezTo>
                <a:cubicBezTo>
                  <a:pt x="1186" y="63363"/>
                  <a:pt x="903" y="78266"/>
                  <a:pt x="903" y="93171"/>
                </a:cubicBezTo>
                <a:cubicBezTo>
                  <a:pt x="903" y="99211"/>
                  <a:pt x="-656" y="105325"/>
                  <a:pt x="337" y="111283"/>
                </a:cubicBezTo>
                <a:cubicBezTo>
                  <a:pt x="1215" y="116548"/>
                  <a:pt x="6876" y="120632"/>
                  <a:pt x="11940" y="12232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9" name="Google Shape;129;p23"/>
          <p:cNvSpPr/>
          <p:nvPr/>
        </p:nvSpPr>
        <p:spPr>
          <a:xfrm>
            <a:off x="5656505" y="2143725"/>
            <a:ext cx="159125" cy="841900"/>
          </a:xfrm>
          <a:custGeom>
            <a:avLst/>
            <a:gdLst/>
            <a:ahLst/>
            <a:cxnLst/>
            <a:rect l="l" t="t" r="r" b="b"/>
            <a:pathLst>
              <a:path w="6365" h="33676" extrusionOk="0">
                <a:moveTo>
                  <a:pt x="6365" y="0"/>
                </a:moveTo>
                <a:cubicBezTo>
                  <a:pt x="3565" y="0"/>
                  <a:pt x="2722" y="4419"/>
                  <a:pt x="1837" y="7075"/>
                </a:cubicBezTo>
                <a:cubicBezTo>
                  <a:pt x="-994" y="15567"/>
                  <a:pt x="-814" y="27346"/>
                  <a:pt x="5516" y="336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0" name="Google Shape;130;p23"/>
          <p:cNvSpPr/>
          <p:nvPr/>
        </p:nvSpPr>
        <p:spPr>
          <a:xfrm>
            <a:off x="1082084" y="1811200"/>
            <a:ext cx="248025" cy="1124900"/>
          </a:xfrm>
          <a:custGeom>
            <a:avLst/>
            <a:gdLst/>
            <a:ahLst/>
            <a:cxnLst/>
            <a:rect l="l" t="t" r="r" b="b"/>
            <a:pathLst>
              <a:path w="9921" h="44996" extrusionOk="0">
                <a:moveTo>
                  <a:pt x="9921" y="0"/>
                </a:moveTo>
                <a:cubicBezTo>
                  <a:pt x="7543" y="793"/>
                  <a:pt x="4618" y="775"/>
                  <a:pt x="2846" y="2547"/>
                </a:cubicBezTo>
                <a:cubicBezTo>
                  <a:pt x="-1854" y="7247"/>
                  <a:pt x="1522" y="15777"/>
                  <a:pt x="582" y="22357"/>
                </a:cubicBezTo>
                <a:cubicBezTo>
                  <a:pt x="-515" y="30035"/>
                  <a:pt x="-495" y="40694"/>
                  <a:pt x="5959" y="4499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1" name="Google Shape;131;p23"/>
          <p:cNvSpPr/>
          <p:nvPr/>
        </p:nvSpPr>
        <p:spPr>
          <a:xfrm>
            <a:off x="1938550" y="1712150"/>
            <a:ext cx="2716775" cy="1082450"/>
          </a:xfrm>
          <a:custGeom>
            <a:avLst/>
            <a:gdLst/>
            <a:ahLst/>
            <a:cxnLst/>
            <a:rect l="l" t="t" r="r" b="b"/>
            <a:pathLst>
              <a:path w="108671" h="43298" extrusionOk="0">
                <a:moveTo>
                  <a:pt x="0" y="0"/>
                </a:moveTo>
                <a:cubicBezTo>
                  <a:pt x="7139" y="1785"/>
                  <a:pt x="7272" y="13232"/>
                  <a:pt x="13018" y="17829"/>
                </a:cubicBezTo>
                <a:cubicBezTo>
                  <a:pt x="19773" y="23233"/>
                  <a:pt x="29075" y="24813"/>
                  <a:pt x="37639" y="26036"/>
                </a:cubicBezTo>
                <a:cubicBezTo>
                  <a:pt x="61761" y="29482"/>
                  <a:pt x="100966" y="20182"/>
                  <a:pt x="108671" y="4329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2" name="Google Shape;132;p23"/>
          <p:cNvSpPr/>
          <p:nvPr/>
        </p:nvSpPr>
        <p:spPr>
          <a:xfrm>
            <a:off x="935814" y="1549425"/>
            <a:ext cx="394275" cy="2065875"/>
          </a:xfrm>
          <a:custGeom>
            <a:avLst/>
            <a:gdLst/>
            <a:ahLst/>
            <a:cxnLst/>
            <a:rect l="l" t="t" r="r" b="b"/>
            <a:pathLst>
              <a:path w="15771" h="82635" extrusionOk="0">
                <a:moveTo>
                  <a:pt x="15771" y="0"/>
                </a:moveTo>
                <a:cubicBezTo>
                  <a:pt x="10790" y="2490"/>
                  <a:pt x="4947" y="5352"/>
                  <a:pt x="2753" y="10471"/>
                </a:cubicBezTo>
                <a:cubicBezTo>
                  <a:pt x="-1227" y="19759"/>
                  <a:pt x="-91" y="30749"/>
                  <a:pt x="1338" y="40752"/>
                </a:cubicBezTo>
                <a:cubicBezTo>
                  <a:pt x="3361" y="54912"/>
                  <a:pt x="2743" y="70733"/>
                  <a:pt x="10677" y="82635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3" name="Google Shape;133;p23"/>
          <p:cNvSpPr/>
          <p:nvPr/>
        </p:nvSpPr>
        <p:spPr>
          <a:xfrm>
            <a:off x="718958" y="1400850"/>
            <a:ext cx="589925" cy="2964400"/>
          </a:xfrm>
          <a:custGeom>
            <a:avLst/>
            <a:gdLst/>
            <a:ahLst/>
            <a:cxnLst/>
            <a:rect l="l" t="t" r="r" b="b"/>
            <a:pathLst>
              <a:path w="23597" h="118576" extrusionOk="0">
                <a:moveTo>
                  <a:pt x="23597" y="0"/>
                </a:moveTo>
                <a:cubicBezTo>
                  <a:pt x="19179" y="1262"/>
                  <a:pt x="13828" y="1279"/>
                  <a:pt x="10579" y="4528"/>
                </a:cubicBezTo>
                <a:cubicBezTo>
                  <a:pt x="-6060" y="21167"/>
                  <a:pt x="627" y="52165"/>
                  <a:pt x="6334" y="74994"/>
                </a:cubicBezTo>
                <a:cubicBezTo>
                  <a:pt x="9998" y="89652"/>
                  <a:pt x="10405" y="106005"/>
                  <a:pt x="18786" y="11857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32790"/>
            <a:ext cx="8520600" cy="47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Заключение</a:t>
            </a:r>
            <a:endParaRPr sz="2400" dirty="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609600"/>
            <a:ext cx="8520600" cy="43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В результате разработан проект, соответствующий заданным требованиям и  предоставляющий пользователю возможности: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Начала и окончания рабочего дня;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Выбора текущей активности;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Управления текущим рабочим днём сотрудника менеджером;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Вычисления зарплаты, исходя из количества отработанных часов и иных факторов, например командировок и больничных;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аказа сотрудниками переработок;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Заказа сотрудниками выходных;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Удаление и создание аккаунтов сотрудников менеджером.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85093"/>
            <a:ext cx="8520600" cy="1450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/>
              <a:t>Учёт рабочего времени сотрудников IT компании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352800" y="2799401"/>
            <a:ext cx="5479500" cy="16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ru" sz="1800" dirty="0">
                <a:solidFill>
                  <a:schemeClr val="tx1"/>
                </a:solidFill>
              </a:rPr>
              <a:t>Выполнили: студенты 3 </a:t>
            </a:r>
            <a:r>
              <a:rPr lang="ru" sz="1800" dirty="0" smtClean="0">
                <a:solidFill>
                  <a:schemeClr val="tx1"/>
                </a:solidFill>
              </a:rPr>
              <a:t>курса, 1 группы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Никулин Р. А.,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Дремин </a:t>
            </a:r>
            <a:r>
              <a:rPr lang="ru" sz="1800" dirty="0">
                <a:solidFill>
                  <a:schemeClr val="tx1"/>
                </a:solidFill>
              </a:rPr>
              <a:t>М. Б.,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tx1"/>
                </a:solidFill>
              </a:rPr>
              <a:t>Стратиенко С. В</a:t>
            </a:r>
            <a:r>
              <a:rPr lang="ru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tx1"/>
                </a:solidFill>
              </a:rPr>
              <a:t>Научный руководитель: преп. Иванов И.Ю.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3300" y="4586867"/>
            <a:ext cx="1847637" cy="39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 2019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8299" y="0"/>
            <a:ext cx="7142521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Воронежский Государственный Университет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Факультет Компьютерных Наук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Кафедра информационных </a:t>
            </a:r>
            <a:r>
              <a:rPr lang="ru" sz="2000" dirty="0" smtClean="0">
                <a:solidFill>
                  <a:schemeClr val="dk1"/>
                </a:solidFill>
              </a:rPr>
              <a:t>систем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18526"/>
            <a:ext cx="8520600" cy="45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Проделанная работа</a:t>
            </a:r>
            <a:endParaRPr sz="2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422" y="944499"/>
            <a:ext cx="3753853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Никулин Р. А.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Модульная схема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ORM-модель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активности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Диаграмма последовательности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скелета приложения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Реализация отдельных модулей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46050" y="944499"/>
            <a:ext cx="28455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Дремин </a:t>
            </a:r>
            <a:r>
              <a:rPr lang="ru" sz="1600" dirty="0"/>
              <a:t>М. Б</a:t>
            </a:r>
            <a:r>
              <a:rPr lang="ru" sz="1600" dirty="0" smtClean="0"/>
              <a:t>.</a:t>
            </a:r>
            <a:endParaRPr lang="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классов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объектов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прецедентов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Курсовой проект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 smtClean="0"/>
              <a:t>Диаграммы IDEF0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5068800" y="11178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263100" y="944499"/>
            <a:ext cx="28809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Стратиенко С. В.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Диаграмма состояний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Макеты интерфейса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Стили CSS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План тестирования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Тестирование приложения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600" dirty="0"/>
              <a:t>Техническое задание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20172"/>
            <a:ext cx="8520600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/>
              <a:t>Введение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50195" y="589548"/>
            <a:ext cx="8547371" cy="4553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Актуальность </a:t>
            </a:r>
            <a:r>
              <a:rPr lang="ru-RU" dirty="0">
                <a:solidFill>
                  <a:schemeClr val="tx1"/>
                </a:solidFill>
              </a:rPr>
              <a:t>разрабатываемой системы автоматизированного учета рабочего времени заключается в </a:t>
            </a:r>
            <a:r>
              <a:rPr lang="ru-RU" dirty="0" smtClean="0">
                <a:solidFill>
                  <a:schemeClr val="tx1"/>
                </a:solidFill>
              </a:rPr>
              <a:t>предоставлении данных, необходимых:</a:t>
            </a:r>
          </a:p>
          <a:p>
            <a:pPr marL="114300" indent="0">
              <a:lnSpc>
                <a:spcPct val="10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повышения эффективности работы сотрудников и производительности труда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поддержания </a:t>
            </a:r>
            <a:r>
              <a:rPr lang="ru-RU" dirty="0" smtClean="0">
                <a:solidFill>
                  <a:schemeClr val="tx1"/>
                </a:solidFill>
              </a:rPr>
              <a:t>трудовой дисциплины и стимулирования работников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анализа использования кадровых ресурсов, планирования и оптимизации рабочего времени и начисления </a:t>
            </a:r>
            <a:r>
              <a:rPr lang="ru-RU" dirty="0">
                <a:solidFill>
                  <a:schemeClr val="tx1"/>
                </a:solidFill>
              </a:rPr>
              <a:t>заработной </a:t>
            </a:r>
            <a:r>
              <a:rPr lang="ru-RU" dirty="0" smtClean="0">
                <a:solidFill>
                  <a:schemeClr val="tx1"/>
                </a:solidFill>
              </a:rPr>
              <a:t>платы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    </a:t>
            </a: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ru-RU" dirty="0">
                <a:solidFill>
                  <a:schemeClr val="tx1"/>
                </a:solidFill>
              </a:rPr>
              <a:t>научной точки зрения автоматизированные системы могут внедрятся для </a:t>
            </a:r>
            <a:r>
              <a:rPr lang="ru-RU" dirty="0" smtClean="0">
                <a:solidFill>
                  <a:schemeClr val="tx1"/>
                </a:solidFill>
              </a:rPr>
              <a:t>минимизации явления перегорания сотрудника </a:t>
            </a: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smtClean="0">
                <a:solidFill>
                  <a:schemeClr val="tx1"/>
                </a:solidFill>
              </a:rPr>
              <a:t>рабочем месте, ведь это негативно </a:t>
            </a:r>
            <a:r>
              <a:rPr lang="ru-RU" dirty="0">
                <a:solidFill>
                  <a:schemeClr val="tx1"/>
                </a:solidFill>
              </a:rPr>
              <a:t>отражается на </a:t>
            </a:r>
            <a:r>
              <a:rPr lang="ru-RU" dirty="0" smtClean="0">
                <a:solidFill>
                  <a:schemeClr val="tx1"/>
                </a:solidFill>
              </a:rPr>
              <a:t>деятельности компании, </a:t>
            </a:r>
            <a:r>
              <a:rPr lang="ru-RU" dirty="0">
                <a:solidFill>
                  <a:schemeClr val="tx1"/>
                </a:solidFill>
              </a:rPr>
              <a:t>но и на </a:t>
            </a:r>
            <a:r>
              <a:rPr lang="ru-RU" dirty="0" smtClean="0">
                <a:solidFill>
                  <a:schemeClr val="tx1"/>
                </a:solidFill>
              </a:rPr>
              <a:t>физическом и психологическом здоровье человека.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07665" y="171893"/>
            <a:ext cx="8520600" cy="4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Постановка задачи</a:t>
            </a:r>
            <a:endParaRPr sz="24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483927" y="83126"/>
            <a:ext cx="2660074" cy="506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Использование разрабатываемого продукта в перспективе способно упростить задачи, зачастую выполняемые “на бумаге”, например:</a:t>
            </a:r>
          </a:p>
          <a:p>
            <a:pPr lvl="0"/>
            <a:r>
              <a:rPr lang="ru-RU" sz="1600" dirty="0" smtClean="0">
                <a:solidFill>
                  <a:schemeClr val="tx1"/>
                </a:solidFill>
              </a:rPr>
              <a:t>Запись о начале и конце рабочего дня;</a:t>
            </a:r>
          </a:p>
          <a:p>
            <a:pPr lvl="0"/>
            <a:r>
              <a:rPr lang="ru-RU" sz="1600" dirty="0" smtClean="0">
                <a:solidFill>
                  <a:schemeClr val="tx1"/>
                </a:solidFill>
              </a:rPr>
              <a:t>Корректировка рабочей деятельности сотрудника;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Внесение изменений о больничных, переработках и выходных.</a:t>
            </a:r>
          </a:p>
        </p:txBody>
      </p:sp>
      <p:pic>
        <p:nvPicPr>
          <p:cNvPr id="2050" name="Picture 2" descr="D:\Lessons\Python\ITTimeRecording\DIAGRAMMS\PICS\Use c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65" y="629391"/>
            <a:ext cx="6276262" cy="4085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10488"/>
            <a:ext cx="8520600" cy="499112"/>
          </a:xfrm>
        </p:spPr>
        <p:txBody>
          <a:bodyPr/>
          <a:lstStyle/>
          <a:p>
            <a:r>
              <a:rPr lang="ru-RU" sz="2400" dirty="0" smtClean="0"/>
              <a:t>Требования к продукту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86692"/>
            <a:ext cx="8520600" cy="28678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Доступность приложения через локальный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 smtClean="0">
                <a:solidFill>
                  <a:schemeClr val="tx1"/>
                </a:solidFill>
              </a:rPr>
              <a:t>-сервер;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Разный уровень доступа для пользователей </a:t>
            </a:r>
            <a:r>
              <a:rPr lang="ru-RU" dirty="0" smtClean="0">
                <a:solidFill>
                  <a:schemeClr val="tx1"/>
                </a:solidFill>
              </a:rPr>
              <a:t>системы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дновременная </a:t>
            </a:r>
            <a:r>
              <a:rPr lang="ru-RU" dirty="0">
                <a:solidFill>
                  <a:schemeClr val="tx1"/>
                </a:solidFill>
              </a:rPr>
              <a:t>работа с ресурсом для </a:t>
            </a:r>
            <a:r>
              <a:rPr lang="ru-RU" dirty="0" smtClean="0">
                <a:solidFill>
                  <a:schemeClr val="tx1"/>
                </a:solidFill>
              </a:rPr>
              <a:t>30 </a:t>
            </a:r>
            <a:r>
              <a:rPr lang="ru-RU" dirty="0">
                <a:solidFill>
                  <a:schemeClr val="tx1"/>
                </a:solidFill>
              </a:rPr>
              <a:t>пользователей</a:t>
            </a: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85383" y="100188"/>
            <a:ext cx="8520600" cy="45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Модульная схема продукта</a:t>
            </a:r>
            <a:endParaRPr sz="2400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20316" y="553134"/>
            <a:ext cx="8850735" cy="443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4" y="553134"/>
            <a:ext cx="4921059" cy="378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l="2450" t="2071" r="3072" b="5948"/>
          <a:stretch/>
        </p:blipFill>
        <p:spPr>
          <a:xfrm>
            <a:off x="5041374" y="635903"/>
            <a:ext cx="3929677" cy="254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41374" y="3425321"/>
            <a:ext cx="3829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USER: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авторизованный </a:t>
            </a:r>
            <a:r>
              <a:rPr lang="ru-RU" dirty="0">
                <a:solidFill>
                  <a:schemeClr val="tx1"/>
                </a:solidFill>
              </a:rPr>
              <a:t>пользователь системы</a:t>
            </a:r>
          </a:p>
          <a:p>
            <a:r>
              <a:rPr lang="ru-RU" b="1" dirty="0">
                <a:solidFill>
                  <a:schemeClr val="tx1"/>
                </a:solidFill>
              </a:rPr>
              <a:t>ACTIVITY: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модификатор </a:t>
            </a:r>
            <a:r>
              <a:rPr lang="ru-RU" dirty="0">
                <a:solidFill>
                  <a:schemeClr val="tx1"/>
                </a:solidFill>
              </a:rPr>
              <a:t>рабочего дня (больничный, отпуск, переработка, командировка)</a:t>
            </a:r>
          </a:p>
          <a:p>
            <a:r>
              <a:rPr lang="ru-RU" b="1" dirty="0">
                <a:solidFill>
                  <a:schemeClr val="tx1"/>
                </a:solidFill>
              </a:rPr>
              <a:t>WORKDAY: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рабочий </a:t>
            </a:r>
            <a:r>
              <a:rPr lang="ru-RU" dirty="0">
                <a:solidFill>
                  <a:schemeClr val="tx1"/>
                </a:solidFill>
              </a:rPr>
              <a:t>день сотрудника</a:t>
            </a:r>
          </a:p>
          <a:p>
            <a:r>
              <a:rPr lang="ru-RU" b="1" dirty="0">
                <a:solidFill>
                  <a:schemeClr val="tx1"/>
                </a:solidFill>
              </a:rPr>
              <a:t>BANK_HOLYDAYS: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таблица </a:t>
            </a:r>
            <a:r>
              <a:rPr lang="ru-RU" dirty="0">
                <a:solidFill>
                  <a:schemeClr val="tx1"/>
                </a:solidFill>
              </a:rPr>
              <a:t>выходных дат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17923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highlight>
                  <a:srgbClr val="FFFFFF"/>
                </a:highlight>
              </a:rPr>
              <a:t>Анализ предметной области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8284" y="594732"/>
            <a:ext cx="8927432" cy="4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Для создания приложения были использованы следующие средства и инструменты:</a:t>
            </a:r>
          </a:p>
          <a:p>
            <a:pPr marL="285750" indent="-285750"/>
            <a:r>
              <a:rPr lang="en-US" dirty="0" smtClean="0">
                <a:solidFill>
                  <a:schemeClr val="tx1"/>
                </a:solidFill>
              </a:rPr>
              <a:t>Python – </a:t>
            </a:r>
            <a:r>
              <a:rPr lang="ru-RU" dirty="0" smtClean="0">
                <a:solidFill>
                  <a:schemeClr val="tx1"/>
                </a:solidFill>
              </a:rPr>
              <a:t>язык программирования, со следующими установленными </a:t>
            </a:r>
            <a:r>
              <a:rPr lang="ru-RU" dirty="0" smtClean="0">
                <a:solidFill>
                  <a:schemeClr val="tx1"/>
                </a:solidFill>
              </a:rPr>
              <a:t>библиотеками:</a:t>
            </a: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</a:t>
            </a:r>
            <a:r>
              <a:rPr lang="ru-RU" sz="1800" dirty="0" err="1" smtClean="0">
                <a:solidFill>
                  <a:schemeClr val="tx1"/>
                </a:solidFill>
              </a:rPr>
              <a:t>lask</a:t>
            </a:r>
            <a:endParaRPr lang="ru-RU" sz="1800" dirty="0" smtClean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ru-RU" sz="1800" dirty="0" smtClean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SQLA</a:t>
            </a:r>
            <a:r>
              <a:rPr lang="ru-RU" sz="1800" dirty="0" err="1">
                <a:solidFill>
                  <a:schemeClr val="tx1"/>
                </a:solidFill>
              </a:rPr>
              <a:t>lchemy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WTF</a:t>
            </a:r>
            <a:r>
              <a:rPr lang="ru-RU" sz="1800" dirty="0" err="1">
                <a:solidFill>
                  <a:schemeClr val="tx1"/>
                </a:solidFill>
              </a:rPr>
              <a:t>orms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 err="1">
                <a:solidFill>
                  <a:schemeClr val="tx1"/>
                </a:solidFill>
              </a:rPr>
              <a:t>lask</a:t>
            </a:r>
            <a:r>
              <a:rPr lang="ru-RU" sz="1800" dirty="0">
                <a:solidFill>
                  <a:schemeClr val="tx1"/>
                </a:solidFill>
              </a:rPr>
              <a:t>_</a:t>
            </a:r>
            <a:r>
              <a:rPr lang="en-US" sz="1800" dirty="0">
                <a:solidFill>
                  <a:schemeClr val="tx1"/>
                </a:solidFill>
              </a:rPr>
              <a:t>WTF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ts val="8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SQL</a:t>
            </a:r>
            <a:r>
              <a:rPr lang="ru-RU" sz="1800" dirty="0" smtClean="0">
                <a:solidFill>
                  <a:schemeClr val="tx1"/>
                </a:solidFill>
              </a:rPr>
              <a:t>ite3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Flask </a:t>
            </a:r>
            <a:r>
              <a:rPr lang="ru-RU" dirty="0" smtClean="0">
                <a:solidFill>
                  <a:schemeClr val="tx1"/>
                </a:solidFill>
              </a:rPr>
              <a:t>– фреймворк </a:t>
            </a:r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ru-RU" dirty="0" smtClean="0">
                <a:solidFill>
                  <a:schemeClr val="tx1"/>
                </a:solidFill>
              </a:rPr>
              <a:t>для создания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SQLite3 – </a:t>
            </a:r>
            <a:r>
              <a:rPr lang="ru-RU" dirty="0" smtClean="0">
                <a:solidFill>
                  <a:schemeClr val="tx1"/>
                </a:solidFill>
              </a:rPr>
              <a:t>база данных для хранения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699" y="110489"/>
            <a:ext cx="8520600" cy="47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highlight>
                  <a:schemeClr val="lt1"/>
                </a:highlight>
              </a:rPr>
              <a:t>Анализ предметной области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868978" y="110489"/>
            <a:ext cx="3120267" cy="479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авторизации пользователя начинается </a:t>
            </a:r>
            <a:r>
              <a:rPr lang="ru-RU" dirty="0">
                <a:solidFill>
                  <a:schemeClr val="tx1"/>
                </a:solidFill>
              </a:rPr>
              <a:t>отсчет времени его текущего рабочего дня. Пользователь может выполнять сценарии, которые соответствуют его </a:t>
            </a:r>
            <a:r>
              <a:rPr lang="ru-RU" dirty="0" smtClean="0">
                <a:solidFill>
                  <a:schemeClr val="tx1"/>
                </a:solidFill>
              </a:rPr>
              <a:t>роли. При </a:t>
            </a:r>
            <a:r>
              <a:rPr lang="ru-RU" dirty="0">
                <a:solidFill>
                  <a:schemeClr val="tx1"/>
                </a:solidFill>
              </a:rPr>
              <a:t>выходе пользователя из системы отсчет текущего рабочего дня заканчивается.</a:t>
            </a:r>
          </a:p>
          <a:p>
            <a:pPr marL="114300" indent="0">
              <a:buNone/>
            </a:pP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1026" name="Picture 2" descr="D:\Lessons\Python\ITTimeRecording\DIAGRAMMS\PICS\State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52" y="587298"/>
            <a:ext cx="5557279" cy="4453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48375"/>
            <a:ext cx="8520600" cy="48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highlight>
                  <a:srgbClr val="FFFFFF"/>
                </a:highlight>
              </a:rPr>
              <a:t>План тестирования</a:t>
            </a:r>
            <a:endParaRPr sz="2400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04078" y="631902"/>
            <a:ext cx="8928410" cy="444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2" y="631902"/>
            <a:ext cx="8363949" cy="444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500</Words>
  <Application>Microsoft Office PowerPoint</Application>
  <PresentationFormat>Экран (16:9)</PresentationFormat>
  <Paragraphs>95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Arial</vt:lpstr>
      <vt:lpstr>Wingdings</vt:lpstr>
      <vt:lpstr>Simple Light</vt:lpstr>
      <vt:lpstr>Учёт рабочего времени сотрудников IT компании</vt:lpstr>
      <vt:lpstr>Проделанная работа</vt:lpstr>
      <vt:lpstr>Введение</vt:lpstr>
      <vt:lpstr>Постановка задачи</vt:lpstr>
      <vt:lpstr>Требования к продукту</vt:lpstr>
      <vt:lpstr>Модульная схема продукта</vt:lpstr>
      <vt:lpstr>Анализ предметной области</vt:lpstr>
      <vt:lpstr>Анализ предметной области </vt:lpstr>
      <vt:lpstr>План тестирования</vt:lpstr>
      <vt:lpstr>План тестирования</vt:lpstr>
      <vt:lpstr>Реализация</vt:lpstr>
      <vt:lpstr>Реализация</vt:lpstr>
      <vt:lpstr>Заключение</vt:lpstr>
      <vt:lpstr>Учёт рабочего времени сотрудников IT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Учёт рабочего времени сотрудников IT компании</dc:title>
  <cp:lastModifiedBy>Пользователь Windows</cp:lastModifiedBy>
  <cp:revision>80</cp:revision>
  <dcterms:modified xsi:type="dcterms:W3CDTF">2019-06-05T21:33:04Z</dcterms:modified>
</cp:coreProperties>
</file>