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7" r:id="rId6"/>
    <p:sldId id="261" r:id="rId7"/>
    <p:sldId id="262" r:id="rId8"/>
    <p:sldId id="263" r:id="rId9"/>
    <p:sldId id="264" r:id="rId10"/>
    <p:sldId id="265" r:id="rId11"/>
    <p:sldId id="266" r:id="rId12"/>
  </p:sldIdLst>
  <p:sldSz cx="9144000" cy="5143500" type="screen16x9"/>
  <p:notesSz cx="6858000" cy="9144000"/>
  <p:embeddedFontLst>
    <p:embeddedFont>
      <p:font typeface="Nunito" pitchFamily="2" charset="77"/>
      <p:regular r:id="rId14"/>
      <p:bold r:id="rId15"/>
      <p:italic r:id="rId16"/>
      <p:boldItalic r:id="rId17"/>
    </p:embeddedFont>
    <p:embeddedFont>
      <p:font typeface="PT Sans"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234352a7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234352a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234352a7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234352a7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21ce5d0f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21ce5d0f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f234352a7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f234352a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21ce5d0f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21ce5d0f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21ce5d0fa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21ce5d0f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f23d8c6c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f23d8c6c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21ce5d0f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f21ce5d0f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21ce5d0fa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21ce5d0f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325275" y="1057425"/>
            <a:ext cx="6710700" cy="14481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600" b="1">
                <a:solidFill>
                  <a:srgbClr val="000000"/>
                </a:solidFill>
                <a:latin typeface="PT Sans"/>
                <a:ea typeface="PT Sans"/>
                <a:cs typeface="PT Sans"/>
                <a:sym typeface="PT Sans"/>
              </a:rPr>
              <a:t>Autonomous Swarm Robots Proposal </a:t>
            </a:r>
            <a:endParaRPr sz="2600">
              <a:latin typeface="PT Sans"/>
              <a:ea typeface="PT Sans"/>
              <a:cs typeface="PT Sans"/>
              <a:sym typeface="PT Sans"/>
            </a:endParaRPr>
          </a:p>
        </p:txBody>
      </p:sp>
      <p:sp>
        <p:nvSpPr>
          <p:cNvPr id="129" name="Google Shape;129;p13"/>
          <p:cNvSpPr txBox="1">
            <a:spLocks noGrp="1"/>
          </p:cNvSpPr>
          <p:nvPr>
            <p:ph type="subTitle" idx="1"/>
          </p:nvPr>
        </p:nvSpPr>
        <p:spPr>
          <a:xfrm>
            <a:off x="1817875" y="2353382"/>
            <a:ext cx="5361300" cy="1928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latin typeface="PT Sans"/>
                <a:ea typeface="PT Sans"/>
                <a:cs typeface="PT Sans"/>
                <a:sym typeface="PT Sans"/>
              </a:rPr>
              <a:t>Group 4</a:t>
            </a:r>
            <a:endParaRPr>
              <a:latin typeface="PT Sans"/>
              <a:ea typeface="PT Sans"/>
              <a:cs typeface="PT Sans"/>
              <a:sym typeface="PT Sans"/>
            </a:endParaRPr>
          </a:p>
          <a:p>
            <a:pPr marL="0" lvl="0" indent="0" algn="r" rtl="0">
              <a:spcBef>
                <a:spcPts val="0"/>
              </a:spcBef>
              <a:spcAft>
                <a:spcPts val="0"/>
              </a:spcAft>
              <a:buNone/>
            </a:pPr>
            <a:r>
              <a:rPr lang="en" sz="1200">
                <a:solidFill>
                  <a:srgbClr val="000000"/>
                </a:solidFill>
                <a:latin typeface="PT Sans"/>
                <a:ea typeface="PT Sans"/>
                <a:cs typeface="PT Sans"/>
                <a:sym typeface="PT Sans"/>
              </a:rPr>
              <a:t>Meet Patel (400486035)</a:t>
            </a:r>
            <a:endParaRPr sz="1200">
              <a:solidFill>
                <a:srgbClr val="000000"/>
              </a:solidFill>
              <a:latin typeface="PT Sans"/>
              <a:ea typeface="PT Sans"/>
              <a:cs typeface="PT Sans"/>
              <a:sym typeface="PT Sans"/>
            </a:endParaRPr>
          </a:p>
          <a:p>
            <a:pPr marL="0" lvl="0" indent="0" algn="r" rtl="0">
              <a:spcBef>
                <a:spcPts val="0"/>
              </a:spcBef>
              <a:spcAft>
                <a:spcPts val="0"/>
              </a:spcAft>
              <a:buNone/>
            </a:pPr>
            <a:r>
              <a:rPr lang="en" sz="1200">
                <a:solidFill>
                  <a:srgbClr val="000000"/>
                </a:solidFill>
                <a:latin typeface="PT Sans"/>
                <a:ea typeface="PT Sans"/>
                <a:cs typeface="PT Sans"/>
                <a:sym typeface="PT Sans"/>
              </a:rPr>
              <a:t>Jay Patel (400175525)</a:t>
            </a:r>
            <a:endParaRPr sz="1200">
              <a:solidFill>
                <a:srgbClr val="000000"/>
              </a:solidFill>
              <a:latin typeface="PT Sans"/>
              <a:ea typeface="PT Sans"/>
              <a:cs typeface="PT Sans"/>
              <a:sym typeface="PT Sans"/>
            </a:endParaRPr>
          </a:p>
          <a:p>
            <a:pPr marL="0" lvl="0" indent="0" algn="r" rtl="0">
              <a:spcBef>
                <a:spcPts val="0"/>
              </a:spcBef>
              <a:spcAft>
                <a:spcPts val="0"/>
              </a:spcAft>
              <a:buNone/>
            </a:pPr>
            <a:r>
              <a:rPr lang="en" sz="1200">
                <a:solidFill>
                  <a:srgbClr val="000000"/>
                </a:solidFill>
                <a:latin typeface="PT Sans"/>
                <a:ea typeface="PT Sans"/>
                <a:cs typeface="PT Sans"/>
                <a:sym typeface="PT Sans"/>
              </a:rPr>
              <a:t>Vichal Daliya (400485779)</a:t>
            </a:r>
            <a:endParaRPr sz="1200">
              <a:solidFill>
                <a:srgbClr val="000000"/>
              </a:solidFill>
              <a:latin typeface="PT Sans"/>
              <a:ea typeface="PT Sans"/>
              <a:cs typeface="PT Sans"/>
              <a:sym typeface="PT Sans"/>
            </a:endParaRPr>
          </a:p>
          <a:p>
            <a:pPr marL="0" lvl="0" indent="0" algn="r" rtl="0">
              <a:spcBef>
                <a:spcPts val="0"/>
              </a:spcBef>
              <a:spcAft>
                <a:spcPts val="0"/>
              </a:spcAft>
              <a:buNone/>
            </a:pPr>
            <a:r>
              <a:rPr lang="en" sz="1200">
                <a:solidFill>
                  <a:srgbClr val="000000"/>
                </a:solidFill>
                <a:latin typeface="PT Sans"/>
                <a:ea typeface="PT Sans"/>
                <a:cs typeface="PT Sans"/>
                <a:sym typeface="PT Sans"/>
              </a:rPr>
              <a:t>Tushar Bhuva (400486950)</a:t>
            </a:r>
            <a:endParaRPr sz="1200">
              <a:solidFill>
                <a:srgbClr val="000000"/>
              </a:solidFill>
              <a:latin typeface="PT Sans"/>
              <a:ea typeface="PT Sans"/>
              <a:cs typeface="PT Sans"/>
              <a:sym typeface="PT Sans"/>
            </a:endParaRPr>
          </a:p>
          <a:p>
            <a:pPr marL="0" lvl="0" indent="0" algn="r" rtl="0">
              <a:spcBef>
                <a:spcPts val="0"/>
              </a:spcBef>
              <a:spcAft>
                <a:spcPts val="0"/>
              </a:spcAft>
              <a:buNone/>
            </a:pPr>
            <a:r>
              <a:rPr lang="en" sz="1200">
                <a:solidFill>
                  <a:srgbClr val="000000"/>
                </a:solidFill>
                <a:latin typeface="PT Sans"/>
                <a:ea typeface="PT Sans"/>
                <a:cs typeface="PT Sans"/>
                <a:sym typeface="PT Sans"/>
              </a:rPr>
              <a:t>Nikulkumar Dabhi (400490758)</a:t>
            </a:r>
            <a:endParaRPr sz="1200">
              <a:solidFill>
                <a:srgbClr val="000000"/>
              </a:solidFill>
              <a:latin typeface="PT Sans"/>
              <a:ea typeface="PT Sans"/>
              <a:cs typeface="PT Sans"/>
              <a:sym typeface="PT Sans"/>
            </a:endParaRPr>
          </a:p>
          <a:p>
            <a:pPr marL="0" lvl="0" indent="0" algn="r" rtl="0">
              <a:spcBef>
                <a:spcPts val="0"/>
              </a:spcBef>
              <a:spcAft>
                <a:spcPts val="0"/>
              </a:spcAft>
              <a:buNone/>
            </a:pPr>
            <a:r>
              <a:rPr lang="en" sz="1200">
                <a:solidFill>
                  <a:srgbClr val="000000"/>
                </a:solidFill>
                <a:latin typeface="PT Sans"/>
                <a:ea typeface="PT Sans"/>
                <a:cs typeface="PT Sans"/>
                <a:sym typeface="PT Sans"/>
              </a:rPr>
              <a:t>Het Shukla (400490742)</a:t>
            </a:r>
            <a:endParaRPr sz="1200">
              <a:solidFill>
                <a:srgbClr val="000000"/>
              </a:solidFill>
              <a:latin typeface="PT Sans"/>
              <a:ea typeface="PT Sans"/>
              <a:cs typeface="PT Sans"/>
              <a:sym typeface="PT Sans"/>
            </a:endParaRPr>
          </a:p>
          <a:p>
            <a:pPr marL="0" lvl="0" indent="0" algn="r" rtl="0">
              <a:spcBef>
                <a:spcPts val="0"/>
              </a:spcBef>
              <a:spcAft>
                <a:spcPts val="0"/>
              </a:spcAft>
              <a:buNone/>
            </a:pPr>
            <a:r>
              <a:rPr lang="en"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Outcomes &amp; Future Scope</a:t>
            </a:r>
            <a:endParaRPr/>
          </a:p>
        </p:txBody>
      </p:sp>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Expansion of the Swarm: The current system consists of only two robots, but the number of robots in the swarm can be expanded to increase the efficiency of the task completion. The communication protocol between the robots can be optimized to handle a larger number of robots.</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Enhanced Decision Making: Currently, the robots can take simple self-decisions or be controlled by a master control robot. The decision-making capabilities of the robots can be enhanced by incorporating more sophisticated algorithms and sensors.</a:t>
            </a:r>
            <a:endParaRPr>
              <a:latin typeface="PT Sans"/>
              <a:ea typeface="PT Sans"/>
              <a:cs typeface="PT Sans"/>
              <a:sym typeface="P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3"/>
          <p:cNvPicPr preferRelativeResize="0"/>
          <p:nvPr/>
        </p:nvPicPr>
        <p:blipFill>
          <a:blip r:embed="rId3">
            <a:alphaModFix/>
          </a:blip>
          <a:stretch>
            <a:fillRect/>
          </a:stretch>
        </p:blipFill>
        <p:spPr>
          <a:xfrm>
            <a:off x="216350" y="230650"/>
            <a:ext cx="8715375" cy="469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883259" y="-239175"/>
            <a:ext cx="5377500" cy="1646100"/>
          </a:xfrm>
          <a:prstGeom prst="rect">
            <a:avLst/>
          </a:prstGeom>
        </p:spPr>
        <p:txBody>
          <a:bodyPr spcFirstLastPara="1" wrap="square" lIns="91425" tIns="91425" rIns="91425" bIns="91425" anchor="ctr" anchorCtr="0">
            <a:normAutofit/>
          </a:bodyPr>
          <a:lstStyle/>
          <a:p>
            <a:pPr marL="0" lvl="0" indent="0" algn="ctr" rtl="0">
              <a:lnSpc>
                <a:spcPct val="200000"/>
              </a:lnSpc>
              <a:spcBef>
                <a:spcPts val="0"/>
              </a:spcBef>
              <a:spcAft>
                <a:spcPts val="0"/>
              </a:spcAft>
              <a:buNone/>
            </a:pPr>
            <a:r>
              <a:rPr lang="en" sz="2600" b="1">
                <a:solidFill>
                  <a:srgbClr val="000000"/>
                </a:solidFill>
                <a:highlight>
                  <a:schemeClr val="dk1"/>
                </a:highlight>
                <a:latin typeface="PT Sans"/>
                <a:ea typeface="PT Sans"/>
                <a:cs typeface="PT Sans"/>
                <a:sym typeface="PT Sans"/>
              </a:rPr>
              <a:t>Autonomous Swarm Robots</a:t>
            </a:r>
            <a:endParaRPr>
              <a:highlight>
                <a:schemeClr val="dk1"/>
              </a:highlight>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a:latin typeface="PT Sans"/>
                <a:ea typeface="PT Sans"/>
                <a:cs typeface="PT Sans"/>
                <a:sym typeface="PT Sans"/>
              </a:rPr>
              <a:t>Project Overview</a:t>
            </a:r>
            <a:endParaRPr>
              <a:latin typeface="PT Sans"/>
              <a:ea typeface="PT Sans"/>
              <a:cs typeface="PT Sans"/>
              <a:sym typeface="PT Sans"/>
            </a:endParaRPr>
          </a:p>
        </p:txBody>
      </p:sp>
      <p:sp>
        <p:nvSpPr>
          <p:cNvPr id="140" name="Google Shape;140;p15"/>
          <p:cNvSpPr txBox="1">
            <a:spLocks noGrp="1"/>
          </p:cNvSpPr>
          <p:nvPr>
            <p:ph type="body" idx="1"/>
          </p:nvPr>
        </p:nvSpPr>
        <p:spPr>
          <a:xfrm>
            <a:off x="819150" y="1898250"/>
            <a:ext cx="7505700" cy="2560200"/>
          </a:xfrm>
          <a:prstGeom prst="rect">
            <a:avLst/>
          </a:prstGeom>
        </p:spPr>
        <p:txBody>
          <a:bodyPr spcFirstLastPara="1" wrap="square" lIns="91425" tIns="91425" rIns="91425" bIns="91425" anchor="t" anchorCtr="0">
            <a:normAutofit/>
          </a:bodyPr>
          <a:lstStyle/>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Build an autonomous multi-robot system popularly known as swarm robots is being built for performing the slow and risky tasks more efficiently than the humans in which the robots communicate and coordinate among themselves through their artificial swarm intelligence to complete the given end task.</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The objective of our project is to build a small autonomous robot whose behavior can be traced from swarm intelligence. </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The robot is either controlled by a master control robot or can take its own simple self - decision automatically. </a:t>
            </a:r>
            <a:endParaRPr>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PT Sans"/>
                <a:ea typeface="PT Sans"/>
                <a:cs typeface="PT Sans"/>
                <a:sym typeface="PT Sans"/>
              </a:rPr>
              <a:t>Components Used</a:t>
            </a:r>
            <a:endParaRPr>
              <a:latin typeface="PT Sans"/>
              <a:ea typeface="PT Sans"/>
              <a:cs typeface="PT Sans"/>
              <a:sym typeface="PT Sans"/>
            </a:endParaRPr>
          </a:p>
          <a:p>
            <a:pPr marL="0" lvl="0" indent="0" algn="l" rtl="0">
              <a:spcBef>
                <a:spcPts val="0"/>
              </a:spcBef>
              <a:spcAft>
                <a:spcPts val="0"/>
              </a:spcAft>
              <a:buNone/>
            </a:pPr>
            <a:endParaRPr>
              <a:latin typeface="PT Sans"/>
              <a:ea typeface="PT Sans"/>
              <a:cs typeface="PT Sans"/>
              <a:sym typeface="PT Sans"/>
            </a:endParaRPr>
          </a:p>
        </p:txBody>
      </p:sp>
      <p:sp>
        <p:nvSpPr>
          <p:cNvPr id="146" name="Google Shape;146;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PT Sans"/>
              <a:buChar char="●"/>
            </a:pPr>
            <a:r>
              <a:rPr lang="en">
                <a:latin typeface="PT Sans"/>
                <a:ea typeface="PT Sans"/>
                <a:cs typeface="PT Sans"/>
                <a:sym typeface="PT Sans"/>
              </a:rPr>
              <a:t>Arduino - 2 Nos.</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RF Transmitter and Encoder Module - 1 No.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IR Sensors 2 Nos.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Arduino UART cable - 1 No.</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L239D Motor Driver Circuit - 2 Nos.</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DC motors - 4 Nos.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Wheels for Motors - 4 Nos. </a:t>
            </a:r>
            <a:endParaRPr>
              <a:latin typeface="PT Sans"/>
              <a:ea typeface="PT Sans"/>
              <a:cs typeface="PT Sans"/>
              <a:sym typeface="PT Sans"/>
            </a:endParaRPr>
          </a:p>
        </p:txBody>
      </p:sp>
      <p:sp>
        <p:nvSpPr>
          <p:cNvPr id="147" name="Google Shape;147;p16"/>
          <p:cNvSpPr txBox="1">
            <a:spLocks noGrp="1"/>
          </p:cNvSpPr>
          <p:nvPr>
            <p:ph type="body" idx="4294967295"/>
          </p:nvPr>
        </p:nvSpPr>
        <p:spPr>
          <a:xfrm>
            <a:off x="5457825" y="1990725"/>
            <a:ext cx="3686175" cy="2447925"/>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PT Sans"/>
              <a:buChar char="●"/>
            </a:pPr>
            <a:r>
              <a:rPr lang="en">
                <a:latin typeface="PT Sans"/>
                <a:ea typeface="PT Sans"/>
                <a:cs typeface="PT Sans"/>
                <a:sym typeface="PT Sans"/>
              </a:rPr>
              <a:t>Castor Wheels - 2 Nos.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Chassis - 2 Nos.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U Clamps - 4 Nos.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Wire stripper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Screwdriver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Connecting wires </a:t>
            </a:r>
            <a:endParaRPr>
              <a:latin typeface="PT Sans"/>
              <a:ea typeface="PT Sans"/>
              <a:cs typeface="PT Sans"/>
              <a:sym typeface="PT Sans"/>
            </a:endParaRPr>
          </a:p>
          <a:p>
            <a:pPr marL="457200" lvl="0" indent="-311150" algn="l" rtl="0">
              <a:spcBef>
                <a:spcPts val="0"/>
              </a:spcBef>
              <a:spcAft>
                <a:spcPts val="0"/>
              </a:spcAft>
              <a:buSzPts val="1300"/>
              <a:buFont typeface="PT Sans"/>
              <a:buChar char="●"/>
            </a:pPr>
            <a:r>
              <a:rPr lang="en">
                <a:latin typeface="PT Sans"/>
                <a:ea typeface="PT Sans"/>
                <a:cs typeface="PT Sans"/>
                <a:sym typeface="PT Sans"/>
              </a:rPr>
              <a:t>Battery (9V)</a:t>
            </a:r>
            <a:endParaRPr>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08B2-6E69-25E8-E8B4-D4C929320EC5}"/>
              </a:ext>
            </a:extLst>
          </p:cNvPr>
          <p:cNvSpPr>
            <a:spLocks noGrp="1"/>
          </p:cNvSpPr>
          <p:nvPr>
            <p:ph type="title"/>
          </p:nvPr>
        </p:nvSpPr>
        <p:spPr/>
        <p:txBody>
          <a:bodyPr/>
          <a:lstStyle/>
          <a:p>
            <a:r>
              <a:rPr lang="en">
                <a:latin typeface="PT Sans"/>
                <a:ea typeface="PT Sans"/>
                <a:cs typeface="PT Sans"/>
                <a:sym typeface="PT Sans"/>
              </a:rPr>
              <a:t>Technologies </a:t>
            </a:r>
            <a:r>
              <a:rPr lang="en-CA">
                <a:latin typeface="PT Sans"/>
                <a:ea typeface="PT Sans"/>
                <a:cs typeface="PT Sans"/>
                <a:sym typeface="PT Sans"/>
              </a:rPr>
              <a:t>to be used</a:t>
            </a:r>
            <a:endParaRPr lang="en-US"/>
          </a:p>
        </p:txBody>
      </p:sp>
      <p:sp>
        <p:nvSpPr>
          <p:cNvPr id="3" name="Text Placeholder 2">
            <a:extLst>
              <a:ext uri="{FF2B5EF4-FFF2-40B4-BE49-F238E27FC236}">
                <a16:creationId xmlns:a16="http://schemas.microsoft.com/office/drawing/2014/main" id="{C7BEB425-FBDD-027A-4ED4-772EC6FE10EC}"/>
              </a:ext>
            </a:extLst>
          </p:cNvPr>
          <p:cNvSpPr>
            <a:spLocks noGrp="1"/>
          </p:cNvSpPr>
          <p:nvPr>
            <p:ph type="body" idx="1"/>
          </p:nvPr>
        </p:nvSpPr>
        <p:spPr/>
        <p:txBody>
          <a:bodyPr/>
          <a:lstStyle/>
          <a:p>
            <a:pPr>
              <a:buFont typeface="PT Sans"/>
            </a:pPr>
            <a:r>
              <a:rPr lang="en-CA">
                <a:latin typeface="PT Sans"/>
                <a:sym typeface="PT Sans"/>
              </a:rPr>
              <a:t>Arduino IDE</a:t>
            </a:r>
          </a:p>
          <a:p>
            <a:pPr>
              <a:buFont typeface="PT Sans"/>
            </a:pPr>
            <a:r>
              <a:rPr lang="en-CA">
                <a:latin typeface="PT Sans"/>
                <a:sym typeface="PT Sans"/>
              </a:rPr>
              <a:t>Python Programming Language</a:t>
            </a:r>
          </a:p>
          <a:p>
            <a:pPr>
              <a:buFont typeface="PT Sans"/>
            </a:pPr>
            <a:r>
              <a:rPr lang="en-CA">
                <a:latin typeface="PT Sans"/>
                <a:sym typeface="PT Sans"/>
              </a:rPr>
              <a:t>C Programming Language</a:t>
            </a:r>
          </a:p>
          <a:p>
            <a:pPr>
              <a:buFont typeface="PT Sans"/>
            </a:pPr>
            <a:r>
              <a:rPr lang="en-CA">
                <a:latin typeface="PT Sans"/>
                <a:sym typeface="PT Sans"/>
              </a:rPr>
              <a:t>C++ Programming Language</a:t>
            </a:r>
          </a:p>
          <a:p>
            <a:pPr>
              <a:buFont typeface="PT Sans"/>
            </a:pPr>
            <a:r>
              <a:rPr lang="en-CA">
                <a:latin typeface="PT Sans"/>
                <a:sym typeface="PT Sans"/>
              </a:rPr>
              <a:t>Machine Learning &amp; Computer Vision (For Future Scope)</a:t>
            </a:r>
          </a:p>
          <a:p>
            <a:pPr>
              <a:buFont typeface="PT Sans"/>
            </a:pPr>
            <a:r>
              <a:rPr lang="en-CA">
                <a:latin typeface="PT Sans"/>
                <a:sym typeface="PT Sans"/>
              </a:rPr>
              <a:t>Robotics</a:t>
            </a:r>
            <a:endParaRPr lang="en-US"/>
          </a:p>
        </p:txBody>
      </p:sp>
    </p:spTree>
    <p:extLst>
      <p:ext uri="{BB962C8B-B14F-4D97-AF65-F5344CB8AC3E}">
        <p14:creationId xmlns:p14="http://schemas.microsoft.com/office/powerpoint/2010/main" val="19711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Flow Chart</a:t>
            </a:r>
            <a:endParaRPr/>
          </a:p>
        </p:txBody>
      </p:sp>
      <p:pic>
        <p:nvPicPr>
          <p:cNvPr id="159" name="Google Shape;159;p18"/>
          <p:cNvPicPr preferRelativeResize="0"/>
          <p:nvPr/>
        </p:nvPicPr>
        <p:blipFill rotWithShape="1">
          <a:blip r:embed="rId3">
            <a:alphaModFix/>
          </a:blip>
          <a:srcRect t="5696" b="5152"/>
          <a:stretch/>
        </p:blipFill>
        <p:spPr>
          <a:xfrm>
            <a:off x="1899425" y="1565475"/>
            <a:ext cx="5345150" cy="295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Flow Chart</a:t>
            </a:r>
            <a:endParaRPr/>
          </a:p>
        </p:txBody>
      </p:sp>
      <p:pic>
        <p:nvPicPr>
          <p:cNvPr id="165" name="Google Shape;165;p19"/>
          <p:cNvPicPr preferRelativeResize="0"/>
          <p:nvPr/>
        </p:nvPicPr>
        <p:blipFill>
          <a:blip r:embed="rId3">
            <a:alphaModFix/>
          </a:blip>
          <a:stretch>
            <a:fillRect/>
          </a:stretch>
        </p:blipFill>
        <p:spPr>
          <a:xfrm>
            <a:off x="819150" y="1748325"/>
            <a:ext cx="7505700" cy="266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443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to Perform	</a:t>
            </a:r>
            <a:endParaRPr/>
          </a:p>
        </p:txBody>
      </p:sp>
      <p:sp>
        <p:nvSpPr>
          <p:cNvPr id="171" name="Google Shape;171;p20"/>
          <p:cNvSpPr txBox="1">
            <a:spLocks noGrp="1"/>
          </p:cNvSpPr>
          <p:nvPr>
            <p:ph type="body" idx="1"/>
          </p:nvPr>
        </p:nvSpPr>
        <p:spPr>
          <a:xfrm>
            <a:off x="819150" y="1466925"/>
            <a:ext cx="7505700" cy="3106800"/>
          </a:xfrm>
          <a:prstGeom prst="rect">
            <a:avLst/>
          </a:prstGeom>
          <a:noFill/>
          <a:ln>
            <a:noFill/>
          </a:ln>
        </p:spPr>
        <p:txBody>
          <a:bodyPr spcFirstLastPara="1" wrap="square" lIns="91425" tIns="91425" rIns="91425" bIns="91425" anchor="t" anchorCtr="0">
            <a:normAutofit/>
          </a:bodyPr>
          <a:lstStyle/>
          <a:p>
            <a:pPr>
              <a:buFont typeface="PT Sans"/>
            </a:pPr>
            <a:r>
              <a:rPr lang="en">
                <a:latin typeface="PT Sans"/>
                <a:sym typeface="PT Sans"/>
              </a:rPr>
              <a:t>Requirement Analysis</a:t>
            </a:r>
            <a:endParaRPr>
              <a:latin typeface="PT Sans"/>
              <a:sym typeface="PT Sans"/>
            </a:endParaRPr>
          </a:p>
          <a:p>
            <a:pPr>
              <a:buFont typeface="PT Sans"/>
            </a:pPr>
            <a:r>
              <a:rPr lang="en">
                <a:latin typeface="PT Sans"/>
                <a:sym typeface="PT Sans"/>
              </a:rPr>
              <a:t>Selection of Algorithm</a:t>
            </a:r>
            <a:endParaRPr>
              <a:latin typeface="PT Sans"/>
              <a:sym typeface="PT Sans"/>
            </a:endParaRPr>
          </a:p>
          <a:p>
            <a:pPr>
              <a:buFont typeface="PT Sans"/>
            </a:pPr>
            <a:r>
              <a:rPr lang="en">
                <a:latin typeface="PT Sans"/>
                <a:sym typeface="PT Sans"/>
              </a:rPr>
              <a:t>Paper based simulating a blueprint of a project </a:t>
            </a:r>
            <a:endParaRPr>
              <a:latin typeface="PT Sans"/>
              <a:sym typeface="PT Sans"/>
            </a:endParaRPr>
          </a:p>
          <a:p>
            <a:pPr>
              <a:buFont typeface="PT Sans"/>
            </a:pPr>
            <a:r>
              <a:rPr lang="en">
                <a:latin typeface="PT Sans"/>
                <a:sym typeface="PT Sans"/>
              </a:rPr>
              <a:t>Sketch the general structure of a solution</a:t>
            </a:r>
            <a:endParaRPr>
              <a:latin typeface="PT Sans"/>
              <a:sym typeface="PT Sans"/>
            </a:endParaRPr>
          </a:p>
          <a:p>
            <a:pPr>
              <a:buFont typeface="PT Sans"/>
            </a:pPr>
            <a:r>
              <a:rPr lang="en">
                <a:latin typeface="PT Sans"/>
                <a:sym typeface="PT Sans"/>
              </a:rPr>
              <a:t>Hardware selection integration a Synchronization</a:t>
            </a:r>
            <a:endParaRPr>
              <a:latin typeface="PT Sans"/>
              <a:sym typeface="PT Sans"/>
            </a:endParaRPr>
          </a:p>
          <a:p>
            <a:pPr>
              <a:buFont typeface="PT Sans"/>
            </a:pPr>
            <a:r>
              <a:rPr lang="en">
                <a:latin typeface="PT Sans"/>
                <a:sym typeface="PT Sans"/>
              </a:rPr>
              <a:t>Selection of Software Resources</a:t>
            </a:r>
            <a:endParaRPr>
              <a:latin typeface="PT Sans"/>
              <a:sym typeface="PT Sans"/>
            </a:endParaRPr>
          </a:p>
          <a:p>
            <a:pPr>
              <a:buFont typeface="PT Sans"/>
            </a:pPr>
            <a:r>
              <a:rPr lang="en">
                <a:latin typeface="PT Sans"/>
                <a:sym typeface="PT Sans"/>
              </a:rPr>
              <a:t>Testing of algorithms</a:t>
            </a:r>
            <a:endParaRPr>
              <a:latin typeface="PT Sans"/>
              <a:sym typeface="PT Sans"/>
            </a:endParaRPr>
          </a:p>
          <a:p>
            <a:pPr>
              <a:buFont typeface="PT Sans"/>
            </a:pPr>
            <a:r>
              <a:rPr lang="en">
                <a:latin typeface="PT Sans"/>
                <a:sym typeface="PT Sans"/>
              </a:rPr>
              <a:t>Designing and Building GUI </a:t>
            </a:r>
            <a:endParaRPr>
              <a:latin typeface="PT Sans"/>
              <a:sym typeface="PT Sans"/>
            </a:endParaRPr>
          </a:p>
          <a:p>
            <a:pPr>
              <a:buFont typeface="PT Sans"/>
            </a:pPr>
            <a:r>
              <a:rPr lang="en">
                <a:latin typeface="PT Sans"/>
                <a:sym typeface="PT Sans"/>
              </a:rPr>
              <a:t>Coding </a:t>
            </a:r>
            <a:endParaRPr>
              <a:latin typeface="PT Sans"/>
              <a:sym typeface="PT Sans"/>
            </a:endParaRPr>
          </a:p>
          <a:p>
            <a:pPr>
              <a:buFont typeface="PT Sans"/>
            </a:pPr>
            <a:r>
              <a:rPr lang="en">
                <a:latin typeface="PT Sans"/>
                <a:sym typeface="PT Sans"/>
              </a:rPr>
              <a:t>Implementation</a:t>
            </a:r>
            <a:endParaRPr>
              <a:latin typeface="PT Sans"/>
              <a:sym typeface="PT Sans"/>
            </a:endParaRPr>
          </a:p>
          <a:p>
            <a:pPr>
              <a:buFont typeface="PT Sans"/>
            </a:pPr>
            <a:r>
              <a:rPr lang="en">
                <a:latin typeface="PT Sans"/>
                <a:sym typeface="PT Sans"/>
              </a:rPr>
              <a:t>Testing</a:t>
            </a:r>
            <a:endParaRPr>
              <a:latin typeface="PT Sans"/>
              <a:sym typeface="PT Sans"/>
            </a:endParaRPr>
          </a:p>
          <a:p>
            <a:pPr>
              <a:buFont typeface="PT Sans"/>
            </a:pPr>
            <a:r>
              <a:rPr lang="en">
                <a:latin typeface="PT Sans"/>
                <a:sym typeface="PT Sans"/>
              </a:rPr>
              <a:t>Final Deliverables</a:t>
            </a:r>
            <a:endParaRPr>
              <a:latin typeface="PT Sans"/>
              <a:sym typeface="PT Sans"/>
            </a:endParaRPr>
          </a:p>
          <a:p>
            <a:pPr>
              <a:buFont typeface="PT Sans"/>
            </a:pPr>
            <a:endParaRPr>
              <a:latin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5918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Risks</a:t>
            </a:r>
            <a:endParaRPr/>
          </a:p>
        </p:txBody>
      </p:sp>
      <p:sp>
        <p:nvSpPr>
          <p:cNvPr id="177" name="Google Shape;177;p21"/>
          <p:cNvSpPr txBox="1">
            <a:spLocks noGrp="1"/>
          </p:cNvSpPr>
          <p:nvPr>
            <p:ph type="body" idx="1"/>
          </p:nvPr>
        </p:nvSpPr>
        <p:spPr>
          <a:xfrm>
            <a:off x="819150" y="1546475"/>
            <a:ext cx="7505700" cy="2892000"/>
          </a:xfrm>
          <a:prstGeom prst="rect">
            <a:avLst/>
          </a:prstGeom>
        </p:spPr>
        <p:txBody>
          <a:bodyPr spcFirstLastPara="1" wrap="square" lIns="91425" tIns="91425" rIns="91425" bIns="91425" anchor="t" anchorCtr="0">
            <a:normAutofit/>
          </a:bodyPr>
          <a:lstStyle/>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Failure of hardware components such as motors, IR sensors, RF Transmitter and Encoder Module, etc.</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The challenge of creating an effective communication protocol between the master and slave robots.</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Availability and timely delivery of hardware components, leading to delays in the project timeline.</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Unforeseen costs associated with hardware and software components, leading to budget overruns.</a:t>
            </a:r>
            <a:endParaRPr>
              <a:latin typeface="PT Sans"/>
              <a:ea typeface="PT Sans"/>
              <a:cs typeface="PT Sans"/>
              <a:sym typeface="PT Sans"/>
            </a:endParaRPr>
          </a:p>
          <a:p>
            <a:pPr marL="457200" marR="0" lvl="0" indent="-311150" algn="l" rtl="0">
              <a:lnSpc>
                <a:spcPct val="115000"/>
              </a:lnSpc>
              <a:spcBef>
                <a:spcPts val="0"/>
              </a:spcBef>
              <a:spcAft>
                <a:spcPts val="0"/>
              </a:spcAft>
              <a:buSzPts val="1300"/>
              <a:buFont typeface="PT Sans"/>
              <a:buChar char="●"/>
            </a:pPr>
            <a:r>
              <a:rPr lang="en">
                <a:latin typeface="PT Sans"/>
                <a:ea typeface="PT Sans"/>
                <a:cs typeface="PT Sans"/>
                <a:sym typeface="PT Sans"/>
              </a:rPr>
              <a:t>Competition from similar products and services in the market, leading to reduced demand for the proposed system.</a:t>
            </a:r>
            <a:endParaRPr>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Shift</vt:lpstr>
      <vt:lpstr>Autonomous Swarm Robots Proposal </vt:lpstr>
      <vt:lpstr>Autonomous Swarm Robots</vt:lpstr>
      <vt:lpstr>Project Overview</vt:lpstr>
      <vt:lpstr>Components Used </vt:lpstr>
      <vt:lpstr>Technologies to be used</vt:lpstr>
      <vt:lpstr>Flow Chart</vt:lpstr>
      <vt:lpstr>Flow Chart</vt:lpstr>
      <vt:lpstr>Task to Perform </vt:lpstr>
      <vt:lpstr>Project Risks</vt:lpstr>
      <vt:lpstr>Project Outcomes &amp;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Swarm Robots Proposal </dc:title>
  <cp:lastModifiedBy>Tushar Sureshbhai Bhuva</cp:lastModifiedBy>
  <cp:revision>1</cp:revision>
  <dcterms:modified xsi:type="dcterms:W3CDTF">2023-02-13T23:51:35Z</dcterms:modified>
</cp:coreProperties>
</file>