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4" r:id="rId19"/>
    <p:sldId id="275" r:id="rId20"/>
    <p:sldId id="276" r:id="rId21"/>
    <p:sldId id="277" r:id="rId22"/>
    <p:sldId id="278" r:id="rId23"/>
    <p:sldId id="279" r:id="rId24"/>
  </p:sldIdLst>
  <p:sldSz cx="9144000" cy="5143500" type="screen16x9"/>
  <p:notesSz cx="6858000" cy="9144000"/>
  <p:embeddedFontLst>
    <p:embeddedFont>
      <p:font typeface="Calibri" panose="020F0502020204030204" pitchFamily="34" charset="0"/>
      <p:regular r:id="rId26"/>
      <p:bold r:id="rId27"/>
      <p:italic r:id="rId28"/>
      <p:boldItalic r:id="rId29"/>
    </p:embeddedFont>
    <p:embeddedFont>
      <p:font typeface="Nunito" pitchFamily="2" charset="0"/>
      <p:regular r:id="rId30"/>
      <p:bold r:id="rId31"/>
      <p:italic r:id="rId32"/>
      <p:boldItalic r:id="rId33"/>
    </p:embeddedFont>
    <p:embeddedFont>
      <p:font typeface="Open Sans" panose="020B0606030504020204" pitchFamily="34" charset="0"/>
      <p:regular r:id="rId34"/>
      <p:bold r:id="rId35"/>
      <p:italic r:id="rId36"/>
      <p:boldItalic r:id="rId37"/>
    </p:embeddedFont>
    <p:embeddedFont>
      <p:font typeface="PT Sans" panose="020B0503020203020204" pitchFamily="3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484B53A-56CC-4737-A291-2063BA8DB59C}">
  <a:tblStyle styleId="{6484B53A-56CC-4737-A291-2063BA8DB59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9" d="100"/>
          <a:sy n="119" d="100"/>
        </p:scale>
        <p:origin x="418"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font" Target="fonts/font16.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kulkumar Kamleshkumar Dabhi" userId="1f305c36-fddf-473d-9f9e-9e615751c778" providerId="ADAL" clId="{8640DBF0-46DB-49CF-8E09-477F764CB257}"/>
    <pc:docChg chg="undo custSel modSld">
      <pc:chgData name="Nikulkumar Kamleshkumar Dabhi" userId="1f305c36-fddf-473d-9f9e-9e615751c778" providerId="ADAL" clId="{8640DBF0-46DB-49CF-8E09-477F764CB257}" dt="2023-04-10T04:19:12.628" v="38" actId="14100"/>
      <pc:docMkLst>
        <pc:docMk/>
      </pc:docMkLst>
      <pc:sldChg chg="modSp mod">
        <pc:chgData name="Nikulkumar Kamleshkumar Dabhi" userId="1f305c36-fddf-473d-9f9e-9e615751c778" providerId="ADAL" clId="{8640DBF0-46DB-49CF-8E09-477F764CB257}" dt="2023-04-10T04:11:43.913" v="1" actId="27636"/>
        <pc:sldMkLst>
          <pc:docMk/>
          <pc:sldMk cId="0" sldId="262"/>
        </pc:sldMkLst>
        <pc:spChg chg="mod">
          <ac:chgData name="Nikulkumar Kamleshkumar Dabhi" userId="1f305c36-fddf-473d-9f9e-9e615751c778" providerId="ADAL" clId="{8640DBF0-46DB-49CF-8E09-477F764CB257}" dt="2023-04-10T04:11:43.913" v="1" actId="27636"/>
          <ac:spMkLst>
            <pc:docMk/>
            <pc:sldMk cId="0" sldId="262"/>
            <ac:spMk id="169" creationId="{00000000-0000-0000-0000-000000000000}"/>
          </ac:spMkLst>
        </pc:spChg>
      </pc:sldChg>
      <pc:sldChg chg="addSp delSp modSp mod delAnim modAnim modNotes">
        <pc:chgData name="Nikulkumar Kamleshkumar Dabhi" userId="1f305c36-fddf-473d-9f9e-9e615751c778" providerId="ADAL" clId="{8640DBF0-46DB-49CF-8E09-477F764CB257}" dt="2023-04-10T04:19:12.628" v="38" actId="14100"/>
        <pc:sldMkLst>
          <pc:docMk/>
          <pc:sldMk cId="0" sldId="271"/>
        </pc:sldMkLst>
        <pc:spChg chg="mod">
          <ac:chgData name="Nikulkumar Kamleshkumar Dabhi" userId="1f305c36-fddf-473d-9f9e-9e615751c778" providerId="ADAL" clId="{8640DBF0-46DB-49CF-8E09-477F764CB257}" dt="2023-04-10T04:12:31.731" v="18" actId="20577"/>
          <ac:spMkLst>
            <pc:docMk/>
            <pc:sldMk cId="0" sldId="271"/>
            <ac:spMk id="235" creationId="{00000000-0000-0000-0000-000000000000}"/>
          </ac:spMkLst>
        </pc:spChg>
        <pc:picChg chg="add mod">
          <ac:chgData name="Nikulkumar Kamleshkumar Dabhi" userId="1f305c36-fddf-473d-9f9e-9e615751c778" providerId="ADAL" clId="{8640DBF0-46DB-49CF-8E09-477F764CB257}" dt="2023-04-10T04:19:12.628" v="38" actId="14100"/>
          <ac:picMkLst>
            <pc:docMk/>
            <pc:sldMk cId="0" sldId="271"/>
            <ac:picMk id="2" creationId="{2CBF91F5-1B38-FF57-21C4-20EA33DFA09B}"/>
          </ac:picMkLst>
        </pc:picChg>
        <pc:picChg chg="del">
          <ac:chgData name="Nikulkumar Kamleshkumar Dabhi" userId="1f305c36-fddf-473d-9f9e-9e615751c778" providerId="ADAL" clId="{8640DBF0-46DB-49CF-8E09-477F764CB257}" dt="2023-04-10T04:16:31.680" v="19" actId="478"/>
          <ac:picMkLst>
            <pc:docMk/>
            <pc:sldMk cId="0" sldId="271"/>
            <ac:picMk id="237" creationId="{00000000-0000-0000-0000-000000000000}"/>
          </ac:picMkLst>
        </pc:picChg>
      </pc:sldChg>
    </pc:docChg>
  </pc:docChgLst>
  <pc:docChgLst>
    <pc:chgData name="Nikulkumar Kamleshkumar Dabhi" userId="1f305c36-fddf-473d-9f9e-9e615751c778" providerId="ADAL" clId="{F5E6FFEB-6AE3-40BF-B63F-96056E4F4605}"/>
    <pc:docChg chg="custSel delSld modSld">
      <pc:chgData name="Nikulkumar Kamleshkumar Dabhi" userId="1f305c36-fddf-473d-9f9e-9e615751c778" providerId="ADAL" clId="{F5E6FFEB-6AE3-40BF-B63F-96056E4F4605}" dt="2023-11-29T03:10:03.057" v="1" actId="2696"/>
      <pc:docMkLst>
        <pc:docMk/>
      </pc:docMkLst>
      <pc:sldChg chg="delSp del mod delAnim">
        <pc:chgData name="Nikulkumar Kamleshkumar Dabhi" userId="1f305c36-fddf-473d-9f9e-9e615751c778" providerId="ADAL" clId="{F5E6FFEB-6AE3-40BF-B63F-96056E4F4605}" dt="2023-11-29T03:10:03.057" v="1" actId="2696"/>
        <pc:sldMkLst>
          <pc:docMk/>
          <pc:sldMk cId="0" sldId="271"/>
        </pc:sldMkLst>
        <pc:picChg chg="del">
          <ac:chgData name="Nikulkumar Kamleshkumar Dabhi" userId="1f305c36-fddf-473d-9f9e-9e615751c778" providerId="ADAL" clId="{F5E6FFEB-6AE3-40BF-B63F-96056E4F4605}" dt="2023-11-29T03:09:57.963" v="0" actId="478"/>
          <ac:picMkLst>
            <pc:docMk/>
            <pc:sldMk cId="0" sldId="271"/>
            <ac:picMk id="2" creationId="{2CBF91F5-1B38-FF57-21C4-20EA33DFA09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1448d90eb9_2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21448d90eb9_2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1448d90eb9_2_8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21448d90eb9_2_8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1448d90eb9_0_2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21448d90eb9_0_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2c309d5cc9_4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22c309d5cc9_4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21448d90eb9_1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21448d90eb9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2146ad1589e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2146ad1589e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22c309d5cc9_4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22c309d5cc9_4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21448d90eb9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21448d90eb9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22c309d5cc9_4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22c309d5cc9_4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22c309d5cc9_4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22c309d5cc9_4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2c268a591f_0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2c268a591f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22c309d5cc9_4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22c309d5cc9_4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22c309d5cc9_4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22c309d5cc9_4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22c309d5cc9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22c309d5cc9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2c309d5cc9_4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22c309d5cc9_4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2c268a591f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2c268a591f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2c268a591f_0_1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22c268a591f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2c268a591f_0_1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22c268a591f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2c268a591f_0_1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22c268a591f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2c268a591f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22c268a591f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2c268a591f_0_2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2c268a591f_0_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22c268a591f_0_2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22c268a591f_0_2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data.conferenceworld.in/BHIMA/P419-423.pdf" TargetMode="External"/><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hyperlink" Target="https://ts2.space/en/swarm-robotics-vs-traditional-robotics-a-comparison/" TargetMode="External"/><Relationship Id="rId4" Type="http://schemas.openxmlformats.org/officeDocument/2006/relationships/hyperlink" Target="https://www-ncbi-nlm-nih-gov.libaccess.lib.mcmaster.ca/pmc/articles/PMC7805972/#:~:text=They%20traditionally%20cooperate%20without%20any,adaptability%2C%20robustness%2C%20and%20scalability"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907625" y="774375"/>
            <a:ext cx="7750500" cy="1448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a:solidFill>
                  <a:srgbClr val="343541"/>
                </a:solidFill>
                <a:latin typeface="PT Sans"/>
                <a:ea typeface="PT Sans"/>
                <a:cs typeface="PT Sans"/>
                <a:sym typeface="PT Sans"/>
              </a:rPr>
              <a:t>AUTONOMOUS SWARM ROBOTS</a:t>
            </a:r>
            <a:endParaRPr>
              <a:solidFill>
                <a:srgbClr val="343541"/>
              </a:solidFill>
              <a:latin typeface="PT Sans"/>
              <a:ea typeface="PT Sans"/>
              <a:cs typeface="PT Sans"/>
              <a:sym typeface="PT Sans"/>
            </a:endParaRPr>
          </a:p>
        </p:txBody>
      </p:sp>
      <p:sp>
        <p:nvSpPr>
          <p:cNvPr id="129" name="Google Shape;129;p13"/>
          <p:cNvSpPr txBox="1">
            <a:spLocks noGrp="1"/>
          </p:cNvSpPr>
          <p:nvPr>
            <p:ph type="subTitle" idx="1"/>
          </p:nvPr>
        </p:nvSpPr>
        <p:spPr>
          <a:xfrm>
            <a:off x="1798475" y="2009775"/>
            <a:ext cx="5361300" cy="20343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sz="1400" b="1" u="sng">
                <a:solidFill>
                  <a:schemeClr val="dk2"/>
                </a:solidFill>
                <a:latin typeface="PT Sans"/>
                <a:ea typeface="PT Sans"/>
                <a:cs typeface="PT Sans"/>
                <a:sym typeface="PT Sans"/>
              </a:rPr>
              <a:t>Built and perform by</a:t>
            </a:r>
            <a:r>
              <a:rPr lang="en-GB" sz="1400">
                <a:latin typeface="PT Sans"/>
                <a:ea typeface="PT Sans"/>
                <a:cs typeface="PT Sans"/>
                <a:sym typeface="PT Sans"/>
              </a:rPr>
              <a:t>:</a:t>
            </a:r>
            <a:endParaRPr sz="1400">
              <a:latin typeface="PT Sans"/>
              <a:ea typeface="PT Sans"/>
              <a:cs typeface="PT Sans"/>
              <a:sym typeface="PT Sans"/>
            </a:endParaRPr>
          </a:p>
          <a:p>
            <a:pPr marL="0" lvl="0" indent="0" algn="ctr" rtl="0">
              <a:spcBef>
                <a:spcPts val="0"/>
              </a:spcBef>
              <a:spcAft>
                <a:spcPts val="0"/>
              </a:spcAft>
              <a:buNone/>
            </a:pPr>
            <a:endParaRPr sz="1400">
              <a:latin typeface="PT Sans"/>
              <a:ea typeface="PT Sans"/>
              <a:cs typeface="PT Sans"/>
              <a:sym typeface="PT Sans"/>
            </a:endParaRPr>
          </a:p>
          <a:p>
            <a:pPr marL="914400" lvl="0" indent="457200" algn="l" rtl="0">
              <a:spcBef>
                <a:spcPts val="0"/>
              </a:spcBef>
              <a:spcAft>
                <a:spcPts val="0"/>
              </a:spcAft>
              <a:buNone/>
            </a:pPr>
            <a:r>
              <a:rPr lang="en-GB" sz="1400">
                <a:solidFill>
                  <a:srgbClr val="000000"/>
                </a:solidFill>
                <a:latin typeface="PT Sans"/>
                <a:ea typeface="PT Sans"/>
                <a:cs typeface="PT Sans"/>
                <a:sym typeface="PT Sans"/>
              </a:rPr>
              <a:t>Meet Patel             (400486035)</a:t>
            </a:r>
            <a:endParaRPr sz="1400">
              <a:solidFill>
                <a:srgbClr val="000000"/>
              </a:solidFill>
              <a:latin typeface="PT Sans"/>
              <a:ea typeface="PT Sans"/>
              <a:cs typeface="PT Sans"/>
              <a:sym typeface="PT Sans"/>
            </a:endParaRPr>
          </a:p>
          <a:p>
            <a:pPr marL="1371600" lvl="0" indent="0" algn="l" rtl="0">
              <a:spcBef>
                <a:spcPts val="0"/>
              </a:spcBef>
              <a:spcAft>
                <a:spcPts val="0"/>
              </a:spcAft>
              <a:buNone/>
            </a:pPr>
            <a:r>
              <a:rPr lang="en-GB" sz="1400">
                <a:solidFill>
                  <a:srgbClr val="000000"/>
                </a:solidFill>
                <a:latin typeface="PT Sans"/>
                <a:ea typeface="PT Sans"/>
                <a:cs typeface="PT Sans"/>
                <a:sym typeface="PT Sans"/>
              </a:rPr>
              <a:t>Jay Patel                (400175525)</a:t>
            </a:r>
            <a:endParaRPr sz="1400">
              <a:solidFill>
                <a:srgbClr val="000000"/>
              </a:solidFill>
              <a:latin typeface="PT Sans"/>
              <a:ea typeface="PT Sans"/>
              <a:cs typeface="PT Sans"/>
              <a:sym typeface="PT Sans"/>
            </a:endParaRPr>
          </a:p>
          <a:p>
            <a:pPr marL="1371600" lvl="0" indent="0" algn="l" rtl="0">
              <a:spcBef>
                <a:spcPts val="0"/>
              </a:spcBef>
              <a:spcAft>
                <a:spcPts val="0"/>
              </a:spcAft>
              <a:buNone/>
            </a:pPr>
            <a:r>
              <a:rPr lang="en-GB" sz="1400">
                <a:solidFill>
                  <a:srgbClr val="000000"/>
                </a:solidFill>
                <a:latin typeface="PT Sans"/>
                <a:ea typeface="PT Sans"/>
                <a:cs typeface="PT Sans"/>
                <a:sym typeface="PT Sans"/>
              </a:rPr>
              <a:t>Vichal Daliya         (400485779)</a:t>
            </a:r>
            <a:endParaRPr sz="1400">
              <a:solidFill>
                <a:srgbClr val="000000"/>
              </a:solidFill>
              <a:latin typeface="PT Sans"/>
              <a:ea typeface="PT Sans"/>
              <a:cs typeface="PT Sans"/>
              <a:sym typeface="PT Sans"/>
            </a:endParaRPr>
          </a:p>
          <a:p>
            <a:pPr marL="914400" lvl="0" indent="457200" algn="l" rtl="0">
              <a:spcBef>
                <a:spcPts val="0"/>
              </a:spcBef>
              <a:spcAft>
                <a:spcPts val="0"/>
              </a:spcAft>
              <a:buNone/>
            </a:pPr>
            <a:r>
              <a:rPr lang="en-GB" sz="1400">
                <a:solidFill>
                  <a:srgbClr val="000000"/>
                </a:solidFill>
                <a:latin typeface="PT Sans"/>
                <a:ea typeface="PT Sans"/>
                <a:cs typeface="PT Sans"/>
                <a:sym typeface="PT Sans"/>
              </a:rPr>
              <a:t>Tushar Bhuva         (400486950)</a:t>
            </a:r>
            <a:endParaRPr sz="1400">
              <a:solidFill>
                <a:srgbClr val="000000"/>
              </a:solidFill>
              <a:latin typeface="PT Sans"/>
              <a:ea typeface="PT Sans"/>
              <a:cs typeface="PT Sans"/>
              <a:sym typeface="PT Sans"/>
            </a:endParaRPr>
          </a:p>
          <a:p>
            <a:pPr marL="914400" lvl="0" indent="457200" algn="l" rtl="0">
              <a:spcBef>
                <a:spcPts val="0"/>
              </a:spcBef>
              <a:spcAft>
                <a:spcPts val="0"/>
              </a:spcAft>
              <a:buNone/>
            </a:pPr>
            <a:r>
              <a:rPr lang="en-GB" sz="1400">
                <a:solidFill>
                  <a:srgbClr val="000000"/>
                </a:solidFill>
                <a:latin typeface="PT Sans"/>
                <a:ea typeface="PT Sans"/>
                <a:cs typeface="PT Sans"/>
                <a:sym typeface="PT Sans"/>
              </a:rPr>
              <a:t>Nikulkumar Dabhi  (400490758)</a:t>
            </a:r>
            <a:endParaRPr sz="1400">
              <a:solidFill>
                <a:srgbClr val="000000"/>
              </a:solidFill>
              <a:latin typeface="PT Sans"/>
              <a:ea typeface="PT Sans"/>
              <a:cs typeface="PT Sans"/>
              <a:sym typeface="PT Sans"/>
            </a:endParaRPr>
          </a:p>
          <a:p>
            <a:pPr marL="914400" lvl="0" indent="457200" algn="l" rtl="0">
              <a:spcBef>
                <a:spcPts val="0"/>
              </a:spcBef>
              <a:spcAft>
                <a:spcPts val="0"/>
              </a:spcAft>
              <a:buNone/>
            </a:pPr>
            <a:r>
              <a:rPr lang="en-GB" sz="1400">
                <a:solidFill>
                  <a:srgbClr val="000000"/>
                </a:solidFill>
                <a:latin typeface="PT Sans"/>
                <a:ea typeface="PT Sans"/>
                <a:cs typeface="PT Sans"/>
                <a:sym typeface="PT Sans"/>
              </a:rPr>
              <a:t>Het Shukla             (400490742)</a:t>
            </a:r>
            <a:endParaRPr sz="1400">
              <a:solidFill>
                <a:srgbClr val="000000"/>
              </a:solidFill>
              <a:latin typeface="PT Sans"/>
              <a:ea typeface="PT Sans"/>
              <a:cs typeface="PT Sans"/>
              <a:sym typeface="PT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2"/>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b="1" u="sng">
                <a:solidFill>
                  <a:srgbClr val="000000"/>
                </a:solidFill>
              </a:rPr>
              <a:t>Progress </a:t>
            </a:r>
            <a:endParaRPr b="1" u="sng">
              <a:solidFill>
                <a:srgbClr val="000000"/>
              </a:solidFill>
            </a:endParaRPr>
          </a:p>
        </p:txBody>
      </p:sp>
      <p:sp>
        <p:nvSpPr>
          <p:cNvPr id="192" name="Google Shape;192;p22"/>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457200" lvl="0" indent="-317500" algn="l" rtl="0">
              <a:lnSpc>
                <a:spcPct val="150000"/>
              </a:lnSpc>
              <a:spcBef>
                <a:spcPts val="0"/>
              </a:spcBef>
              <a:spcAft>
                <a:spcPts val="0"/>
              </a:spcAft>
              <a:buSzPts val="1400"/>
              <a:buAutoNum type="arabicParenR"/>
            </a:pPr>
            <a:r>
              <a:rPr lang="en-GB" sz="1400"/>
              <a:t>Set up of the freenove arduino Kit </a:t>
            </a:r>
            <a:endParaRPr sz="1400"/>
          </a:p>
          <a:p>
            <a:pPr marL="457200" lvl="0" indent="-317500" algn="l" rtl="0">
              <a:lnSpc>
                <a:spcPct val="150000"/>
              </a:lnSpc>
              <a:spcBef>
                <a:spcPts val="0"/>
              </a:spcBef>
              <a:spcAft>
                <a:spcPts val="0"/>
              </a:spcAft>
              <a:buSzPts val="1400"/>
              <a:buAutoNum type="arabicParenR"/>
            </a:pPr>
            <a:r>
              <a:rPr lang="en-GB" sz="1400"/>
              <a:t>Coding the master robot and optimizing its output </a:t>
            </a:r>
            <a:endParaRPr sz="1400"/>
          </a:p>
          <a:p>
            <a:pPr marL="457200" lvl="0" indent="-317500" algn="l" rtl="0">
              <a:lnSpc>
                <a:spcPct val="150000"/>
              </a:lnSpc>
              <a:spcBef>
                <a:spcPts val="0"/>
              </a:spcBef>
              <a:spcAft>
                <a:spcPts val="0"/>
              </a:spcAft>
              <a:buSzPts val="1400"/>
              <a:buAutoNum type="arabicParenR"/>
            </a:pPr>
            <a:r>
              <a:rPr lang="en-GB" sz="1400"/>
              <a:t>Single Arduino and IR Sensors based Autonomous Path (Line) Follower Bot</a:t>
            </a:r>
            <a:endParaRPr sz="1400"/>
          </a:p>
          <a:p>
            <a:pPr marL="457200" lvl="0" indent="-317500" algn="l" rtl="0">
              <a:lnSpc>
                <a:spcPct val="150000"/>
              </a:lnSpc>
              <a:spcBef>
                <a:spcPts val="0"/>
              </a:spcBef>
              <a:spcAft>
                <a:spcPts val="0"/>
              </a:spcAft>
              <a:buSzPts val="1400"/>
              <a:buAutoNum type="arabicParenR"/>
            </a:pPr>
            <a:r>
              <a:rPr lang="en-GB" sz="1400"/>
              <a:t>Coding the slave robot and optimizing its output </a:t>
            </a:r>
            <a:endParaRPr sz="1400"/>
          </a:p>
          <a:p>
            <a:pPr marL="457200" lvl="0" indent="-317500" algn="l" rtl="0">
              <a:lnSpc>
                <a:spcPct val="150000"/>
              </a:lnSpc>
              <a:spcBef>
                <a:spcPts val="0"/>
              </a:spcBef>
              <a:spcAft>
                <a:spcPts val="0"/>
              </a:spcAft>
              <a:buSzPts val="1400"/>
              <a:buAutoNum type="arabicParenR"/>
            </a:pPr>
            <a:r>
              <a:rPr lang="en-GB" sz="1400"/>
              <a:t>Transmitting and Receiving Signals using RF Transmitter, RF Receiver and 2 Arduino Uno</a:t>
            </a:r>
            <a:endParaRPr sz="1400"/>
          </a:p>
          <a:p>
            <a:pPr marL="457200" lvl="0" indent="-317500" algn="l" rtl="0">
              <a:lnSpc>
                <a:spcPct val="150000"/>
              </a:lnSpc>
              <a:spcBef>
                <a:spcPts val="0"/>
              </a:spcBef>
              <a:spcAft>
                <a:spcPts val="0"/>
              </a:spcAft>
              <a:buSzPts val="1400"/>
              <a:buAutoNum type="arabicParenR"/>
            </a:pPr>
            <a:r>
              <a:rPr lang="en-GB" sz="1400"/>
              <a:t>Autonomous Swarm Robots Prototype </a:t>
            </a:r>
            <a:endParaRPr sz="1400"/>
          </a:p>
        </p:txBody>
      </p:sp>
      <p:sp>
        <p:nvSpPr>
          <p:cNvPr id="193" name="Google Shape;193;p2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3"/>
          <p:cNvSpPr txBox="1">
            <a:spLocks noGrp="1"/>
          </p:cNvSpPr>
          <p:nvPr>
            <p:ph type="title"/>
          </p:nvPr>
        </p:nvSpPr>
        <p:spPr>
          <a:xfrm>
            <a:off x="819150" y="888975"/>
            <a:ext cx="7505700" cy="9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u="sng">
                <a:solidFill>
                  <a:srgbClr val="000000"/>
                </a:solidFill>
              </a:rPr>
              <a:t>Flow Chart</a:t>
            </a:r>
            <a:endParaRPr u="sng">
              <a:solidFill>
                <a:srgbClr val="000000"/>
              </a:solidFill>
            </a:endParaRPr>
          </a:p>
        </p:txBody>
      </p:sp>
      <p:pic>
        <p:nvPicPr>
          <p:cNvPr id="199" name="Google Shape;199;p23"/>
          <p:cNvPicPr preferRelativeResize="0"/>
          <p:nvPr/>
        </p:nvPicPr>
        <p:blipFill rotWithShape="1">
          <a:blip r:embed="rId3">
            <a:alphaModFix/>
          </a:blip>
          <a:srcRect t="5696" b="5152"/>
          <a:stretch/>
        </p:blipFill>
        <p:spPr>
          <a:xfrm>
            <a:off x="1899425" y="1565475"/>
            <a:ext cx="5345150" cy="2955225"/>
          </a:xfrm>
          <a:prstGeom prst="rect">
            <a:avLst/>
          </a:prstGeom>
          <a:noFill/>
          <a:ln>
            <a:noFill/>
          </a:ln>
        </p:spPr>
      </p:pic>
      <p:sp>
        <p:nvSpPr>
          <p:cNvPr id="200" name="Google Shape;200;p2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u="sng">
                <a:solidFill>
                  <a:srgbClr val="000000"/>
                </a:solidFill>
              </a:rPr>
              <a:t>Flow Chart</a:t>
            </a:r>
            <a:endParaRPr u="sng">
              <a:solidFill>
                <a:srgbClr val="000000"/>
              </a:solidFill>
            </a:endParaRPr>
          </a:p>
        </p:txBody>
      </p:sp>
      <p:pic>
        <p:nvPicPr>
          <p:cNvPr id="206" name="Google Shape;206;p24"/>
          <p:cNvPicPr preferRelativeResize="0"/>
          <p:nvPr/>
        </p:nvPicPr>
        <p:blipFill>
          <a:blip r:embed="rId3">
            <a:alphaModFix/>
          </a:blip>
          <a:stretch>
            <a:fillRect/>
          </a:stretch>
        </p:blipFill>
        <p:spPr>
          <a:xfrm>
            <a:off x="819150" y="1748325"/>
            <a:ext cx="7505700" cy="2661775"/>
          </a:xfrm>
          <a:prstGeom prst="rect">
            <a:avLst/>
          </a:prstGeom>
          <a:noFill/>
          <a:ln>
            <a:noFill/>
          </a:ln>
        </p:spPr>
      </p:pic>
      <p:sp>
        <p:nvSpPr>
          <p:cNvPr id="207" name="Google Shape;207;p2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sz="2600" b="1" u="sng">
                <a:solidFill>
                  <a:schemeClr val="dk2"/>
                </a:solidFill>
                <a:latin typeface="Times New Roman"/>
                <a:ea typeface="Times New Roman"/>
                <a:cs typeface="Times New Roman"/>
                <a:sym typeface="Times New Roman"/>
              </a:rPr>
              <a:t>Master Robot Sensor logic </a:t>
            </a:r>
            <a:r>
              <a:rPr lang="en-GB" sz="2600" b="1" u="sng">
                <a:latin typeface="Times New Roman"/>
                <a:ea typeface="Times New Roman"/>
                <a:cs typeface="Times New Roman"/>
                <a:sym typeface="Times New Roman"/>
              </a:rPr>
              <a:t> </a:t>
            </a:r>
            <a:endParaRPr sz="2600" b="1" u="sng">
              <a:latin typeface="Times New Roman"/>
              <a:ea typeface="Times New Roman"/>
              <a:cs typeface="Times New Roman"/>
              <a:sym typeface="Times New Roman"/>
            </a:endParaRPr>
          </a:p>
        </p:txBody>
      </p:sp>
      <p:sp>
        <p:nvSpPr>
          <p:cNvPr id="213" name="Google Shape;213;p2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13</a:t>
            </a:fld>
            <a:endParaRPr/>
          </a:p>
        </p:txBody>
      </p:sp>
      <p:pic>
        <p:nvPicPr>
          <p:cNvPr id="214" name="Google Shape;214;p25"/>
          <p:cNvPicPr preferRelativeResize="0"/>
          <p:nvPr/>
        </p:nvPicPr>
        <p:blipFill>
          <a:blip r:embed="rId3">
            <a:alphaModFix/>
          </a:blip>
          <a:stretch>
            <a:fillRect/>
          </a:stretch>
        </p:blipFill>
        <p:spPr>
          <a:xfrm>
            <a:off x="516175" y="1800200"/>
            <a:ext cx="8111650" cy="2485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b="1" u="sng">
                <a:solidFill>
                  <a:schemeClr val="dk2"/>
                </a:solidFill>
              </a:rPr>
              <a:t>Code for Master Robot (Transferring Signal)  </a:t>
            </a:r>
            <a:endParaRPr b="1" u="sng">
              <a:solidFill>
                <a:schemeClr val="dk2"/>
              </a:solidFill>
            </a:endParaRPr>
          </a:p>
        </p:txBody>
      </p:sp>
      <p:sp>
        <p:nvSpPr>
          <p:cNvPr id="220" name="Google Shape;220;p2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14</a:t>
            </a:fld>
            <a:endParaRPr/>
          </a:p>
        </p:txBody>
      </p:sp>
      <p:pic>
        <p:nvPicPr>
          <p:cNvPr id="221" name="Google Shape;221;p26"/>
          <p:cNvPicPr preferRelativeResize="0"/>
          <p:nvPr/>
        </p:nvPicPr>
        <p:blipFill>
          <a:blip r:embed="rId3">
            <a:alphaModFix/>
          </a:blip>
          <a:stretch>
            <a:fillRect/>
          </a:stretch>
        </p:blipFill>
        <p:spPr>
          <a:xfrm>
            <a:off x="1127200" y="2537038"/>
            <a:ext cx="4448175" cy="1647825"/>
          </a:xfrm>
          <a:prstGeom prst="rect">
            <a:avLst/>
          </a:prstGeom>
          <a:noFill/>
          <a:ln>
            <a:noFill/>
          </a:ln>
        </p:spPr>
      </p:pic>
      <p:pic>
        <p:nvPicPr>
          <p:cNvPr id="222" name="Google Shape;222;p26"/>
          <p:cNvPicPr preferRelativeResize="0"/>
          <p:nvPr/>
        </p:nvPicPr>
        <p:blipFill>
          <a:blip r:embed="rId4">
            <a:alphaModFix/>
          </a:blip>
          <a:stretch>
            <a:fillRect/>
          </a:stretch>
        </p:blipFill>
        <p:spPr>
          <a:xfrm>
            <a:off x="1049138" y="1569255"/>
            <a:ext cx="7665851" cy="100249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7"/>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b="1" u="sng">
                <a:solidFill>
                  <a:srgbClr val="000000"/>
                </a:solidFill>
              </a:rPr>
              <a:t>Code for Slave Robot (Receiving Signal)</a:t>
            </a:r>
            <a:endParaRPr b="1" u="sng">
              <a:solidFill>
                <a:srgbClr val="000000"/>
              </a:solidFill>
            </a:endParaRPr>
          </a:p>
        </p:txBody>
      </p:sp>
      <p:sp>
        <p:nvSpPr>
          <p:cNvPr id="228" name="Google Shape;228;p2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15</a:t>
            </a:fld>
            <a:endParaRPr/>
          </a:p>
        </p:txBody>
      </p:sp>
      <p:pic>
        <p:nvPicPr>
          <p:cNvPr id="229" name="Google Shape;229;p27"/>
          <p:cNvPicPr preferRelativeResize="0"/>
          <p:nvPr/>
        </p:nvPicPr>
        <p:blipFill>
          <a:blip r:embed="rId3">
            <a:alphaModFix/>
          </a:blip>
          <a:stretch>
            <a:fillRect/>
          </a:stretch>
        </p:blipFill>
        <p:spPr>
          <a:xfrm>
            <a:off x="1097838" y="2441625"/>
            <a:ext cx="4391025" cy="1733550"/>
          </a:xfrm>
          <a:prstGeom prst="rect">
            <a:avLst/>
          </a:prstGeom>
          <a:noFill/>
          <a:ln>
            <a:noFill/>
          </a:ln>
        </p:spPr>
      </p:pic>
      <p:pic>
        <p:nvPicPr>
          <p:cNvPr id="230" name="Google Shape;230;p27"/>
          <p:cNvPicPr preferRelativeResize="0"/>
          <p:nvPr/>
        </p:nvPicPr>
        <p:blipFill>
          <a:blip r:embed="rId4">
            <a:alphaModFix/>
          </a:blip>
          <a:stretch>
            <a:fillRect/>
          </a:stretch>
        </p:blipFill>
        <p:spPr>
          <a:xfrm>
            <a:off x="1045775" y="1648352"/>
            <a:ext cx="6814324" cy="828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9"/>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b="1" u="sng">
                <a:solidFill>
                  <a:srgbClr val="000000"/>
                </a:solidFill>
              </a:rPr>
              <a:t>Applications</a:t>
            </a:r>
            <a:endParaRPr b="1" u="sng">
              <a:solidFill>
                <a:srgbClr val="000000"/>
              </a:solidFill>
            </a:endParaRPr>
          </a:p>
        </p:txBody>
      </p:sp>
      <p:sp>
        <p:nvSpPr>
          <p:cNvPr id="243" name="Google Shape;243;p29"/>
          <p:cNvSpPr txBox="1">
            <a:spLocks noGrp="1"/>
          </p:cNvSpPr>
          <p:nvPr>
            <p:ph type="body" idx="1"/>
          </p:nvPr>
        </p:nvSpPr>
        <p:spPr>
          <a:xfrm>
            <a:off x="819150" y="1583050"/>
            <a:ext cx="7505700" cy="2448000"/>
          </a:xfrm>
          <a:prstGeom prst="rect">
            <a:avLst/>
          </a:prstGeom>
        </p:spPr>
        <p:txBody>
          <a:bodyPr spcFirstLastPara="1" wrap="square" lIns="91425" tIns="91425" rIns="91425" bIns="91425" anchor="t" anchorCtr="0">
            <a:normAutofit/>
          </a:bodyPr>
          <a:lstStyle/>
          <a:p>
            <a:pPr marL="457200" lvl="0" indent="-317500" algn="l" rtl="0">
              <a:lnSpc>
                <a:spcPct val="150000"/>
              </a:lnSpc>
              <a:spcBef>
                <a:spcPts val="0"/>
              </a:spcBef>
              <a:spcAft>
                <a:spcPts val="0"/>
              </a:spcAft>
              <a:buSzPts val="1400"/>
              <a:buChar char="●"/>
            </a:pPr>
            <a:r>
              <a:rPr lang="en-GB" sz="1400" b="1"/>
              <a:t>In healthcare </a:t>
            </a:r>
            <a:r>
              <a:rPr lang="en-GB" sz="1400"/>
              <a:t>- for drug delivery and surgery </a:t>
            </a:r>
            <a:endParaRPr sz="1400"/>
          </a:p>
          <a:p>
            <a:pPr marL="457200" lvl="0" indent="-317500" algn="l" rtl="0">
              <a:lnSpc>
                <a:spcPct val="150000"/>
              </a:lnSpc>
              <a:spcBef>
                <a:spcPts val="0"/>
              </a:spcBef>
              <a:spcAft>
                <a:spcPts val="0"/>
              </a:spcAft>
              <a:buSzPts val="1400"/>
              <a:buChar char="●"/>
            </a:pPr>
            <a:r>
              <a:rPr lang="en-GB" sz="1400" b="1"/>
              <a:t>In industry</a:t>
            </a:r>
            <a:r>
              <a:rPr lang="en-GB" sz="1400"/>
              <a:t> - for mass manufacturing with high accuracy and speed</a:t>
            </a:r>
            <a:endParaRPr sz="1400"/>
          </a:p>
          <a:p>
            <a:pPr marL="457200" lvl="0" indent="-317500" algn="l" rtl="0">
              <a:lnSpc>
                <a:spcPct val="150000"/>
              </a:lnSpc>
              <a:spcBef>
                <a:spcPts val="0"/>
              </a:spcBef>
              <a:spcAft>
                <a:spcPts val="0"/>
              </a:spcAft>
              <a:buSzPts val="1400"/>
              <a:buChar char="●"/>
            </a:pPr>
            <a:r>
              <a:rPr lang="en-GB" sz="1400" b="1"/>
              <a:t>In space Research</a:t>
            </a:r>
            <a:r>
              <a:rPr lang="en-GB" sz="1400"/>
              <a:t> - for space exploration </a:t>
            </a:r>
            <a:endParaRPr sz="1400"/>
          </a:p>
          <a:p>
            <a:pPr marL="457200" lvl="0" indent="-317500" algn="l" rtl="0">
              <a:lnSpc>
                <a:spcPct val="150000"/>
              </a:lnSpc>
              <a:spcBef>
                <a:spcPts val="0"/>
              </a:spcBef>
              <a:spcAft>
                <a:spcPts val="0"/>
              </a:spcAft>
              <a:buSzPts val="1400"/>
              <a:buChar char="●"/>
            </a:pPr>
            <a:r>
              <a:rPr lang="en-GB" sz="1400" b="1"/>
              <a:t>In logistics</a:t>
            </a:r>
            <a:r>
              <a:rPr lang="en-GB" sz="1400"/>
              <a:t> - to transport and organize goods </a:t>
            </a:r>
            <a:endParaRPr sz="1400"/>
          </a:p>
          <a:p>
            <a:pPr marL="457200" lvl="0" indent="-317500" algn="l" rtl="0">
              <a:lnSpc>
                <a:spcPct val="150000"/>
              </a:lnSpc>
              <a:spcBef>
                <a:spcPts val="0"/>
              </a:spcBef>
              <a:spcAft>
                <a:spcPts val="0"/>
              </a:spcAft>
              <a:buSzPts val="1400"/>
              <a:buChar char="●"/>
            </a:pPr>
            <a:r>
              <a:rPr lang="en-GB" sz="1400" b="1"/>
              <a:t>In military </a:t>
            </a:r>
            <a:r>
              <a:rPr lang="en-GB" sz="1400"/>
              <a:t>- for monitoring and </a:t>
            </a:r>
            <a:r>
              <a:rPr lang="en-GB" sz="1200">
                <a:solidFill>
                  <a:srgbClr val="202124"/>
                </a:solidFill>
                <a:highlight>
                  <a:srgbClr val="FFFFFF"/>
                </a:highlight>
                <a:latin typeface="Arial"/>
                <a:ea typeface="Arial"/>
                <a:cs typeface="Arial"/>
                <a:sym typeface="Arial"/>
              </a:rPr>
              <a:t>Surveillance</a:t>
            </a:r>
            <a:r>
              <a:rPr lang="en-GB" sz="1400"/>
              <a:t> of enemy </a:t>
            </a:r>
            <a:endParaRPr sz="1400"/>
          </a:p>
          <a:p>
            <a:pPr marL="457200" lvl="0" indent="-317500" algn="l" rtl="0">
              <a:lnSpc>
                <a:spcPct val="150000"/>
              </a:lnSpc>
              <a:spcBef>
                <a:spcPts val="0"/>
              </a:spcBef>
              <a:spcAft>
                <a:spcPts val="0"/>
              </a:spcAft>
              <a:buSzPts val="1400"/>
              <a:buChar char="●"/>
            </a:pPr>
            <a:r>
              <a:rPr lang="en-GB" sz="1400" b="1"/>
              <a:t>In Agriculture</a:t>
            </a:r>
            <a:r>
              <a:rPr lang="en-GB" sz="1400"/>
              <a:t> - Planting, watering and Harvesting Crops </a:t>
            </a:r>
            <a:endParaRPr sz="1400"/>
          </a:p>
        </p:txBody>
      </p:sp>
      <p:sp>
        <p:nvSpPr>
          <p:cNvPr id="244" name="Google Shape;244;p2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16</a:t>
            </a:fld>
            <a:endParaRPr/>
          </a:p>
        </p:txBody>
      </p:sp>
      <p:sp>
        <p:nvSpPr>
          <p:cNvPr id="245" name="Google Shape;245;p29"/>
          <p:cNvSpPr txBox="1"/>
          <p:nvPr/>
        </p:nvSpPr>
        <p:spPr>
          <a:xfrm>
            <a:off x="921125" y="4305625"/>
            <a:ext cx="2662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latin typeface="Calibri"/>
                <a:ea typeface="Calibri"/>
                <a:cs typeface="Calibri"/>
                <a:sym typeface="Calibri"/>
              </a:rPr>
              <a:t>Reference [1]</a:t>
            </a:r>
            <a:endParaRPr>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0"/>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251" name="Google Shape;251;p3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17</a:t>
            </a:fld>
            <a:endParaRPr/>
          </a:p>
        </p:txBody>
      </p:sp>
      <p:pic>
        <p:nvPicPr>
          <p:cNvPr id="252" name="Google Shape;252;p30"/>
          <p:cNvPicPr preferRelativeResize="0"/>
          <p:nvPr/>
        </p:nvPicPr>
        <p:blipFill>
          <a:blip r:embed="rId3">
            <a:alphaModFix/>
          </a:blip>
          <a:stretch>
            <a:fillRect/>
          </a:stretch>
        </p:blipFill>
        <p:spPr>
          <a:xfrm>
            <a:off x="4572000" y="2676975"/>
            <a:ext cx="3853875" cy="1866699"/>
          </a:xfrm>
          <a:prstGeom prst="rect">
            <a:avLst/>
          </a:prstGeom>
          <a:noFill/>
          <a:ln>
            <a:noFill/>
          </a:ln>
        </p:spPr>
      </p:pic>
      <p:pic>
        <p:nvPicPr>
          <p:cNvPr id="253" name="Google Shape;253;p30"/>
          <p:cNvPicPr preferRelativeResize="0"/>
          <p:nvPr/>
        </p:nvPicPr>
        <p:blipFill>
          <a:blip r:embed="rId4">
            <a:alphaModFix/>
          </a:blip>
          <a:stretch>
            <a:fillRect/>
          </a:stretch>
        </p:blipFill>
        <p:spPr>
          <a:xfrm>
            <a:off x="4534926" y="697350"/>
            <a:ext cx="3960351" cy="1928725"/>
          </a:xfrm>
          <a:prstGeom prst="rect">
            <a:avLst/>
          </a:prstGeom>
          <a:noFill/>
          <a:ln>
            <a:noFill/>
          </a:ln>
        </p:spPr>
      </p:pic>
      <p:pic>
        <p:nvPicPr>
          <p:cNvPr id="254" name="Google Shape;254;p30"/>
          <p:cNvPicPr preferRelativeResize="0"/>
          <p:nvPr/>
        </p:nvPicPr>
        <p:blipFill>
          <a:blip r:embed="rId5">
            <a:alphaModFix/>
          </a:blip>
          <a:stretch>
            <a:fillRect/>
          </a:stretch>
        </p:blipFill>
        <p:spPr>
          <a:xfrm>
            <a:off x="412025" y="1304550"/>
            <a:ext cx="4016874" cy="26779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1"/>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b="1" u="sng">
                <a:solidFill>
                  <a:srgbClr val="000000"/>
                </a:solidFill>
              </a:rPr>
              <a:t>Advantages </a:t>
            </a:r>
            <a:endParaRPr b="1" u="sng">
              <a:solidFill>
                <a:srgbClr val="000000"/>
              </a:solidFill>
            </a:endParaRPr>
          </a:p>
        </p:txBody>
      </p:sp>
      <p:sp>
        <p:nvSpPr>
          <p:cNvPr id="260" name="Google Shape;260;p31"/>
          <p:cNvSpPr txBox="1">
            <a:spLocks noGrp="1"/>
          </p:cNvSpPr>
          <p:nvPr>
            <p:ph type="body" idx="1"/>
          </p:nvPr>
        </p:nvSpPr>
        <p:spPr>
          <a:xfrm>
            <a:off x="819150" y="1695800"/>
            <a:ext cx="7505700" cy="2688000"/>
          </a:xfrm>
          <a:prstGeom prst="rect">
            <a:avLst/>
          </a:prstGeom>
        </p:spPr>
        <p:txBody>
          <a:bodyPr spcFirstLastPara="1" wrap="square" lIns="91425" tIns="91425" rIns="91425" bIns="91425" anchor="t" anchorCtr="0">
            <a:normAutofit/>
          </a:bodyPr>
          <a:lstStyle/>
          <a:p>
            <a:pPr marL="457200" lvl="0" indent="-317500" algn="l" rtl="0">
              <a:lnSpc>
                <a:spcPct val="150000"/>
              </a:lnSpc>
              <a:spcBef>
                <a:spcPts val="0"/>
              </a:spcBef>
              <a:spcAft>
                <a:spcPts val="0"/>
              </a:spcAft>
              <a:buSzPts val="1400"/>
              <a:buChar char="●"/>
            </a:pPr>
            <a:r>
              <a:rPr lang="en-GB" sz="1400" b="1"/>
              <a:t>Robustness</a:t>
            </a:r>
            <a:r>
              <a:rPr lang="en-GB" sz="1400"/>
              <a:t> - even if few robots fail other will work efficiently </a:t>
            </a:r>
            <a:endParaRPr sz="1400"/>
          </a:p>
          <a:p>
            <a:pPr marL="457200" lvl="0" indent="-317500" algn="l" rtl="0">
              <a:lnSpc>
                <a:spcPct val="150000"/>
              </a:lnSpc>
              <a:spcBef>
                <a:spcPts val="0"/>
              </a:spcBef>
              <a:spcAft>
                <a:spcPts val="0"/>
              </a:spcAft>
              <a:buSzPts val="1400"/>
              <a:buChar char="●"/>
            </a:pPr>
            <a:r>
              <a:rPr lang="en-GB" sz="1400" b="1"/>
              <a:t>Scalability</a:t>
            </a:r>
            <a:r>
              <a:rPr lang="en-GB" sz="1400"/>
              <a:t> - number of robots increased or decrease as per task requirement </a:t>
            </a:r>
            <a:endParaRPr sz="1400"/>
          </a:p>
          <a:p>
            <a:pPr marL="457200" lvl="0" indent="-317500" algn="l" rtl="0">
              <a:lnSpc>
                <a:spcPct val="150000"/>
              </a:lnSpc>
              <a:spcBef>
                <a:spcPts val="0"/>
              </a:spcBef>
              <a:spcAft>
                <a:spcPts val="0"/>
              </a:spcAft>
              <a:buSzPts val="1400"/>
              <a:buChar char="●"/>
            </a:pPr>
            <a:r>
              <a:rPr lang="en-GB" sz="1400" b="1"/>
              <a:t>Efficiency </a:t>
            </a:r>
            <a:r>
              <a:rPr lang="en-GB" sz="1400"/>
              <a:t>- they can do task parallely and complete it rapidly</a:t>
            </a:r>
            <a:endParaRPr sz="1400"/>
          </a:p>
          <a:p>
            <a:pPr marL="457200" lvl="0" indent="-317500" algn="l" rtl="0">
              <a:lnSpc>
                <a:spcPct val="150000"/>
              </a:lnSpc>
              <a:spcBef>
                <a:spcPts val="0"/>
              </a:spcBef>
              <a:spcAft>
                <a:spcPts val="0"/>
              </a:spcAft>
              <a:buSzPts val="1400"/>
              <a:buChar char="●"/>
            </a:pPr>
            <a:r>
              <a:rPr lang="en-GB" sz="1400" b="1"/>
              <a:t>Collective intelligence</a:t>
            </a:r>
            <a:r>
              <a:rPr lang="en-GB" sz="1400"/>
              <a:t> - each robot can communicate with each other in swarm and can share information which enhance the efficiency</a:t>
            </a:r>
            <a:endParaRPr sz="1400"/>
          </a:p>
        </p:txBody>
      </p:sp>
      <p:sp>
        <p:nvSpPr>
          <p:cNvPr id="261" name="Google Shape;261;p3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18</a:t>
            </a:fld>
            <a:endParaRPr/>
          </a:p>
        </p:txBody>
      </p:sp>
      <p:sp>
        <p:nvSpPr>
          <p:cNvPr id="262" name="Google Shape;262;p31"/>
          <p:cNvSpPr txBox="1"/>
          <p:nvPr/>
        </p:nvSpPr>
        <p:spPr>
          <a:xfrm>
            <a:off x="1059925" y="4383675"/>
            <a:ext cx="4995900" cy="3693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1200"/>
              </a:spcAft>
              <a:buNone/>
            </a:pPr>
            <a:r>
              <a:rPr lang="en-GB" sz="1200">
                <a:solidFill>
                  <a:srgbClr val="434343"/>
                </a:solidFill>
                <a:latin typeface="Calibri"/>
                <a:ea typeface="Calibri"/>
                <a:cs typeface="Calibri"/>
                <a:sym typeface="Calibri"/>
              </a:rPr>
              <a:t>Reference [2]</a:t>
            </a:r>
            <a:endParaRPr sz="1200">
              <a:solidFill>
                <a:srgbClr val="434343"/>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2"/>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b="1" u="sng">
                <a:solidFill>
                  <a:srgbClr val="000000"/>
                </a:solidFill>
              </a:rPr>
              <a:t>Disadvantages</a:t>
            </a:r>
            <a:endParaRPr b="1" u="sng">
              <a:solidFill>
                <a:srgbClr val="000000"/>
              </a:solidFill>
            </a:endParaRPr>
          </a:p>
        </p:txBody>
      </p:sp>
      <p:sp>
        <p:nvSpPr>
          <p:cNvPr id="268" name="Google Shape;268;p32"/>
          <p:cNvSpPr txBox="1">
            <a:spLocks noGrp="1"/>
          </p:cNvSpPr>
          <p:nvPr>
            <p:ph type="body" idx="1"/>
          </p:nvPr>
        </p:nvSpPr>
        <p:spPr>
          <a:xfrm>
            <a:off x="819150" y="1583050"/>
            <a:ext cx="7505700" cy="244800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Clr>
                <a:srgbClr val="000000"/>
              </a:buClr>
              <a:buSzPts val="1400"/>
              <a:buFont typeface="Open Sans"/>
              <a:buChar char="●"/>
            </a:pPr>
            <a:r>
              <a:rPr lang="en-GB" sz="1400" b="1">
                <a:solidFill>
                  <a:srgbClr val="000000"/>
                </a:solidFill>
                <a:highlight>
                  <a:srgbClr val="FFFFFF"/>
                </a:highlight>
              </a:rPr>
              <a:t>Communication between robots</a:t>
            </a:r>
            <a:r>
              <a:rPr lang="en-GB" sz="1400">
                <a:solidFill>
                  <a:srgbClr val="000000"/>
                </a:solidFill>
                <a:highlight>
                  <a:srgbClr val="FFFFFF"/>
                </a:highlight>
              </a:rPr>
              <a:t> - if there is no clear communication instead of cooperating they start competing</a:t>
            </a:r>
            <a:endParaRPr sz="1400">
              <a:solidFill>
                <a:srgbClr val="000000"/>
              </a:solidFill>
              <a:highlight>
                <a:srgbClr val="FFFFFF"/>
              </a:highlight>
            </a:endParaRPr>
          </a:p>
          <a:p>
            <a:pPr marL="457200" lvl="0" indent="-317500" algn="l" rtl="0">
              <a:lnSpc>
                <a:spcPct val="150000"/>
              </a:lnSpc>
              <a:spcBef>
                <a:spcPts val="0"/>
              </a:spcBef>
              <a:spcAft>
                <a:spcPts val="0"/>
              </a:spcAft>
              <a:buClr>
                <a:srgbClr val="000000"/>
              </a:buClr>
              <a:buSzPts val="1400"/>
              <a:buFont typeface="Open Sans"/>
              <a:buChar char="●"/>
            </a:pPr>
            <a:r>
              <a:rPr lang="en-GB" sz="1400" b="1">
                <a:solidFill>
                  <a:srgbClr val="000000"/>
                </a:solidFill>
                <a:highlight>
                  <a:srgbClr val="FFFFFF"/>
                </a:highlight>
              </a:rPr>
              <a:t>Programming the robots</a:t>
            </a:r>
            <a:r>
              <a:rPr lang="en-GB" sz="1400">
                <a:solidFill>
                  <a:srgbClr val="000000"/>
                </a:solidFill>
                <a:highlight>
                  <a:srgbClr val="FFFFFF"/>
                </a:highlight>
              </a:rPr>
              <a:t>- slave robots have to quickly adapt to new tasks and scenarios which need complex programming </a:t>
            </a:r>
            <a:endParaRPr sz="1400">
              <a:solidFill>
                <a:srgbClr val="000000"/>
              </a:solidFill>
              <a:highlight>
                <a:srgbClr val="FFFFFF"/>
              </a:highlight>
            </a:endParaRPr>
          </a:p>
          <a:p>
            <a:pPr marL="457200" lvl="0" indent="-317500" algn="l" rtl="0">
              <a:lnSpc>
                <a:spcPct val="150000"/>
              </a:lnSpc>
              <a:spcBef>
                <a:spcPts val="0"/>
              </a:spcBef>
              <a:spcAft>
                <a:spcPts val="0"/>
              </a:spcAft>
              <a:buClr>
                <a:srgbClr val="000000"/>
              </a:buClr>
              <a:buSzPts val="1400"/>
              <a:buFont typeface="Open Sans"/>
              <a:buChar char="●"/>
            </a:pPr>
            <a:r>
              <a:rPr lang="en-GB" sz="1400" b="1">
                <a:solidFill>
                  <a:srgbClr val="000000"/>
                </a:solidFill>
                <a:highlight>
                  <a:srgbClr val="FFFFFF"/>
                </a:highlight>
              </a:rPr>
              <a:t>Interference-</a:t>
            </a:r>
            <a:r>
              <a:rPr lang="en-GB" sz="1400">
                <a:solidFill>
                  <a:srgbClr val="000000"/>
                </a:solidFill>
                <a:highlight>
                  <a:srgbClr val="FFFFFF"/>
                </a:highlight>
              </a:rPr>
              <a:t> robots might collide with each other and may decrease the efficiency </a:t>
            </a:r>
            <a:endParaRPr sz="1400">
              <a:solidFill>
                <a:srgbClr val="000000"/>
              </a:solidFill>
              <a:highlight>
                <a:srgbClr val="FFFFFF"/>
              </a:highlight>
            </a:endParaRPr>
          </a:p>
          <a:p>
            <a:pPr marL="0" lvl="0" indent="0" algn="l" rtl="0">
              <a:lnSpc>
                <a:spcPct val="150000"/>
              </a:lnSpc>
              <a:spcBef>
                <a:spcPts val="1200"/>
              </a:spcBef>
              <a:spcAft>
                <a:spcPts val="0"/>
              </a:spcAft>
              <a:buNone/>
            </a:pPr>
            <a:endParaRPr sz="1400">
              <a:solidFill>
                <a:srgbClr val="000000"/>
              </a:solidFill>
              <a:highlight>
                <a:srgbClr val="FFFFFF"/>
              </a:highlight>
            </a:endParaRPr>
          </a:p>
          <a:p>
            <a:pPr marL="0" lvl="0" indent="0" algn="l" rtl="0">
              <a:lnSpc>
                <a:spcPct val="150000"/>
              </a:lnSpc>
              <a:spcBef>
                <a:spcPts val="1200"/>
              </a:spcBef>
              <a:spcAft>
                <a:spcPts val="1200"/>
              </a:spcAft>
              <a:buNone/>
            </a:pPr>
            <a:r>
              <a:rPr lang="en-GB" sz="1400">
                <a:solidFill>
                  <a:srgbClr val="000000"/>
                </a:solidFill>
                <a:highlight>
                  <a:srgbClr val="FFFFFF"/>
                </a:highlight>
              </a:rPr>
              <a:t>Reference[3]</a:t>
            </a:r>
            <a:endParaRPr sz="1400">
              <a:solidFill>
                <a:srgbClr val="000000"/>
              </a:solidFill>
              <a:highlight>
                <a:srgbClr val="FFFFFF"/>
              </a:highlight>
            </a:endParaRPr>
          </a:p>
        </p:txBody>
      </p:sp>
      <p:sp>
        <p:nvSpPr>
          <p:cNvPr id="269" name="Google Shape;269;p3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b="1" u="sng">
                <a:solidFill>
                  <a:schemeClr val="dk2"/>
                </a:solidFill>
                <a:latin typeface="PT Sans"/>
                <a:ea typeface="PT Sans"/>
                <a:cs typeface="PT Sans"/>
                <a:sym typeface="PT Sans"/>
              </a:rPr>
              <a:t>Problem Statement</a:t>
            </a:r>
            <a:endParaRPr b="1" u="sng">
              <a:solidFill>
                <a:schemeClr val="dk2"/>
              </a:solidFill>
              <a:latin typeface="PT Sans"/>
              <a:ea typeface="PT Sans"/>
              <a:cs typeface="PT Sans"/>
              <a:sym typeface="PT Sans"/>
            </a:endParaRPr>
          </a:p>
        </p:txBody>
      </p:sp>
      <p:sp>
        <p:nvSpPr>
          <p:cNvPr id="135" name="Google Shape;135;p14"/>
          <p:cNvSpPr txBox="1">
            <a:spLocks noGrp="1"/>
          </p:cNvSpPr>
          <p:nvPr>
            <p:ph type="body" idx="1"/>
          </p:nvPr>
        </p:nvSpPr>
        <p:spPr>
          <a:xfrm>
            <a:off x="819150" y="1990725"/>
            <a:ext cx="7505700" cy="19629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endParaRPr sz="1700">
              <a:latin typeface="PT Sans"/>
              <a:ea typeface="PT Sans"/>
              <a:cs typeface="PT Sans"/>
              <a:sym typeface="PT Sans"/>
            </a:endParaRPr>
          </a:p>
          <a:p>
            <a:pPr marL="0" lvl="0" indent="0" algn="ctr" rtl="0">
              <a:spcBef>
                <a:spcPts val="1200"/>
              </a:spcBef>
              <a:spcAft>
                <a:spcPts val="1200"/>
              </a:spcAft>
              <a:buNone/>
            </a:pPr>
            <a:r>
              <a:rPr lang="en-GB" sz="1400">
                <a:latin typeface="PT Sans"/>
                <a:ea typeface="PT Sans"/>
                <a:cs typeface="PT Sans"/>
                <a:sym typeface="PT Sans"/>
              </a:rPr>
              <a:t>“An automated system consisting of multiple robots designed to efficiently and safely complete large, slow, and hazardous tasks”</a:t>
            </a:r>
            <a:endParaRPr sz="1400">
              <a:latin typeface="PT Sans"/>
              <a:ea typeface="PT Sans"/>
              <a:cs typeface="PT Sans"/>
              <a:sym typeface="PT Sans"/>
            </a:endParaRPr>
          </a:p>
        </p:txBody>
      </p:sp>
      <p:sp>
        <p:nvSpPr>
          <p:cNvPr id="136" name="Google Shape;136;p1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3"/>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b="1" u="sng">
                <a:solidFill>
                  <a:srgbClr val="343541"/>
                </a:solidFill>
              </a:rPr>
              <a:t>Conclusion </a:t>
            </a:r>
            <a:endParaRPr b="1" u="sng">
              <a:solidFill>
                <a:srgbClr val="343541"/>
              </a:solidFill>
            </a:endParaRPr>
          </a:p>
        </p:txBody>
      </p:sp>
      <p:sp>
        <p:nvSpPr>
          <p:cNvPr id="275" name="Google Shape;275;p33"/>
          <p:cNvSpPr txBox="1">
            <a:spLocks noGrp="1"/>
          </p:cNvSpPr>
          <p:nvPr>
            <p:ph type="body" idx="1"/>
          </p:nvPr>
        </p:nvSpPr>
        <p:spPr>
          <a:xfrm>
            <a:off x="819150" y="1591725"/>
            <a:ext cx="7505700" cy="2448000"/>
          </a:xfrm>
          <a:prstGeom prst="rect">
            <a:avLst/>
          </a:prstGeom>
        </p:spPr>
        <p:txBody>
          <a:bodyPr spcFirstLastPara="1" wrap="square" lIns="91425" tIns="91425" rIns="91425" bIns="91425" anchor="t" anchorCtr="0">
            <a:normAutofit/>
          </a:bodyPr>
          <a:lstStyle/>
          <a:p>
            <a:pPr marL="457200" lvl="0" indent="-317500" algn="l" rtl="0">
              <a:lnSpc>
                <a:spcPct val="150000"/>
              </a:lnSpc>
              <a:spcBef>
                <a:spcPts val="0"/>
              </a:spcBef>
              <a:spcAft>
                <a:spcPts val="0"/>
              </a:spcAft>
              <a:buSzPts val="1400"/>
              <a:buChar char="●"/>
            </a:pPr>
            <a:r>
              <a:rPr lang="en-GB" sz="1400"/>
              <a:t>Swarm of Robots are able to avoid obstacles and find their paths autonomously by themselves. </a:t>
            </a:r>
            <a:endParaRPr sz="1400"/>
          </a:p>
          <a:p>
            <a:pPr marL="457200" lvl="0" indent="-317500" algn="l" rtl="0">
              <a:lnSpc>
                <a:spcPct val="150000"/>
              </a:lnSpc>
              <a:spcBef>
                <a:spcPts val="0"/>
              </a:spcBef>
              <a:spcAft>
                <a:spcPts val="0"/>
              </a:spcAft>
              <a:buSzPts val="1400"/>
              <a:buChar char="●"/>
            </a:pPr>
            <a:r>
              <a:rPr lang="en-GB" sz="1400"/>
              <a:t>Swarm of Robots are able to communicate and coordinate with each other and are able to move faster and complete the tasks efficiently than humans. </a:t>
            </a:r>
            <a:endParaRPr sz="1400"/>
          </a:p>
          <a:p>
            <a:pPr marL="457200" lvl="0" indent="-317500" algn="l" rtl="0">
              <a:lnSpc>
                <a:spcPct val="150000"/>
              </a:lnSpc>
              <a:spcBef>
                <a:spcPts val="0"/>
              </a:spcBef>
              <a:spcAft>
                <a:spcPts val="0"/>
              </a:spcAft>
              <a:buSzPts val="1400"/>
              <a:buChar char="●"/>
            </a:pPr>
            <a:r>
              <a:rPr lang="en-GB" sz="1400"/>
              <a:t>Swarm robotics is more flexible than other robotic system. </a:t>
            </a:r>
            <a:endParaRPr sz="1400"/>
          </a:p>
          <a:p>
            <a:pPr marL="457200" lvl="0" indent="-317500" algn="l" rtl="0">
              <a:lnSpc>
                <a:spcPct val="150000"/>
              </a:lnSpc>
              <a:spcBef>
                <a:spcPts val="0"/>
              </a:spcBef>
              <a:spcAft>
                <a:spcPts val="0"/>
              </a:spcAft>
              <a:buSzPts val="1400"/>
              <a:buChar char="●"/>
            </a:pPr>
            <a:r>
              <a:rPr lang="en-GB" sz="1400"/>
              <a:t>Since Swarm robotics can adapt to any environment, it can be used with very few or none limitations.</a:t>
            </a:r>
            <a:endParaRPr sz="1400"/>
          </a:p>
        </p:txBody>
      </p:sp>
      <p:sp>
        <p:nvSpPr>
          <p:cNvPr id="276" name="Google Shape;276;p3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4"/>
          <p:cNvSpPr txBox="1">
            <a:spLocks noGrp="1"/>
          </p:cNvSpPr>
          <p:nvPr>
            <p:ph type="title"/>
          </p:nvPr>
        </p:nvSpPr>
        <p:spPr>
          <a:xfrm>
            <a:off x="819150" y="802225"/>
            <a:ext cx="7505700" cy="9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b="1" u="sng">
                <a:solidFill>
                  <a:srgbClr val="000000"/>
                </a:solidFill>
              </a:rPr>
              <a:t>Future Work </a:t>
            </a:r>
            <a:endParaRPr b="1" u="sng">
              <a:solidFill>
                <a:srgbClr val="000000"/>
              </a:solidFill>
            </a:endParaRPr>
          </a:p>
        </p:txBody>
      </p:sp>
      <p:sp>
        <p:nvSpPr>
          <p:cNvPr id="282" name="Google Shape;282;p34"/>
          <p:cNvSpPr txBox="1">
            <a:spLocks noGrp="1"/>
          </p:cNvSpPr>
          <p:nvPr>
            <p:ph type="body" idx="1"/>
          </p:nvPr>
        </p:nvSpPr>
        <p:spPr>
          <a:xfrm>
            <a:off x="819150" y="1635100"/>
            <a:ext cx="7505700" cy="2448000"/>
          </a:xfrm>
          <a:prstGeom prst="rect">
            <a:avLst/>
          </a:prstGeom>
        </p:spPr>
        <p:txBody>
          <a:bodyPr spcFirstLastPara="1" wrap="square" lIns="91425" tIns="91425" rIns="91425" bIns="91425" anchor="t" anchorCtr="0">
            <a:normAutofit/>
          </a:bodyPr>
          <a:lstStyle/>
          <a:p>
            <a:pPr marL="457200" lvl="0" indent="-317500" algn="l" rtl="0">
              <a:lnSpc>
                <a:spcPct val="150000"/>
              </a:lnSpc>
              <a:spcBef>
                <a:spcPts val="0"/>
              </a:spcBef>
              <a:spcAft>
                <a:spcPts val="0"/>
              </a:spcAft>
              <a:buSzPts val="1400"/>
              <a:buChar char="●"/>
            </a:pPr>
            <a:r>
              <a:rPr lang="en-GB" sz="1400"/>
              <a:t>Gaseous Smoke Detection using Arduino UNO and MQ 135 Gas Sensor</a:t>
            </a:r>
            <a:endParaRPr sz="1400"/>
          </a:p>
          <a:p>
            <a:pPr marL="457200" lvl="0" indent="-317500" algn="l" rtl="0">
              <a:lnSpc>
                <a:spcPct val="150000"/>
              </a:lnSpc>
              <a:spcBef>
                <a:spcPts val="0"/>
              </a:spcBef>
              <a:spcAft>
                <a:spcPts val="0"/>
              </a:spcAft>
              <a:buSzPts val="1400"/>
              <a:buChar char="●"/>
            </a:pPr>
            <a:r>
              <a:rPr lang="en-GB" sz="1400"/>
              <a:t>Incorporating Artificial Intelligence for decision making after taking response from each slave robots </a:t>
            </a:r>
            <a:endParaRPr sz="1400"/>
          </a:p>
          <a:p>
            <a:pPr marL="457200" lvl="0" indent="-317500" algn="l" rtl="0">
              <a:lnSpc>
                <a:spcPct val="150000"/>
              </a:lnSpc>
              <a:spcBef>
                <a:spcPts val="0"/>
              </a:spcBef>
              <a:spcAft>
                <a:spcPts val="0"/>
              </a:spcAft>
              <a:buSzPts val="1400"/>
              <a:buChar char="●"/>
            </a:pPr>
            <a:r>
              <a:rPr lang="en-GB" sz="1400"/>
              <a:t>Implementation of Machine Learning for adaptive action based on surrounding environement </a:t>
            </a:r>
            <a:endParaRPr sz="1400"/>
          </a:p>
          <a:p>
            <a:pPr marL="457200" lvl="0" indent="-317500" algn="l" rtl="0">
              <a:lnSpc>
                <a:spcPct val="150000"/>
              </a:lnSpc>
              <a:spcBef>
                <a:spcPts val="0"/>
              </a:spcBef>
              <a:spcAft>
                <a:spcPts val="0"/>
              </a:spcAft>
              <a:buSzPts val="1400"/>
              <a:buChar char="●"/>
            </a:pPr>
            <a:r>
              <a:rPr lang="en-GB" sz="1400"/>
              <a:t>Application of Computer Vision for performing quality and inspection in manufacturing Industry.</a:t>
            </a:r>
            <a:endParaRPr sz="1400"/>
          </a:p>
        </p:txBody>
      </p:sp>
      <p:sp>
        <p:nvSpPr>
          <p:cNvPr id="283" name="Google Shape;283;p3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3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b="1" u="sng">
                <a:solidFill>
                  <a:srgbClr val="000000"/>
                </a:solidFill>
              </a:rPr>
              <a:t>References </a:t>
            </a:r>
            <a:endParaRPr b="1" u="sng">
              <a:solidFill>
                <a:srgbClr val="000000"/>
              </a:solidFill>
            </a:endParaRPr>
          </a:p>
        </p:txBody>
      </p:sp>
      <p:sp>
        <p:nvSpPr>
          <p:cNvPr id="289" name="Google Shape;289;p35"/>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457200" lvl="0" indent="-311150" algn="l" rtl="0">
              <a:lnSpc>
                <a:spcPct val="150000"/>
              </a:lnSpc>
              <a:spcBef>
                <a:spcPts val="0"/>
              </a:spcBef>
              <a:spcAft>
                <a:spcPts val="0"/>
              </a:spcAft>
              <a:buSzPts val="1300"/>
              <a:buAutoNum type="arabicParenR"/>
            </a:pPr>
            <a:r>
              <a:rPr lang="en-GB" u="sng">
                <a:solidFill>
                  <a:schemeClr val="hlink"/>
                </a:solidFill>
                <a:hlinkClick r:id="rId3"/>
              </a:rPr>
              <a:t>http://data.conferenceworld.in/BHIMA/P419-423.pdf</a:t>
            </a:r>
            <a:endParaRPr/>
          </a:p>
          <a:p>
            <a:pPr marL="457200" lvl="0" indent="-311150" algn="l" rtl="0">
              <a:lnSpc>
                <a:spcPct val="150000"/>
              </a:lnSpc>
              <a:spcBef>
                <a:spcPts val="0"/>
              </a:spcBef>
              <a:spcAft>
                <a:spcPts val="0"/>
              </a:spcAft>
              <a:buSzPts val="1300"/>
              <a:buAutoNum type="arabicParenR"/>
            </a:pPr>
            <a:r>
              <a:rPr lang="en-GB" u="sng">
                <a:solidFill>
                  <a:schemeClr val="hlink"/>
                </a:solidFill>
                <a:hlinkClick r:id="rId4"/>
              </a:rPr>
              <a:t>https://www-ncbi-nlm-nih-gov.libaccess.lib.mcmaster.ca/pmc/articles/PMC7805972/#:~:text=They%20traditionally%20cooperate%20without%20any,adaptability%2C%20robustness%2C%20and%20scalability</a:t>
            </a:r>
            <a:r>
              <a:rPr lang="en-GB"/>
              <a:t>.</a:t>
            </a:r>
            <a:endParaRPr/>
          </a:p>
          <a:p>
            <a:pPr marL="457200" lvl="0" indent="-311150" algn="l" rtl="0">
              <a:lnSpc>
                <a:spcPct val="150000"/>
              </a:lnSpc>
              <a:spcBef>
                <a:spcPts val="0"/>
              </a:spcBef>
              <a:spcAft>
                <a:spcPts val="0"/>
              </a:spcAft>
              <a:buSzPts val="1300"/>
              <a:buAutoNum type="arabicParenR"/>
            </a:pPr>
            <a:r>
              <a:rPr lang="en-GB" u="sng">
                <a:solidFill>
                  <a:schemeClr val="hlink"/>
                </a:solidFill>
                <a:hlinkClick r:id="rId5"/>
              </a:rPr>
              <a:t>https://ts2.space/en/swarm-robotics-vs-traditional-robotics-a-comparison/</a:t>
            </a:r>
            <a:endParaRPr/>
          </a:p>
          <a:p>
            <a:pPr marL="0" lvl="0" indent="0" algn="l" rtl="0">
              <a:lnSpc>
                <a:spcPct val="150000"/>
              </a:lnSpc>
              <a:spcBef>
                <a:spcPts val="1200"/>
              </a:spcBef>
              <a:spcAft>
                <a:spcPts val="1200"/>
              </a:spcAft>
              <a:buNone/>
            </a:pPr>
            <a:endParaRPr/>
          </a:p>
        </p:txBody>
      </p:sp>
      <p:sp>
        <p:nvSpPr>
          <p:cNvPr id="290" name="Google Shape;290;p3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6"/>
          <p:cNvSpPr txBox="1">
            <a:spLocks noGrp="1"/>
          </p:cNvSpPr>
          <p:nvPr>
            <p:ph type="title"/>
          </p:nvPr>
        </p:nvSpPr>
        <p:spPr>
          <a:xfrm>
            <a:off x="819150" y="2155325"/>
            <a:ext cx="7505700" cy="95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5100"/>
              <a:t>Thanks !!!</a:t>
            </a:r>
            <a:endParaRPr sz="5100"/>
          </a:p>
        </p:txBody>
      </p:sp>
      <p:sp>
        <p:nvSpPr>
          <p:cNvPr id="296" name="Google Shape;296;p3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23</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5"/>
          <p:cNvSpPr txBox="1">
            <a:spLocks noGrp="1"/>
          </p:cNvSpPr>
          <p:nvPr>
            <p:ph type="body" idx="1"/>
          </p:nvPr>
        </p:nvSpPr>
        <p:spPr>
          <a:xfrm>
            <a:off x="691125" y="1528725"/>
            <a:ext cx="7505700" cy="2342100"/>
          </a:xfrm>
          <a:prstGeom prst="rect">
            <a:avLst/>
          </a:prstGeom>
        </p:spPr>
        <p:txBody>
          <a:bodyPr spcFirstLastPara="1" wrap="square" lIns="91425" tIns="91425" rIns="91425" bIns="91425" anchor="t" anchorCtr="0">
            <a:noAutofit/>
          </a:bodyPr>
          <a:lstStyle/>
          <a:p>
            <a:pPr marL="0" lvl="0" indent="0" algn="just" rtl="0">
              <a:lnSpc>
                <a:spcPct val="105000"/>
              </a:lnSpc>
              <a:spcBef>
                <a:spcPts val="0"/>
              </a:spcBef>
              <a:spcAft>
                <a:spcPts val="0"/>
              </a:spcAft>
              <a:buNone/>
            </a:pPr>
            <a:endParaRPr>
              <a:solidFill>
                <a:srgbClr val="343541"/>
              </a:solidFill>
              <a:latin typeface="PT Sans"/>
              <a:ea typeface="PT Sans"/>
              <a:cs typeface="PT Sans"/>
              <a:sym typeface="PT Sans"/>
            </a:endParaRPr>
          </a:p>
          <a:p>
            <a:pPr marL="0" lvl="0" indent="0" algn="just" rtl="0">
              <a:lnSpc>
                <a:spcPct val="105000"/>
              </a:lnSpc>
              <a:spcBef>
                <a:spcPts val="1200"/>
              </a:spcBef>
              <a:spcAft>
                <a:spcPts val="0"/>
              </a:spcAft>
              <a:buNone/>
            </a:pPr>
            <a:endParaRPr>
              <a:solidFill>
                <a:srgbClr val="343541"/>
              </a:solidFill>
              <a:latin typeface="PT Sans"/>
              <a:ea typeface="PT Sans"/>
              <a:cs typeface="PT Sans"/>
              <a:sym typeface="PT Sans"/>
            </a:endParaRPr>
          </a:p>
          <a:p>
            <a:pPr marL="0" lvl="0" indent="0" algn="just" rtl="0">
              <a:lnSpc>
                <a:spcPct val="105000"/>
              </a:lnSpc>
              <a:spcBef>
                <a:spcPts val="1200"/>
              </a:spcBef>
              <a:spcAft>
                <a:spcPts val="1200"/>
              </a:spcAft>
              <a:buNone/>
            </a:pPr>
            <a:r>
              <a:rPr lang="en-GB">
                <a:solidFill>
                  <a:srgbClr val="343541"/>
                </a:solidFill>
                <a:latin typeface="PT Sans"/>
                <a:ea typeface="PT Sans"/>
                <a:cs typeface="PT Sans"/>
                <a:sym typeface="PT Sans"/>
              </a:rPr>
              <a:t>“</a:t>
            </a:r>
            <a:r>
              <a:rPr lang="en-GB" sz="1400">
                <a:solidFill>
                  <a:srgbClr val="343541"/>
                </a:solidFill>
                <a:latin typeface="PT Sans"/>
                <a:ea typeface="PT Sans"/>
                <a:cs typeface="PT Sans"/>
                <a:sym typeface="PT Sans"/>
              </a:rPr>
              <a:t>Build an autonomous multi robot system popularly known as swarm robots is being built for performing the slow and risky tasks more efficiently than the humans in which the robots communicate and coordinate among themselves through their artificial swarm intelligence to complete the given end task.”</a:t>
            </a:r>
            <a:endParaRPr sz="1400">
              <a:latin typeface="PT Sans"/>
              <a:ea typeface="PT Sans"/>
              <a:cs typeface="PT Sans"/>
              <a:sym typeface="PT Sans"/>
            </a:endParaRPr>
          </a:p>
        </p:txBody>
      </p:sp>
      <p:sp>
        <p:nvSpPr>
          <p:cNvPr id="142" name="Google Shape;142;p15"/>
          <p:cNvSpPr txBox="1">
            <a:spLocks noGrp="1"/>
          </p:cNvSpPr>
          <p:nvPr>
            <p:ph type="title"/>
          </p:nvPr>
        </p:nvSpPr>
        <p:spPr>
          <a:xfrm>
            <a:off x="819150" y="815475"/>
            <a:ext cx="7505700" cy="9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b="1" u="sng">
                <a:solidFill>
                  <a:schemeClr val="dk2"/>
                </a:solidFill>
                <a:latin typeface="PT Sans"/>
                <a:ea typeface="PT Sans"/>
                <a:cs typeface="PT Sans"/>
                <a:sym typeface="PT Sans"/>
              </a:rPr>
              <a:t>Definition</a:t>
            </a:r>
            <a:endParaRPr b="1" u="sng">
              <a:solidFill>
                <a:schemeClr val="dk2"/>
              </a:solidFill>
              <a:latin typeface="PT Sans"/>
              <a:ea typeface="PT Sans"/>
              <a:cs typeface="PT Sans"/>
              <a:sym typeface="PT Sans"/>
            </a:endParaRPr>
          </a:p>
        </p:txBody>
      </p:sp>
      <p:sp>
        <p:nvSpPr>
          <p:cNvPr id="143" name="Google Shape;143;p1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b="1" u="sng">
                <a:solidFill>
                  <a:srgbClr val="343541"/>
                </a:solidFill>
                <a:latin typeface="PT Sans"/>
                <a:ea typeface="PT Sans"/>
                <a:cs typeface="PT Sans"/>
                <a:sym typeface="PT Sans"/>
              </a:rPr>
              <a:t>Brief About Project</a:t>
            </a:r>
            <a:endParaRPr b="1" u="sng">
              <a:solidFill>
                <a:srgbClr val="343541"/>
              </a:solidFill>
              <a:latin typeface="PT Sans"/>
              <a:ea typeface="PT Sans"/>
              <a:cs typeface="PT Sans"/>
              <a:sym typeface="PT Sans"/>
            </a:endParaRPr>
          </a:p>
        </p:txBody>
      </p:sp>
      <p:sp>
        <p:nvSpPr>
          <p:cNvPr id="149" name="Google Shape;149;p16"/>
          <p:cNvSpPr txBox="1">
            <a:spLocks noGrp="1"/>
          </p:cNvSpPr>
          <p:nvPr>
            <p:ph type="body" idx="1"/>
          </p:nvPr>
        </p:nvSpPr>
        <p:spPr>
          <a:xfrm>
            <a:off x="819150" y="1847650"/>
            <a:ext cx="7505700" cy="19704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endParaRPr sz="1600"/>
          </a:p>
          <a:p>
            <a:pPr marL="0" lvl="0" indent="0" algn="just" rtl="0">
              <a:spcBef>
                <a:spcPts val="1200"/>
              </a:spcBef>
              <a:spcAft>
                <a:spcPts val="0"/>
              </a:spcAft>
              <a:buNone/>
            </a:pPr>
            <a:r>
              <a:rPr lang="en-GB" sz="1400">
                <a:latin typeface="PT Sans"/>
                <a:ea typeface="PT Sans"/>
                <a:cs typeface="PT Sans"/>
                <a:sym typeface="PT Sans"/>
              </a:rPr>
              <a:t>“This unmanned ground multi robot system will implement the solution by first building two mobile robots using Arduino Unos and IR sensors. From the two robots, one robot will act as master robot and the other robot will act as a slave robot”</a:t>
            </a:r>
            <a:endParaRPr sz="1400">
              <a:latin typeface="PT Sans"/>
              <a:ea typeface="PT Sans"/>
              <a:cs typeface="PT Sans"/>
              <a:sym typeface="PT Sans"/>
            </a:endParaRPr>
          </a:p>
          <a:p>
            <a:pPr marL="0" lvl="0" indent="0" algn="l" rtl="0">
              <a:spcBef>
                <a:spcPts val="1200"/>
              </a:spcBef>
              <a:spcAft>
                <a:spcPts val="1200"/>
              </a:spcAft>
              <a:buNone/>
            </a:pPr>
            <a:endParaRPr/>
          </a:p>
        </p:txBody>
      </p:sp>
      <p:sp>
        <p:nvSpPr>
          <p:cNvPr id="150" name="Google Shape;150;p1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7"/>
          <p:cNvSpPr txBox="1">
            <a:spLocks noGrp="1"/>
          </p:cNvSpPr>
          <p:nvPr>
            <p:ph type="body" idx="1"/>
          </p:nvPr>
        </p:nvSpPr>
        <p:spPr>
          <a:xfrm>
            <a:off x="819150" y="1385650"/>
            <a:ext cx="7505700" cy="23646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endParaRPr sz="1600"/>
          </a:p>
          <a:p>
            <a:pPr marL="0" lvl="0" indent="0" algn="just" rtl="0">
              <a:spcBef>
                <a:spcPts val="1200"/>
              </a:spcBef>
              <a:spcAft>
                <a:spcPts val="1200"/>
              </a:spcAft>
              <a:buNone/>
            </a:pPr>
            <a:r>
              <a:rPr lang="en-GB" sz="1400">
                <a:latin typeface="PT Sans"/>
                <a:ea typeface="PT Sans"/>
                <a:cs typeface="PT Sans"/>
                <a:sym typeface="PT Sans"/>
              </a:rPr>
              <a:t>The autonomous multi-robot system operates with a master robot that autonomously determines the path to complete a given task. The master robot then communicates with a slave robot, directing it to follow and cooperatively complete the task. This communication method between the two robots is referred to as master-slave communication.</a:t>
            </a:r>
            <a:endParaRPr sz="1400">
              <a:latin typeface="PT Sans"/>
              <a:ea typeface="PT Sans"/>
              <a:cs typeface="PT Sans"/>
              <a:sym typeface="PT Sans"/>
            </a:endParaRPr>
          </a:p>
        </p:txBody>
      </p:sp>
      <p:sp>
        <p:nvSpPr>
          <p:cNvPr id="156" name="Google Shape;156;p17"/>
          <p:cNvSpPr txBox="1"/>
          <p:nvPr/>
        </p:nvSpPr>
        <p:spPr>
          <a:xfrm>
            <a:off x="912475" y="827475"/>
            <a:ext cx="73206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3000" b="1" u="sng">
                <a:solidFill>
                  <a:schemeClr val="dk2"/>
                </a:solidFill>
                <a:latin typeface="PT Sans"/>
                <a:ea typeface="PT Sans"/>
                <a:cs typeface="PT Sans"/>
                <a:sym typeface="PT Sans"/>
              </a:rPr>
              <a:t>Master Slave Communication </a:t>
            </a:r>
            <a:endParaRPr sz="2000" b="1">
              <a:latin typeface="Calibri"/>
              <a:ea typeface="Calibri"/>
              <a:cs typeface="Calibri"/>
              <a:sym typeface="Calibri"/>
            </a:endParaRPr>
          </a:p>
        </p:txBody>
      </p:sp>
      <p:sp>
        <p:nvSpPr>
          <p:cNvPr id="157" name="Google Shape;157;p1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8"/>
          <p:cNvSpPr txBox="1">
            <a:spLocks noGrp="1"/>
          </p:cNvSpPr>
          <p:nvPr>
            <p:ph type="title"/>
          </p:nvPr>
        </p:nvSpPr>
        <p:spPr>
          <a:xfrm>
            <a:off x="819150" y="656975"/>
            <a:ext cx="7505700" cy="9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b="1" u="sng">
                <a:solidFill>
                  <a:srgbClr val="343541"/>
                </a:solidFill>
                <a:latin typeface="PT Sans"/>
                <a:ea typeface="PT Sans"/>
                <a:cs typeface="PT Sans"/>
                <a:sym typeface="PT Sans"/>
              </a:rPr>
              <a:t>Task Performed</a:t>
            </a:r>
            <a:r>
              <a:rPr lang="en-GB" b="1">
                <a:solidFill>
                  <a:srgbClr val="343541"/>
                </a:solidFill>
                <a:latin typeface="PT Sans"/>
                <a:ea typeface="PT Sans"/>
                <a:cs typeface="PT Sans"/>
                <a:sym typeface="PT Sans"/>
              </a:rPr>
              <a:t>	</a:t>
            </a:r>
            <a:endParaRPr b="1">
              <a:solidFill>
                <a:srgbClr val="343541"/>
              </a:solidFill>
              <a:latin typeface="PT Sans"/>
              <a:ea typeface="PT Sans"/>
              <a:cs typeface="PT Sans"/>
              <a:sym typeface="PT Sans"/>
            </a:endParaRPr>
          </a:p>
        </p:txBody>
      </p:sp>
      <p:sp>
        <p:nvSpPr>
          <p:cNvPr id="163" name="Google Shape;163;p18"/>
          <p:cNvSpPr txBox="1">
            <a:spLocks noGrp="1"/>
          </p:cNvSpPr>
          <p:nvPr>
            <p:ph type="body" idx="1"/>
          </p:nvPr>
        </p:nvSpPr>
        <p:spPr>
          <a:xfrm>
            <a:off x="819150" y="1302825"/>
            <a:ext cx="7505700" cy="3238200"/>
          </a:xfrm>
          <a:prstGeom prst="rect">
            <a:avLst/>
          </a:prstGeom>
        </p:spPr>
        <p:txBody>
          <a:bodyPr spcFirstLastPara="1" wrap="square" lIns="91425" tIns="91425" rIns="91425" bIns="91425" anchor="t" anchorCtr="0">
            <a:noAutofit/>
          </a:bodyPr>
          <a:lstStyle/>
          <a:p>
            <a:pPr marL="457200" lvl="0" indent="-319087" algn="just" rtl="0">
              <a:spcBef>
                <a:spcPts val="0"/>
              </a:spcBef>
              <a:spcAft>
                <a:spcPts val="0"/>
              </a:spcAft>
              <a:buSzPts val="1425"/>
              <a:buFont typeface="PT Sans"/>
              <a:buAutoNum type="arabicPeriod"/>
            </a:pPr>
            <a:r>
              <a:rPr lang="en-GB" sz="1425">
                <a:latin typeface="PT Sans"/>
                <a:ea typeface="PT Sans"/>
                <a:cs typeface="PT Sans"/>
                <a:sym typeface="PT Sans"/>
              </a:rPr>
              <a:t>Requirement Analysis</a:t>
            </a:r>
            <a:endParaRPr sz="1425">
              <a:latin typeface="PT Sans"/>
              <a:ea typeface="PT Sans"/>
              <a:cs typeface="PT Sans"/>
              <a:sym typeface="PT Sans"/>
            </a:endParaRPr>
          </a:p>
          <a:p>
            <a:pPr marL="457200" lvl="0" indent="-319087" algn="just" rtl="0">
              <a:spcBef>
                <a:spcPts val="0"/>
              </a:spcBef>
              <a:spcAft>
                <a:spcPts val="0"/>
              </a:spcAft>
              <a:buSzPts val="1425"/>
              <a:buFont typeface="PT Sans"/>
              <a:buAutoNum type="arabicPeriod"/>
            </a:pPr>
            <a:r>
              <a:rPr lang="en-GB" sz="1425">
                <a:latin typeface="PT Sans"/>
                <a:ea typeface="PT Sans"/>
                <a:cs typeface="PT Sans"/>
                <a:sym typeface="PT Sans"/>
              </a:rPr>
              <a:t>Selection of Algorithm</a:t>
            </a:r>
            <a:endParaRPr sz="1425">
              <a:latin typeface="PT Sans"/>
              <a:ea typeface="PT Sans"/>
              <a:cs typeface="PT Sans"/>
              <a:sym typeface="PT Sans"/>
            </a:endParaRPr>
          </a:p>
          <a:p>
            <a:pPr marL="457200" lvl="0" indent="-319087" algn="just" rtl="0">
              <a:spcBef>
                <a:spcPts val="0"/>
              </a:spcBef>
              <a:spcAft>
                <a:spcPts val="0"/>
              </a:spcAft>
              <a:buSzPts val="1425"/>
              <a:buFont typeface="PT Sans"/>
              <a:buAutoNum type="arabicPeriod"/>
            </a:pPr>
            <a:r>
              <a:rPr lang="en-GB" sz="1425">
                <a:latin typeface="PT Sans"/>
                <a:ea typeface="PT Sans"/>
                <a:cs typeface="PT Sans"/>
                <a:sym typeface="PT Sans"/>
              </a:rPr>
              <a:t>Paper based simulating a blueprint of a project </a:t>
            </a:r>
            <a:endParaRPr sz="1425">
              <a:latin typeface="PT Sans"/>
              <a:ea typeface="PT Sans"/>
              <a:cs typeface="PT Sans"/>
              <a:sym typeface="PT Sans"/>
            </a:endParaRPr>
          </a:p>
          <a:p>
            <a:pPr marL="457200" lvl="0" indent="-319087" algn="just" rtl="0">
              <a:spcBef>
                <a:spcPts val="0"/>
              </a:spcBef>
              <a:spcAft>
                <a:spcPts val="0"/>
              </a:spcAft>
              <a:buSzPts val="1425"/>
              <a:buFont typeface="PT Sans"/>
              <a:buAutoNum type="arabicPeriod"/>
            </a:pPr>
            <a:r>
              <a:rPr lang="en-GB" sz="1425">
                <a:latin typeface="PT Sans"/>
                <a:ea typeface="PT Sans"/>
                <a:cs typeface="PT Sans"/>
                <a:sym typeface="PT Sans"/>
              </a:rPr>
              <a:t>Sketch the general structure of a solution</a:t>
            </a:r>
            <a:endParaRPr sz="1425">
              <a:latin typeface="PT Sans"/>
              <a:ea typeface="PT Sans"/>
              <a:cs typeface="PT Sans"/>
              <a:sym typeface="PT Sans"/>
            </a:endParaRPr>
          </a:p>
          <a:p>
            <a:pPr marL="457200" lvl="0" indent="-319087" algn="just" rtl="0">
              <a:spcBef>
                <a:spcPts val="0"/>
              </a:spcBef>
              <a:spcAft>
                <a:spcPts val="0"/>
              </a:spcAft>
              <a:buSzPts val="1425"/>
              <a:buFont typeface="PT Sans"/>
              <a:buAutoNum type="arabicPeriod"/>
            </a:pPr>
            <a:r>
              <a:rPr lang="en-GB" sz="1425">
                <a:latin typeface="PT Sans"/>
                <a:ea typeface="PT Sans"/>
                <a:cs typeface="PT Sans"/>
                <a:sym typeface="PT Sans"/>
              </a:rPr>
              <a:t>Hardware selection integration a Synchronization</a:t>
            </a:r>
            <a:endParaRPr sz="1425">
              <a:latin typeface="PT Sans"/>
              <a:ea typeface="PT Sans"/>
              <a:cs typeface="PT Sans"/>
              <a:sym typeface="PT Sans"/>
            </a:endParaRPr>
          </a:p>
          <a:p>
            <a:pPr marL="457200" lvl="0" indent="-319087" algn="just" rtl="0">
              <a:spcBef>
                <a:spcPts val="0"/>
              </a:spcBef>
              <a:spcAft>
                <a:spcPts val="0"/>
              </a:spcAft>
              <a:buSzPts val="1425"/>
              <a:buFont typeface="PT Sans"/>
              <a:buAutoNum type="arabicPeriod"/>
            </a:pPr>
            <a:r>
              <a:rPr lang="en-GB" sz="1425">
                <a:latin typeface="PT Sans"/>
                <a:ea typeface="PT Sans"/>
                <a:cs typeface="PT Sans"/>
                <a:sym typeface="PT Sans"/>
              </a:rPr>
              <a:t>Selection of Software Resources</a:t>
            </a:r>
            <a:endParaRPr sz="1425">
              <a:latin typeface="PT Sans"/>
              <a:ea typeface="PT Sans"/>
              <a:cs typeface="PT Sans"/>
              <a:sym typeface="PT Sans"/>
            </a:endParaRPr>
          </a:p>
          <a:p>
            <a:pPr marL="457200" lvl="0" indent="-319087" algn="just" rtl="0">
              <a:spcBef>
                <a:spcPts val="0"/>
              </a:spcBef>
              <a:spcAft>
                <a:spcPts val="0"/>
              </a:spcAft>
              <a:buSzPts val="1425"/>
              <a:buFont typeface="PT Sans"/>
              <a:buAutoNum type="arabicPeriod"/>
            </a:pPr>
            <a:r>
              <a:rPr lang="en-GB" sz="1425">
                <a:latin typeface="PT Sans"/>
                <a:ea typeface="PT Sans"/>
                <a:cs typeface="PT Sans"/>
                <a:sym typeface="PT Sans"/>
              </a:rPr>
              <a:t>Testing of algorithms</a:t>
            </a:r>
            <a:endParaRPr sz="1425">
              <a:latin typeface="PT Sans"/>
              <a:ea typeface="PT Sans"/>
              <a:cs typeface="PT Sans"/>
              <a:sym typeface="PT Sans"/>
            </a:endParaRPr>
          </a:p>
          <a:p>
            <a:pPr marL="457200" lvl="0" indent="-319087" algn="just" rtl="0">
              <a:spcBef>
                <a:spcPts val="0"/>
              </a:spcBef>
              <a:spcAft>
                <a:spcPts val="0"/>
              </a:spcAft>
              <a:buSzPts val="1425"/>
              <a:buFont typeface="PT Sans"/>
              <a:buAutoNum type="arabicPeriod"/>
            </a:pPr>
            <a:r>
              <a:rPr lang="en-GB" sz="1425">
                <a:latin typeface="PT Sans"/>
                <a:ea typeface="PT Sans"/>
                <a:cs typeface="PT Sans"/>
                <a:sym typeface="PT Sans"/>
              </a:rPr>
              <a:t>Designing and Building GUI </a:t>
            </a:r>
            <a:endParaRPr sz="1425">
              <a:latin typeface="PT Sans"/>
              <a:ea typeface="PT Sans"/>
              <a:cs typeface="PT Sans"/>
              <a:sym typeface="PT Sans"/>
            </a:endParaRPr>
          </a:p>
          <a:p>
            <a:pPr marL="457200" lvl="0" indent="-319087" algn="just" rtl="0">
              <a:spcBef>
                <a:spcPts val="0"/>
              </a:spcBef>
              <a:spcAft>
                <a:spcPts val="0"/>
              </a:spcAft>
              <a:buSzPts val="1425"/>
              <a:buFont typeface="PT Sans"/>
              <a:buAutoNum type="arabicPeriod"/>
            </a:pPr>
            <a:r>
              <a:rPr lang="en-GB" sz="1425">
                <a:latin typeface="PT Sans"/>
                <a:ea typeface="PT Sans"/>
                <a:cs typeface="PT Sans"/>
                <a:sym typeface="PT Sans"/>
              </a:rPr>
              <a:t>Coding </a:t>
            </a:r>
            <a:endParaRPr sz="1425">
              <a:latin typeface="PT Sans"/>
              <a:ea typeface="PT Sans"/>
              <a:cs typeface="PT Sans"/>
              <a:sym typeface="PT Sans"/>
            </a:endParaRPr>
          </a:p>
          <a:p>
            <a:pPr marL="457200" lvl="0" indent="-319087" algn="just" rtl="0">
              <a:spcBef>
                <a:spcPts val="0"/>
              </a:spcBef>
              <a:spcAft>
                <a:spcPts val="0"/>
              </a:spcAft>
              <a:buSzPts val="1425"/>
              <a:buFont typeface="PT Sans"/>
              <a:buAutoNum type="arabicPeriod"/>
            </a:pPr>
            <a:r>
              <a:rPr lang="en-GB" sz="1425">
                <a:latin typeface="PT Sans"/>
                <a:ea typeface="PT Sans"/>
                <a:cs typeface="PT Sans"/>
                <a:sym typeface="PT Sans"/>
              </a:rPr>
              <a:t>Implementation</a:t>
            </a:r>
            <a:endParaRPr sz="1425">
              <a:latin typeface="PT Sans"/>
              <a:ea typeface="PT Sans"/>
              <a:cs typeface="PT Sans"/>
              <a:sym typeface="PT Sans"/>
            </a:endParaRPr>
          </a:p>
          <a:p>
            <a:pPr marL="457200" lvl="0" indent="-319087" algn="just" rtl="0">
              <a:spcBef>
                <a:spcPts val="0"/>
              </a:spcBef>
              <a:spcAft>
                <a:spcPts val="0"/>
              </a:spcAft>
              <a:buSzPts val="1425"/>
              <a:buFont typeface="PT Sans"/>
              <a:buAutoNum type="arabicPeriod"/>
            </a:pPr>
            <a:r>
              <a:rPr lang="en-GB" sz="1425">
                <a:latin typeface="PT Sans"/>
                <a:ea typeface="PT Sans"/>
                <a:cs typeface="PT Sans"/>
                <a:sym typeface="PT Sans"/>
              </a:rPr>
              <a:t>Testing</a:t>
            </a:r>
            <a:endParaRPr sz="1425">
              <a:latin typeface="PT Sans"/>
              <a:ea typeface="PT Sans"/>
              <a:cs typeface="PT Sans"/>
              <a:sym typeface="PT Sans"/>
            </a:endParaRPr>
          </a:p>
          <a:p>
            <a:pPr marL="457200" lvl="0" indent="-319087" algn="just" rtl="0">
              <a:spcBef>
                <a:spcPts val="0"/>
              </a:spcBef>
              <a:spcAft>
                <a:spcPts val="0"/>
              </a:spcAft>
              <a:buSzPts val="1425"/>
              <a:buFont typeface="PT Sans"/>
              <a:buAutoNum type="arabicPeriod"/>
            </a:pPr>
            <a:r>
              <a:rPr lang="en-GB" sz="1425">
                <a:latin typeface="PT Sans"/>
                <a:ea typeface="PT Sans"/>
                <a:cs typeface="PT Sans"/>
                <a:sym typeface="PT Sans"/>
              </a:rPr>
              <a:t>Final Deliverables</a:t>
            </a:r>
            <a:endParaRPr sz="1400"/>
          </a:p>
        </p:txBody>
      </p:sp>
      <p:sp>
        <p:nvSpPr>
          <p:cNvPr id="164" name="Google Shape;164;p1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9"/>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b="1" u="sng">
                <a:solidFill>
                  <a:schemeClr val="dk2"/>
                </a:solidFill>
                <a:latin typeface="PT Sans"/>
                <a:ea typeface="PT Sans"/>
                <a:cs typeface="PT Sans"/>
                <a:sym typeface="PT Sans"/>
              </a:rPr>
              <a:t>Components Used</a:t>
            </a:r>
            <a:endParaRPr b="1" u="sng">
              <a:solidFill>
                <a:schemeClr val="dk2"/>
              </a:solidFill>
              <a:latin typeface="PT Sans"/>
              <a:ea typeface="PT Sans"/>
              <a:cs typeface="PT Sans"/>
              <a:sym typeface="PT Sans"/>
            </a:endParaRPr>
          </a:p>
          <a:p>
            <a:pPr marL="0" lvl="0" indent="0" algn="l" rtl="0">
              <a:spcBef>
                <a:spcPts val="0"/>
              </a:spcBef>
              <a:spcAft>
                <a:spcPts val="0"/>
              </a:spcAft>
              <a:buNone/>
            </a:pPr>
            <a:endParaRPr>
              <a:latin typeface="PT Sans"/>
              <a:ea typeface="PT Sans"/>
              <a:cs typeface="PT Sans"/>
              <a:sym typeface="PT Sans"/>
            </a:endParaRPr>
          </a:p>
        </p:txBody>
      </p:sp>
      <p:sp>
        <p:nvSpPr>
          <p:cNvPr id="170" name="Google Shape;170;p19"/>
          <p:cNvSpPr txBox="1">
            <a:spLocks noGrp="1"/>
          </p:cNvSpPr>
          <p:nvPr>
            <p:ph type="body" idx="1"/>
          </p:nvPr>
        </p:nvSpPr>
        <p:spPr>
          <a:xfrm>
            <a:off x="587400" y="1604050"/>
            <a:ext cx="4164600" cy="2736900"/>
          </a:xfrm>
          <a:prstGeom prst="rect">
            <a:avLst/>
          </a:prstGeom>
        </p:spPr>
        <p:txBody>
          <a:bodyPr spcFirstLastPara="1" wrap="square" lIns="91425" tIns="91425" rIns="91425" bIns="91425" anchor="t" anchorCtr="0">
            <a:normAutofit/>
          </a:bodyPr>
          <a:lstStyle/>
          <a:p>
            <a:pPr marL="457200" lvl="0" indent="0" algn="l" rtl="0">
              <a:spcBef>
                <a:spcPts val="0"/>
              </a:spcBef>
              <a:spcAft>
                <a:spcPts val="0"/>
              </a:spcAft>
              <a:buNone/>
            </a:pPr>
            <a:endParaRPr sz="1400">
              <a:latin typeface="PT Sans"/>
              <a:ea typeface="PT Sans"/>
              <a:cs typeface="PT Sans"/>
              <a:sym typeface="PT Sans"/>
            </a:endParaRPr>
          </a:p>
          <a:p>
            <a:pPr marL="457200" lvl="0" indent="-317500" algn="l" rtl="0">
              <a:spcBef>
                <a:spcPts val="1200"/>
              </a:spcBef>
              <a:spcAft>
                <a:spcPts val="0"/>
              </a:spcAft>
              <a:buSzPts val="1400"/>
              <a:buFont typeface="PT Sans"/>
              <a:buChar char="●"/>
            </a:pPr>
            <a:r>
              <a:rPr lang="en-GB" sz="1400">
                <a:latin typeface="PT Sans"/>
                <a:ea typeface="PT Sans"/>
                <a:cs typeface="PT Sans"/>
                <a:sym typeface="PT Sans"/>
              </a:rPr>
              <a:t>Arduino - 2 Nos.</a:t>
            </a:r>
            <a:endParaRPr sz="1400">
              <a:latin typeface="PT Sans"/>
              <a:ea typeface="PT Sans"/>
              <a:cs typeface="PT Sans"/>
              <a:sym typeface="PT Sans"/>
            </a:endParaRPr>
          </a:p>
          <a:p>
            <a:pPr marL="457200" lvl="0" indent="-317500" algn="l" rtl="0">
              <a:spcBef>
                <a:spcPts val="0"/>
              </a:spcBef>
              <a:spcAft>
                <a:spcPts val="0"/>
              </a:spcAft>
              <a:buSzPts val="1400"/>
              <a:buFont typeface="PT Sans"/>
              <a:buChar char="●"/>
            </a:pPr>
            <a:r>
              <a:rPr lang="en-GB" sz="1400">
                <a:latin typeface="PT Sans"/>
                <a:ea typeface="PT Sans"/>
                <a:cs typeface="PT Sans"/>
                <a:sym typeface="PT Sans"/>
              </a:rPr>
              <a:t>RF Transmitter and Encoder Module - 1 No. </a:t>
            </a:r>
            <a:endParaRPr sz="1400">
              <a:latin typeface="PT Sans"/>
              <a:ea typeface="PT Sans"/>
              <a:cs typeface="PT Sans"/>
              <a:sym typeface="PT Sans"/>
            </a:endParaRPr>
          </a:p>
          <a:p>
            <a:pPr marL="457200" lvl="0" indent="-317500" algn="l" rtl="0">
              <a:spcBef>
                <a:spcPts val="0"/>
              </a:spcBef>
              <a:spcAft>
                <a:spcPts val="0"/>
              </a:spcAft>
              <a:buSzPts val="1400"/>
              <a:buFont typeface="PT Sans"/>
              <a:buChar char="●"/>
            </a:pPr>
            <a:r>
              <a:rPr lang="en-GB" sz="1400">
                <a:latin typeface="PT Sans"/>
                <a:ea typeface="PT Sans"/>
                <a:cs typeface="PT Sans"/>
                <a:sym typeface="PT Sans"/>
              </a:rPr>
              <a:t>IR Sensors 2 Nos. </a:t>
            </a:r>
            <a:endParaRPr sz="1400">
              <a:latin typeface="PT Sans"/>
              <a:ea typeface="PT Sans"/>
              <a:cs typeface="PT Sans"/>
              <a:sym typeface="PT Sans"/>
            </a:endParaRPr>
          </a:p>
          <a:p>
            <a:pPr marL="457200" lvl="0" indent="-317500" algn="l" rtl="0">
              <a:spcBef>
                <a:spcPts val="0"/>
              </a:spcBef>
              <a:spcAft>
                <a:spcPts val="0"/>
              </a:spcAft>
              <a:buSzPts val="1400"/>
              <a:buFont typeface="PT Sans"/>
              <a:buChar char="●"/>
            </a:pPr>
            <a:r>
              <a:rPr lang="en-GB" sz="1400">
                <a:latin typeface="PT Sans"/>
                <a:ea typeface="PT Sans"/>
                <a:cs typeface="PT Sans"/>
                <a:sym typeface="PT Sans"/>
              </a:rPr>
              <a:t>Arduino UART cable - 1 No.</a:t>
            </a:r>
            <a:endParaRPr sz="1400">
              <a:latin typeface="PT Sans"/>
              <a:ea typeface="PT Sans"/>
              <a:cs typeface="PT Sans"/>
              <a:sym typeface="PT Sans"/>
            </a:endParaRPr>
          </a:p>
          <a:p>
            <a:pPr marL="457200" lvl="0" indent="-317500" algn="l" rtl="0">
              <a:spcBef>
                <a:spcPts val="0"/>
              </a:spcBef>
              <a:spcAft>
                <a:spcPts val="0"/>
              </a:spcAft>
              <a:buSzPts val="1400"/>
              <a:buFont typeface="PT Sans"/>
              <a:buChar char="●"/>
            </a:pPr>
            <a:r>
              <a:rPr lang="en-GB" sz="1400">
                <a:latin typeface="PT Sans"/>
                <a:ea typeface="PT Sans"/>
                <a:cs typeface="PT Sans"/>
                <a:sym typeface="PT Sans"/>
              </a:rPr>
              <a:t>L239D Motor Driver Circuit - 2 Nos.</a:t>
            </a:r>
            <a:endParaRPr sz="1400">
              <a:latin typeface="PT Sans"/>
              <a:ea typeface="PT Sans"/>
              <a:cs typeface="PT Sans"/>
              <a:sym typeface="PT Sans"/>
            </a:endParaRPr>
          </a:p>
          <a:p>
            <a:pPr marL="457200" lvl="0" indent="-317500" algn="l" rtl="0">
              <a:spcBef>
                <a:spcPts val="0"/>
              </a:spcBef>
              <a:spcAft>
                <a:spcPts val="0"/>
              </a:spcAft>
              <a:buSzPts val="1400"/>
              <a:buFont typeface="PT Sans"/>
              <a:buChar char="●"/>
            </a:pPr>
            <a:r>
              <a:rPr lang="en-GB" sz="1400">
                <a:latin typeface="PT Sans"/>
                <a:ea typeface="PT Sans"/>
                <a:cs typeface="PT Sans"/>
                <a:sym typeface="PT Sans"/>
              </a:rPr>
              <a:t>DC motors - 4 Nos. </a:t>
            </a:r>
            <a:endParaRPr sz="1400">
              <a:latin typeface="PT Sans"/>
              <a:ea typeface="PT Sans"/>
              <a:cs typeface="PT Sans"/>
              <a:sym typeface="PT Sans"/>
            </a:endParaRPr>
          </a:p>
          <a:p>
            <a:pPr marL="457200" lvl="0" indent="-317500" algn="l" rtl="0">
              <a:spcBef>
                <a:spcPts val="0"/>
              </a:spcBef>
              <a:spcAft>
                <a:spcPts val="0"/>
              </a:spcAft>
              <a:buSzPts val="1400"/>
              <a:buFont typeface="PT Sans"/>
              <a:buChar char="●"/>
            </a:pPr>
            <a:r>
              <a:rPr lang="en-GB" sz="1400">
                <a:latin typeface="PT Sans"/>
                <a:ea typeface="PT Sans"/>
                <a:cs typeface="PT Sans"/>
                <a:sym typeface="PT Sans"/>
              </a:rPr>
              <a:t>Wheels for Motors - 4 Nos. </a:t>
            </a:r>
            <a:endParaRPr sz="1400">
              <a:latin typeface="PT Sans"/>
              <a:ea typeface="PT Sans"/>
              <a:cs typeface="PT Sans"/>
              <a:sym typeface="PT Sans"/>
            </a:endParaRPr>
          </a:p>
        </p:txBody>
      </p:sp>
      <p:sp>
        <p:nvSpPr>
          <p:cNvPr id="171" name="Google Shape;171;p19"/>
          <p:cNvSpPr txBox="1">
            <a:spLocks noGrp="1"/>
          </p:cNvSpPr>
          <p:nvPr>
            <p:ph type="body" idx="2"/>
          </p:nvPr>
        </p:nvSpPr>
        <p:spPr>
          <a:xfrm>
            <a:off x="4917350" y="1585300"/>
            <a:ext cx="3765600" cy="2774400"/>
          </a:xfrm>
          <a:prstGeom prst="rect">
            <a:avLst/>
          </a:prstGeom>
        </p:spPr>
        <p:txBody>
          <a:bodyPr spcFirstLastPara="1" wrap="square" lIns="91425" tIns="91425" rIns="91425" bIns="91425" anchor="t" anchorCtr="0">
            <a:normAutofit/>
          </a:bodyPr>
          <a:lstStyle/>
          <a:p>
            <a:pPr marL="457200" lvl="0" indent="0" algn="l" rtl="0">
              <a:spcBef>
                <a:spcPts val="0"/>
              </a:spcBef>
              <a:spcAft>
                <a:spcPts val="0"/>
              </a:spcAft>
              <a:buNone/>
            </a:pPr>
            <a:endParaRPr sz="1400">
              <a:latin typeface="PT Sans"/>
              <a:ea typeface="PT Sans"/>
              <a:cs typeface="PT Sans"/>
              <a:sym typeface="PT Sans"/>
            </a:endParaRPr>
          </a:p>
          <a:p>
            <a:pPr marL="457200" lvl="0" indent="-317500" algn="l" rtl="0">
              <a:spcBef>
                <a:spcPts val="1200"/>
              </a:spcBef>
              <a:spcAft>
                <a:spcPts val="0"/>
              </a:spcAft>
              <a:buSzPts val="1400"/>
              <a:buFont typeface="PT Sans"/>
              <a:buChar char="●"/>
            </a:pPr>
            <a:r>
              <a:rPr lang="en-GB" sz="1400">
                <a:latin typeface="PT Sans"/>
                <a:ea typeface="PT Sans"/>
                <a:cs typeface="PT Sans"/>
                <a:sym typeface="PT Sans"/>
              </a:rPr>
              <a:t>Castor Wheels - 2 Nos. </a:t>
            </a:r>
            <a:endParaRPr sz="1400">
              <a:latin typeface="PT Sans"/>
              <a:ea typeface="PT Sans"/>
              <a:cs typeface="PT Sans"/>
              <a:sym typeface="PT Sans"/>
            </a:endParaRPr>
          </a:p>
          <a:p>
            <a:pPr marL="457200" lvl="0" indent="-317500" algn="l" rtl="0">
              <a:spcBef>
                <a:spcPts val="0"/>
              </a:spcBef>
              <a:spcAft>
                <a:spcPts val="0"/>
              </a:spcAft>
              <a:buSzPts val="1400"/>
              <a:buFont typeface="PT Sans"/>
              <a:buChar char="●"/>
            </a:pPr>
            <a:r>
              <a:rPr lang="en-GB" sz="1400">
                <a:latin typeface="PT Sans"/>
                <a:ea typeface="PT Sans"/>
                <a:cs typeface="PT Sans"/>
                <a:sym typeface="PT Sans"/>
              </a:rPr>
              <a:t>Chassis - 2 Nos. </a:t>
            </a:r>
            <a:endParaRPr sz="1400">
              <a:latin typeface="PT Sans"/>
              <a:ea typeface="PT Sans"/>
              <a:cs typeface="PT Sans"/>
              <a:sym typeface="PT Sans"/>
            </a:endParaRPr>
          </a:p>
          <a:p>
            <a:pPr marL="457200" lvl="0" indent="-317500" algn="l" rtl="0">
              <a:spcBef>
                <a:spcPts val="0"/>
              </a:spcBef>
              <a:spcAft>
                <a:spcPts val="0"/>
              </a:spcAft>
              <a:buSzPts val="1400"/>
              <a:buFont typeface="PT Sans"/>
              <a:buChar char="●"/>
            </a:pPr>
            <a:r>
              <a:rPr lang="en-GB" sz="1400">
                <a:latin typeface="PT Sans"/>
                <a:ea typeface="PT Sans"/>
                <a:cs typeface="PT Sans"/>
                <a:sym typeface="PT Sans"/>
              </a:rPr>
              <a:t>U Clamps - 4 Nos. </a:t>
            </a:r>
            <a:endParaRPr sz="1400">
              <a:latin typeface="PT Sans"/>
              <a:ea typeface="PT Sans"/>
              <a:cs typeface="PT Sans"/>
              <a:sym typeface="PT Sans"/>
            </a:endParaRPr>
          </a:p>
          <a:p>
            <a:pPr marL="457200" lvl="0" indent="-317500" algn="l" rtl="0">
              <a:spcBef>
                <a:spcPts val="0"/>
              </a:spcBef>
              <a:spcAft>
                <a:spcPts val="0"/>
              </a:spcAft>
              <a:buSzPts val="1400"/>
              <a:buFont typeface="PT Sans"/>
              <a:buChar char="●"/>
            </a:pPr>
            <a:r>
              <a:rPr lang="en-GB" sz="1400">
                <a:latin typeface="PT Sans"/>
                <a:ea typeface="PT Sans"/>
                <a:cs typeface="PT Sans"/>
                <a:sym typeface="PT Sans"/>
              </a:rPr>
              <a:t>Wire stripper </a:t>
            </a:r>
            <a:endParaRPr sz="1400">
              <a:latin typeface="PT Sans"/>
              <a:ea typeface="PT Sans"/>
              <a:cs typeface="PT Sans"/>
              <a:sym typeface="PT Sans"/>
            </a:endParaRPr>
          </a:p>
          <a:p>
            <a:pPr marL="457200" lvl="0" indent="-317500" algn="l" rtl="0">
              <a:spcBef>
                <a:spcPts val="0"/>
              </a:spcBef>
              <a:spcAft>
                <a:spcPts val="0"/>
              </a:spcAft>
              <a:buSzPts val="1400"/>
              <a:buFont typeface="PT Sans"/>
              <a:buChar char="●"/>
            </a:pPr>
            <a:r>
              <a:rPr lang="en-GB" sz="1400">
                <a:latin typeface="PT Sans"/>
                <a:ea typeface="PT Sans"/>
                <a:cs typeface="PT Sans"/>
                <a:sym typeface="PT Sans"/>
              </a:rPr>
              <a:t>Screwdriver </a:t>
            </a:r>
            <a:endParaRPr sz="1400">
              <a:latin typeface="PT Sans"/>
              <a:ea typeface="PT Sans"/>
              <a:cs typeface="PT Sans"/>
              <a:sym typeface="PT Sans"/>
            </a:endParaRPr>
          </a:p>
          <a:p>
            <a:pPr marL="457200" lvl="0" indent="-317500" algn="l" rtl="0">
              <a:spcBef>
                <a:spcPts val="0"/>
              </a:spcBef>
              <a:spcAft>
                <a:spcPts val="0"/>
              </a:spcAft>
              <a:buSzPts val="1400"/>
              <a:buFont typeface="PT Sans"/>
              <a:buChar char="●"/>
            </a:pPr>
            <a:r>
              <a:rPr lang="en-GB" sz="1400">
                <a:latin typeface="PT Sans"/>
                <a:ea typeface="PT Sans"/>
                <a:cs typeface="PT Sans"/>
                <a:sym typeface="PT Sans"/>
              </a:rPr>
              <a:t>Connecting wires </a:t>
            </a:r>
            <a:endParaRPr sz="1400">
              <a:latin typeface="PT Sans"/>
              <a:ea typeface="PT Sans"/>
              <a:cs typeface="PT Sans"/>
              <a:sym typeface="PT Sans"/>
            </a:endParaRPr>
          </a:p>
          <a:p>
            <a:pPr marL="457200" lvl="0" indent="-317500" algn="l" rtl="0">
              <a:spcBef>
                <a:spcPts val="0"/>
              </a:spcBef>
              <a:spcAft>
                <a:spcPts val="0"/>
              </a:spcAft>
              <a:buSzPts val="1400"/>
              <a:buFont typeface="PT Sans"/>
              <a:buChar char="●"/>
            </a:pPr>
            <a:r>
              <a:rPr lang="en-GB" sz="1400">
                <a:latin typeface="PT Sans"/>
                <a:ea typeface="PT Sans"/>
                <a:cs typeface="PT Sans"/>
                <a:sym typeface="PT Sans"/>
              </a:rPr>
              <a:t>Battery (9V)</a:t>
            </a:r>
            <a:endParaRPr sz="1400">
              <a:latin typeface="PT Sans"/>
              <a:ea typeface="PT Sans"/>
              <a:cs typeface="PT Sans"/>
              <a:sym typeface="PT Sans"/>
            </a:endParaRPr>
          </a:p>
        </p:txBody>
      </p:sp>
      <p:sp>
        <p:nvSpPr>
          <p:cNvPr id="172" name="Google Shape;172;p1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0"/>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b="1" u="sng">
                <a:solidFill>
                  <a:srgbClr val="000000"/>
                </a:solidFill>
                <a:latin typeface="PT Sans"/>
                <a:ea typeface="PT Sans"/>
                <a:cs typeface="PT Sans"/>
                <a:sym typeface="PT Sans"/>
              </a:rPr>
              <a:t>Technologies that used</a:t>
            </a:r>
            <a:endParaRPr b="1" u="sng">
              <a:solidFill>
                <a:srgbClr val="000000"/>
              </a:solidFill>
              <a:latin typeface="PT Sans"/>
              <a:ea typeface="PT Sans"/>
              <a:cs typeface="PT Sans"/>
              <a:sym typeface="PT Sans"/>
            </a:endParaRPr>
          </a:p>
        </p:txBody>
      </p:sp>
      <p:sp>
        <p:nvSpPr>
          <p:cNvPr id="178" name="Google Shape;178;p20"/>
          <p:cNvSpPr txBox="1">
            <a:spLocks noGrp="1"/>
          </p:cNvSpPr>
          <p:nvPr>
            <p:ph type="body" idx="1"/>
          </p:nvPr>
        </p:nvSpPr>
        <p:spPr>
          <a:xfrm>
            <a:off x="819150" y="1717350"/>
            <a:ext cx="7505700" cy="2448000"/>
          </a:xfrm>
          <a:prstGeom prst="rect">
            <a:avLst/>
          </a:prstGeom>
        </p:spPr>
        <p:txBody>
          <a:bodyPr spcFirstLastPara="1" wrap="square" lIns="91425" tIns="91425" rIns="91425" bIns="91425" anchor="t" anchorCtr="0">
            <a:noAutofit/>
          </a:bodyPr>
          <a:lstStyle/>
          <a:p>
            <a:pPr marL="457200" lvl="0" indent="-317976" algn="l" rtl="0">
              <a:lnSpc>
                <a:spcPct val="150000"/>
              </a:lnSpc>
              <a:spcBef>
                <a:spcPts val="0"/>
              </a:spcBef>
              <a:spcAft>
                <a:spcPts val="0"/>
              </a:spcAft>
              <a:buSzPts val="1408"/>
              <a:buFont typeface="PT Sans"/>
              <a:buAutoNum type="arabicPeriod"/>
            </a:pPr>
            <a:r>
              <a:rPr lang="en-GB" sz="1407">
                <a:latin typeface="PT Sans"/>
                <a:ea typeface="PT Sans"/>
                <a:cs typeface="PT Sans"/>
                <a:sym typeface="PT Sans"/>
              </a:rPr>
              <a:t>Arduino IDE</a:t>
            </a:r>
            <a:endParaRPr sz="1407">
              <a:latin typeface="PT Sans"/>
              <a:ea typeface="PT Sans"/>
              <a:cs typeface="PT Sans"/>
              <a:sym typeface="PT Sans"/>
            </a:endParaRPr>
          </a:p>
          <a:p>
            <a:pPr marL="457200" lvl="0" indent="-317976" algn="l" rtl="0">
              <a:lnSpc>
                <a:spcPct val="150000"/>
              </a:lnSpc>
              <a:spcBef>
                <a:spcPts val="0"/>
              </a:spcBef>
              <a:spcAft>
                <a:spcPts val="0"/>
              </a:spcAft>
              <a:buSzPts val="1408"/>
              <a:buFont typeface="PT Sans"/>
              <a:buAutoNum type="arabicPeriod"/>
            </a:pPr>
            <a:r>
              <a:rPr lang="en-GB" sz="1407">
                <a:latin typeface="PT Sans"/>
                <a:ea typeface="PT Sans"/>
                <a:cs typeface="PT Sans"/>
                <a:sym typeface="PT Sans"/>
              </a:rPr>
              <a:t>Python Programming Language</a:t>
            </a:r>
            <a:endParaRPr sz="1407">
              <a:latin typeface="PT Sans"/>
              <a:ea typeface="PT Sans"/>
              <a:cs typeface="PT Sans"/>
              <a:sym typeface="PT Sans"/>
            </a:endParaRPr>
          </a:p>
          <a:p>
            <a:pPr marL="457200" lvl="0" indent="-317976" algn="l" rtl="0">
              <a:lnSpc>
                <a:spcPct val="150000"/>
              </a:lnSpc>
              <a:spcBef>
                <a:spcPts val="0"/>
              </a:spcBef>
              <a:spcAft>
                <a:spcPts val="0"/>
              </a:spcAft>
              <a:buSzPts val="1408"/>
              <a:buFont typeface="PT Sans"/>
              <a:buAutoNum type="arabicPeriod"/>
            </a:pPr>
            <a:r>
              <a:rPr lang="en-GB" sz="1407">
                <a:latin typeface="PT Sans"/>
                <a:ea typeface="PT Sans"/>
                <a:cs typeface="PT Sans"/>
                <a:sym typeface="PT Sans"/>
              </a:rPr>
              <a:t>C Programming Language</a:t>
            </a:r>
            <a:endParaRPr sz="1407">
              <a:latin typeface="PT Sans"/>
              <a:ea typeface="PT Sans"/>
              <a:cs typeface="PT Sans"/>
              <a:sym typeface="PT Sans"/>
            </a:endParaRPr>
          </a:p>
          <a:p>
            <a:pPr marL="457200" lvl="0" indent="-317976" algn="l" rtl="0">
              <a:lnSpc>
                <a:spcPct val="150000"/>
              </a:lnSpc>
              <a:spcBef>
                <a:spcPts val="0"/>
              </a:spcBef>
              <a:spcAft>
                <a:spcPts val="0"/>
              </a:spcAft>
              <a:buSzPts val="1408"/>
              <a:buFont typeface="PT Sans"/>
              <a:buAutoNum type="arabicPeriod"/>
            </a:pPr>
            <a:r>
              <a:rPr lang="en-GB" sz="1407">
                <a:latin typeface="PT Sans"/>
                <a:ea typeface="PT Sans"/>
                <a:cs typeface="PT Sans"/>
                <a:sym typeface="PT Sans"/>
              </a:rPr>
              <a:t>C++ Programming Language</a:t>
            </a:r>
            <a:endParaRPr sz="1407">
              <a:latin typeface="PT Sans"/>
              <a:ea typeface="PT Sans"/>
              <a:cs typeface="PT Sans"/>
              <a:sym typeface="PT Sans"/>
            </a:endParaRPr>
          </a:p>
          <a:p>
            <a:pPr marL="457200" lvl="0" indent="-317976" algn="l" rtl="0">
              <a:lnSpc>
                <a:spcPct val="150000"/>
              </a:lnSpc>
              <a:spcBef>
                <a:spcPts val="0"/>
              </a:spcBef>
              <a:spcAft>
                <a:spcPts val="0"/>
              </a:spcAft>
              <a:buSzPts val="1408"/>
              <a:buFont typeface="PT Sans"/>
              <a:buAutoNum type="arabicPeriod"/>
            </a:pPr>
            <a:r>
              <a:rPr lang="en-GB" sz="1407">
                <a:latin typeface="PT Sans"/>
                <a:ea typeface="PT Sans"/>
                <a:cs typeface="PT Sans"/>
                <a:sym typeface="PT Sans"/>
              </a:rPr>
              <a:t>Machine Learning &amp; Computer Vision (For Future Scope)</a:t>
            </a:r>
            <a:endParaRPr sz="1407">
              <a:latin typeface="PT Sans"/>
              <a:ea typeface="PT Sans"/>
              <a:cs typeface="PT Sans"/>
              <a:sym typeface="PT Sans"/>
            </a:endParaRPr>
          </a:p>
          <a:p>
            <a:pPr marL="457200" lvl="0" indent="-317976" algn="l" rtl="0">
              <a:lnSpc>
                <a:spcPct val="150000"/>
              </a:lnSpc>
              <a:spcBef>
                <a:spcPts val="0"/>
              </a:spcBef>
              <a:spcAft>
                <a:spcPts val="0"/>
              </a:spcAft>
              <a:buSzPts val="1408"/>
              <a:buFont typeface="PT Sans"/>
              <a:buAutoNum type="arabicPeriod"/>
            </a:pPr>
            <a:r>
              <a:rPr lang="en-GB" sz="1407">
                <a:latin typeface="PT Sans"/>
                <a:ea typeface="PT Sans"/>
                <a:cs typeface="PT Sans"/>
                <a:sym typeface="PT Sans"/>
              </a:rPr>
              <a:t>Robotics</a:t>
            </a:r>
            <a:endParaRPr sz="1407">
              <a:latin typeface="PT Sans"/>
              <a:ea typeface="PT Sans"/>
              <a:cs typeface="PT Sans"/>
              <a:sym typeface="PT Sans"/>
            </a:endParaRPr>
          </a:p>
          <a:p>
            <a:pPr marL="0" lvl="0" indent="0" algn="l" rtl="0">
              <a:lnSpc>
                <a:spcPct val="95000"/>
              </a:lnSpc>
              <a:spcBef>
                <a:spcPts val="1200"/>
              </a:spcBef>
              <a:spcAft>
                <a:spcPts val="0"/>
              </a:spcAft>
              <a:buSzPts val="852"/>
              <a:buNone/>
            </a:pPr>
            <a:endParaRPr sz="1207">
              <a:latin typeface="PT Sans"/>
              <a:ea typeface="PT Sans"/>
              <a:cs typeface="PT Sans"/>
              <a:sym typeface="PT Sans"/>
            </a:endParaRPr>
          </a:p>
          <a:p>
            <a:pPr marL="0" lvl="0" indent="0" algn="l" rtl="0">
              <a:lnSpc>
                <a:spcPct val="150000"/>
              </a:lnSpc>
              <a:spcBef>
                <a:spcPts val="1200"/>
              </a:spcBef>
              <a:spcAft>
                <a:spcPts val="1200"/>
              </a:spcAft>
              <a:buSzPts val="852"/>
              <a:buNone/>
            </a:pPr>
            <a:endParaRPr sz="1007"/>
          </a:p>
        </p:txBody>
      </p:sp>
      <p:sp>
        <p:nvSpPr>
          <p:cNvPr id="179" name="Google Shape;179;p2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graphicFrame>
        <p:nvGraphicFramePr>
          <p:cNvPr id="184" name="Google Shape;184;p21"/>
          <p:cNvGraphicFramePr/>
          <p:nvPr/>
        </p:nvGraphicFramePr>
        <p:xfrm>
          <a:off x="952500" y="1506475"/>
          <a:ext cx="7239000" cy="2733895"/>
        </p:xfrm>
        <a:graphic>
          <a:graphicData uri="http://schemas.openxmlformats.org/drawingml/2006/table">
            <a:tbl>
              <a:tblPr>
                <a:noFill/>
                <a:tableStyleId>{6484B53A-56CC-4737-A291-2063BA8DB59C}</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508975">
                <a:tc>
                  <a:txBody>
                    <a:bodyPr/>
                    <a:lstStyle/>
                    <a:p>
                      <a:pPr marL="0" lvl="0" indent="0" algn="ctr" rtl="0">
                        <a:spcBef>
                          <a:spcPts val="0"/>
                        </a:spcBef>
                        <a:spcAft>
                          <a:spcPts val="0"/>
                        </a:spcAft>
                        <a:buNone/>
                      </a:pPr>
                      <a:r>
                        <a:rPr lang="en-GB" b="1"/>
                        <a:t>Master Robot </a:t>
                      </a:r>
                      <a:endParaRPr b="1"/>
                    </a:p>
                  </a:txBody>
                  <a:tcPr marL="91425" marR="91425" marT="91425" marB="91425"/>
                </a:tc>
                <a:tc>
                  <a:txBody>
                    <a:bodyPr/>
                    <a:lstStyle/>
                    <a:p>
                      <a:pPr marL="0" lvl="0" indent="0" algn="ctr" rtl="0">
                        <a:spcBef>
                          <a:spcPts val="0"/>
                        </a:spcBef>
                        <a:spcAft>
                          <a:spcPts val="0"/>
                        </a:spcAft>
                        <a:buNone/>
                      </a:pPr>
                      <a:r>
                        <a:rPr lang="en-GB" b="1"/>
                        <a:t>Slave Robot </a:t>
                      </a:r>
                      <a:endParaRPr b="1"/>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GB"/>
                        <a:t>This controls all the other robots in swarm.</a:t>
                      </a:r>
                      <a:endParaRPr/>
                    </a:p>
                  </a:txBody>
                  <a:tcPr marL="91425" marR="91425" marT="91425" marB="91425"/>
                </a:tc>
                <a:tc>
                  <a:txBody>
                    <a:bodyPr/>
                    <a:lstStyle/>
                    <a:p>
                      <a:pPr marL="0" lvl="0" indent="0" algn="l" rtl="0">
                        <a:spcBef>
                          <a:spcPts val="0"/>
                        </a:spcBef>
                        <a:spcAft>
                          <a:spcPts val="0"/>
                        </a:spcAft>
                        <a:buNone/>
                      </a:pPr>
                      <a:r>
                        <a:rPr lang="en-GB"/>
                        <a:t>This will be controlled by the master robots.</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GB"/>
                        <a:t>There will be only one master.</a:t>
                      </a:r>
                      <a:endParaRPr/>
                    </a:p>
                  </a:txBody>
                  <a:tcPr marL="91425" marR="91425" marT="91425" marB="91425"/>
                </a:tc>
                <a:tc>
                  <a:txBody>
                    <a:bodyPr/>
                    <a:lstStyle/>
                    <a:p>
                      <a:pPr marL="0" lvl="0" indent="0" algn="l" rtl="0">
                        <a:spcBef>
                          <a:spcPts val="0"/>
                        </a:spcBef>
                        <a:spcAft>
                          <a:spcPts val="0"/>
                        </a:spcAft>
                        <a:buNone/>
                      </a:pPr>
                      <a:r>
                        <a:rPr lang="en-GB"/>
                        <a:t>There are so many slaves present in a swarm application.</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GB"/>
                        <a:t>They are intended to guide the slaves.</a:t>
                      </a:r>
                      <a:endParaRPr/>
                    </a:p>
                  </a:txBody>
                  <a:tcPr marL="91425" marR="91425" marT="91425" marB="91425"/>
                </a:tc>
                <a:tc>
                  <a:txBody>
                    <a:bodyPr/>
                    <a:lstStyle/>
                    <a:p>
                      <a:pPr marL="0" lvl="0" indent="0" algn="l" rtl="0">
                        <a:spcBef>
                          <a:spcPts val="0"/>
                        </a:spcBef>
                        <a:spcAft>
                          <a:spcPts val="0"/>
                        </a:spcAft>
                        <a:buNone/>
                      </a:pPr>
                      <a:r>
                        <a:rPr lang="en-GB"/>
                        <a:t>They are intended to do certain task given by the master.</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GB"/>
                        <a:t>They take decision from their own under critical conditions.</a:t>
                      </a:r>
                      <a:endParaRPr/>
                    </a:p>
                  </a:txBody>
                  <a:tcPr marL="91425" marR="91425" marT="91425" marB="91425"/>
                </a:tc>
                <a:tc>
                  <a:txBody>
                    <a:bodyPr/>
                    <a:lstStyle/>
                    <a:p>
                      <a:pPr marL="0" lvl="0" indent="0" algn="l" rtl="0">
                        <a:spcBef>
                          <a:spcPts val="0"/>
                        </a:spcBef>
                        <a:spcAft>
                          <a:spcPts val="0"/>
                        </a:spcAft>
                        <a:buNone/>
                      </a:pPr>
                      <a:r>
                        <a:rPr lang="en-GB"/>
                        <a:t>They can’t take own decisions by their own.</a:t>
                      </a:r>
                      <a:endParaRPr/>
                    </a:p>
                  </a:txBody>
                  <a:tcPr marL="91425" marR="91425" marT="91425" marB="91425"/>
                </a:tc>
                <a:extLst>
                  <a:ext uri="{0D108BD9-81ED-4DB2-BD59-A6C34878D82A}">
                    <a16:rowId xmlns:a16="http://schemas.microsoft.com/office/drawing/2014/main" val="10004"/>
                  </a:ext>
                </a:extLst>
              </a:tr>
            </a:tbl>
          </a:graphicData>
        </a:graphic>
      </p:graphicFrame>
      <p:sp>
        <p:nvSpPr>
          <p:cNvPr id="185" name="Google Shape;185;p21"/>
          <p:cNvSpPr txBox="1">
            <a:spLocks noGrp="1"/>
          </p:cNvSpPr>
          <p:nvPr>
            <p:ph type="title"/>
          </p:nvPr>
        </p:nvSpPr>
        <p:spPr>
          <a:xfrm>
            <a:off x="819150" y="663475"/>
            <a:ext cx="7505700" cy="9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b="1" u="sng">
                <a:solidFill>
                  <a:srgbClr val="000000"/>
                </a:solidFill>
                <a:latin typeface="PT Sans"/>
                <a:ea typeface="PT Sans"/>
                <a:cs typeface="PT Sans"/>
                <a:sym typeface="PT Sans"/>
              </a:rPr>
              <a:t>Master v/s Slave Robots </a:t>
            </a:r>
            <a:endParaRPr b="1" u="sng">
              <a:solidFill>
                <a:srgbClr val="000000"/>
              </a:solidFill>
              <a:latin typeface="PT Sans"/>
              <a:ea typeface="PT Sans"/>
              <a:cs typeface="PT Sans"/>
              <a:sym typeface="PT Sans"/>
            </a:endParaRPr>
          </a:p>
        </p:txBody>
      </p:sp>
      <p:sp>
        <p:nvSpPr>
          <p:cNvPr id="186" name="Google Shape;186;p2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9</a:t>
            </a:fld>
            <a:endParaRPr/>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907</Words>
  <Application>Microsoft Office PowerPoint</Application>
  <PresentationFormat>On-screen Show (16:9)</PresentationFormat>
  <Paragraphs>139</Paragraphs>
  <Slides>23</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PT Sans</vt:lpstr>
      <vt:lpstr>Arial</vt:lpstr>
      <vt:lpstr>Calibri</vt:lpstr>
      <vt:lpstr>Open Sans</vt:lpstr>
      <vt:lpstr>Nunito</vt:lpstr>
      <vt:lpstr>Times New Roman</vt:lpstr>
      <vt:lpstr>Shift</vt:lpstr>
      <vt:lpstr>AUTONOMOUS SWARM ROBOTS</vt:lpstr>
      <vt:lpstr>Problem Statement</vt:lpstr>
      <vt:lpstr>Definition</vt:lpstr>
      <vt:lpstr>Brief About Project</vt:lpstr>
      <vt:lpstr>PowerPoint Presentation</vt:lpstr>
      <vt:lpstr>Task Performed </vt:lpstr>
      <vt:lpstr>Components Used </vt:lpstr>
      <vt:lpstr>Technologies that used</vt:lpstr>
      <vt:lpstr>Master v/s Slave Robots </vt:lpstr>
      <vt:lpstr>Progress </vt:lpstr>
      <vt:lpstr>Flow Chart</vt:lpstr>
      <vt:lpstr>Flow Chart</vt:lpstr>
      <vt:lpstr>Master Robot Sensor logic  </vt:lpstr>
      <vt:lpstr>Code for Master Robot (Transferring Signal)  </vt:lpstr>
      <vt:lpstr>Code for Slave Robot (Receiving Signal)</vt:lpstr>
      <vt:lpstr>Applications</vt:lpstr>
      <vt:lpstr>PowerPoint Presentation</vt:lpstr>
      <vt:lpstr>Advantages </vt:lpstr>
      <vt:lpstr>Disadvantages</vt:lpstr>
      <vt:lpstr>Conclusion </vt:lpstr>
      <vt:lpstr>Future Work </vt:lpstr>
      <vt:lpstr>References </vt:lpstr>
      <vt:lpstr>Thanks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AUTONOMOUS SWARM ROBOTS</dc:title>
  <cp:lastModifiedBy>Nikulkumar Kamleshkumar Dabhi</cp:lastModifiedBy>
  <cp:revision>1</cp:revision>
  <dcterms:modified xsi:type="dcterms:W3CDTF">2023-11-29T03:10:14Z</dcterms:modified>
</cp:coreProperties>
</file>