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bold r:id="rId26"/>
      <p:boldItalic r:id="rId27"/>
    </p:embeddedFont>
    <p:embeddedFont>
      <p:font typeface="Open Sans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Raleway-boldItalic.fntdata"/><Relationship Id="rId28" Type="http://schemas.openxmlformats.org/officeDocument/2006/relationships/font" Target="fonts/OpenSans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7526cdd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Introduction: William</a:t>
            </a:r>
            <a:endParaRPr/>
          </a:p>
        </p:txBody>
      </p:sp>
      <p:sp>
        <p:nvSpPr>
          <p:cNvPr id="82" name="Google Shape;82;g22c7526cdd9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d695d2e9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2d695d2e9c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d695d2e9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2d695d2e9c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slides 3 - 4 minutes (Nikul) (Weekly Plan - Aanya)</a:t>
            </a:r>
            <a:endParaRPr/>
          </a:p>
        </p:txBody>
      </p:sp>
      <p:sp>
        <p:nvSpPr>
          <p:cNvPr id="261" name="Google Shape;2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Aanya</a:t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Aanya</a:t>
            </a:r>
            <a:endParaRPr/>
          </a:p>
        </p:txBody>
      </p:sp>
      <p:sp>
        <p:nvSpPr>
          <p:cNvPr id="296" name="Google Shape;2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Aanya</a:t>
            </a:r>
            <a:endParaRPr/>
          </a:p>
        </p:txBody>
      </p:sp>
      <p:sp>
        <p:nvSpPr>
          <p:cNvPr id="324" name="Google Shape;3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Aanya</a:t>
            </a:r>
            <a:endParaRPr/>
          </a:p>
        </p:txBody>
      </p:sp>
      <p:sp>
        <p:nvSpPr>
          <p:cNvPr id="355" name="Google Shape;35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Aanya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From teenagers to adults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Unifit is for individuals looking to live a </a:t>
            </a:r>
            <a:r>
              <a:rPr lang="en-US"/>
              <a:t>healthier</a:t>
            </a:r>
            <a:r>
              <a:rPr lang="en-US"/>
              <a:t> physical lifestyle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Because Unifit provides easy access to a weekly plan </a:t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e82eee71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Aanya</a:t>
            </a:r>
            <a:endParaRPr/>
          </a:p>
        </p:txBody>
      </p:sp>
      <p:sp>
        <p:nvSpPr>
          <p:cNvPr id="141" name="Google Shape;141;g22e82eee710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e82eee71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Aanya</a:t>
            </a:r>
            <a:endParaRPr/>
          </a:p>
        </p:txBody>
      </p:sp>
      <p:sp>
        <p:nvSpPr>
          <p:cNvPr id="163" name="Google Shape;163;g22e82eee710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William</a:t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7526cdd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2c7526cdd9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d695d2e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2d695d2e9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d695d2e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2d695d2e9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pateln14rpi.eastus.cloudapp.azure.com/team/homepag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 amt="33000"/>
          </a:blip>
          <a:srcRect b="12495" l="0" r="0" t="12502"/>
          <a:stretch/>
        </p:blipFill>
        <p:spPr>
          <a:xfrm>
            <a:off x="0" y="0"/>
            <a:ext cx="18288003" cy="10287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3"/>
          <p:cNvGrpSpPr/>
          <p:nvPr/>
        </p:nvGrpSpPr>
        <p:grpSpPr>
          <a:xfrm>
            <a:off x="10597377" y="3625034"/>
            <a:ext cx="7690701" cy="616237"/>
            <a:chOff x="0" y="0"/>
            <a:chExt cx="2058649" cy="162300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2058649" cy="162211"/>
            </a:xfrm>
            <a:custGeom>
              <a:rect b="b" l="l" r="r" t="t"/>
              <a:pathLst>
                <a:path extrusionOk="0" h="162211" w="2058649">
                  <a:moveTo>
                    <a:pt x="0" y="0"/>
                  </a:moveTo>
                  <a:lnTo>
                    <a:pt x="2058649" y="0"/>
                  </a:lnTo>
                  <a:lnTo>
                    <a:pt x="2058649" y="162211"/>
                  </a:lnTo>
                  <a:lnTo>
                    <a:pt x="0" y="162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0"/>
              <a:ext cx="2025600" cy="1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2C434E"/>
                  </a:solidFill>
                </a:rPr>
                <a:t>Team 14: Nikul, Aanya, William</a:t>
              </a:r>
              <a:endParaRPr/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-1" y="3480372"/>
            <a:ext cx="2233515" cy="3230403"/>
            <a:chOff x="0" y="-38100"/>
            <a:chExt cx="1536012" cy="8508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1536012" cy="156984"/>
            </a:xfrm>
            <a:custGeom>
              <a:rect b="b" l="l" r="r" t="t"/>
              <a:pathLst>
                <a:path extrusionOk="0" h="156984" w="1536012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-1" y="5921255"/>
            <a:ext cx="2233515" cy="3230403"/>
            <a:chOff x="0" y="-38100"/>
            <a:chExt cx="1536012" cy="850800"/>
          </a:xfrm>
        </p:grpSpPr>
        <p:sp>
          <p:nvSpPr>
            <p:cNvPr id="92" name="Google Shape;92;p13"/>
            <p:cNvSpPr/>
            <p:nvPr/>
          </p:nvSpPr>
          <p:spPr>
            <a:xfrm>
              <a:off x="0" y="0"/>
              <a:ext cx="1536012" cy="156984"/>
            </a:xfrm>
            <a:custGeom>
              <a:rect b="b" l="l" r="r" t="t"/>
              <a:pathLst>
                <a:path extrusionOk="0" h="156984" w="1536012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CAC0A8"/>
            </a:solidFill>
            <a:ln>
              <a:noFill/>
            </a:ln>
          </p:spPr>
        </p:sp>
        <p:sp>
          <p:nvSpPr>
            <p:cNvPr id="93" name="Google Shape;93;p1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10597377" y="5930596"/>
            <a:ext cx="7690529" cy="3303303"/>
            <a:chOff x="0" y="-57150"/>
            <a:chExt cx="2135072" cy="870000"/>
          </a:xfrm>
        </p:grpSpPr>
        <p:sp>
          <p:nvSpPr>
            <p:cNvPr id="95" name="Google Shape;95;p13"/>
            <p:cNvSpPr/>
            <p:nvPr/>
          </p:nvSpPr>
          <p:spPr>
            <a:xfrm>
              <a:off x="0" y="0"/>
              <a:ext cx="2135072" cy="135474"/>
            </a:xfrm>
            <a:custGeom>
              <a:rect b="b" l="l" r="r" t="t"/>
              <a:pathLst>
                <a:path extrusionOk="0" h="135474" w="2135072">
                  <a:moveTo>
                    <a:pt x="0" y="0"/>
                  </a:moveTo>
                  <a:lnTo>
                    <a:pt x="2135072" y="0"/>
                  </a:lnTo>
                  <a:lnTo>
                    <a:pt x="2135072" y="135474"/>
                  </a:lnTo>
                  <a:lnTo>
                    <a:pt x="0" y="135474"/>
                  </a:lnTo>
                  <a:close/>
                </a:path>
              </a:pathLst>
            </a:custGeom>
            <a:solidFill>
              <a:srgbClr val="CAC0A8"/>
            </a:solidFill>
            <a:ln>
              <a:noFill/>
            </a:ln>
          </p:spPr>
        </p:sp>
        <p:sp>
          <p:nvSpPr>
            <p:cNvPr id="96" name="Google Shape;96;p13"/>
            <p:cNvSpPr txBox="1"/>
            <p:nvPr/>
          </p:nvSpPr>
          <p:spPr>
            <a:xfrm>
              <a:off x="0" y="-57150"/>
              <a:ext cx="812700" cy="8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3"/>
          <p:cNvSpPr txBox="1"/>
          <p:nvPr/>
        </p:nvSpPr>
        <p:spPr>
          <a:xfrm>
            <a:off x="2929968" y="4240927"/>
            <a:ext cx="139599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987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Unifit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92600"/>
            <a:ext cx="4641300" cy="45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7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/>
        </p:nvSpPr>
        <p:spPr>
          <a:xfrm>
            <a:off x="1545188" y="1038225"/>
            <a:ext cx="586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Initial Design</a:t>
            </a:r>
            <a:endParaRPr/>
          </a:p>
        </p:txBody>
      </p:sp>
      <p:pic>
        <p:nvPicPr>
          <p:cNvPr id="232" name="Google Shape;2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25" y="2313481"/>
            <a:ext cx="17555549" cy="62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/>
          <p:nvPr/>
        </p:nvSpPr>
        <p:spPr>
          <a:xfrm>
            <a:off x="1725930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34" name="Google Shape;234;p22"/>
          <p:cNvSpPr/>
          <p:nvPr/>
        </p:nvSpPr>
        <p:spPr>
          <a:xfrm>
            <a:off x="1725930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35" name="Google Shape;235;p22"/>
          <p:cNvSpPr/>
          <p:nvPr/>
        </p:nvSpPr>
        <p:spPr>
          <a:xfrm>
            <a:off x="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36" name="Google Shape;236;p22"/>
          <p:cNvSpPr/>
          <p:nvPr/>
        </p:nvSpPr>
        <p:spPr>
          <a:xfrm>
            <a:off x="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7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3"/>
          <p:cNvGrpSpPr/>
          <p:nvPr/>
        </p:nvGrpSpPr>
        <p:grpSpPr>
          <a:xfrm>
            <a:off x="0" y="9838588"/>
            <a:ext cx="3085741" cy="3230403"/>
            <a:chOff x="0" y="-38100"/>
            <a:chExt cx="812700" cy="850800"/>
          </a:xfrm>
        </p:grpSpPr>
        <p:sp>
          <p:nvSpPr>
            <p:cNvPr id="242" name="Google Shape;242;p23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243" name="Google Shape;243;p2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23"/>
          <p:cNvGrpSpPr/>
          <p:nvPr/>
        </p:nvGrpSpPr>
        <p:grpSpPr>
          <a:xfrm>
            <a:off x="17259300" y="-144662"/>
            <a:ext cx="3085741" cy="3230403"/>
            <a:chOff x="0" y="-38100"/>
            <a:chExt cx="812700" cy="850800"/>
          </a:xfrm>
        </p:grpSpPr>
        <p:sp>
          <p:nvSpPr>
            <p:cNvPr id="245" name="Google Shape;245;p23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246" name="Google Shape;246;p2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23"/>
          <p:cNvGrpSpPr/>
          <p:nvPr/>
        </p:nvGrpSpPr>
        <p:grpSpPr>
          <a:xfrm>
            <a:off x="0" y="-144662"/>
            <a:ext cx="3085741" cy="3230403"/>
            <a:chOff x="0" y="-38100"/>
            <a:chExt cx="812700" cy="850800"/>
          </a:xfrm>
        </p:grpSpPr>
        <p:sp>
          <p:nvSpPr>
            <p:cNvPr id="248" name="Google Shape;248;p23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</p:sp>
        <p:sp>
          <p:nvSpPr>
            <p:cNvPr id="249" name="Google Shape;249;p2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23"/>
          <p:cNvGrpSpPr/>
          <p:nvPr/>
        </p:nvGrpSpPr>
        <p:grpSpPr>
          <a:xfrm>
            <a:off x="17259300" y="9838588"/>
            <a:ext cx="3085741" cy="3230403"/>
            <a:chOff x="0" y="-38100"/>
            <a:chExt cx="812700" cy="850800"/>
          </a:xfrm>
        </p:grpSpPr>
        <p:sp>
          <p:nvSpPr>
            <p:cNvPr id="251" name="Google Shape;251;p23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</p:sp>
        <p:sp>
          <p:nvSpPr>
            <p:cNvPr id="252" name="Google Shape;252;p2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23"/>
          <p:cNvSpPr txBox="1"/>
          <p:nvPr/>
        </p:nvSpPr>
        <p:spPr>
          <a:xfrm>
            <a:off x="1545188" y="1038225"/>
            <a:ext cx="586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Initial Design</a:t>
            </a:r>
            <a:endParaRPr/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394" y="2249630"/>
            <a:ext cx="8461225" cy="72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/>
          <p:nvPr/>
        </p:nvSpPr>
        <p:spPr>
          <a:xfrm>
            <a:off x="1725930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56" name="Google Shape;256;p23"/>
          <p:cNvSpPr/>
          <p:nvPr/>
        </p:nvSpPr>
        <p:spPr>
          <a:xfrm>
            <a:off x="1725930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57" name="Google Shape;257;p23"/>
          <p:cNvSpPr/>
          <p:nvPr/>
        </p:nvSpPr>
        <p:spPr>
          <a:xfrm>
            <a:off x="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58" name="Google Shape;258;p23"/>
          <p:cNvSpPr/>
          <p:nvPr/>
        </p:nvSpPr>
        <p:spPr>
          <a:xfrm>
            <a:off x="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7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/>
        </p:nvSpPr>
        <p:spPr>
          <a:xfrm>
            <a:off x="3169615" y="954202"/>
            <a:ext cx="11948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How Unifit Works</a:t>
            </a:r>
            <a:endParaRPr/>
          </a:p>
        </p:txBody>
      </p:sp>
      <p:sp>
        <p:nvSpPr>
          <p:cNvPr id="264" name="Google Shape;264;p24"/>
          <p:cNvSpPr txBox="1"/>
          <p:nvPr/>
        </p:nvSpPr>
        <p:spPr>
          <a:xfrm>
            <a:off x="1122200" y="2163900"/>
            <a:ext cx="15183600" cy="7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User will be asked to create an account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Body details such as Height, Weight, Age and Gender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Enter you fitness goal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All the body details of the user will be display such as their BMI, BMR and so on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User will get to a weekly plan based on their fitness goal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Users can access 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weekly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 plan anytime!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Let’s see a live demo of our application: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http://pateln14rpi.eastus.cloudapp.azure.com/team/homepage.html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1725930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66" name="Google Shape;266;p24"/>
          <p:cNvSpPr/>
          <p:nvPr/>
        </p:nvSpPr>
        <p:spPr>
          <a:xfrm>
            <a:off x="1725930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67" name="Google Shape;267;p24"/>
          <p:cNvSpPr/>
          <p:nvPr/>
        </p:nvSpPr>
        <p:spPr>
          <a:xfrm>
            <a:off x="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68" name="Google Shape;268;p24"/>
          <p:cNvSpPr/>
          <p:nvPr/>
        </p:nvSpPr>
        <p:spPr>
          <a:xfrm>
            <a:off x="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7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/>
        </p:nvSpPr>
        <p:spPr>
          <a:xfrm>
            <a:off x="1516419" y="5859907"/>
            <a:ext cx="280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/>
          </a:p>
        </p:txBody>
      </p:sp>
      <p:sp>
        <p:nvSpPr>
          <p:cNvPr id="274" name="Google Shape;274;p25"/>
          <p:cNvSpPr txBox="1"/>
          <p:nvPr/>
        </p:nvSpPr>
        <p:spPr>
          <a:xfrm>
            <a:off x="4628268" y="5859907"/>
            <a:ext cx="280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/>
          </a:p>
        </p:txBody>
      </p:sp>
      <p:sp>
        <p:nvSpPr>
          <p:cNvPr id="275" name="Google Shape;275;p25"/>
          <p:cNvSpPr txBox="1"/>
          <p:nvPr/>
        </p:nvSpPr>
        <p:spPr>
          <a:xfrm>
            <a:off x="7740116" y="5859907"/>
            <a:ext cx="280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10851965" y="5859907"/>
            <a:ext cx="280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endParaRPr/>
          </a:p>
        </p:txBody>
      </p:sp>
      <p:sp>
        <p:nvSpPr>
          <p:cNvPr id="277" name="Google Shape;277;p25"/>
          <p:cNvSpPr txBox="1"/>
          <p:nvPr/>
        </p:nvSpPr>
        <p:spPr>
          <a:xfrm>
            <a:off x="13963813" y="5859907"/>
            <a:ext cx="280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</a:t>
            </a:r>
            <a:endParaRPr/>
          </a:p>
        </p:txBody>
      </p:sp>
      <p:sp>
        <p:nvSpPr>
          <p:cNvPr id="278" name="Google Shape;278;p25"/>
          <p:cNvSpPr txBox="1"/>
          <p:nvPr/>
        </p:nvSpPr>
        <p:spPr>
          <a:xfrm>
            <a:off x="1877560" y="6831457"/>
            <a:ext cx="20856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Create html pages matching </a:t>
            </a:r>
            <a:r>
              <a:rPr lang="en-US" sz="2200"/>
              <a:t>initial</a:t>
            </a:r>
            <a:r>
              <a:rPr lang="en-US" sz="2200"/>
              <a:t> design</a:t>
            </a:r>
            <a:endParaRPr sz="1600"/>
          </a:p>
        </p:txBody>
      </p:sp>
      <p:sp>
        <p:nvSpPr>
          <p:cNvPr id="279" name="Google Shape;279;p25"/>
          <p:cNvSpPr txBox="1"/>
          <p:nvPr/>
        </p:nvSpPr>
        <p:spPr>
          <a:xfrm>
            <a:off x="4989409" y="6831457"/>
            <a:ext cx="20856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Include</a:t>
            </a:r>
            <a:r>
              <a:rPr lang="en-US" sz="2200"/>
              <a:t> functions like </a:t>
            </a:r>
            <a:r>
              <a:rPr lang="en-US" sz="2200"/>
              <a:t>validating</a:t>
            </a:r>
            <a:r>
              <a:rPr lang="en-US" sz="2200"/>
              <a:t> and directing pages</a:t>
            </a:r>
            <a:endParaRPr sz="1600"/>
          </a:p>
        </p:txBody>
      </p:sp>
      <p:sp>
        <p:nvSpPr>
          <p:cNvPr id="280" name="Google Shape;280;p25"/>
          <p:cNvSpPr txBox="1"/>
          <p:nvPr/>
        </p:nvSpPr>
        <p:spPr>
          <a:xfrm>
            <a:off x="8101250" y="6831445"/>
            <a:ext cx="20856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Make the user login work using a database</a:t>
            </a:r>
            <a:endParaRPr sz="2200"/>
          </a:p>
        </p:txBody>
      </p:sp>
      <p:sp>
        <p:nvSpPr>
          <p:cNvPr id="281" name="Google Shape;281;p25"/>
          <p:cNvSpPr txBox="1"/>
          <p:nvPr/>
        </p:nvSpPr>
        <p:spPr>
          <a:xfrm>
            <a:off x="11213105" y="6831457"/>
            <a:ext cx="20856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Import a database of exercises or create one</a:t>
            </a:r>
            <a:endParaRPr sz="1600"/>
          </a:p>
        </p:txBody>
      </p:sp>
      <p:sp>
        <p:nvSpPr>
          <p:cNvPr id="282" name="Google Shape;282;p25"/>
          <p:cNvSpPr txBox="1"/>
          <p:nvPr/>
        </p:nvSpPr>
        <p:spPr>
          <a:xfrm>
            <a:off x="14324954" y="6831457"/>
            <a:ext cx="20856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Display a custom weekly plan using the table of exercises</a:t>
            </a:r>
            <a:endParaRPr sz="1600"/>
          </a:p>
        </p:txBody>
      </p:sp>
      <p:sp>
        <p:nvSpPr>
          <p:cNvPr id="283" name="Google Shape;283;p25"/>
          <p:cNvSpPr/>
          <p:nvPr/>
        </p:nvSpPr>
        <p:spPr>
          <a:xfrm>
            <a:off x="1518949" y="3548142"/>
            <a:ext cx="2797561" cy="1626781"/>
          </a:xfrm>
          <a:custGeom>
            <a:rect b="b" l="l" r="r" t="t"/>
            <a:pathLst>
              <a:path extrusionOk="0" h="3205480" w="5623239">
                <a:moveTo>
                  <a:pt x="4833298" y="3205480"/>
                </a:moveTo>
                <a:lnTo>
                  <a:pt x="0" y="3205480"/>
                </a:lnTo>
                <a:lnTo>
                  <a:pt x="791210" y="1602740"/>
                </a:lnTo>
                <a:lnTo>
                  <a:pt x="0" y="0"/>
                </a:lnTo>
                <a:lnTo>
                  <a:pt x="4833298" y="0"/>
                </a:lnTo>
                <a:lnTo>
                  <a:pt x="5623238" y="1602740"/>
                </a:lnTo>
                <a:lnTo>
                  <a:pt x="4833298" y="320548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84" name="Google Shape;284;p25"/>
          <p:cNvSpPr/>
          <p:nvPr/>
        </p:nvSpPr>
        <p:spPr>
          <a:xfrm>
            <a:off x="4630798" y="3548142"/>
            <a:ext cx="2797561" cy="1626781"/>
          </a:xfrm>
          <a:custGeom>
            <a:rect b="b" l="l" r="r" t="t"/>
            <a:pathLst>
              <a:path extrusionOk="0" h="3205480" w="5623239">
                <a:moveTo>
                  <a:pt x="4833298" y="3205480"/>
                </a:moveTo>
                <a:lnTo>
                  <a:pt x="0" y="3205480"/>
                </a:lnTo>
                <a:lnTo>
                  <a:pt x="791210" y="1602740"/>
                </a:lnTo>
                <a:lnTo>
                  <a:pt x="0" y="0"/>
                </a:lnTo>
                <a:lnTo>
                  <a:pt x="4833298" y="0"/>
                </a:lnTo>
                <a:lnTo>
                  <a:pt x="5623238" y="1602740"/>
                </a:lnTo>
                <a:lnTo>
                  <a:pt x="4833298" y="3205480"/>
                </a:lnTo>
                <a:close/>
              </a:path>
            </a:pathLst>
          </a:custGeom>
          <a:solidFill>
            <a:srgbClr val="D1C0A8"/>
          </a:solidFill>
          <a:ln>
            <a:noFill/>
          </a:ln>
        </p:spPr>
      </p:sp>
      <p:sp>
        <p:nvSpPr>
          <p:cNvPr id="285" name="Google Shape;285;p25"/>
          <p:cNvSpPr/>
          <p:nvPr/>
        </p:nvSpPr>
        <p:spPr>
          <a:xfrm>
            <a:off x="7742646" y="3548142"/>
            <a:ext cx="2797561" cy="1626781"/>
          </a:xfrm>
          <a:custGeom>
            <a:rect b="b" l="l" r="r" t="t"/>
            <a:pathLst>
              <a:path extrusionOk="0" h="3205480" w="5623239">
                <a:moveTo>
                  <a:pt x="4833298" y="3205480"/>
                </a:moveTo>
                <a:lnTo>
                  <a:pt x="0" y="3205480"/>
                </a:lnTo>
                <a:lnTo>
                  <a:pt x="791210" y="1602740"/>
                </a:lnTo>
                <a:lnTo>
                  <a:pt x="0" y="0"/>
                </a:lnTo>
                <a:lnTo>
                  <a:pt x="4833298" y="0"/>
                </a:lnTo>
                <a:lnTo>
                  <a:pt x="5623238" y="1602740"/>
                </a:lnTo>
                <a:lnTo>
                  <a:pt x="4833298" y="3205480"/>
                </a:lnTo>
                <a:close/>
              </a:path>
            </a:pathLst>
          </a:custGeom>
          <a:solidFill>
            <a:srgbClr val="D1C0A8"/>
          </a:solidFill>
          <a:ln>
            <a:noFill/>
          </a:ln>
        </p:spPr>
      </p:sp>
      <p:sp>
        <p:nvSpPr>
          <p:cNvPr id="286" name="Google Shape;286;p25"/>
          <p:cNvSpPr/>
          <p:nvPr/>
        </p:nvSpPr>
        <p:spPr>
          <a:xfrm>
            <a:off x="10854495" y="3548142"/>
            <a:ext cx="2797561" cy="1626781"/>
          </a:xfrm>
          <a:custGeom>
            <a:rect b="b" l="l" r="r" t="t"/>
            <a:pathLst>
              <a:path extrusionOk="0" h="3205480" w="5623239">
                <a:moveTo>
                  <a:pt x="4833298" y="3205480"/>
                </a:moveTo>
                <a:lnTo>
                  <a:pt x="0" y="3205480"/>
                </a:lnTo>
                <a:lnTo>
                  <a:pt x="791210" y="1602740"/>
                </a:lnTo>
                <a:lnTo>
                  <a:pt x="0" y="0"/>
                </a:lnTo>
                <a:lnTo>
                  <a:pt x="4833298" y="0"/>
                </a:lnTo>
                <a:lnTo>
                  <a:pt x="5623238" y="1602740"/>
                </a:lnTo>
                <a:lnTo>
                  <a:pt x="4833298" y="3205480"/>
                </a:lnTo>
                <a:close/>
              </a:path>
            </a:pathLst>
          </a:custGeom>
          <a:solidFill>
            <a:srgbClr val="D1C0A8"/>
          </a:solidFill>
          <a:ln>
            <a:noFill/>
          </a:ln>
        </p:spPr>
      </p:sp>
      <p:sp>
        <p:nvSpPr>
          <p:cNvPr id="287" name="Google Shape;287;p25"/>
          <p:cNvSpPr/>
          <p:nvPr/>
        </p:nvSpPr>
        <p:spPr>
          <a:xfrm>
            <a:off x="13966343" y="3548142"/>
            <a:ext cx="2797561" cy="1626781"/>
          </a:xfrm>
          <a:custGeom>
            <a:rect b="b" l="l" r="r" t="t"/>
            <a:pathLst>
              <a:path extrusionOk="0" h="3205480" w="5623239">
                <a:moveTo>
                  <a:pt x="4833298" y="3205480"/>
                </a:moveTo>
                <a:lnTo>
                  <a:pt x="0" y="3205480"/>
                </a:lnTo>
                <a:lnTo>
                  <a:pt x="791210" y="1602740"/>
                </a:lnTo>
                <a:lnTo>
                  <a:pt x="0" y="0"/>
                </a:lnTo>
                <a:lnTo>
                  <a:pt x="4833298" y="0"/>
                </a:lnTo>
                <a:lnTo>
                  <a:pt x="5623238" y="1602740"/>
                </a:lnTo>
                <a:lnTo>
                  <a:pt x="4833298" y="3205480"/>
                </a:lnTo>
                <a:close/>
              </a:path>
            </a:pathLst>
          </a:custGeom>
          <a:solidFill>
            <a:srgbClr val="D1C0A8"/>
          </a:solidFill>
          <a:ln>
            <a:noFill/>
          </a:ln>
        </p:spPr>
      </p:sp>
      <p:sp>
        <p:nvSpPr>
          <p:cNvPr id="288" name="Google Shape;288;p25"/>
          <p:cNvSpPr txBox="1"/>
          <p:nvPr/>
        </p:nvSpPr>
        <p:spPr>
          <a:xfrm>
            <a:off x="2108571" y="2383180"/>
            <a:ext cx="1467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OUR TIMELINE AND DIVISIONS</a:t>
            </a:r>
            <a:endParaRPr/>
          </a:p>
        </p:txBody>
      </p:sp>
      <p:sp>
        <p:nvSpPr>
          <p:cNvPr id="289" name="Google Shape;289;p25"/>
          <p:cNvSpPr txBox="1"/>
          <p:nvPr/>
        </p:nvSpPr>
        <p:spPr>
          <a:xfrm>
            <a:off x="2108571" y="1230329"/>
            <a:ext cx="14679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The Process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1725930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91" name="Google Shape;291;p25"/>
          <p:cNvSpPr/>
          <p:nvPr/>
        </p:nvSpPr>
        <p:spPr>
          <a:xfrm>
            <a:off x="1725930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92" name="Google Shape;292;p25"/>
          <p:cNvSpPr/>
          <p:nvPr/>
        </p:nvSpPr>
        <p:spPr>
          <a:xfrm>
            <a:off x="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93" name="Google Shape;293;p25"/>
          <p:cNvSpPr/>
          <p:nvPr/>
        </p:nvSpPr>
        <p:spPr>
          <a:xfrm>
            <a:off x="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7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/>
          <p:nvPr/>
        </p:nvSpPr>
        <p:spPr>
          <a:xfrm>
            <a:off x="4140876" y="3204125"/>
            <a:ext cx="4803590" cy="2685009"/>
          </a:xfrm>
          <a:custGeom>
            <a:rect b="b" l="l" r="r" t="t"/>
            <a:pathLst>
              <a:path extrusionOk="0" h="965032" w="1176543">
                <a:moveTo>
                  <a:pt x="0" y="0"/>
                </a:moveTo>
                <a:lnTo>
                  <a:pt x="1176543" y="0"/>
                </a:lnTo>
                <a:lnTo>
                  <a:pt x="1176543" y="965032"/>
                </a:lnTo>
                <a:lnTo>
                  <a:pt x="0" y="965032"/>
                </a:lnTo>
                <a:close/>
              </a:path>
            </a:pathLst>
          </a:custGeom>
          <a:solidFill>
            <a:srgbClr val="D1C0A8"/>
          </a:solidFill>
          <a:ln>
            <a:noFill/>
          </a:ln>
        </p:spPr>
      </p:sp>
      <p:grpSp>
        <p:nvGrpSpPr>
          <p:cNvPr id="299" name="Google Shape;299;p26"/>
          <p:cNvGrpSpPr/>
          <p:nvPr/>
        </p:nvGrpSpPr>
        <p:grpSpPr>
          <a:xfrm>
            <a:off x="10070353" y="3204125"/>
            <a:ext cx="4803855" cy="2685009"/>
            <a:chOff x="-549938" y="-3"/>
            <a:chExt cx="1726577" cy="965032"/>
          </a:xfrm>
        </p:grpSpPr>
        <p:sp>
          <p:nvSpPr>
            <p:cNvPr id="300" name="Google Shape;300;p26"/>
            <p:cNvSpPr/>
            <p:nvPr/>
          </p:nvSpPr>
          <p:spPr>
            <a:xfrm>
              <a:off x="-549938" y="-3"/>
              <a:ext cx="1726577" cy="965032"/>
            </a:xfrm>
            <a:custGeom>
              <a:rect b="b" l="l" r="r" t="t"/>
              <a:pathLst>
                <a:path extrusionOk="0" h="965032" w="1176543">
                  <a:moveTo>
                    <a:pt x="0" y="0"/>
                  </a:moveTo>
                  <a:lnTo>
                    <a:pt x="1176543" y="0"/>
                  </a:lnTo>
                  <a:lnTo>
                    <a:pt x="1176543" y="965032"/>
                  </a:lnTo>
                  <a:lnTo>
                    <a:pt x="0" y="965032"/>
                  </a:lnTo>
                  <a:close/>
                </a:path>
              </a:pathLst>
            </a:custGeom>
            <a:solidFill>
              <a:srgbClr val="D1C0A8"/>
            </a:solidFill>
            <a:ln>
              <a:noFill/>
            </a:ln>
          </p:spPr>
        </p:sp>
        <p:sp>
          <p:nvSpPr>
            <p:cNvPr id="301" name="Google Shape;301;p26"/>
            <p:cNvSpPr txBox="1"/>
            <p:nvPr/>
          </p:nvSpPr>
          <p:spPr>
            <a:xfrm>
              <a:off x="-488102" y="69157"/>
              <a:ext cx="1602900" cy="840300"/>
            </a:xfrm>
            <a:prstGeom prst="rect">
              <a:avLst/>
            </a:prstGeom>
            <a:solidFill>
              <a:srgbClr val="D1C0A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</a:rPr>
                <a:t>TESTING USER LOGIN(PHP)</a:t>
              </a:r>
              <a:endParaRPr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</a:rPr>
                <a:t>Making changes to PHP, </a:t>
              </a:r>
              <a:r>
                <a:rPr lang="en-US" sz="2200">
                  <a:solidFill>
                    <a:srgbClr val="FFFFFF"/>
                  </a:solidFill>
                </a:rPr>
                <a:t>committing, pushing, and testing across multiple devices as we collaborated</a:t>
              </a:r>
              <a:endParaRPr/>
            </a:p>
          </p:txBody>
        </p:sp>
      </p:grpSp>
      <p:grpSp>
        <p:nvGrpSpPr>
          <p:cNvPr id="302" name="Google Shape;302;p26"/>
          <p:cNvGrpSpPr/>
          <p:nvPr/>
        </p:nvGrpSpPr>
        <p:grpSpPr>
          <a:xfrm>
            <a:off x="7858139" y="5226073"/>
            <a:ext cx="1086307" cy="959006"/>
            <a:chOff x="0" y="-6350"/>
            <a:chExt cx="812800" cy="717550"/>
          </a:xfrm>
        </p:grpSpPr>
        <p:sp>
          <p:nvSpPr>
            <p:cNvPr id="303" name="Google Shape;303;p2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D1C0A8"/>
            </a:solidFill>
            <a:ln>
              <a:noFill/>
            </a:ln>
          </p:spPr>
        </p:sp>
        <p:sp>
          <p:nvSpPr>
            <p:cNvPr id="304" name="Google Shape;304;p26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solidFill>
              <a:srgbClr val="D1C0A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26"/>
          <p:cNvGrpSpPr/>
          <p:nvPr/>
        </p:nvGrpSpPr>
        <p:grpSpPr>
          <a:xfrm>
            <a:off x="13787608" y="5226073"/>
            <a:ext cx="1086307" cy="959006"/>
            <a:chOff x="0" y="-6350"/>
            <a:chExt cx="812800" cy="717550"/>
          </a:xfrm>
        </p:grpSpPr>
        <p:sp>
          <p:nvSpPr>
            <p:cNvPr id="306" name="Google Shape;306;p2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D1C0A8"/>
            </a:solidFill>
            <a:ln>
              <a:noFill/>
            </a:ln>
          </p:spPr>
        </p:sp>
        <p:sp>
          <p:nvSpPr>
            <p:cNvPr id="307" name="Google Shape;307;p26"/>
            <p:cNvSpPr txBox="1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  <a:solidFill>
              <a:srgbClr val="D1C0A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8" name="Google Shape;308;p26"/>
          <p:cNvCxnSpPr>
            <a:endCxn id="309" idx="3"/>
          </p:cNvCxnSpPr>
          <p:nvPr/>
        </p:nvCxnSpPr>
        <p:spPr>
          <a:xfrm flipH="1" rot="10800000">
            <a:off x="3580598" y="6806543"/>
            <a:ext cx="10959900" cy="3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0" name="Google Shape;310;p26"/>
          <p:cNvGrpSpPr/>
          <p:nvPr/>
        </p:nvGrpSpPr>
        <p:grpSpPr>
          <a:xfrm>
            <a:off x="8144292" y="6566549"/>
            <a:ext cx="513987" cy="516291"/>
            <a:chOff x="1813" y="0"/>
            <a:chExt cx="809173" cy="812800"/>
          </a:xfrm>
        </p:grpSpPr>
        <p:sp>
          <p:nvSpPr>
            <p:cNvPr id="311" name="Google Shape;311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1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solidFill>
              <a:srgbClr val="D1C0A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14073762" y="6566549"/>
            <a:ext cx="513987" cy="516291"/>
            <a:chOff x="1813" y="0"/>
            <a:chExt cx="809173" cy="812800"/>
          </a:xfrm>
        </p:grpSpPr>
        <p:sp>
          <p:nvSpPr>
            <p:cNvPr id="314" name="Google Shape;314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1C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solidFill>
              <a:srgbClr val="D1C0A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26"/>
          <p:cNvSpPr txBox="1"/>
          <p:nvPr/>
        </p:nvSpPr>
        <p:spPr>
          <a:xfrm>
            <a:off x="3218169" y="7987741"/>
            <a:ext cx="1185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Our main challenges and how we dealt with them throughout the process of developing our application.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3169615" y="1320915"/>
            <a:ext cx="11948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Challenges</a:t>
            </a:r>
            <a:endParaRPr/>
          </a:p>
        </p:txBody>
      </p:sp>
      <p:sp>
        <p:nvSpPr>
          <p:cNvPr id="317" name="Google Shape;317;p26"/>
          <p:cNvSpPr txBox="1"/>
          <p:nvPr/>
        </p:nvSpPr>
        <p:spPr>
          <a:xfrm>
            <a:off x="4296475" y="3429000"/>
            <a:ext cx="4460100" cy="23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HTML TO PHP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Converting our HTML templates as shown in our initial design to PHP files and using phpMyAdmin for the structure </a:t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725930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319" name="Google Shape;319;p26"/>
          <p:cNvSpPr/>
          <p:nvPr/>
        </p:nvSpPr>
        <p:spPr>
          <a:xfrm>
            <a:off x="1725930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320" name="Google Shape;320;p26"/>
          <p:cNvSpPr/>
          <p:nvPr/>
        </p:nvSpPr>
        <p:spPr>
          <a:xfrm>
            <a:off x="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321" name="Google Shape;321;p26"/>
          <p:cNvSpPr/>
          <p:nvPr/>
        </p:nvSpPr>
        <p:spPr>
          <a:xfrm>
            <a:off x="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7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7"/>
          <p:cNvGrpSpPr/>
          <p:nvPr/>
        </p:nvGrpSpPr>
        <p:grpSpPr>
          <a:xfrm>
            <a:off x="7952993" y="2060740"/>
            <a:ext cx="10335007" cy="3303093"/>
            <a:chOff x="0" y="-57150"/>
            <a:chExt cx="2721977" cy="869950"/>
          </a:xfrm>
        </p:grpSpPr>
        <p:sp>
          <p:nvSpPr>
            <p:cNvPr id="327" name="Google Shape;327;p27"/>
            <p:cNvSpPr/>
            <p:nvPr/>
          </p:nvSpPr>
          <p:spPr>
            <a:xfrm>
              <a:off x="0" y="0"/>
              <a:ext cx="2721977" cy="527359"/>
            </a:xfrm>
            <a:custGeom>
              <a:rect b="b" l="l" r="r" t="t"/>
              <a:pathLst>
                <a:path extrusionOk="0" h="527359" w="2721977">
                  <a:moveTo>
                    <a:pt x="0" y="0"/>
                  </a:moveTo>
                  <a:lnTo>
                    <a:pt x="2721977" y="0"/>
                  </a:lnTo>
                  <a:lnTo>
                    <a:pt x="2721977" y="527359"/>
                  </a:lnTo>
                  <a:lnTo>
                    <a:pt x="0" y="527359"/>
                  </a:lnTo>
                  <a:close/>
                </a:path>
              </a:pathLst>
            </a:custGeom>
            <a:solidFill>
              <a:srgbClr val="EDF0F0"/>
            </a:solidFill>
            <a:ln>
              <a:noFill/>
            </a:ln>
          </p:spPr>
        </p:sp>
        <p:sp>
          <p:nvSpPr>
            <p:cNvPr id="328" name="Google Shape;328;p2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27"/>
          <p:cNvGrpSpPr/>
          <p:nvPr/>
        </p:nvGrpSpPr>
        <p:grpSpPr>
          <a:xfrm>
            <a:off x="7952993" y="6065374"/>
            <a:ext cx="10335007" cy="3303093"/>
            <a:chOff x="0" y="-57150"/>
            <a:chExt cx="2721977" cy="869950"/>
          </a:xfrm>
        </p:grpSpPr>
        <p:sp>
          <p:nvSpPr>
            <p:cNvPr id="330" name="Google Shape;330;p27"/>
            <p:cNvSpPr/>
            <p:nvPr/>
          </p:nvSpPr>
          <p:spPr>
            <a:xfrm>
              <a:off x="0" y="0"/>
              <a:ext cx="2721977" cy="527359"/>
            </a:xfrm>
            <a:custGeom>
              <a:rect b="b" l="l" r="r" t="t"/>
              <a:pathLst>
                <a:path extrusionOk="0" h="527359" w="2721977">
                  <a:moveTo>
                    <a:pt x="0" y="0"/>
                  </a:moveTo>
                  <a:lnTo>
                    <a:pt x="2721977" y="0"/>
                  </a:lnTo>
                  <a:lnTo>
                    <a:pt x="2721977" y="527359"/>
                  </a:lnTo>
                  <a:lnTo>
                    <a:pt x="0" y="527359"/>
                  </a:lnTo>
                  <a:close/>
                </a:path>
              </a:pathLst>
            </a:custGeom>
            <a:solidFill>
              <a:srgbClr val="EDF0F0"/>
            </a:solidFill>
            <a:ln>
              <a:noFill/>
            </a:ln>
          </p:spPr>
        </p:sp>
        <p:sp>
          <p:nvSpPr>
            <p:cNvPr id="331" name="Google Shape;331;p2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7952993" y="4063057"/>
            <a:ext cx="10335007" cy="3303093"/>
            <a:chOff x="0" y="-57150"/>
            <a:chExt cx="2721977" cy="869950"/>
          </a:xfrm>
        </p:grpSpPr>
        <p:sp>
          <p:nvSpPr>
            <p:cNvPr id="333" name="Google Shape;333;p27"/>
            <p:cNvSpPr/>
            <p:nvPr/>
          </p:nvSpPr>
          <p:spPr>
            <a:xfrm>
              <a:off x="0" y="0"/>
              <a:ext cx="2721977" cy="527359"/>
            </a:xfrm>
            <a:custGeom>
              <a:rect b="b" l="l" r="r" t="t"/>
              <a:pathLst>
                <a:path extrusionOk="0" h="527359" w="2721977">
                  <a:moveTo>
                    <a:pt x="0" y="0"/>
                  </a:moveTo>
                  <a:lnTo>
                    <a:pt x="2721977" y="0"/>
                  </a:lnTo>
                  <a:lnTo>
                    <a:pt x="2721977" y="527359"/>
                  </a:lnTo>
                  <a:lnTo>
                    <a:pt x="0" y="527359"/>
                  </a:lnTo>
                  <a:close/>
                </a:path>
              </a:pathLst>
            </a:custGeom>
            <a:solidFill>
              <a:srgbClr val="FAF9F7"/>
            </a:solidFill>
            <a:ln>
              <a:noFill/>
            </a:ln>
          </p:spPr>
        </p:sp>
        <p:sp>
          <p:nvSpPr>
            <p:cNvPr id="334" name="Google Shape;334;p2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27"/>
          <p:cNvGrpSpPr/>
          <p:nvPr/>
        </p:nvGrpSpPr>
        <p:grpSpPr>
          <a:xfrm>
            <a:off x="7952993" y="8067692"/>
            <a:ext cx="10335007" cy="3303093"/>
            <a:chOff x="0" y="-57150"/>
            <a:chExt cx="2721977" cy="869950"/>
          </a:xfrm>
        </p:grpSpPr>
        <p:sp>
          <p:nvSpPr>
            <p:cNvPr id="336" name="Google Shape;336;p27"/>
            <p:cNvSpPr/>
            <p:nvPr/>
          </p:nvSpPr>
          <p:spPr>
            <a:xfrm>
              <a:off x="0" y="0"/>
              <a:ext cx="2721977" cy="527359"/>
            </a:xfrm>
            <a:custGeom>
              <a:rect b="b" l="l" r="r" t="t"/>
              <a:pathLst>
                <a:path extrusionOk="0" h="527359" w="2721977">
                  <a:moveTo>
                    <a:pt x="0" y="0"/>
                  </a:moveTo>
                  <a:lnTo>
                    <a:pt x="2721977" y="0"/>
                  </a:lnTo>
                  <a:lnTo>
                    <a:pt x="2721977" y="527359"/>
                  </a:lnTo>
                  <a:lnTo>
                    <a:pt x="0" y="527359"/>
                  </a:lnTo>
                  <a:close/>
                </a:path>
              </a:pathLst>
            </a:custGeom>
            <a:solidFill>
              <a:srgbClr val="FAF9F7"/>
            </a:solidFill>
            <a:ln>
              <a:noFill/>
            </a:ln>
          </p:spPr>
        </p:sp>
        <p:sp>
          <p:nvSpPr>
            <p:cNvPr id="337" name="Google Shape;337;p2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8" name="Google Shape;338;p27"/>
          <p:cNvPicPr preferRelativeResize="0"/>
          <p:nvPr/>
        </p:nvPicPr>
        <p:blipFill rotWithShape="1">
          <a:blip r:embed="rId3">
            <a:alphaModFix/>
          </a:blip>
          <a:srcRect b="6941" l="0" r="0" t="6941"/>
          <a:stretch/>
        </p:blipFill>
        <p:spPr>
          <a:xfrm>
            <a:off x="-1" y="0"/>
            <a:ext cx="7952993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7"/>
          <p:cNvSpPr txBox="1"/>
          <p:nvPr/>
        </p:nvSpPr>
        <p:spPr>
          <a:xfrm>
            <a:off x="8667484" y="3082214"/>
            <a:ext cx="346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Recap</a:t>
            </a:r>
            <a:endParaRPr/>
          </a:p>
        </p:txBody>
      </p:sp>
      <p:sp>
        <p:nvSpPr>
          <p:cNvPr id="340" name="Google Shape;340;p27"/>
          <p:cNvSpPr txBox="1"/>
          <p:nvPr/>
        </p:nvSpPr>
        <p:spPr>
          <a:xfrm>
            <a:off x="8667446" y="7061510"/>
            <a:ext cx="346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Lato"/>
                <a:ea typeface="Lato"/>
                <a:cs typeface="Lato"/>
                <a:sym typeface="Lato"/>
              </a:rPr>
              <a:t>Features</a:t>
            </a:r>
            <a:endParaRPr/>
          </a:p>
        </p:txBody>
      </p:sp>
      <p:sp>
        <p:nvSpPr>
          <p:cNvPr id="341" name="Google Shape;341;p27"/>
          <p:cNvSpPr txBox="1"/>
          <p:nvPr/>
        </p:nvSpPr>
        <p:spPr>
          <a:xfrm>
            <a:off x="8667471" y="4903681"/>
            <a:ext cx="3462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Information  Architecture </a:t>
            </a:r>
            <a:endParaRPr/>
          </a:p>
        </p:txBody>
      </p:sp>
      <p:sp>
        <p:nvSpPr>
          <p:cNvPr id="342" name="Google Shape;342;p27"/>
          <p:cNvSpPr txBox="1"/>
          <p:nvPr/>
        </p:nvSpPr>
        <p:spPr>
          <a:xfrm>
            <a:off x="8667446" y="9063828"/>
            <a:ext cx="346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Lato"/>
                <a:ea typeface="Lato"/>
                <a:cs typeface="Lato"/>
                <a:sym typeface="Lato"/>
              </a:rPr>
              <a:t>Conclusion</a:t>
            </a:r>
            <a:endParaRPr/>
          </a:p>
        </p:txBody>
      </p:sp>
      <p:sp>
        <p:nvSpPr>
          <p:cNvPr id="343" name="Google Shape;343;p27"/>
          <p:cNvSpPr txBox="1"/>
          <p:nvPr/>
        </p:nvSpPr>
        <p:spPr>
          <a:xfrm>
            <a:off x="12130136" y="2662541"/>
            <a:ext cx="51291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-US" sz="2200">
                <a:latin typeface="Lato"/>
                <a:ea typeface="Lato"/>
                <a:cs typeface="Lato"/>
                <a:sym typeface="Lato"/>
              </a:rPr>
              <a:t>Login or Create Account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-US" sz="2200">
                <a:latin typeface="Lato"/>
                <a:ea typeface="Lato"/>
                <a:cs typeface="Lato"/>
                <a:sym typeface="Lato"/>
              </a:rPr>
              <a:t>Enter details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-US" sz="2200">
                <a:latin typeface="Lato"/>
                <a:ea typeface="Lato"/>
                <a:cs typeface="Lato"/>
                <a:sym typeface="Lato"/>
              </a:rPr>
              <a:t>Generate Weekly Plan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8667446" y="860556"/>
            <a:ext cx="7564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Moving Forward</a:t>
            </a:r>
            <a:endParaRPr/>
          </a:p>
        </p:txBody>
      </p:sp>
      <p:grpSp>
        <p:nvGrpSpPr>
          <p:cNvPr id="345" name="Google Shape;345;p27"/>
          <p:cNvGrpSpPr/>
          <p:nvPr/>
        </p:nvGrpSpPr>
        <p:grpSpPr>
          <a:xfrm>
            <a:off x="0" y="9838589"/>
            <a:ext cx="3086104" cy="3230761"/>
            <a:chOff x="0" y="-38100"/>
            <a:chExt cx="812800" cy="850900"/>
          </a:xfrm>
        </p:grpSpPr>
        <p:sp>
          <p:nvSpPr>
            <p:cNvPr id="346" name="Google Shape;346;p27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347" name="Google Shape;347;p2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27"/>
          <p:cNvSpPr/>
          <p:nvPr/>
        </p:nvSpPr>
        <p:spPr>
          <a:xfrm>
            <a:off x="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349" name="Google Shape;349;p27"/>
          <p:cNvSpPr/>
          <p:nvPr/>
        </p:nvSpPr>
        <p:spPr>
          <a:xfrm>
            <a:off x="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350" name="Google Shape;350;p27"/>
          <p:cNvSpPr txBox="1"/>
          <p:nvPr/>
        </p:nvSpPr>
        <p:spPr>
          <a:xfrm>
            <a:off x="12130173" y="4929154"/>
            <a:ext cx="51291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-US" sz="2200">
                <a:latin typeface="Lato"/>
                <a:ea typeface="Lato"/>
                <a:cs typeface="Lato"/>
                <a:sym typeface="Lato"/>
              </a:rPr>
              <a:t>HTML vs PHP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-US" sz="2200">
                <a:latin typeface="Lato"/>
                <a:ea typeface="Lato"/>
                <a:cs typeface="Lato"/>
                <a:sym typeface="Lato"/>
              </a:rPr>
              <a:t>Sorted by feature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12184498" y="6438554"/>
            <a:ext cx="51291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-US" sz="2200">
                <a:latin typeface="Lato"/>
                <a:ea typeface="Lato"/>
                <a:cs typeface="Lato"/>
                <a:sym typeface="Lato"/>
              </a:rPr>
              <a:t>College Community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-US" sz="2200">
                <a:latin typeface="Lato"/>
                <a:ea typeface="Lato"/>
                <a:cs typeface="Lato"/>
                <a:sym typeface="Lato"/>
              </a:rPr>
              <a:t>Adding variety to workout plan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-US" sz="2200">
                <a:latin typeface="Lato"/>
                <a:ea typeface="Lato"/>
                <a:cs typeface="Lato"/>
                <a:sym typeface="Lato"/>
              </a:rPr>
              <a:t>Customization within the plan based on preferences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27"/>
          <p:cNvSpPr txBox="1"/>
          <p:nvPr/>
        </p:nvSpPr>
        <p:spPr>
          <a:xfrm>
            <a:off x="12184498" y="8896254"/>
            <a:ext cx="51291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-US" sz="2200">
                <a:latin typeface="Lato"/>
                <a:ea typeface="Lato"/>
                <a:cs typeface="Lato"/>
                <a:sym typeface="Lato"/>
              </a:rPr>
              <a:t>Main elements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-"/>
            </a:pPr>
            <a:r>
              <a:rPr lang="en-US" sz="2200">
                <a:latin typeface="Lato"/>
                <a:ea typeface="Lato"/>
                <a:cs typeface="Lato"/>
                <a:sym typeface="Lato"/>
              </a:rPr>
              <a:t>Overall Potential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0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28"/>
          <p:cNvGrpSpPr/>
          <p:nvPr/>
        </p:nvGrpSpPr>
        <p:grpSpPr>
          <a:xfrm>
            <a:off x="8534400" y="1028700"/>
            <a:ext cx="9753600" cy="615893"/>
            <a:chOff x="0" y="0"/>
            <a:chExt cx="2592095" cy="162211"/>
          </a:xfrm>
        </p:grpSpPr>
        <p:sp>
          <p:nvSpPr>
            <p:cNvPr id="358" name="Google Shape;358;p28"/>
            <p:cNvSpPr/>
            <p:nvPr/>
          </p:nvSpPr>
          <p:spPr>
            <a:xfrm>
              <a:off x="0" y="0"/>
              <a:ext cx="2592095" cy="162211"/>
            </a:xfrm>
            <a:custGeom>
              <a:rect b="b" l="l" r="r" t="t"/>
              <a:pathLst>
                <a:path extrusionOk="0" h="162211" w="2592095">
                  <a:moveTo>
                    <a:pt x="0" y="0"/>
                  </a:moveTo>
                  <a:lnTo>
                    <a:pt x="2592095" y="0"/>
                  </a:lnTo>
                  <a:lnTo>
                    <a:pt x="2592095" y="162211"/>
                  </a:lnTo>
                  <a:lnTo>
                    <a:pt x="0" y="162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59" name="Google Shape;359;p28"/>
            <p:cNvSpPr txBox="1"/>
            <p:nvPr/>
          </p:nvSpPr>
          <p:spPr>
            <a:xfrm>
              <a:off x="0" y="0"/>
              <a:ext cx="2563358" cy="162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0" name="Google Shape;360;p28"/>
          <p:cNvPicPr preferRelativeResize="0"/>
          <p:nvPr/>
        </p:nvPicPr>
        <p:blipFill rotWithShape="1">
          <a:blip r:embed="rId3">
            <a:alphaModFix/>
          </a:blip>
          <a:srcRect b="0" l="2253" r="2253" t="0"/>
          <a:stretch/>
        </p:blipFill>
        <p:spPr>
          <a:xfrm>
            <a:off x="0" y="0"/>
            <a:ext cx="7825907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" name="Google Shape;361;p28"/>
          <p:cNvGrpSpPr/>
          <p:nvPr/>
        </p:nvGrpSpPr>
        <p:grpSpPr>
          <a:xfrm>
            <a:off x="0" y="884039"/>
            <a:ext cx="2162488" cy="3230763"/>
            <a:chOff x="0" y="-38100"/>
            <a:chExt cx="1536012" cy="850900"/>
          </a:xfrm>
        </p:grpSpPr>
        <p:sp>
          <p:nvSpPr>
            <p:cNvPr id="362" name="Google Shape;362;p28"/>
            <p:cNvSpPr/>
            <p:nvPr/>
          </p:nvSpPr>
          <p:spPr>
            <a:xfrm>
              <a:off x="0" y="0"/>
              <a:ext cx="1536012" cy="156984"/>
            </a:xfrm>
            <a:custGeom>
              <a:rect b="b" l="l" r="r" t="t"/>
              <a:pathLst>
                <a:path extrusionOk="0" h="156984" w="1536012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63" name="Google Shape;363;p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p28"/>
          <p:cNvGrpSpPr/>
          <p:nvPr/>
        </p:nvGrpSpPr>
        <p:grpSpPr>
          <a:xfrm>
            <a:off x="0" y="8308190"/>
            <a:ext cx="2162488" cy="3230763"/>
            <a:chOff x="0" y="-38100"/>
            <a:chExt cx="1536012" cy="850900"/>
          </a:xfrm>
        </p:grpSpPr>
        <p:sp>
          <p:nvSpPr>
            <p:cNvPr id="365" name="Google Shape;365;p28"/>
            <p:cNvSpPr/>
            <p:nvPr/>
          </p:nvSpPr>
          <p:spPr>
            <a:xfrm>
              <a:off x="0" y="0"/>
              <a:ext cx="1536012" cy="156984"/>
            </a:xfrm>
            <a:custGeom>
              <a:rect b="b" l="l" r="r" t="t"/>
              <a:pathLst>
                <a:path extrusionOk="0" h="156984" w="1536012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CAC0A8"/>
            </a:solidFill>
            <a:ln>
              <a:noFill/>
            </a:ln>
          </p:spPr>
        </p:sp>
        <p:sp>
          <p:nvSpPr>
            <p:cNvPr id="366" name="Google Shape;366;p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28"/>
          <p:cNvSpPr/>
          <p:nvPr/>
        </p:nvSpPr>
        <p:spPr>
          <a:xfrm>
            <a:off x="8534400" y="8472695"/>
            <a:ext cx="9756688" cy="576103"/>
          </a:xfrm>
          <a:custGeom>
            <a:rect b="b" l="l" r="r" t="t"/>
            <a:pathLst>
              <a:path extrusionOk="0" h="135474" w="2517855">
                <a:moveTo>
                  <a:pt x="0" y="0"/>
                </a:moveTo>
                <a:lnTo>
                  <a:pt x="2517855" y="0"/>
                </a:lnTo>
                <a:lnTo>
                  <a:pt x="2517855" y="135474"/>
                </a:lnTo>
                <a:lnTo>
                  <a:pt x="0" y="135474"/>
                </a:lnTo>
                <a:close/>
              </a:path>
            </a:pathLst>
          </a:custGeom>
          <a:solidFill>
            <a:srgbClr val="CAC0A8"/>
          </a:solidFill>
          <a:ln>
            <a:noFill/>
          </a:ln>
        </p:spPr>
      </p:sp>
      <p:sp>
        <p:nvSpPr>
          <p:cNvPr id="368" name="Google Shape;368;p28"/>
          <p:cNvSpPr txBox="1"/>
          <p:nvPr/>
        </p:nvSpPr>
        <p:spPr>
          <a:xfrm>
            <a:off x="8988353" y="4528789"/>
            <a:ext cx="88488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987" u="none" cap="none" strike="noStrike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thank</a:t>
            </a:r>
            <a:r>
              <a:rPr b="1" lang="en-US" sz="7987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7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1028700" y="8493760"/>
            <a:ext cx="3433112" cy="598083"/>
          </a:xfrm>
          <a:custGeom>
            <a:rect b="b" l="l" r="r" t="t"/>
            <a:pathLst>
              <a:path extrusionOk="0" h="157520" w="904194">
                <a:moveTo>
                  <a:pt x="0" y="0"/>
                </a:moveTo>
                <a:lnTo>
                  <a:pt x="904194" y="0"/>
                </a:lnTo>
                <a:lnTo>
                  <a:pt x="904194" y="157520"/>
                </a:lnTo>
                <a:lnTo>
                  <a:pt x="0" y="157520"/>
                </a:lnTo>
                <a:close/>
              </a:path>
            </a:pathLst>
          </a:custGeom>
          <a:solidFill>
            <a:srgbClr val="CAC0A8"/>
          </a:solidFill>
          <a:ln>
            <a:noFill/>
          </a:ln>
        </p:spPr>
      </p:sp>
      <p:sp>
        <p:nvSpPr>
          <p:cNvPr id="104" name="Google Shape;104;p14"/>
          <p:cNvSpPr txBox="1"/>
          <p:nvPr/>
        </p:nvSpPr>
        <p:spPr>
          <a:xfrm>
            <a:off x="1028700" y="1233257"/>
            <a:ext cx="75999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987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What</a:t>
            </a:r>
            <a:r>
              <a:rPr b="1" lang="en-US" sz="7987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 is Unifit?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028700" y="3502476"/>
            <a:ext cx="6795000" cy="4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37686"/>
              </a:buClr>
              <a:buSzPts val="4000"/>
              <a:buChar char="●"/>
            </a:pPr>
            <a:r>
              <a:rPr b="1" lang="en-US" sz="4000">
                <a:solidFill>
                  <a:srgbClr val="537686"/>
                </a:solidFill>
                <a:latin typeface="Raleway"/>
                <a:ea typeface="Raleway"/>
                <a:cs typeface="Raleway"/>
                <a:sym typeface="Raleway"/>
              </a:rPr>
              <a:t>Creates weekly fitness plans:</a:t>
            </a:r>
            <a:endParaRPr b="1" sz="4000">
              <a:solidFill>
                <a:srgbClr val="53768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82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37686"/>
              </a:buClr>
              <a:buSzPts val="4000"/>
              <a:buChar char="○"/>
            </a:pPr>
            <a:r>
              <a:rPr b="1" lang="en-US" sz="4000">
                <a:solidFill>
                  <a:srgbClr val="537686"/>
                </a:solidFill>
                <a:latin typeface="Raleway"/>
                <a:ea typeface="Raleway"/>
                <a:cs typeface="Raleway"/>
                <a:sym typeface="Raleway"/>
              </a:rPr>
              <a:t>Individuals stats</a:t>
            </a:r>
            <a:endParaRPr b="1" sz="4000">
              <a:solidFill>
                <a:srgbClr val="53768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82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37686"/>
              </a:buClr>
              <a:buSzPts val="4000"/>
              <a:buChar char="○"/>
            </a:pPr>
            <a:r>
              <a:rPr b="1" lang="en-US" sz="4000">
                <a:solidFill>
                  <a:srgbClr val="537686"/>
                </a:solidFill>
                <a:latin typeface="Raleway"/>
                <a:ea typeface="Raleway"/>
                <a:cs typeface="Raleway"/>
                <a:sym typeface="Raleway"/>
              </a:rPr>
              <a:t>Personal Information</a:t>
            </a:r>
            <a:endParaRPr b="1" sz="4000">
              <a:solidFill>
                <a:srgbClr val="53768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82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37686"/>
              </a:buClr>
              <a:buSzPts val="4000"/>
              <a:buChar char="○"/>
            </a:pPr>
            <a:r>
              <a:rPr b="1" lang="en-US" sz="4000">
                <a:solidFill>
                  <a:srgbClr val="537686"/>
                </a:solidFill>
                <a:latin typeface="Raleway"/>
                <a:ea typeface="Raleway"/>
                <a:cs typeface="Raleway"/>
                <a:sym typeface="Raleway"/>
              </a:rPr>
              <a:t>Goals</a:t>
            </a:r>
            <a:endParaRPr b="1" sz="4000">
              <a:solidFill>
                <a:srgbClr val="53768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82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37686"/>
              </a:buClr>
              <a:buSzPts val="4000"/>
              <a:buFont typeface="Raleway"/>
              <a:buChar char="○"/>
            </a:pPr>
            <a:r>
              <a:rPr b="1" lang="en-US" sz="4000">
                <a:solidFill>
                  <a:srgbClr val="537686"/>
                </a:solidFill>
                <a:latin typeface="Raleway"/>
                <a:ea typeface="Raleway"/>
                <a:cs typeface="Raleway"/>
                <a:sym typeface="Raleway"/>
              </a:rPr>
              <a:t>Videos</a:t>
            </a:r>
            <a:endParaRPr b="1" sz="4000">
              <a:solidFill>
                <a:srgbClr val="53768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37686"/>
              </a:buClr>
              <a:buSzPts val="4000"/>
              <a:buFont typeface="Raleway"/>
              <a:buChar char="●"/>
            </a:pPr>
            <a:r>
              <a:rPr b="1" lang="en-US" sz="4000">
                <a:solidFill>
                  <a:srgbClr val="537686"/>
                </a:solidFill>
                <a:latin typeface="Raleway"/>
                <a:ea typeface="Raleway"/>
                <a:cs typeface="Raleway"/>
                <a:sym typeface="Raleway"/>
              </a:rPr>
              <a:t>Membership-free fitness website</a:t>
            </a:r>
            <a:endParaRPr sz="4000"/>
          </a:p>
        </p:txBody>
      </p:sp>
      <p:sp>
        <p:nvSpPr>
          <p:cNvPr id="106" name="Google Shape;106;p14"/>
          <p:cNvSpPr txBox="1"/>
          <p:nvPr/>
        </p:nvSpPr>
        <p:spPr>
          <a:xfrm>
            <a:off x="994613" y="8608158"/>
            <a:ext cx="350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US" sz="2400"/>
              <a:t>’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GET STARTED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0850" y="2506537"/>
            <a:ext cx="9939026" cy="61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4">
            <a:alphaModFix/>
          </a:blip>
          <a:srcRect b="3488" l="0" r="0" t="3488"/>
          <a:stretch/>
        </p:blipFill>
        <p:spPr>
          <a:xfrm>
            <a:off x="9910450" y="2759925"/>
            <a:ext cx="6719826" cy="44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1725930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10" name="Google Shape;110;p14"/>
          <p:cNvSpPr/>
          <p:nvPr/>
        </p:nvSpPr>
        <p:spPr>
          <a:xfrm>
            <a:off x="1725930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11" name="Google Shape;111;p14"/>
          <p:cNvSpPr/>
          <p:nvPr/>
        </p:nvSpPr>
        <p:spPr>
          <a:xfrm>
            <a:off x="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12" name="Google Shape;112;p14"/>
          <p:cNvSpPr/>
          <p:nvPr/>
        </p:nvSpPr>
        <p:spPr>
          <a:xfrm>
            <a:off x="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7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5"/>
          <p:cNvGrpSpPr/>
          <p:nvPr/>
        </p:nvGrpSpPr>
        <p:grpSpPr>
          <a:xfrm>
            <a:off x="0" y="9838589"/>
            <a:ext cx="3086104" cy="3230761"/>
            <a:chOff x="0" y="-38100"/>
            <a:chExt cx="812800" cy="850900"/>
          </a:xfrm>
        </p:grpSpPr>
        <p:sp>
          <p:nvSpPr>
            <p:cNvPr id="118" name="Google Shape;118;p15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119" name="Google Shape;119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17259300" y="-144661"/>
            <a:ext cx="3086104" cy="3230761"/>
            <a:chOff x="0" y="-38100"/>
            <a:chExt cx="812800" cy="850900"/>
          </a:xfrm>
        </p:grpSpPr>
        <p:sp>
          <p:nvSpPr>
            <p:cNvPr id="121" name="Google Shape;121;p15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122" name="Google Shape;122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0" y="-144661"/>
            <a:ext cx="3086104" cy="3230761"/>
            <a:chOff x="0" y="-38100"/>
            <a:chExt cx="812800" cy="850900"/>
          </a:xfrm>
        </p:grpSpPr>
        <p:sp>
          <p:nvSpPr>
            <p:cNvPr id="124" name="Google Shape;124;p15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  <a:ln>
              <a:noFill/>
            </a:ln>
          </p:spPr>
        </p:sp>
        <p:sp>
          <p:nvSpPr>
            <p:cNvPr id="125" name="Google Shape;125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5"/>
          <p:cNvGrpSpPr/>
          <p:nvPr/>
        </p:nvGrpSpPr>
        <p:grpSpPr>
          <a:xfrm>
            <a:off x="17259300" y="9838589"/>
            <a:ext cx="3086104" cy="3230761"/>
            <a:chOff x="0" y="-38100"/>
            <a:chExt cx="812800" cy="850900"/>
          </a:xfrm>
        </p:grpSpPr>
        <p:sp>
          <p:nvSpPr>
            <p:cNvPr id="127" name="Google Shape;127;p15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  <a:ln>
              <a:noFill/>
            </a:ln>
          </p:spPr>
        </p:sp>
        <p:sp>
          <p:nvSpPr>
            <p:cNvPr id="128" name="Google Shape;128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205" y="3981964"/>
            <a:ext cx="8252795" cy="408795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3907758" y="1551779"/>
            <a:ext cx="1047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Who Does Unifit Serve?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9961950" y="3672661"/>
            <a:ext cx="6904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2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●"/>
            </a:pPr>
            <a:r>
              <a:rPr lang="en-US" sz="4000"/>
              <a:t>For all age groups</a:t>
            </a:r>
            <a:endParaRPr sz="4000"/>
          </a:p>
          <a:p>
            <a:pPr indent="-482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Individuals new to working out</a:t>
            </a:r>
            <a:endParaRPr sz="4000"/>
          </a:p>
          <a:p>
            <a:pPr indent="-482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Easy access to workouts and custom weekly plan</a:t>
            </a:r>
            <a:endParaRPr sz="4000"/>
          </a:p>
        </p:txBody>
      </p:sp>
      <p:pic>
        <p:nvPicPr>
          <p:cNvPr id="132" name="Google Shape;13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6975" y="3720304"/>
            <a:ext cx="915930" cy="118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0111" y="5434671"/>
            <a:ext cx="915930" cy="1182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34517" y="5879775"/>
            <a:ext cx="915930" cy="1182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/>
          <p:nvPr/>
        </p:nvSpPr>
        <p:spPr>
          <a:xfrm>
            <a:off x="1725930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36" name="Google Shape;136;p15"/>
          <p:cNvSpPr/>
          <p:nvPr/>
        </p:nvSpPr>
        <p:spPr>
          <a:xfrm>
            <a:off x="1725930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37" name="Google Shape;137;p15"/>
          <p:cNvSpPr/>
          <p:nvPr/>
        </p:nvSpPr>
        <p:spPr>
          <a:xfrm>
            <a:off x="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38" name="Google Shape;138;p15"/>
          <p:cNvSpPr/>
          <p:nvPr/>
        </p:nvSpPr>
        <p:spPr>
          <a:xfrm>
            <a:off x="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7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6"/>
          <p:cNvGrpSpPr/>
          <p:nvPr/>
        </p:nvGrpSpPr>
        <p:grpSpPr>
          <a:xfrm>
            <a:off x="0" y="9838588"/>
            <a:ext cx="3085741" cy="3230403"/>
            <a:chOff x="0" y="-38100"/>
            <a:chExt cx="812700" cy="850800"/>
          </a:xfrm>
        </p:grpSpPr>
        <p:sp>
          <p:nvSpPr>
            <p:cNvPr id="144" name="Google Shape;144;p16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145" name="Google Shape;145;p1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17259300" y="-144662"/>
            <a:ext cx="3085741" cy="3230403"/>
            <a:chOff x="0" y="-38100"/>
            <a:chExt cx="812700" cy="850800"/>
          </a:xfrm>
        </p:grpSpPr>
        <p:sp>
          <p:nvSpPr>
            <p:cNvPr id="147" name="Google Shape;147;p16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148" name="Google Shape;148;p1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6"/>
          <p:cNvGrpSpPr/>
          <p:nvPr/>
        </p:nvGrpSpPr>
        <p:grpSpPr>
          <a:xfrm>
            <a:off x="0" y="-144662"/>
            <a:ext cx="3085741" cy="3230403"/>
            <a:chOff x="0" y="-38100"/>
            <a:chExt cx="812700" cy="850800"/>
          </a:xfrm>
        </p:grpSpPr>
        <p:sp>
          <p:nvSpPr>
            <p:cNvPr id="150" name="Google Shape;150;p16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  <a:ln>
              <a:noFill/>
            </a:ln>
          </p:spPr>
        </p:sp>
        <p:sp>
          <p:nvSpPr>
            <p:cNvPr id="151" name="Google Shape;151;p1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17259300" y="9838588"/>
            <a:ext cx="3085741" cy="3230403"/>
            <a:chOff x="0" y="-38100"/>
            <a:chExt cx="812700" cy="850800"/>
          </a:xfrm>
        </p:grpSpPr>
        <p:sp>
          <p:nvSpPr>
            <p:cNvPr id="153" name="Google Shape;153;p16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  <a:ln>
              <a:noFill/>
            </a:ln>
          </p:spPr>
        </p:sp>
        <p:sp>
          <p:nvSpPr>
            <p:cNvPr id="154" name="Google Shape;154;p1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6"/>
          <p:cNvSpPr txBox="1"/>
          <p:nvPr/>
        </p:nvSpPr>
        <p:spPr>
          <a:xfrm>
            <a:off x="3907758" y="1551779"/>
            <a:ext cx="1047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Person A: Jake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3506475" y="2972625"/>
            <a:ext cx="11834700" cy="4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2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●"/>
            </a:pPr>
            <a:r>
              <a:rPr lang="en-US" sz="4000"/>
              <a:t>College Student</a:t>
            </a:r>
            <a:endParaRPr sz="4000"/>
          </a:p>
          <a:p>
            <a:pPr indent="-482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New to working out</a:t>
            </a:r>
            <a:endParaRPr sz="4000"/>
          </a:p>
          <a:p>
            <a:pPr indent="-482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Did not take Weight Training in high school</a:t>
            </a:r>
            <a:endParaRPr sz="4000"/>
          </a:p>
          <a:p>
            <a:pPr indent="-482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Has a new goal of building muscle</a:t>
            </a:r>
            <a:endParaRPr sz="4000"/>
          </a:p>
          <a:p>
            <a:pPr indent="-482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Does not know where to start</a:t>
            </a:r>
            <a:endParaRPr sz="4000"/>
          </a:p>
          <a:p>
            <a:pPr indent="-482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He can use Unifit as a tool to </a:t>
            </a:r>
            <a:r>
              <a:rPr lang="en-US" sz="4000"/>
              <a:t>achieve</a:t>
            </a:r>
            <a:r>
              <a:rPr lang="en-US" sz="4000"/>
              <a:t> his goals</a:t>
            </a:r>
            <a:endParaRPr sz="4000"/>
          </a:p>
        </p:txBody>
      </p:sp>
      <p:sp>
        <p:nvSpPr>
          <p:cNvPr id="157" name="Google Shape;157;p16"/>
          <p:cNvSpPr/>
          <p:nvPr/>
        </p:nvSpPr>
        <p:spPr>
          <a:xfrm>
            <a:off x="1725930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58" name="Google Shape;158;p16"/>
          <p:cNvSpPr/>
          <p:nvPr/>
        </p:nvSpPr>
        <p:spPr>
          <a:xfrm>
            <a:off x="1725930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59" name="Google Shape;159;p16"/>
          <p:cNvSpPr/>
          <p:nvPr/>
        </p:nvSpPr>
        <p:spPr>
          <a:xfrm>
            <a:off x="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60" name="Google Shape;160;p16"/>
          <p:cNvSpPr/>
          <p:nvPr/>
        </p:nvSpPr>
        <p:spPr>
          <a:xfrm>
            <a:off x="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7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7"/>
          <p:cNvGrpSpPr/>
          <p:nvPr/>
        </p:nvGrpSpPr>
        <p:grpSpPr>
          <a:xfrm>
            <a:off x="0" y="9838588"/>
            <a:ext cx="3085741" cy="3230403"/>
            <a:chOff x="0" y="-38100"/>
            <a:chExt cx="812700" cy="850800"/>
          </a:xfrm>
        </p:grpSpPr>
        <p:sp>
          <p:nvSpPr>
            <p:cNvPr id="166" name="Google Shape;166;p17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167" name="Google Shape;167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17259300" y="-144662"/>
            <a:ext cx="3085741" cy="3230403"/>
            <a:chOff x="0" y="-38100"/>
            <a:chExt cx="812700" cy="850800"/>
          </a:xfrm>
        </p:grpSpPr>
        <p:sp>
          <p:nvSpPr>
            <p:cNvPr id="169" name="Google Shape;169;p17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  <a:ln>
              <a:noFill/>
            </a:ln>
          </p:spPr>
        </p:sp>
        <p:sp>
          <p:nvSpPr>
            <p:cNvPr id="170" name="Google Shape;170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7"/>
          <p:cNvGrpSpPr/>
          <p:nvPr/>
        </p:nvGrpSpPr>
        <p:grpSpPr>
          <a:xfrm>
            <a:off x="0" y="-144662"/>
            <a:ext cx="3085741" cy="3230403"/>
            <a:chOff x="0" y="-38100"/>
            <a:chExt cx="812700" cy="850800"/>
          </a:xfrm>
        </p:grpSpPr>
        <p:sp>
          <p:nvSpPr>
            <p:cNvPr id="172" name="Google Shape;172;p17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  <a:ln>
              <a:noFill/>
            </a:ln>
          </p:spPr>
        </p:sp>
        <p:sp>
          <p:nvSpPr>
            <p:cNvPr id="173" name="Google Shape;173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7"/>
          <p:cNvGrpSpPr/>
          <p:nvPr/>
        </p:nvGrpSpPr>
        <p:grpSpPr>
          <a:xfrm>
            <a:off x="17259300" y="9838588"/>
            <a:ext cx="3085741" cy="3230403"/>
            <a:chOff x="0" y="-38100"/>
            <a:chExt cx="812700" cy="850800"/>
          </a:xfrm>
        </p:grpSpPr>
        <p:sp>
          <p:nvSpPr>
            <p:cNvPr id="175" name="Google Shape;175;p17"/>
            <p:cNvSpPr/>
            <p:nvPr/>
          </p:nvSpPr>
          <p:spPr>
            <a:xfrm>
              <a:off x="0" y="0"/>
              <a:ext cx="270933" cy="80000"/>
            </a:xfrm>
            <a:custGeom>
              <a:rect b="b" l="l" r="r" t="t"/>
              <a:pathLst>
                <a:path extrusionOk="0" h="800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  <a:ln>
              <a:noFill/>
            </a:ln>
          </p:spPr>
        </p:sp>
        <p:sp>
          <p:nvSpPr>
            <p:cNvPr id="176" name="Google Shape;176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7"/>
          <p:cNvSpPr txBox="1"/>
          <p:nvPr/>
        </p:nvSpPr>
        <p:spPr>
          <a:xfrm>
            <a:off x="3907758" y="1551779"/>
            <a:ext cx="10472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Person B: Billy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3506475" y="2972625"/>
            <a:ext cx="11834700" cy="4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2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●"/>
            </a:pPr>
            <a:r>
              <a:rPr lang="en-US" sz="4000"/>
              <a:t>Adult in their 30’s</a:t>
            </a:r>
            <a:endParaRPr sz="4000"/>
          </a:p>
          <a:p>
            <a:pPr indent="-482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They started gaining weight after working double shifts and having Taco Bell for dinner everyday</a:t>
            </a:r>
            <a:endParaRPr sz="4000"/>
          </a:p>
          <a:p>
            <a:pPr indent="-482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Wants to start losing weight and lower body fat percentage to maintain a healthier lifestyle</a:t>
            </a:r>
            <a:endParaRPr sz="4000"/>
          </a:p>
          <a:p>
            <a:pPr indent="-4826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4000"/>
              <a:t>He can use Unifit as a tool to achieve his goals</a:t>
            </a:r>
            <a:endParaRPr sz="4000"/>
          </a:p>
        </p:txBody>
      </p:sp>
      <p:sp>
        <p:nvSpPr>
          <p:cNvPr id="179" name="Google Shape;179;p17"/>
          <p:cNvSpPr/>
          <p:nvPr/>
        </p:nvSpPr>
        <p:spPr>
          <a:xfrm>
            <a:off x="1725930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80" name="Google Shape;180;p17"/>
          <p:cNvSpPr/>
          <p:nvPr/>
        </p:nvSpPr>
        <p:spPr>
          <a:xfrm>
            <a:off x="1725930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81" name="Google Shape;181;p17"/>
          <p:cNvSpPr/>
          <p:nvPr/>
        </p:nvSpPr>
        <p:spPr>
          <a:xfrm>
            <a:off x="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82" name="Google Shape;182;p17"/>
          <p:cNvSpPr/>
          <p:nvPr/>
        </p:nvSpPr>
        <p:spPr>
          <a:xfrm>
            <a:off x="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7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/>
        </p:nvSpPr>
        <p:spPr>
          <a:xfrm>
            <a:off x="3169615" y="1320915"/>
            <a:ext cx="11948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Comparison and Demand</a:t>
            </a:r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25" y="3036575"/>
            <a:ext cx="5535852" cy="299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725" y="6228125"/>
            <a:ext cx="5535852" cy="341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18"/>
          <p:cNvCxnSpPr/>
          <p:nvPr/>
        </p:nvCxnSpPr>
        <p:spPr>
          <a:xfrm>
            <a:off x="8987600" y="3194375"/>
            <a:ext cx="18000" cy="58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1" name="Google Shape;1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84160" y="3871024"/>
            <a:ext cx="6289592" cy="323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/>
          <p:nvPr/>
        </p:nvSpPr>
        <p:spPr>
          <a:xfrm>
            <a:off x="1725930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93" name="Google Shape;193;p18"/>
          <p:cNvSpPr/>
          <p:nvPr/>
        </p:nvSpPr>
        <p:spPr>
          <a:xfrm>
            <a:off x="1725930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94" name="Google Shape;194;p18"/>
          <p:cNvSpPr/>
          <p:nvPr/>
        </p:nvSpPr>
        <p:spPr>
          <a:xfrm>
            <a:off x="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195" name="Google Shape;195;p18"/>
          <p:cNvSpPr/>
          <p:nvPr/>
        </p:nvSpPr>
        <p:spPr>
          <a:xfrm>
            <a:off x="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7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/>
        </p:nvSpPr>
        <p:spPr>
          <a:xfrm>
            <a:off x="1545188" y="1038225"/>
            <a:ext cx="586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Initial Design</a:t>
            </a:r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4866"/>
            <a:ext cx="18288000" cy="703659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/>
          <p:nvPr/>
        </p:nvSpPr>
        <p:spPr>
          <a:xfrm>
            <a:off x="1725930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03" name="Google Shape;203;p19"/>
          <p:cNvSpPr/>
          <p:nvPr/>
        </p:nvSpPr>
        <p:spPr>
          <a:xfrm>
            <a:off x="1725930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04" name="Google Shape;204;p19"/>
          <p:cNvSpPr/>
          <p:nvPr/>
        </p:nvSpPr>
        <p:spPr>
          <a:xfrm>
            <a:off x="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05" name="Google Shape;205;p19"/>
          <p:cNvSpPr/>
          <p:nvPr/>
        </p:nvSpPr>
        <p:spPr>
          <a:xfrm>
            <a:off x="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7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/>
        </p:nvSpPr>
        <p:spPr>
          <a:xfrm>
            <a:off x="1545188" y="1038225"/>
            <a:ext cx="586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Initial Design</a:t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888" y="2112528"/>
            <a:ext cx="9788221" cy="74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/>
          <p:nvPr/>
        </p:nvSpPr>
        <p:spPr>
          <a:xfrm>
            <a:off x="1725930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13" name="Google Shape;213;p20"/>
          <p:cNvSpPr/>
          <p:nvPr/>
        </p:nvSpPr>
        <p:spPr>
          <a:xfrm>
            <a:off x="1725930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14" name="Google Shape;214;p20"/>
          <p:cNvSpPr/>
          <p:nvPr/>
        </p:nvSpPr>
        <p:spPr>
          <a:xfrm>
            <a:off x="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15" name="Google Shape;215;p20"/>
          <p:cNvSpPr/>
          <p:nvPr/>
        </p:nvSpPr>
        <p:spPr>
          <a:xfrm>
            <a:off x="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9F7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/>
        </p:nvSpPr>
        <p:spPr>
          <a:xfrm>
            <a:off x="1545188" y="1038225"/>
            <a:ext cx="586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2222B"/>
                </a:solidFill>
                <a:latin typeface="Open Sans"/>
                <a:ea typeface="Open Sans"/>
                <a:cs typeface="Open Sans"/>
                <a:sym typeface="Open Sans"/>
              </a:rPr>
              <a:t>Initial Design</a:t>
            </a:r>
            <a:endParaRPr/>
          </a:p>
        </p:txBody>
      </p:sp>
      <p:pic>
        <p:nvPicPr>
          <p:cNvPr id="221" name="Google Shape;2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25" y="2273925"/>
            <a:ext cx="7945250" cy="62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2048" y="2291525"/>
            <a:ext cx="8295177" cy="62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1"/>
          <p:cNvSpPr/>
          <p:nvPr/>
        </p:nvSpPr>
        <p:spPr>
          <a:xfrm>
            <a:off x="1725930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24" name="Google Shape;224;p21"/>
          <p:cNvSpPr/>
          <p:nvPr/>
        </p:nvSpPr>
        <p:spPr>
          <a:xfrm>
            <a:off x="1725930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25" name="Google Shape;225;p21"/>
          <p:cNvSpPr/>
          <p:nvPr/>
        </p:nvSpPr>
        <p:spPr>
          <a:xfrm>
            <a:off x="0" y="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  <p:sp>
        <p:nvSpPr>
          <p:cNvPr id="226" name="Google Shape;226;p21"/>
          <p:cNvSpPr/>
          <p:nvPr/>
        </p:nvSpPr>
        <p:spPr>
          <a:xfrm>
            <a:off x="0" y="9983200"/>
            <a:ext cx="1028868" cy="303800"/>
          </a:xfrm>
          <a:custGeom>
            <a:rect b="b" l="l" r="r" t="t"/>
            <a:pathLst>
              <a:path extrusionOk="0" h="80000" w="270933">
                <a:moveTo>
                  <a:pt x="0" y="0"/>
                </a:moveTo>
                <a:lnTo>
                  <a:pt x="270933" y="0"/>
                </a:lnTo>
                <a:lnTo>
                  <a:pt x="270933" y="80000"/>
                </a:lnTo>
                <a:lnTo>
                  <a:pt x="0" y="80000"/>
                </a:lnTo>
                <a:close/>
              </a:path>
            </a:pathLst>
          </a:custGeom>
          <a:solidFill>
            <a:srgbClr val="CDC0A8"/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