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76" r:id="rId3"/>
    <p:sldId id="438" r:id="rId4"/>
    <p:sldId id="439" r:id="rId5"/>
    <p:sldId id="432" r:id="rId6"/>
    <p:sldId id="437" r:id="rId7"/>
    <p:sldId id="411" r:id="rId8"/>
    <p:sldId id="274" r:id="rId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1" autoAdjust="0"/>
    <p:restoredTop sz="82810" autoAdjust="0"/>
  </p:normalViewPr>
  <p:slideViewPr>
    <p:cSldViewPr snapToGrid="0" snapToObjects="1">
      <p:cViewPr varScale="1">
        <p:scale>
          <a:sx n="103" d="100"/>
          <a:sy n="103" d="100"/>
        </p:scale>
        <p:origin x="18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 Fatima" userId="87373d5b-4b3a-4be5-86f3-f5e220aa35ac" providerId="ADAL" clId="{59FACAAC-4C5B-4114-8D02-E5C70D345EC4}"/>
    <pc:docChg chg="modSld">
      <pc:chgData name="Samar Fatima" userId="87373d5b-4b3a-4be5-86f3-f5e220aa35ac" providerId="ADAL" clId="{59FACAAC-4C5B-4114-8D02-E5C70D345EC4}" dt="2024-02-22T01:06:17.379" v="32" actId="20577"/>
      <pc:docMkLst>
        <pc:docMk/>
      </pc:docMkLst>
      <pc:sldChg chg="modSp mod">
        <pc:chgData name="Samar Fatima" userId="87373d5b-4b3a-4be5-86f3-f5e220aa35ac" providerId="ADAL" clId="{59FACAAC-4C5B-4114-8D02-E5C70D345EC4}" dt="2024-02-22T01:06:02.433" v="24" actId="20577"/>
        <pc:sldMkLst>
          <pc:docMk/>
          <pc:sldMk cId="2005616104" sldId="256"/>
        </pc:sldMkLst>
        <pc:spChg chg="mod">
          <ac:chgData name="Samar Fatima" userId="87373d5b-4b3a-4be5-86f3-f5e220aa35ac" providerId="ADAL" clId="{59FACAAC-4C5B-4114-8D02-E5C70D345EC4}" dt="2024-02-22T01:05:53.295" v="3" actId="20577"/>
          <ac:spMkLst>
            <pc:docMk/>
            <pc:sldMk cId="2005616104" sldId="256"/>
            <ac:spMk id="2" creationId="{00000000-0000-0000-0000-000000000000}"/>
          </ac:spMkLst>
        </pc:spChg>
        <pc:spChg chg="mod">
          <ac:chgData name="Samar Fatima" userId="87373d5b-4b3a-4be5-86f3-f5e220aa35ac" providerId="ADAL" clId="{59FACAAC-4C5B-4114-8D02-E5C70D345EC4}" dt="2024-02-22T01:06:02.433" v="24" actId="20577"/>
          <ac:spMkLst>
            <pc:docMk/>
            <pc:sldMk cId="2005616104" sldId="256"/>
            <ac:spMk id="3" creationId="{00000000-0000-0000-0000-000000000000}"/>
          </ac:spMkLst>
        </pc:spChg>
      </pc:sldChg>
      <pc:sldChg chg="modSp mod">
        <pc:chgData name="Samar Fatima" userId="87373d5b-4b3a-4be5-86f3-f5e220aa35ac" providerId="ADAL" clId="{59FACAAC-4C5B-4114-8D02-E5C70D345EC4}" dt="2024-02-22T01:06:17.379" v="32" actId="20577"/>
        <pc:sldMkLst>
          <pc:docMk/>
          <pc:sldMk cId="1671273896" sldId="276"/>
        </pc:sldMkLst>
        <pc:spChg chg="mod">
          <ac:chgData name="Samar Fatima" userId="87373d5b-4b3a-4be5-86f3-f5e220aa35ac" providerId="ADAL" clId="{59FACAAC-4C5B-4114-8D02-E5C70D345EC4}" dt="2024-02-22T01:06:17.379" v="32" actId="20577"/>
          <ac:spMkLst>
            <pc:docMk/>
            <pc:sldMk cId="1671273896" sldId="276"/>
            <ac:spMk id="6" creationId="{8718606D-F69C-4D46-9438-9D571CFCAC4C}"/>
          </ac:spMkLst>
        </pc:spChg>
      </pc:sldChg>
    </pc:docChg>
  </pc:docChgLst>
  <pc:docChgLst>
    <pc:chgData name="Samar Fatima" userId="87373d5b-4b3a-4be5-86f3-f5e220aa35ac" providerId="ADAL" clId="{EC92D63F-8763-4BE8-90E5-3B2FD96ACEEF}"/>
    <pc:docChg chg="modSld">
      <pc:chgData name="Samar Fatima" userId="87373d5b-4b3a-4be5-86f3-f5e220aa35ac" providerId="ADAL" clId="{EC92D63F-8763-4BE8-90E5-3B2FD96ACEEF}" dt="2024-03-24T21:51:36.506" v="7" actId="20577"/>
      <pc:docMkLst>
        <pc:docMk/>
      </pc:docMkLst>
      <pc:sldChg chg="modSp mod">
        <pc:chgData name="Samar Fatima" userId="87373d5b-4b3a-4be5-86f3-f5e220aa35ac" providerId="ADAL" clId="{EC92D63F-8763-4BE8-90E5-3B2FD96ACEEF}" dt="2024-03-24T21:51:36.506" v="7" actId="20577"/>
        <pc:sldMkLst>
          <pc:docMk/>
          <pc:sldMk cId="1671273896" sldId="276"/>
        </pc:sldMkLst>
        <pc:spChg chg="mod">
          <ac:chgData name="Samar Fatima" userId="87373d5b-4b3a-4be5-86f3-f5e220aa35ac" providerId="ADAL" clId="{EC92D63F-8763-4BE8-90E5-3B2FD96ACEEF}" dt="2024-03-24T21:51:36.506" v="7" actId="20577"/>
          <ac:spMkLst>
            <pc:docMk/>
            <pc:sldMk cId="1671273896" sldId="276"/>
            <ac:spMk id="6" creationId="{8718606D-F69C-4D46-9438-9D571CFCAC4C}"/>
          </ac:spMkLst>
        </pc:spChg>
      </pc:sldChg>
    </pc:docChg>
  </pc:docChgLst>
  <pc:docChgLst>
    <pc:chgData name="Samar Fatima" userId="87373d5b-4b3a-4be5-86f3-f5e220aa35ac" providerId="ADAL" clId="{5E24793A-53BC-4E94-A4F8-A134336A30FB}"/>
    <pc:docChg chg="modSld">
      <pc:chgData name="Samar Fatima" userId="87373d5b-4b3a-4be5-86f3-f5e220aa35ac" providerId="ADAL" clId="{5E24793A-53BC-4E94-A4F8-A134336A30FB}" dt="2024-07-10T02:52:36.506" v="11" actId="20577"/>
      <pc:docMkLst>
        <pc:docMk/>
      </pc:docMkLst>
      <pc:sldChg chg="modSp mod">
        <pc:chgData name="Samar Fatima" userId="87373d5b-4b3a-4be5-86f3-f5e220aa35ac" providerId="ADAL" clId="{5E24793A-53BC-4E94-A4F8-A134336A30FB}" dt="2024-07-10T02:52:19.779" v="1" actId="20577"/>
        <pc:sldMkLst>
          <pc:docMk/>
          <pc:sldMk cId="2005616104" sldId="256"/>
        </pc:sldMkLst>
        <pc:spChg chg="mod">
          <ac:chgData name="Samar Fatima" userId="87373d5b-4b3a-4be5-86f3-f5e220aa35ac" providerId="ADAL" clId="{5E24793A-53BC-4E94-A4F8-A134336A30FB}" dt="2024-07-10T02:52:19.779" v="1" actId="20577"/>
          <ac:spMkLst>
            <pc:docMk/>
            <pc:sldMk cId="2005616104" sldId="256"/>
            <ac:spMk id="2" creationId="{00000000-0000-0000-0000-000000000000}"/>
          </ac:spMkLst>
        </pc:spChg>
      </pc:sldChg>
      <pc:sldChg chg="modSp mod">
        <pc:chgData name="Samar Fatima" userId="87373d5b-4b3a-4be5-86f3-f5e220aa35ac" providerId="ADAL" clId="{5E24793A-53BC-4E94-A4F8-A134336A30FB}" dt="2024-07-10T02:52:36.506" v="11" actId="20577"/>
        <pc:sldMkLst>
          <pc:docMk/>
          <pc:sldMk cId="1671273896" sldId="276"/>
        </pc:sldMkLst>
        <pc:spChg chg="mod">
          <ac:chgData name="Samar Fatima" userId="87373d5b-4b3a-4be5-86f3-f5e220aa35ac" providerId="ADAL" clId="{5E24793A-53BC-4E94-A4F8-A134336A30FB}" dt="2024-07-10T02:52:36.506" v="11" actId="20577"/>
          <ac:spMkLst>
            <pc:docMk/>
            <pc:sldMk cId="1671273896" sldId="276"/>
            <ac:spMk id="6" creationId="{8718606D-F69C-4D46-9438-9D571CFCAC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6AA9028-1E88-43DD-8254-3DC79A59A35A}" type="datetimeFigureOut">
              <a:rPr lang="en-AU" smtClean="0"/>
              <a:t>10/07/2024</a:t>
            </a:fld>
            <a:endParaRPr lang="en-AU"/>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253368-38B5-4801-BD40-000729A0CE05}" type="slidenum">
              <a:rPr lang="en-AU" smtClean="0"/>
              <a:t>‹#›</a:t>
            </a:fld>
            <a:endParaRPr lang="en-AU"/>
          </a:p>
        </p:txBody>
      </p:sp>
    </p:spTree>
    <p:extLst>
      <p:ext uri="{BB962C8B-B14F-4D97-AF65-F5344CB8AC3E}">
        <p14:creationId xmlns:p14="http://schemas.microsoft.com/office/powerpoint/2010/main" val="328180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8253368-38B5-4801-BD40-000729A0CE05}" type="slidenum">
              <a:rPr lang="en-AU" smtClean="0"/>
              <a:t>2</a:t>
            </a:fld>
            <a:endParaRPr lang="en-AU"/>
          </a:p>
        </p:txBody>
      </p:sp>
    </p:spTree>
    <p:extLst>
      <p:ext uri="{BB962C8B-B14F-4D97-AF65-F5344CB8AC3E}">
        <p14:creationId xmlns:p14="http://schemas.microsoft.com/office/powerpoint/2010/main" val="3816199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6" name="Rectangle 25"/>
          <p:cNvSpPr/>
          <p:nvPr userDrawn="1"/>
        </p:nvSpPr>
        <p:spPr>
          <a:xfrm>
            <a:off x="0" y="0"/>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3"/>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Oval 12"/>
          <p:cNvSpPr/>
          <p:nvPr userDrawn="1"/>
        </p:nvSpPr>
        <p:spPr>
          <a:xfrm>
            <a:off x="0" y="1237089"/>
            <a:ext cx="2182776" cy="4397512"/>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84964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RMIT_DUO_RGB_flat_L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5400000" cy="6089181"/>
          </a:xfrm>
          <a:prstGeom prst="rect">
            <a:avLst/>
          </a:prstGeom>
        </p:spPr>
      </p:pic>
      <p:sp>
        <p:nvSpPr>
          <p:cNvPr id="26" name="Rectangle 25"/>
          <p:cNvSpPr/>
          <p:nvPr userDrawn="1"/>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5634601"/>
                </a:lnTo>
                <a:lnTo>
                  <a:pt x="208067" y="5624095"/>
                </a:lnTo>
                <a:cubicBezTo>
                  <a:pt x="1317232" y="5511453"/>
                  <a:pt x="2182776" y="4574729"/>
                  <a:pt x="2182776" y="3435845"/>
                </a:cubicBezTo>
                <a:cubicBezTo>
                  <a:pt x="2182776" y="2296961"/>
                  <a:pt x="1317232" y="1360238"/>
                  <a:pt x="208067" y="1247596"/>
                </a:cubicBezTo>
                <a:lnTo>
                  <a:pt x="0" y="1237089"/>
                </a:lnTo>
                <a:close/>
              </a:path>
            </a:pathLst>
          </a:cu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41032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95"/>
          </a:xfrm>
        </p:spPr>
        <p:txBody>
          <a:bodyPr/>
          <a:lstStyle>
            <a:lvl1pPr>
              <a:defRPr>
                <a:solidFill>
                  <a:schemeClr val="bg1"/>
                </a:solidFill>
              </a:defRPr>
            </a:lvl1pPr>
          </a:lstStyle>
          <a:p>
            <a:r>
              <a:rPr lang="en-AU" dirty="0"/>
              <a:t>Click to edit Master title style</a:t>
            </a:r>
            <a:endParaRPr lang="en-US" dirty="0"/>
          </a:p>
        </p:txBody>
      </p:sp>
      <p:sp>
        <p:nvSpPr>
          <p:cNvPr id="3" name="Content Placeholder 2"/>
          <p:cNvSpPr>
            <a:spLocks noGrp="1"/>
          </p:cNvSpPr>
          <p:nvPr>
            <p:ph idx="1"/>
          </p:nvPr>
        </p:nvSpPr>
        <p:spPr>
          <a:xfrm>
            <a:off x="457200" y="1600201"/>
            <a:ext cx="8229600" cy="4394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359817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11"/>
          <p:cNvSpPr/>
          <p:nvPr userDrawn="1"/>
        </p:nvSpPr>
        <p:spPr>
          <a:xfrm rot="10800000">
            <a:off x="5943600" y="1"/>
            <a:ext cx="3200399" cy="320039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2" name="Title 1"/>
          <p:cNvSpPr>
            <a:spLocks noGrp="1"/>
          </p:cNvSpPr>
          <p:nvPr>
            <p:ph type="title" hasCustomPrompt="1"/>
          </p:nvPr>
        </p:nvSpPr>
        <p:spPr>
          <a:xfrm>
            <a:off x="1005524" y="2651760"/>
            <a:ext cx="6359207" cy="3058160"/>
          </a:xfrm>
        </p:spPr>
        <p:txBody>
          <a:bodyPr anchor="t" anchorCtr="0"/>
          <a:lstStyle>
            <a:lvl1pPr algn="l">
              <a:defRPr sz="4000" b="1" cap="none"/>
            </a:lvl1pPr>
          </a:lstStyle>
          <a:p>
            <a:r>
              <a:rPr lang="en-AU" dirty="0"/>
              <a:t>—</a:t>
            </a:r>
            <a:br>
              <a:rPr lang="en-AU" dirty="0"/>
            </a:br>
            <a:r>
              <a:rPr lang="en-AU" dirty="0"/>
              <a:t>Click to edit Master title style</a:t>
            </a:r>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dirty="0"/>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155100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89136" y="2651760"/>
            <a:ext cx="6359207" cy="3058160"/>
          </a:xfrm>
        </p:spPr>
        <p:txBody>
          <a:bodyPr anchor="t" anchorCtr="0"/>
          <a:lstStyle>
            <a:lvl1pPr algn="l">
              <a:defRPr sz="4000" b="1" cap="none"/>
            </a:lvl1pPr>
          </a:lstStyle>
          <a:p>
            <a:r>
              <a:rPr lang="en-AU" dirty="0"/>
              <a:t>—</a:t>
            </a:r>
            <a:br>
              <a:rPr lang="en-AU" dirty="0"/>
            </a:br>
            <a:r>
              <a:rPr lang="en-AU" dirty="0"/>
              <a:t>Click to edit Master title style</a:t>
            </a:r>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dirty="0"/>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
        <p:nvSpPr>
          <p:cNvPr id="15" name="Rectangle 13"/>
          <p:cNvSpPr/>
          <p:nvPr userDrawn="1"/>
        </p:nvSpPr>
        <p:spPr>
          <a:xfrm rot="5400000">
            <a:off x="5943601" y="3"/>
            <a:ext cx="3200396" cy="3200398"/>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4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7AA84E91-7045-8940-9876-EF7F184A4EB5}"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27510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7AA84E91-7045-8940-9876-EF7F184A4EB5}"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96229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7AA84E91-7045-8940-9876-EF7F184A4EB5}"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52214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146433"/>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457200" y="274638"/>
            <a:ext cx="8229600" cy="871795"/>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Date Placeholder 3"/>
          <p:cNvSpPr>
            <a:spLocks noGrp="1"/>
          </p:cNvSpPr>
          <p:nvPr>
            <p:ph type="dt" sz="half" idx="2"/>
          </p:nvPr>
        </p:nvSpPr>
        <p:spPr>
          <a:xfrm>
            <a:off x="93472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84E91-7045-8940-9876-EF7F184A4EB5}" type="datetimeFigureOut">
              <a:rPr lang="en-US" smtClean="0"/>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12" name="Rectangle 11"/>
          <p:cNvSpPr/>
          <p:nvPr userDrawn="1"/>
        </p:nvSpPr>
        <p:spPr>
          <a:xfrm rot="10800000">
            <a:off x="7997567" y="-1"/>
            <a:ext cx="1146433" cy="1146433"/>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6" name="Slide Number Placeholder 5"/>
          <p:cNvSpPr>
            <a:spLocks noGrp="1"/>
          </p:cNvSpPr>
          <p:nvPr>
            <p:ph type="sldNum" sz="quarter" idx="4"/>
          </p:nvPr>
        </p:nvSpPr>
        <p:spPr>
          <a:xfrm>
            <a:off x="71120" y="6356350"/>
            <a:ext cx="721360" cy="365125"/>
          </a:xfrm>
          <a:prstGeom prst="rect">
            <a:avLst/>
          </a:prstGeom>
        </p:spPr>
        <p:txBody>
          <a:bodyPr vert="horz" lIns="91440" tIns="45720" rIns="91440" bIns="45720" rtlCol="0" anchor="ctr"/>
          <a:lstStyle>
            <a:lvl1pPr algn="l">
              <a:defRPr sz="1200">
                <a:solidFill>
                  <a:schemeClr val="bg1"/>
                </a:solidFill>
              </a:defRPr>
            </a:lvl1pPr>
          </a:lstStyle>
          <a:p>
            <a:fld id="{9E4DEE52-25AF-7B49-B9FC-7562266B64DE}" type="slidenum">
              <a:rPr lang="en-US" smtClean="0"/>
              <a:pPr/>
              <a:t>‹#›</a:t>
            </a:fld>
            <a:endParaRPr lang="en-US" dirty="0"/>
          </a:p>
        </p:txBody>
      </p:sp>
      <p:pic>
        <p:nvPicPr>
          <p:cNvPr id="13" name="Picture 1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7291018" y="6096112"/>
            <a:ext cx="1405942" cy="629767"/>
          </a:xfrm>
          <a:prstGeom prst="rect">
            <a:avLst/>
          </a:prstGeom>
        </p:spPr>
      </p:pic>
      <p:sp>
        <p:nvSpPr>
          <p:cNvPr id="8" name="MSIPCMContentMarking" descr="{&quot;HashCode&quot;:1610746136,&quot;Placement&quot;:&quot;Header&quot;,&quot;Top&quot;:0.0,&quot;Left&quot;:278.729126,&quot;SlideWidth&quot;:720,&quot;SlideHeight&quot;:540}">
            <a:extLst>
              <a:ext uri="{FF2B5EF4-FFF2-40B4-BE49-F238E27FC236}">
                <a16:creationId xmlns:a16="http://schemas.microsoft.com/office/drawing/2014/main" id="{BC04A4BE-682D-4BFD-AEB7-220F10B7863B}"/>
              </a:ext>
            </a:extLst>
          </p:cNvPr>
          <p:cNvSpPr txBox="1"/>
          <p:nvPr userDrawn="1"/>
        </p:nvSpPr>
        <p:spPr>
          <a:xfrm>
            <a:off x="3539860" y="0"/>
            <a:ext cx="2064281" cy="296525"/>
          </a:xfrm>
          <a:prstGeom prst="rect">
            <a:avLst/>
          </a:prstGeom>
          <a:noFill/>
        </p:spPr>
        <p:txBody>
          <a:bodyPr vert="horz" wrap="square" lIns="0" tIns="0" rIns="0" bIns="0" rtlCol="0" anchor="ctr" anchorCtr="1">
            <a:spAutoFit/>
          </a:bodyPr>
          <a:lstStyle/>
          <a:p>
            <a:pPr algn="ctr">
              <a:spcBef>
                <a:spcPts val="0"/>
              </a:spcBef>
              <a:spcAft>
                <a:spcPts val="0"/>
              </a:spcAft>
            </a:pPr>
            <a:r>
              <a:rPr lang="en-AU" sz="1200">
                <a:solidFill>
                  <a:srgbClr val="EEDC00"/>
                </a:solidFill>
                <a:latin typeface="Calibri" panose="020F0502020204030204" pitchFamily="34" charset="0"/>
              </a:rPr>
              <a:t>RMIT Classification: Trusted</a:t>
            </a:r>
          </a:p>
        </p:txBody>
      </p:sp>
    </p:spTree>
    <p:extLst>
      <p:ext uri="{BB962C8B-B14F-4D97-AF65-F5344CB8AC3E}">
        <p14:creationId xmlns:p14="http://schemas.microsoft.com/office/powerpoint/2010/main" val="53284102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Lst>
  <p:txStyles>
    <p:titleStyle>
      <a:lvl1pPr algn="l" defTabSz="457200" rtl="0" eaLnBrk="1" latinLnBrk="0" hangingPunct="1">
        <a:spcBef>
          <a:spcPct val="0"/>
        </a:spcBef>
        <a:buNone/>
        <a:defRPr sz="3200" b="1" i="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rmit.libguides.com/industryinfo" TargetMode="External"/><Relationship Id="rId2" Type="http://schemas.openxmlformats.org/officeDocument/2006/relationships/hyperlink" Target="http://rmit.libguides.com/bit" TargetMode="Externa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rmit.edu.au/library/research/endnote-managing-your-referenc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mit.edu.au/library/help/ask-the-library"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auladeadriana.blogspot.com/2016/09/british-academic-information-2016-2017.html" TargetMode="External"/><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176" y="2200592"/>
            <a:ext cx="7677344" cy="2690722"/>
          </a:xfrm>
        </p:spPr>
        <p:txBody>
          <a:bodyPr/>
          <a:lstStyle/>
          <a:p>
            <a:r>
              <a:rPr lang="en-US" dirty="0">
                <a:solidFill>
                  <a:schemeClr val="accent4"/>
                </a:solidFill>
              </a:rPr>
              <a:t>—</a:t>
            </a:r>
            <a:br>
              <a:rPr lang="en-US" dirty="0"/>
            </a:br>
            <a:r>
              <a:rPr lang="en-US" sz="3600" dirty="0"/>
              <a:t>INTE1030 Assignment 2a Guide</a:t>
            </a:r>
            <a:br>
              <a:rPr lang="en-US" sz="3600" dirty="0"/>
            </a:br>
            <a:br>
              <a:rPr lang="en-US" sz="3600" dirty="0"/>
            </a:br>
            <a:r>
              <a:rPr lang="en-US" sz="2400" dirty="0"/>
              <a:t>Semester 2, 2024</a:t>
            </a:r>
          </a:p>
        </p:txBody>
      </p:sp>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t>Dr Samar Fatima (Course Coordinator)</a:t>
            </a:r>
          </a:p>
          <a:p>
            <a:r>
              <a:rPr lang="en-US" sz="1800" dirty="0"/>
              <a:t>School of Accounting, Information Systems and Supply Chain</a:t>
            </a:r>
          </a:p>
        </p:txBody>
      </p:sp>
      <p:cxnSp>
        <p:nvCxnSpPr>
          <p:cNvPr id="4" name="Straight Connector 3"/>
          <p:cNvCxnSpPr/>
          <p:nvPr/>
        </p:nvCxnSpPr>
        <p:spPr>
          <a:xfrm>
            <a:off x="1022185" y="5068278"/>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BCEEF-72AF-45DB-8A68-F5D6FA2B013C}"/>
              </a:ext>
            </a:extLst>
          </p:cNvPr>
          <p:cNvSpPr>
            <a:spLocks noGrp="1"/>
          </p:cNvSpPr>
          <p:nvPr>
            <p:ph type="title"/>
          </p:nvPr>
        </p:nvSpPr>
        <p:spPr/>
        <p:txBody>
          <a:bodyPr/>
          <a:lstStyle/>
          <a:p>
            <a:r>
              <a:rPr lang="en-AU" dirty="0"/>
              <a:t>Assignment 2a – Group assignment</a:t>
            </a:r>
          </a:p>
        </p:txBody>
      </p:sp>
      <p:sp>
        <p:nvSpPr>
          <p:cNvPr id="6" name="Content Placeholder 5">
            <a:extLst>
              <a:ext uri="{FF2B5EF4-FFF2-40B4-BE49-F238E27FC236}">
                <a16:creationId xmlns:a16="http://schemas.microsoft.com/office/drawing/2014/main" id="{8718606D-F69C-4D46-9438-9D571CFCAC4C}"/>
              </a:ext>
            </a:extLst>
          </p:cNvPr>
          <p:cNvSpPr>
            <a:spLocks noGrp="1"/>
          </p:cNvSpPr>
          <p:nvPr>
            <p:ph idx="1"/>
          </p:nvPr>
        </p:nvSpPr>
        <p:spPr>
          <a:xfrm>
            <a:off x="160774" y="1285917"/>
            <a:ext cx="8822452" cy="5711567"/>
          </a:xfrm>
        </p:spPr>
        <p:txBody>
          <a:bodyPr>
            <a:noAutofit/>
          </a:bodyPr>
          <a:lstStyle/>
          <a:p>
            <a:pPr marL="0" indent="0">
              <a:lnSpc>
                <a:spcPct val="120000"/>
              </a:lnSpc>
              <a:spcBef>
                <a:spcPct val="0"/>
              </a:spcBef>
              <a:buFont typeface="Arial" panose="020B0604020202020204" pitchFamily="34" charset="0"/>
              <a:buNone/>
              <a:defRPr/>
            </a:pPr>
            <a:r>
              <a:rPr lang="en-AU" altLang="en-US" sz="2000" b="1" dirty="0">
                <a:latin typeface="Arial" panose="020B0604020202020204" pitchFamily="34" charset="0"/>
                <a:cs typeface="Arial" panose="020B0604020202020204" pitchFamily="34" charset="0"/>
              </a:rPr>
              <a:t>Digital Strategy Group Project Plan (Assessment 2a)</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Worth: </a:t>
            </a:r>
            <a:r>
              <a:rPr lang="en-AU" altLang="en-US" sz="2000" b="1" dirty="0">
                <a:latin typeface="Arial" panose="020B0604020202020204" pitchFamily="34" charset="0"/>
                <a:cs typeface="Arial" panose="020B0604020202020204" pitchFamily="34" charset="0"/>
              </a:rPr>
              <a:t>10%</a:t>
            </a:r>
            <a:r>
              <a:rPr lang="en-AU" altLang="en-US" sz="2000" dirty="0">
                <a:latin typeface="Arial" panose="020B0604020202020204" pitchFamily="34" charset="0"/>
                <a:cs typeface="Arial" panose="020B0604020202020204" pitchFamily="34" charset="0"/>
              </a:rPr>
              <a:t> of course mark</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Due date: </a:t>
            </a:r>
            <a:r>
              <a:rPr lang="en-AU" altLang="en-US" sz="2000" b="1" dirty="0">
                <a:latin typeface="Arial" panose="020B0604020202020204" pitchFamily="34" charset="0"/>
                <a:cs typeface="Arial" panose="020B0604020202020204" pitchFamily="34" charset="0"/>
              </a:rPr>
              <a:t>Aug 29, </a:t>
            </a:r>
            <a:r>
              <a:rPr lang="en-AU" altLang="en-US" sz="2000" dirty="0">
                <a:latin typeface="Arial" panose="020B0604020202020204" pitchFamily="34" charset="0"/>
                <a:cs typeface="Arial" panose="020B0604020202020204" pitchFamily="34" charset="0"/>
              </a:rPr>
              <a:t>at 23:59</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Word count: </a:t>
            </a:r>
            <a:r>
              <a:rPr lang="en-AU" altLang="en-US" sz="2000" b="1" dirty="0">
                <a:latin typeface="Arial" panose="020B0604020202020204" pitchFamily="34" charset="0"/>
                <a:cs typeface="Arial" panose="020B0604020202020204" pitchFamily="34" charset="0"/>
              </a:rPr>
              <a:t>1,500 words (max)</a:t>
            </a:r>
          </a:p>
          <a:p>
            <a:pPr marL="0" indent="0">
              <a:buNone/>
            </a:pPr>
            <a:endParaRPr lang="en-AU" sz="1600" b="1" dirty="0"/>
          </a:p>
          <a:p>
            <a:pPr marL="0" indent="0">
              <a:buNone/>
            </a:pPr>
            <a:r>
              <a:rPr lang="en-AU" sz="1600" b="1" dirty="0"/>
              <a:t>About the digital strategy group project </a:t>
            </a:r>
            <a:endParaRPr lang="en-AU" sz="1600" dirty="0"/>
          </a:p>
          <a:p>
            <a:pPr marL="0" indent="0">
              <a:buNone/>
            </a:pPr>
            <a:r>
              <a:rPr lang="en-AU" sz="1600" dirty="0"/>
              <a:t>Digital Strategy Project Assessment (A2) is a group assessment. It consists of three parts each with different due dates (A2a due on Apr 18, A2b due in week 12, A2c due in week 13).</a:t>
            </a:r>
          </a:p>
          <a:p>
            <a:pPr marL="0" indent="0">
              <a:buNone/>
            </a:pPr>
            <a:r>
              <a:rPr lang="en-AU" sz="1600" dirty="0"/>
              <a:t>To complete this assignment, you will work as a team of consultants</a:t>
            </a:r>
            <a:r>
              <a:rPr lang="en-AU" sz="1600" b="1" dirty="0"/>
              <a:t>. </a:t>
            </a:r>
            <a:r>
              <a:rPr lang="en-AU" sz="1600" dirty="0"/>
              <a:t>The team should meet in between classes to develop a digital strategy using the tools and frameworks taught in the course. To complete the project:</a:t>
            </a:r>
          </a:p>
          <a:p>
            <a:r>
              <a:rPr lang="en-AU" sz="1600" dirty="0"/>
              <a:t>Select a case organisation</a:t>
            </a:r>
          </a:p>
          <a:p>
            <a:r>
              <a:rPr lang="en-AU" sz="1600" dirty="0"/>
              <a:t>Decide on the main theme of your Digital Strategy from the following:</a:t>
            </a:r>
          </a:p>
          <a:p>
            <a:pPr lvl="1"/>
            <a:r>
              <a:rPr lang="en-AU" sz="1600" dirty="0"/>
              <a:t>Digital Strategy for enhancing Customer Experience</a:t>
            </a:r>
          </a:p>
          <a:p>
            <a:pPr lvl="1"/>
            <a:r>
              <a:rPr lang="en-AU" sz="1600" dirty="0"/>
              <a:t>Digital Strategy for Operational Excellence</a:t>
            </a:r>
          </a:p>
          <a:p>
            <a:pPr lvl="1"/>
            <a:r>
              <a:rPr lang="en-AU" sz="1600" dirty="0"/>
              <a:t>Digital Strategy for Digitised Solutions</a:t>
            </a: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27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3BFD-6CCC-4DF3-B46F-BE29BCB1349F}"/>
              </a:ext>
            </a:extLst>
          </p:cNvPr>
          <p:cNvSpPr>
            <a:spLocks noGrp="1"/>
          </p:cNvSpPr>
          <p:nvPr>
            <p:ph type="title"/>
          </p:nvPr>
        </p:nvSpPr>
        <p:spPr/>
        <p:txBody>
          <a:bodyPr/>
          <a:lstStyle/>
          <a:p>
            <a:r>
              <a:rPr lang="en-AU" dirty="0"/>
              <a:t>Assignment 2a – Project Plan</a:t>
            </a:r>
          </a:p>
        </p:txBody>
      </p:sp>
      <p:sp>
        <p:nvSpPr>
          <p:cNvPr id="3" name="Content Placeholder 2">
            <a:extLst>
              <a:ext uri="{FF2B5EF4-FFF2-40B4-BE49-F238E27FC236}">
                <a16:creationId xmlns:a16="http://schemas.microsoft.com/office/drawing/2014/main" id="{464F3F41-CBB1-40A0-B2BE-D3CDFF0954A8}"/>
              </a:ext>
            </a:extLst>
          </p:cNvPr>
          <p:cNvSpPr>
            <a:spLocks noGrp="1"/>
          </p:cNvSpPr>
          <p:nvPr>
            <p:ph idx="1"/>
          </p:nvPr>
        </p:nvSpPr>
        <p:spPr>
          <a:xfrm>
            <a:off x="457199" y="1256044"/>
            <a:ext cx="8365253" cy="5454722"/>
          </a:xfrm>
        </p:spPr>
        <p:txBody>
          <a:bodyPr>
            <a:normAutofit fontScale="70000" lnSpcReduction="20000"/>
          </a:bodyPr>
          <a:lstStyle/>
          <a:p>
            <a:pPr marL="0" indent="0">
              <a:buNone/>
            </a:pPr>
            <a:r>
              <a:rPr lang="en-AU" dirty="0"/>
              <a:t>The purpose of this assessment is to develop your facility to systematically analyse business strategies, and the current IT and business state of a given organisation. It will also help you to get timely feedback before you deliver the final project. The plan should contain but not limited to the following:</a:t>
            </a:r>
          </a:p>
          <a:p>
            <a:pPr marL="357188" indent="-357188">
              <a:buFont typeface="+mj-lt"/>
              <a:buAutoNum type="arabicPeriod"/>
            </a:pPr>
            <a:r>
              <a:rPr lang="en-AU" b="1" dirty="0"/>
              <a:t>Background: </a:t>
            </a:r>
            <a:r>
              <a:rPr lang="en-AU" dirty="0"/>
              <a:t>provide brief background of the case organisation that you have selected including the name, services (products), industry, size. Choose a reasonable size organisation that you can analyse and not a large global corporation.</a:t>
            </a:r>
          </a:p>
          <a:p>
            <a:pPr marL="357188" indent="-357188">
              <a:buFont typeface="+mj-lt"/>
              <a:buAutoNum type="arabicPeriod"/>
            </a:pPr>
            <a:r>
              <a:rPr lang="en-AU" b="1" dirty="0"/>
              <a:t>Scope</a:t>
            </a:r>
            <a:r>
              <a:rPr lang="en-AU" dirty="0"/>
              <a:t>: define and justify the scope for your digital strategy by selecting one of the above themes as well as the scope of your work. Why did you believe that the theme that you have selected is the most appropriate for the case?</a:t>
            </a:r>
          </a:p>
          <a:p>
            <a:pPr marL="357188" indent="-357188">
              <a:buFont typeface="+mj-lt"/>
              <a:buAutoNum type="arabicPeriod"/>
            </a:pPr>
            <a:r>
              <a:rPr lang="en-AU" b="1" dirty="0"/>
              <a:t>Preliminary analysis findings </a:t>
            </a:r>
            <a:r>
              <a:rPr lang="en-AU" dirty="0"/>
              <a:t>with clear reference to source of information which include:</a:t>
            </a:r>
          </a:p>
          <a:p>
            <a:pPr marL="457200" lvl="1" indent="-457200"/>
            <a:r>
              <a:rPr lang="en-AU" sz="2700" dirty="0"/>
              <a:t>Analysis of the external environment, including the macro environment and the industry environment</a:t>
            </a:r>
          </a:p>
          <a:p>
            <a:pPr marL="457200" lvl="1" indent="-457200"/>
            <a:r>
              <a:rPr lang="en-AU" sz="2700" dirty="0"/>
              <a:t>Analysis of the internal environment, including the business strategy, vision and mission statements, and digital capabilities</a:t>
            </a:r>
          </a:p>
          <a:p>
            <a:pPr marL="0" lvl="1" indent="0">
              <a:buNone/>
            </a:pPr>
            <a:r>
              <a:rPr lang="en-AU" sz="2900" b="1" dirty="0"/>
              <a:t>4.	Reference. </a:t>
            </a:r>
          </a:p>
          <a:p>
            <a:endParaRPr lang="en-AU" dirty="0"/>
          </a:p>
        </p:txBody>
      </p:sp>
    </p:spTree>
    <p:extLst>
      <p:ext uri="{BB962C8B-B14F-4D97-AF65-F5344CB8AC3E}">
        <p14:creationId xmlns:p14="http://schemas.microsoft.com/office/powerpoint/2010/main" val="275301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p:txBody>
          <a:bodyPr/>
          <a:lstStyle/>
          <a:p>
            <a:r>
              <a:rPr lang="en-AU" dirty="0"/>
              <a:t>Recommended Structure</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341586" y="1355833"/>
            <a:ext cx="8445062" cy="5227529"/>
          </a:xfrm>
        </p:spPr>
        <p:txBody>
          <a:bodyPr>
            <a:normAutofit/>
          </a:bodyPr>
          <a:lstStyle/>
          <a:p>
            <a:pPr marL="457200" indent="-457200">
              <a:spcBef>
                <a:spcPts val="1200"/>
              </a:spcBef>
              <a:buFont typeface="+mj-lt"/>
              <a:buAutoNum type="arabicPeriod"/>
              <a:defRPr/>
            </a:pPr>
            <a:r>
              <a:rPr lang="en-AU" altLang="en-US" sz="2400" b="1" dirty="0">
                <a:latin typeface="Arial" panose="020B0604020202020204" pitchFamily="34" charset="0"/>
                <a:cs typeface="Arial" panose="020B0604020202020204" pitchFamily="34" charset="0"/>
              </a:rPr>
              <a:t>Background information of the organisation chosen</a:t>
            </a:r>
          </a:p>
          <a:p>
            <a:pPr marL="457200" indent="-457200">
              <a:spcBef>
                <a:spcPts val="1200"/>
              </a:spcBef>
              <a:buFont typeface="+mj-lt"/>
              <a:buAutoNum type="arabicPeriod"/>
              <a:defRPr/>
            </a:pPr>
            <a:r>
              <a:rPr lang="en-AU" altLang="en-US" sz="2400" b="1" dirty="0">
                <a:latin typeface="Arial" panose="020B0604020202020204" pitchFamily="34" charset="0"/>
                <a:cs typeface="Arial" panose="020B0604020202020204" pitchFamily="34" charset="0"/>
              </a:rPr>
              <a:t>Scope (choice of the digital strategy)</a:t>
            </a:r>
          </a:p>
          <a:p>
            <a:pPr marL="457200" indent="-457200">
              <a:spcBef>
                <a:spcPts val="1200"/>
              </a:spcBef>
              <a:buFont typeface="+mj-lt"/>
              <a:buAutoNum type="arabicPeriod"/>
              <a:defRPr/>
            </a:pPr>
            <a:r>
              <a:rPr lang="en-AU" altLang="en-US" sz="2400" b="1" dirty="0">
                <a:latin typeface="Arial" panose="020B0604020202020204" pitchFamily="34" charset="0"/>
                <a:cs typeface="Arial" panose="020B0604020202020204" pitchFamily="34" charset="0"/>
              </a:rPr>
              <a:t>Preliminary analysis findings</a:t>
            </a:r>
            <a:r>
              <a:rPr lang="en-AU" altLang="en-US" sz="2400" dirty="0">
                <a:latin typeface="Arial" panose="020B0604020202020204" pitchFamily="34" charset="0"/>
                <a:cs typeface="Arial" panose="020B0604020202020204" pitchFamily="34" charset="0"/>
              </a:rPr>
              <a:t>:</a:t>
            </a:r>
          </a:p>
          <a:p>
            <a:pPr marL="857250" lvl="1" indent="-457200">
              <a:spcBef>
                <a:spcPts val="1200"/>
              </a:spcBef>
              <a:defRPr/>
            </a:pPr>
            <a:r>
              <a:rPr lang="en-AU" altLang="en-US" sz="2000" dirty="0">
                <a:latin typeface="Arial" panose="020B0604020202020204" pitchFamily="34" charset="0"/>
                <a:cs typeface="Arial" panose="020B0604020202020204" pitchFamily="34" charset="0"/>
              </a:rPr>
              <a:t>External environment analysis (PESTEL </a:t>
            </a:r>
            <a:r>
              <a:rPr lang="en-AU" altLang="en-US" sz="2000" u="sng" dirty="0">
                <a:latin typeface="Arial" panose="020B0604020202020204" pitchFamily="34" charset="0"/>
                <a:cs typeface="Arial" panose="020B0604020202020204" pitchFamily="34" charset="0"/>
              </a:rPr>
              <a:t>and</a:t>
            </a:r>
            <a:r>
              <a:rPr lang="en-AU" altLang="en-US" sz="2000" dirty="0">
                <a:latin typeface="Arial" panose="020B0604020202020204" pitchFamily="34" charset="0"/>
                <a:cs typeface="Arial" panose="020B0604020202020204" pitchFamily="34" charset="0"/>
              </a:rPr>
              <a:t> Porter’s five forces)</a:t>
            </a:r>
          </a:p>
          <a:p>
            <a:pPr marL="857250" lvl="1" indent="-457200">
              <a:spcBef>
                <a:spcPts val="1200"/>
              </a:spcBef>
              <a:defRPr/>
            </a:pPr>
            <a:r>
              <a:rPr lang="en-AU" altLang="en-US" sz="2000" dirty="0">
                <a:latin typeface="Arial" panose="020B0604020202020204" pitchFamily="34" charset="0"/>
                <a:cs typeface="Arial" panose="020B0604020202020204" pitchFamily="34" charset="0"/>
              </a:rPr>
              <a:t>Internal environment analysis (</a:t>
            </a:r>
            <a:r>
              <a:rPr lang="en-AU" sz="2000" dirty="0"/>
              <a:t>vision and mission statements, business process and IT analysis, and digital capabilities</a:t>
            </a:r>
            <a:r>
              <a:rPr lang="en-AU" altLang="en-US" sz="2000" dirty="0">
                <a:latin typeface="Arial" panose="020B0604020202020204" pitchFamily="34" charset="0"/>
                <a:cs typeface="Arial" panose="020B0604020202020204" pitchFamily="34" charset="0"/>
              </a:rPr>
              <a:t>)</a:t>
            </a:r>
          </a:p>
          <a:p>
            <a:pPr marL="457200" lvl="1" indent="-457200">
              <a:spcBef>
                <a:spcPts val="1200"/>
              </a:spcBef>
              <a:buAutoNum type="arabicPeriod" startAt="4"/>
              <a:defRPr/>
            </a:pPr>
            <a:r>
              <a:rPr lang="en-AU" altLang="en-US" sz="2400" b="1" dirty="0">
                <a:latin typeface="Arial" panose="020B0604020202020204" pitchFamily="34" charset="0"/>
                <a:cs typeface="Arial" panose="020B0604020202020204" pitchFamily="34" charset="0"/>
              </a:rPr>
              <a:t>SWOT summary </a:t>
            </a:r>
            <a:r>
              <a:rPr lang="en-AU" altLang="en-US" sz="2400" dirty="0">
                <a:latin typeface="Arial" panose="020B0604020202020204" pitchFamily="34" charset="0"/>
                <a:cs typeface="Arial" panose="020B0604020202020204" pitchFamily="34" charset="0"/>
              </a:rPr>
              <a:t>based on your external and internal environment analysis </a:t>
            </a:r>
          </a:p>
          <a:p>
            <a:pPr marL="457200" lvl="1" indent="-457200">
              <a:spcBef>
                <a:spcPts val="1200"/>
              </a:spcBef>
              <a:buAutoNum type="arabicPeriod" startAt="4"/>
              <a:defRPr/>
            </a:pPr>
            <a:r>
              <a:rPr lang="en-AU" altLang="en-US" sz="2400" b="1" dirty="0">
                <a:latin typeface="Arial" panose="020B0604020202020204" pitchFamily="34" charset="0"/>
                <a:cs typeface="Arial" panose="020B0604020202020204" pitchFamily="34" charset="0"/>
              </a:rPr>
              <a:t>Reference</a:t>
            </a:r>
            <a:endParaRPr lang="en-AU" sz="2200" b="1" i="1" dirty="0"/>
          </a:p>
          <a:p>
            <a:pPr marL="0" lvl="1" indent="0">
              <a:spcBef>
                <a:spcPts val="1200"/>
              </a:spcBef>
              <a:buNone/>
              <a:defRPr/>
            </a:pPr>
            <a:endParaRPr lang="en-AU" sz="2200" i="1" dirty="0"/>
          </a:p>
          <a:p>
            <a:pPr marL="0" lvl="1" indent="0">
              <a:spcBef>
                <a:spcPts val="1200"/>
              </a:spcBef>
              <a:buNone/>
              <a:defRPr/>
            </a:pPr>
            <a:r>
              <a:rPr lang="en-AU" sz="2200" i="1" dirty="0"/>
              <a:t>Note: no need for an executive summary or abstract.</a:t>
            </a:r>
            <a:endParaRPr lang="en-AU" altLang="en-US" sz="2200" i="1" dirty="0">
              <a:latin typeface="Arial" panose="020B0604020202020204" pitchFamily="34" charset="0"/>
              <a:cs typeface="Arial" panose="020B0604020202020204" pitchFamily="34" charset="0"/>
            </a:endParaRPr>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160113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Library – subject guides</a:t>
            </a:r>
          </a:p>
        </p:txBody>
      </p:sp>
      <p:sp>
        <p:nvSpPr>
          <p:cNvPr id="3" name="Content Placeholder 2"/>
          <p:cNvSpPr>
            <a:spLocks noGrp="1"/>
          </p:cNvSpPr>
          <p:nvPr>
            <p:ph idx="1"/>
          </p:nvPr>
        </p:nvSpPr>
        <p:spPr>
          <a:xfrm>
            <a:off x="226088" y="1617784"/>
            <a:ext cx="5843116" cy="4200211"/>
          </a:xfrm>
        </p:spPr>
        <p:txBody>
          <a:bodyPr>
            <a:normAutofit fontScale="92500" lnSpcReduction="20000"/>
          </a:bodyPr>
          <a:lstStyle/>
          <a:p>
            <a:r>
              <a:rPr lang="en-AU" dirty="0"/>
              <a:t>The Business IT Library Subject Guide is a great place to start your research </a:t>
            </a:r>
            <a:r>
              <a:rPr lang="en-AU" dirty="0">
                <a:hlinkClick r:id="rId2"/>
              </a:rPr>
              <a:t>http://rmit.libguides.com/bit</a:t>
            </a:r>
            <a:endParaRPr lang="en-AU" dirty="0"/>
          </a:p>
          <a:p>
            <a:pPr marL="0" indent="0">
              <a:buNone/>
            </a:pPr>
            <a:endParaRPr lang="en-AU" dirty="0"/>
          </a:p>
          <a:p>
            <a:r>
              <a:rPr lang="en-AU" dirty="0"/>
              <a:t>Industry Information </a:t>
            </a:r>
            <a:r>
              <a:rPr lang="en-AU" dirty="0">
                <a:hlinkClick r:id="rId3"/>
              </a:rPr>
              <a:t>http://rmit.libguides.com/industryinfo</a:t>
            </a:r>
            <a:endParaRPr lang="en-AU" dirty="0"/>
          </a:p>
          <a:p>
            <a:endParaRPr lang="en-AU" dirty="0"/>
          </a:p>
          <a:p>
            <a:r>
              <a:rPr lang="en-AU" dirty="0"/>
              <a:t>Endnote: </a:t>
            </a:r>
            <a:r>
              <a:rPr lang="en-AU" dirty="0">
                <a:hlinkClick r:id="rId4"/>
              </a:rPr>
              <a:t>https://www.rmit.edu.au/library/research/endnote-managing-your-references</a:t>
            </a:r>
            <a:endParaRPr lang="en-AU" dirty="0"/>
          </a:p>
          <a:p>
            <a:endParaRPr lang="en-AU" dirty="0"/>
          </a:p>
          <a:p>
            <a:pPr marL="0" indent="0">
              <a:buNone/>
            </a:pPr>
            <a:endParaRPr lang="en-AU" dirty="0"/>
          </a:p>
        </p:txBody>
      </p:sp>
      <p:pic>
        <p:nvPicPr>
          <p:cNvPr id="4" name="Picture 3"/>
          <p:cNvPicPr>
            <a:picLocks noChangeAspect="1"/>
          </p:cNvPicPr>
          <p:nvPr/>
        </p:nvPicPr>
        <p:blipFill>
          <a:blip r:embed="rId5"/>
          <a:stretch>
            <a:fillRect/>
          </a:stretch>
        </p:blipFill>
        <p:spPr>
          <a:xfrm>
            <a:off x="6157740" y="2446891"/>
            <a:ext cx="2865680" cy="1622691"/>
          </a:xfrm>
          <a:prstGeom prst="rect">
            <a:avLst/>
          </a:prstGeom>
        </p:spPr>
      </p:pic>
    </p:spTree>
    <p:extLst>
      <p:ext uri="{BB962C8B-B14F-4D97-AF65-F5344CB8AC3E}">
        <p14:creationId xmlns:p14="http://schemas.microsoft.com/office/powerpoint/2010/main" val="21587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4432-F5D7-4C2D-999E-D90A62876020}"/>
              </a:ext>
            </a:extLst>
          </p:cNvPr>
          <p:cNvSpPr>
            <a:spLocks noGrp="1"/>
          </p:cNvSpPr>
          <p:nvPr>
            <p:ph type="title"/>
          </p:nvPr>
        </p:nvSpPr>
        <p:spPr/>
        <p:txBody>
          <a:bodyPr/>
          <a:lstStyle/>
          <a:p>
            <a:r>
              <a:rPr lang="en-AU" b="1" dirty="0"/>
              <a:t>Getting help with research</a:t>
            </a:r>
          </a:p>
        </p:txBody>
      </p:sp>
      <p:sp>
        <p:nvSpPr>
          <p:cNvPr id="3" name="Content Placeholder 2">
            <a:extLst>
              <a:ext uri="{FF2B5EF4-FFF2-40B4-BE49-F238E27FC236}">
                <a16:creationId xmlns:a16="http://schemas.microsoft.com/office/drawing/2014/main" id="{0894F4AB-C352-446D-B113-EB82CE2D3D05}"/>
              </a:ext>
            </a:extLst>
          </p:cNvPr>
          <p:cNvSpPr>
            <a:spLocks noGrp="1"/>
          </p:cNvSpPr>
          <p:nvPr>
            <p:ph idx="1"/>
          </p:nvPr>
        </p:nvSpPr>
        <p:spPr>
          <a:xfrm>
            <a:off x="301451" y="1537397"/>
            <a:ext cx="4994030" cy="4712677"/>
          </a:xfrm>
        </p:spPr>
        <p:txBody>
          <a:bodyPr>
            <a:normAutofit/>
          </a:bodyPr>
          <a:lstStyle/>
          <a:p>
            <a:r>
              <a:rPr lang="en-AU" dirty="0"/>
              <a:t>Get help via the chat tool on library website </a:t>
            </a:r>
            <a:r>
              <a:rPr lang="en-AU" dirty="0">
                <a:hlinkClick r:id="rId2"/>
              </a:rPr>
              <a:t>https://www.rmit.edu.au/library/help/ask-the-library</a:t>
            </a:r>
            <a:endParaRPr lang="en-AU" dirty="0"/>
          </a:p>
          <a:p>
            <a:pPr lvl="1"/>
            <a:r>
              <a:rPr lang="en-AU" sz="1350" dirty="0"/>
              <a:t>Monday to Thursday: 9am-8.30pm</a:t>
            </a:r>
          </a:p>
          <a:p>
            <a:pPr lvl="1"/>
            <a:r>
              <a:rPr lang="en-AU" sz="1350" dirty="0"/>
              <a:t>Friday: 9am-7.30pm</a:t>
            </a:r>
          </a:p>
          <a:p>
            <a:pPr lvl="1"/>
            <a:r>
              <a:rPr lang="en-AU" sz="1350" dirty="0"/>
              <a:t>Weekends and public holidays: 10am-4.30pm</a:t>
            </a:r>
          </a:p>
        </p:txBody>
      </p:sp>
      <p:pic>
        <p:nvPicPr>
          <p:cNvPr id="8" name="Picture 7">
            <a:extLst>
              <a:ext uri="{FF2B5EF4-FFF2-40B4-BE49-F238E27FC236}">
                <a16:creationId xmlns:a16="http://schemas.microsoft.com/office/drawing/2014/main" id="{74912EE4-9B12-40BC-82F5-9A3C3AE3D204}"/>
              </a:ext>
            </a:extLst>
          </p:cNvPr>
          <p:cNvPicPr>
            <a:picLocks noChangeAspect="1"/>
          </p:cNvPicPr>
          <p:nvPr/>
        </p:nvPicPr>
        <p:blipFill>
          <a:blip r:embed="rId3"/>
          <a:stretch>
            <a:fillRect/>
          </a:stretch>
        </p:blipFill>
        <p:spPr>
          <a:xfrm>
            <a:off x="5443486" y="1756735"/>
            <a:ext cx="3071864" cy="3111810"/>
          </a:xfrm>
          <a:prstGeom prst="rect">
            <a:avLst/>
          </a:prstGeom>
        </p:spPr>
      </p:pic>
    </p:spTree>
    <p:extLst>
      <p:ext uri="{BB962C8B-B14F-4D97-AF65-F5344CB8AC3E}">
        <p14:creationId xmlns:p14="http://schemas.microsoft.com/office/powerpoint/2010/main" val="381460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B58-D1C3-4060-A0A9-19B69B216231}"/>
              </a:ext>
            </a:extLst>
          </p:cNvPr>
          <p:cNvSpPr>
            <a:spLocks noGrp="1"/>
          </p:cNvSpPr>
          <p:nvPr>
            <p:ph type="title"/>
          </p:nvPr>
        </p:nvSpPr>
        <p:spPr/>
        <p:txBody>
          <a:bodyPr>
            <a:normAutofit fontScale="90000"/>
          </a:bodyPr>
          <a:lstStyle/>
          <a:p>
            <a:r>
              <a:rPr lang="en-AU" b="1" dirty="0"/>
              <a:t>Submitting to Canvas</a:t>
            </a:r>
            <a:br>
              <a:rPr lang="en-AU" b="1" dirty="0"/>
            </a:br>
            <a:endParaRPr lang="en-AU" b="1" dirty="0"/>
          </a:p>
        </p:txBody>
      </p:sp>
      <p:sp>
        <p:nvSpPr>
          <p:cNvPr id="3" name="Content Placeholder 2">
            <a:extLst>
              <a:ext uri="{FF2B5EF4-FFF2-40B4-BE49-F238E27FC236}">
                <a16:creationId xmlns:a16="http://schemas.microsoft.com/office/drawing/2014/main" id="{52071254-7BFC-4843-A3DF-0E6AF41C50A2}"/>
              </a:ext>
            </a:extLst>
          </p:cNvPr>
          <p:cNvSpPr>
            <a:spLocks noGrp="1"/>
          </p:cNvSpPr>
          <p:nvPr>
            <p:ph idx="1"/>
          </p:nvPr>
        </p:nvSpPr>
        <p:spPr>
          <a:xfrm>
            <a:off x="457201" y="1600201"/>
            <a:ext cx="7909034" cy="4359166"/>
          </a:xfrm>
        </p:spPr>
        <p:txBody>
          <a:bodyPr>
            <a:normAutofit lnSpcReduction="10000"/>
          </a:bodyPr>
          <a:lstStyle/>
          <a:p>
            <a:pPr>
              <a:spcBef>
                <a:spcPts val="600"/>
              </a:spcBef>
              <a:spcAft>
                <a:spcPts val="600"/>
              </a:spcAft>
            </a:pPr>
            <a:r>
              <a:rPr lang="en-AU" dirty="0"/>
              <a:t>Write down names of </a:t>
            </a:r>
            <a:r>
              <a:rPr lang="en-AU" b="1" dirty="0"/>
              <a:t>group members </a:t>
            </a:r>
            <a:r>
              <a:rPr lang="en-AU" dirty="0"/>
              <a:t>in the cover page.</a:t>
            </a:r>
          </a:p>
          <a:p>
            <a:pPr>
              <a:spcBef>
                <a:spcPts val="600"/>
              </a:spcBef>
              <a:spcAft>
                <a:spcPts val="600"/>
              </a:spcAft>
            </a:pPr>
            <a:r>
              <a:rPr lang="en-AU" dirty="0"/>
              <a:t>This project plan report should be no more than 1,500 words excluding Reference.</a:t>
            </a:r>
          </a:p>
          <a:p>
            <a:pPr>
              <a:spcBef>
                <a:spcPts val="600"/>
              </a:spcBef>
              <a:spcAft>
                <a:spcPts val="600"/>
              </a:spcAft>
            </a:pPr>
            <a:r>
              <a:rPr lang="en-AU" dirty="0">
                <a:solidFill>
                  <a:srgbClr val="FF0000"/>
                </a:solidFill>
              </a:rPr>
              <a:t>ONLY ONE group member </a:t>
            </a:r>
            <a:r>
              <a:rPr lang="en-AU" dirty="0"/>
              <a:t>uploads a </a:t>
            </a:r>
            <a:r>
              <a:rPr lang="en-AU" b="1" dirty="0"/>
              <a:t>word version</a:t>
            </a:r>
            <a:r>
              <a:rPr lang="en-AU" dirty="0"/>
              <a:t> of your report to the Assessment 2a folder on Canvas before the due date.</a:t>
            </a:r>
          </a:p>
          <a:p>
            <a:pPr>
              <a:spcBef>
                <a:spcPts val="600"/>
              </a:spcBef>
              <a:spcAft>
                <a:spcPts val="600"/>
              </a:spcAft>
            </a:pPr>
            <a:r>
              <a:rPr lang="en-AU" dirty="0"/>
              <a:t>Submit your preliminary ‘</a:t>
            </a:r>
            <a:r>
              <a:rPr lang="en-AU" b="1" dirty="0"/>
              <a:t>Team Contract</a:t>
            </a:r>
            <a:r>
              <a:rPr lang="en-AU" dirty="0"/>
              <a:t>’ to Canvas/Assignments/Team Contract.</a:t>
            </a:r>
          </a:p>
          <a:p>
            <a:endParaRPr lang="en-AU" dirty="0"/>
          </a:p>
        </p:txBody>
      </p:sp>
    </p:spTree>
    <p:extLst>
      <p:ext uri="{BB962C8B-B14F-4D97-AF65-F5344CB8AC3E}">
        <p14:creationId xmlns:p14="http://schemas.microsoft.com/office/powerpoint/2010/main" val="308888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p>
        </p:txBody>
      </p:sp>
      <p:cxnSp>
        <p:nvCxnSpPr>
          <p:cNvPr id="4" name="Straight Connector 3"/>
          <p:cNvCxnSpPr/>
          <p:nvPr/>
        </p:nvCxnSpPr>
        <p:spPr>
          <a:xfrm>
            <a:off x="1022185" y="5913009"/>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9130DF3-896F-47E6-A66B-1A848B3F8C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1983" y="2101924"/>
            <a:ext cx="6197804" cy="3253847"/>
          </a:xfrm>
          <a:prstGeom prst="rect">
            <a:avLst/>
          </a:prstGeom>
        </p:spPr>
      </p:pic>
      <p:sp>
        <p:nvSpPr>
          <p:cNvPr id="6" name="TextBox 5">
            <a:extLst>
              <a:ext uri="{FF2B5EF4-FFF2-40B4-BE49-F238E27FC236}">
                <a16:creationId xmlns:a16="http://schemas.microsoft.com/office/drawing/2014/main" id="{3542E910-C5A4-4727-9AB5-F9C994785DDE}"/>
              </a:ext>
            </a:extLst>
          </p:cNvPr>
          <p:cNvSpPr txBox="1"/>
          <p:nvPr/>
        </p:nvSpPr>
        <p:spPr>
          <a:xfrm>
            <a:off x="411983" y="7325248"/>
            <a:ext cx="4409968" cy="230832"/>
          </a:xfrm>
          <a:prstGeom prst="rect">
            <a:avLst/>
          </a:prstGeom>
          <a:noFill/>
        </p:spPr>
        <p:txBody>
          <a:bodyPr wrap="square" rtlCol="0">
            <a:spAutoFit/>
          </a:bodyPr>
          <a:lstStyle/>
          <a:p>
            <a:r>
              <a:rPr lang="en-AU" sz="900">
                <a:hlinkClick r:id="rId3" tooltip="http://auladeadriana.blogspot.com/2016/09/british-academic-information-2016-2017.html"/>
              </a:rPr>
              <a:t>This Photo</a:t>
            </a:r>
            <a:r>
              <a:rPr lang="en-AU" sz="900"/>
              <a:t> by Unknown Author is licensed under </a:t>
            </a:r>
            <a:r>
              <a:rPr lang="en-AU" sz="900">
                <a:hlinkClick r:id="rId4" tooltip="https://creativecommons.org/licenses/by-nc-nd/3.0/"/>
              </a:rPr>
              <a:t>CC BY-NC-ND</a:t>
            </a:r>
            <a:endParaRPr lang="en-AU" sz="900"/>
          </a:p>
        </p:txBody>
      </p:sp>
    </p:spTree>
    <p:extLst>
      <p:ext uri="{BB962C8B-B14F-4D97-AF65-F5344CB8AC3E}">
        <p14:creationId xmlns:p14="http://schemas.microsoft.com/office/powerpoint/2010/main" val="563324113"/>
      </p:ext>
    </p:extLst>
  </p:cSld>
  <p:clrMapOvr>
    <a:masterClrMapping/>
  </p:clrMapOvr>
</p:sld>
</file>

<file path=ppt/theme/theme1.xml><?xml version="1.0" encoding="utf-8"?>
<a:theme xmlns:a="http://schemas.openxmlformats.org/drawingml/2006/main" name="Office Theme">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630</Words>
  <Application>Microsoft Office PowerPoint</Application>
  <PresentationFormat>On-screen Show (4:3)</PresentationFormat>
  <Paragraphs>53</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INTE1030 Assignment 2a Guide  Semester 2, 2024</vt:lpstr>
      <vt:lpstr>Assignment 2a – Group assignment</vt:lpstr>
      <vt:lpstr>Assignment 2a – Project Plan</vt:lpstr>
      <vt:lpstr>Recommended Structure</vt:lpstr>
      <vt:lpstr>Library – subject guides</vt:lpstr>
      <vt:lpstr>Getting help with research</vt:lpstr>
      <vt:lpstr>Submitting to Canvas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Monk</dc:creator>
  <cp:lastModifiedBy>Samar Fatima</cp:lastModifiedBy>
  <cp:revision>99</cp:revision>
  <cp:lastPrinted>2020-03-01T23:10:46Z</cp:lastPrinted>
  <dcterms:created xsi:type="dcterms:W3CDTF">2016-11-30T22:43:19Z</dcterms:created>
  <dcterms:modified xsi:type="dcterms:W3CDTF">2024-07-10T02:52:38Z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2022-08-06T06:11:59Z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44f967ae-1aa3-434a-85de-9a952f8aac6c</vt:lpwstr>
  </property>
  <property fmtid="{D5CDD505-2E9C-101B-9397-08002B2CF9AE}" pid="8" name="MSIP_Label_8c3d088b-6243-4963-a2e2-8b321ab7f8fc_ContentBits">
    <vt:lpwstr>1</vt:lpwstr>
  </property>
</Properties>
</file>