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76" r:id="rId3"/>
    <p:sldId id="438" r:id="rId4"/>
    <p:sldId id="439" r:id="rId5"/>
    <p:sldId id="440" r:id="rId6"/>
    <p:sldId id="441" r:id="rId7"/>
    <p:sldId id="443" r:id="rId8"/>
    <p:sldId id="444" r:id="rId9"/>
    <p:sldId id="445" r:id="rId10"/>
    <p:sldId id="432" r:id="rId11"/>
    <p:sldId id="437" r:id="rId12"/>
    <p:sldId id="411" r:id="rId13"/>
    <p:sldId id="446" r:id="rId14"/>
    <p:sldId id="447" r:id="rId15"/>
    <p:sldId id="448" r:id="rId16"/>
    <p:sldId id="449" r:id="rId17"/>
    <p:sldId id="274" r:id="rId18"/>
  </p:sldIdLst>
  <p:sldSz cx="9144000" cy="6858000" type="screen4x3"/>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A00A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67" autoAdjust="0"/>
    <p:restoredTop sz="82807" autoAdjust="0"/>
  </p:normalViewPr>
  <p:slideViewPr>
    <p:cSldViewPr snapToGrid="0" snapToObjects="1">
      <p:cViewPr varScale="1">
        <p:scale>
          <a:sx n="103" d="100"/>
          <a:sy n="103" d="100"/>
        </p:scale>
        <p:origin x="186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ar Fatima" userId="87373d5b-4b3a-4be5-86f3-f5e220aa35ac" providerId="ADAL" clId="{DCCE2437-8DDE-41EB-A908-F20835FC9A7C}"/>
    <pc:docChg chg="modSld">
      <pc:chgData name="Samar Fatima" userId="87373d5b-4b3a-4be5-86f3-f5e220aa35ac" providerId="ADAL" clId="{DCCE2437-8DDE-41EB-A908-F20835FC9A7C}" dt="2024-02-22T01:07:29.382" v="28" actId="20577"/>
      <pc:docMkLst>
        <pc:docMk/>
      </pc:docMkLst>
      <pc:sldChg chg="modSp mod">
        <pc:chgData name="Samar Fatima" userId="87373d5b-4b3a-4be5-86f3-f5e220aa35ac" providerId="ADAL" clId="{DCCE2437-8DDE-41EB-A908-F20835FC9A7C}" dt="2024-02-22T01:07:08.429" v="26" actId="20577"/>
        <pc:sldMkLst>
          <pc:docMk/>
          <pc:sldMk cId="2005616104" sldId="256"/>
        </pc:sldMkLst>
        <pc:spChg chg="mod">
          <ac:chgData name="Samar Fatima" userId="87373d5b-4b3a-4be5-86f3-f5e220aa35ac" providerId="ADAL" clId="{DCCE2437-8DDE-41EB-A908-F20835FC9A7C}" dt="2024-02-22T01:07:01.495" v="5" actId="20577"/>
          <ac:spMkLst>
            <pc:docMk/>
            <pc:sldMk cId="2005616104" sldId="256"/>
            <ac:spMk id="2" creationId="{00000000-0000-0000-0000-000000000000}"/>
          </ac:spMkLst>
        </pc:spChg>
        <pc:spChg chg="mod">
          <ac:chgData name="Samar Fatima" userId="87373d5b-4b3a-4be5-86f3-f5e220aa35ac" providerId="ADAL" clId="{DCCE2437-8DDE-41EB-A908-F20835FC9A7C}" dt="2024-02-22T01:07:08.429" v="26" actId="20577"/>
          <ac:spMkLst>
            <pc:docMk/>
            <pc:sldMk cId="2005616104" sldId="256"/>
            <ac:spMk id="3" creationId="{00000000-0000-0000-0000-000000000000}"/>
          </ac:spMkLst>
        </pc:spChg>
      </pc:sldChg>
      <pc:sldChg chg="modSp mod">
        <pc:chgData name="Samar Fatima" userId="87373d5b-4b3a-4be5-86f3-f5e220aa35ac" providerId="ADAL" clId="{DCCE2437-8DDE-41EB-A908-F20835FC9A7C}" dt="2024-02-22T01:07:29.382" v="28" actId="20577"/>
        <pc:sldMkLst>
          <pc:docMk/>
          <pc:sldMk cId="1671273896" sldId="276"/>
        </pc:sldMkLst>
        <pc:spChg chg="mod">
          <ac:chgData name="Samar Fatima" userId="87373d5b-4b3a-4be5-86f3-f5e220aa35ac" providerId="ADAL" clId="{DCCE2437-8DDE-41EB-A908-F20835FC9A7C}" dt="2024-02-22T01:07:29.382" v="28" actId="20577"/>
          <ac:spMkLst>
            <pc:docMk/>
            <pc:sldMk cId="1671273896" sldId="276"/>
            <ac:spMk id="6" creationId="{8718606D-F69C-4D46-9438-9D571CFCAC4C}"/>
          </ac:spMkLst>
        </pc:spChg>
      </pc:sldChg>
    </pc:docChg>
  </pc:docChgLst>
  <pc:docChgLst>
    <pc:chgData name="Samar Fatima" userId="87373d5b-4b3a-4be5-86f3-f5e220aa35ac" providerId="ADAL" clId="{D568540A-C016-4F93-A483-1100ED7AEEC9}"/>
    <pc:docChg chg="modSld">
      <pc:chgData name="Samar Fatima" userId="87373d5b-4b3a-4be5-86f3-f5e220aa35ac" providerId="ADAL" clId="{D568540A-C016-4F93-A483-1100ED7AEEC9}" dt="2024-07-10T02:47:55.085" v="10" actId="20577"/>
      <pc:docMkLst>
        <pc:docMk/>
      </pc:docMkLst>
      <pc:sldChg chg="modSp mod">
        <pc:chgData name="Samar Fatima" userId="87373d5b-4b3a-4be5-86f3-f5e220aa35ac" providerId="ADAL" clId="{D568540A-C016-4F93-A483-1100ED7AEEC9}" dt="2024-07-10T02:47:38.244" v="1" actId="20577"/>
        <pc:sldMkLst>
          <pc:docMk/>
          <pc:sldMk cId="2005616104" sldId="256"/>
        </pc:sldMkLst>
        <pc:spChg chg="mod">
          <ac:chgData name="Samar Fatima" userId="87373d5b-4b3a-4be5-86f3-f5e220aa35ac" providerId="ADAL" clId="{D568540A-C016-4F93-A483-1100ED7AEEC9}" dt="2024-07-10T02:47:38.244" v="1" actId="20577"/>
          <ac:spMkLst>
            <pc:docMk/>
            <pc:sldMk cId="2005616104" sldId="256"/>
            <ac:spMk id="2" creationId="{00000000-0000-0000-0000-000000000000}"/>
          </ac:spMkLst>
        </pc:spChg>
      </pc:sldChg>
      <pc:sldChg chg="modSp mod">
        <pc:chgData name="Samar Fatima" userId="87373d5b-4b3a-4be5-86f3-f5e220aa35ac" providerId="ADAL" clId="{D568540A-C016-4F93-A483-1100ED7AEEC9}" dt="2024-07-10T02:47:55.085" v="10" actId="20577"/>
        <pc:sldMkLst>
          <pc:docMk/>
          <pc:sldMk cId="1671273896" sldId="276"/>
        </pc:sldMkLst>
        <pc:spChg chg="mod">
          <ac:chgData name="Samar Fatima" userId="87373d5b-4b3a-4be5-86f3-f5e220aa35ac" providerId="ADAL" clId="{D568540A-C016-4F93-A483-1100ED7AEEC9}" dt="2024-07-10T02:47:55.085" v="10" actId="20577"/>
          <ac:spMkLst>
            <pc:docMk/>
            <pc:sldMk cId="1671273896" sldId="276"/>
            <ac:spMk id="6" creationId="{8718606D-F69C-4D46-9438-9D571CFCAC4C}"/>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6AA9028-1E88-43DD-8254-3DC79A59A35A}" type="datetimeFigureOut">
              <a:rPr lang="en-AU" smtClean="0"/>
              <a:t>10/07/2024</a:t>
            </a:fld>
            <a:endParaRPr lang="en-AU"/>
          </a:p>
        </p:txBody>
      </p:sp>
      <p:sp>
        <p:nvSpPr>
          <p:cNvPr id="4" name="Slide Image Placeholder 3"/>
          <p:cNvSpPr>
            <a:spLocks noGrp="1" noRot="1" noChangeAspect="1"/>
          </p:cNvSpPr>
          <p:nvPr>
            <p:ph type="sldImg" idx="2"/>
          </p:nvPr>
        </p:nvSpPr>
        <p:spPr>
          <a:xfrm>
            <a:off x="1166813" y="1241425"/>
            <a:ext cx="4464050" cy="3349625"/>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A8253368-38B5-4801-BD40-000729A0CE05}" type="slidenum">
              <a:rPr lang="en-AU" smtClean="0"/>
              <a:t>‹#›</a:t>
            </a:fld>
            <a:endParaRPr lang="en-AU"/>
          </a:p>
        </p:txBody>
      </p:sp>
    </p:spTree>
    <p:extLst>
      <p:ext uri="{BB962C8B-B14F-4D97-AF65-F5344CB8AC3E}">
        <p14:creationId xmlns:p14="http://schemas.microsoft.com/office/powerpoint/2010/main" val="328180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8253368-38B5-4801-BD40-000729A0CE05}" type="slidenum">
              <a:rPr lang="en-AU" smtClean="0"/>
              <a:t>2</a:t>
            </a:fld>
            <a:endParaRPr lang="en-AU"/>
          </a:p>
        </p:txBody>
      </p:sp>
    </p:spTree>
    <p:extLst>
      <p:ext uri="{BB962C8B-B14F-4D97-AF65-F5344CB8AC3E}">
        <p14:creationId xmlns:p14="http://schemas.microsoft.com/office/powerpoint/2010/main" val="3816199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8253368-38B5-4801-BD40-000729A0CE05}" type="slidenum">
              <a:rPr lang="en-AU" smtClean="0"/>
              <a:t>14</a:t>
            </a:fld>
            <a:endParaRPr lang="en-AU"/>
          </a:p>
        </p:txBody>
      </p:sp>
    </p:spTree>
    <p:extLst>
      <p:ext uri="{BB962C8B-B14F-4D97-AF65-F5344CB8AC3E}">
        <p14:creationId xmlns:p14="http://schemas.microsoft.com/office/powerpoint/2010/main" val="39454709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6" name="Rectangle 25"/>
          <p:cNvSpPr/>
          <p:nvPr userDrawn="1"/>
        </p:nvSpPr>
        <p:spPr>
          <a:xfrm>
            <a:off x="0" y="0"/>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1"/>
          <p:cNvSpPr/>
          <p:nvPr userDrawn="1"/>
        </p:nvSpPr>
        <p:spPr>
          <a:xfrm>
            <a:off x="6859966" y="1249405"/>
            <a:ext cx="2284034" cy="4384710"/>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chemeClr val="accent3"/>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8" name="Oval 12"/>
          <p:cNvSpPr/>
          <p:nvPr userDrawn="1"/>
        </p:nvSpPr>
        <p:spPr>
          <a:xfrm>
            <a:off x="0" y="1237089"/>
            <a:ext cx="2182776" cy="4397512"/>
          </a:xfrm>
          <a:custGeom>
            <a:avLst/>
            <a:gdLst/>
            <a:ahLst/>
            <a:cxnLst/>
            <a:rect l="l" t="t" r="r" b="b"/>
            <a:pathLst>
              <a:path w="1780657" h="3587388">
                <a:moveTo>
                  <a:pt x="0" y="0"/>
                </a:moveTo>
                <a:lnTo>
                  <a:pt x="169736" y="8571"/>
                </a:lnTo>
                <a:cubicBezTo>
                  <a:pt x="1074567" y="100462"/>
                  <a:pt x="1780657" y="864619"/>
                  <a:pt x="1780657" y="1793694"/>
                </a:cubicBezTo>
                <a:cubicBezTo>
                  <a:pt x="1780657" y="2722769"/>
                  <a:pt x="1074567" y="3486927"/>
                  <a:pt x="169736" y="3578817"/>
                </a:cubicBezTo>
                <a:lnTo>
                  <a:pt x="0" y="3587388"/>
                </a:lnTo>
                <a:close/>
              </a:path>
            </a:pathLst>
          </a:custGeom>
          <a:solidFill>
            <a:srgbClr val="E60028"/>
          </a:solidFill>
          <a:ln>
            <a:noFill/>
          </a:ln>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2" name="Title 1"/>
          <p:cNvSpPr>
            <a:spLocks noGrp="1"/>
          </p:cNvSpPr>
          <p:nvPr>
            <p:ph type="ctrTitle"/>
          </p:nvPr>
        </p:nvSpPr>
        <p:spPr>
          <a:xfrm>
            <a:off x="685800" y="1400433"/>
            <a:ext cx="6400800" cy="2193308"/>
          </a:xfrm>
        </p:spPr>
        <p:txBody>
          <a:bodyPr>
            <a:normAutofit/>
          </a:bodyPr>
          <a:lstStyle>
            <a:lvl1pPr algn="l">
              <a:defRPr sz="4400">
                <a:solidFill>
                  <a:schemeClr val="bg1"/>
                </a:solidFill>
              </a:defRPr>
            </a:lvl1pPr>
          </a:lstStyle>
          <a:p>
            <a:r>
              <a:rPr lang="en-AU" dirty="0"/>
              <a:t>Click to edit Master title style</a:t>
            </a:r>
            <a:endParaRPr lang="en-US" dirty="0"/>
          </a:p>
        </p:txBody>
      </p:sp>
      <p:sp>
        <p:nvSpPr>
          <p:cNvPr id="3" name="Subtitle 2"/>
          <p:cNvSpPr>
            <a:spLocks noGrp="1"/>
          </p:cNvSpPr>
          <p:nvPr>
            <p:ph type="subTitle" idx="1"/>
          </p:nvPr>
        </p:nvSpPr>
        <p:spPr>
          <a:xfrm>
            <a:off x="685800" y="359374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31" name="Picture 3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Tree>
    <p:extLst>
      <p:ext uri="{BB962C8B-B14F-4D97-AF65-F5344CB8AC3E}">
        <p14:creationId xmlns:p14="http://schemas.microsoft.com/office/powerpoint/2010/main" val="849643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7" name="Picture 6" descr="RMIT_DUO_RGB_flat_LR.jpg"/>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5400000" cy="6089181"/>
          </a:xfrm>
          <a:prstGeom prst="rect">
            <a:avLst/>
          </a:prstGeom>
        </p:spPr>
      </p:pic>
      <p:sp>
        <p:nvSpPr>
          <p:cNvPr id="26" name="Rectangle 25"/>
          <p:cNvSpPr/>
          <p:nvPr userDrawn="1"/>
        </p:nvSpPr>
        <p:spPr>
          <a:xfrm>
            <a:off x="0" y="0"/>
            <a:ext cx="9144000" cy="6858000"/>
          </a:xfrm>
          <a:custGeom>
            <a:avLst/>
            <a:gdLst/>
            <a:ahLst/>
            <a:cxnLst/>
            <a:rect l="l" t="t" r="r" b="b"/>
            <a:pathLst>
              <a:path w="9144000" h="6858000">
                <a:moveTo>
                  <a:pt x="0" y="0"/>
                </a:moveTo>
                <a:lnTo>
                  <a:pt x="9144000" y="0"/>
                </a:lnTo>
                <a:lnTo>
                  <a:pt x="9144000" y="6858000"/>
                </a:lnTo>
                <a:lnTo>
                  <a:pt x="0" y="6858000"/>
                </a:lnTo>
                <a:lnTo>
                  <a:pt x="0" y="5634601"/>
                </a:lnTo>
                <a:lnTo>
                  <a:pt x="208067" y="5624095"/>
                </a:lnTo>
                <a:cubicBezTo>
                  <a:pt x="1317232" y="5511453"/>
                  <a:pt x="2182776" y="4574729"/>
                  <a:pt x="2182776" y="3435845"/>
                </a:cubicBezTo>
                <a:cubicBezTo>
                  <a:pt x="2182776" y="2296961"/>
                  <a:pt x="1317232" y="1360238"/>
                  <a:pt x="208067" y="1247596"/>
                </a:cubicBezTo>
                <a:lnTo>
                  <a:pt x="0" y="1237089"/>
                </a:lnTo>
                <a:close/>
              </a:path>
            </a:pathLst>
          </a:cu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7" name="Rectangle 21"/>
          <p:cNvSpPr/>
          <p:nvPr userDrawn="1"/>
        </p:nvSpPr>
        <p:spPr>
          <a:xfrm>
            <a:off x="6859966" y="1249405"/>
            <a:ext cx="2284034" cy="4384710"/>
          </a:xfrm>
          <a:custGeom>
            <a:avLst/>
            <a:gdLst/>
            <a:ahLst/>
            <a:cxnLst/>
            <a:rect l="l" t="t" r="r" b="b"/>
            <a:pathLst>
              <a:path w="1863259" h="3576943">
                <a:moveTo>
                  <a:pt x="1396645" y="0"/>
                </a:moveTo>
                <a:lnTo>
                  <a:pt x="1863259" y="0"/>
                </a:lnTo>
                <a:lnTo>
                  <a:pt x="1863259" y="3576943"/>
                </a:lnTo>
                <a:lnTo>
                  <a:pt x="1396645" y="3576943"/>
                </a:lnTo>
                <a:lnTo>
                  <a:pt x="1396645" y="3175032"/>
                </a:lnTo>
                <a:lnTo>
                  <a:pt x="625231" y="3175032"/>
                </a:lnTo>
                <a:lnTo>
                  <a:pt x="625231" y="2358325"/>
                </a:lnTo>
                <a:lnTo>
                  <a:pt x="0" y="2358325"/>
                </a:lnTo>
                <a:lnTo>
                  <a:pt x="0" y="1209463"/>
                </a:lnTo>
                <a:lnTo>
                  <a:pt x="625231" y="1209463"/>
                </a:lnTo>
                <a:lnTo>
                  <a:pt x="625231" y="388848"/>
                </a:lnTo>
                <a:lnTo>
                  <a:pt x="1396645" y="388848"/>
                </a:lnTo>
                <a:close/>
              </a:path>
            </a:pathLst>
          </a:custGeom>
          <a:solidFill>
            <a:schemeClr val="accent2"/>
          </a:solidFill>
          <a:ln>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dirty="0"/>
          </a:p>
        </p:txBody>
      </p:sp>
      <p:sp>
        <p:nvSpPr>
          <p:cNvPr id="2" name="Title 1"/>
          <p:cNvSpPr>
            <a:spLocks noGrp="1"/>
          </p:cNvSpPr>
          <p:nvPr>
            <p:ph type="ctrTitle"/>
          </p:nvPr>
        </p:nvSpPr>
        <p:spPr>
          <a:xfrm>
            <a:off x="685800" y="1400433"/>
            <a:ext cx="6400800" cy="2193308"/>
          </a:xfrm>
        </p:spPr>
        <p:txBody>
          <a:bodyPr>
            <a:normAutofit/>
          </a:bodyPr>
          <a:lstStyle>
            <a:lvl1pPr algn="l">
              <a:defRPr sz="4400">
                <a:solidFill>
                  <a:schemeClr val="bg1"/>
                </a:solidFill>
              </a:defRPr>
            </a:lvl1pPr>
          </a:lstStyle>
          <a:p>
            <a:r>
              <a:rPr lang="en-AU" dirty="0"/>
              <a:t>Click to edit Master title style</a:t>
            </a:r>
            <a:endParaRPr lang="en-US" dirty="0"/>
          </a:p>
        </p:txBody>
      </p:sp>
      <p:sp>
        <p:nvSpPr>
          <p:cNvPr id="3" name="Subtitle 2"/>
          <p:cNvSpPr>
            <a:spLocks noGrp="1"/>
          </p:cNvSpPr>
          <p:nvPr>
            <p:ph type="subTitle" idx="1"/>
          </p:nvPr>
        </p:nvSpPr>
        <p:spPr>
          <a:xfrm>
            <a:off x="685800" y="3593740"/>
            <a:ext cx="6400800" cy="1752600"/>
          </a:xfrm>
        </p:spPr>
        <p:txBody>
          <a:bodyPr/>
          <a:lstStyle>
            <a:lvl1pPr marL="0" indent="0" algn="l">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AU" dirty="0"/>
              <a:t>Click to edit Master subtitle style</a:t>
            </a:r>
            <a:endParaRPr lang="en-US" dirty="0"/>
          </a:p>
        </p:txBody>
      </p:sp>
      <p:pic>
        <p:nvPicPr>
          <p:cNvPr id="13" name="Picture 1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Tree>
    <p:extLst>
      <p:ext uri="{BB962C8B-B14F-4D97-AF65-F5344CB8AC3E}">
        <p14:creationId xmlns:p14="http://schemas.microsoft.com/office/powerpoint/2010/main" val="41032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71795"/>
          </a:xfrm>
        </p:spPr>
        <p:txBody>
          <a:bodyPr/>
          <a:lstStyle>
            <a:lvl1pPr>
              <a:defRPr>
                <a:solidFill>
                  <a:schemeClr val="bg1"/>
                </a:solidFill>
              </a:defRPr>
            </a:lvl1pPr>
          </a:lstStyle>
          <a:p>
            <a:r>
              <a:rPr lang="en-AU" dirty="0"/>
              <a:t>Click to edit Master title style</a:t>
            </a:r>
            <a:endParaRPr lang="en-US" dirty="0"/>
          </a:p>
        </p:txBody>
      </p:sp>
      <p:sp>
        <p:nvSpPr>
          <p:cNvPr id="3" name="Content Placeholder 2"/>
          <p:cNvSpPr>
            <a:spLocks noGrp="1"/>
          </p:cNvSpPr>
          <p:nvPr>
            <p:ph idx="1"/>
          </p:nvPr>
        </p:nvSpPr>
        <p:spPr>
          <a:xfrm>
            <a:off x="457200" y="1600201"/>
            <a:ext cx="8229600" cy="4394200"/>
          </a:xfrm>
        </p:spPr>
        <p:txBody>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3598174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7" name="Rectangle 6"/>
          <p:cNvSpPr/>
          <p:nvPr userDrawn="1"/>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11"/>
          <p:cNvSpPr/>
          <p:nvPr userDrawn="1"/>
        </p:nvSpPr>
        <p:spPr>
          <a:xfrm rot="10800000">
            <a:off x="5943600" y="1"/>
            <a:ext cx="3200399" cy="3200399"/>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rgbClr val="AA00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2" name="Title 1"/>
          <p:cNvSpPr>
            <a:spLocks noGrp="1"/>
          </p:cNvSpPr>
          <p:nvPr>
            <p:ph type="title" hasCustomPrompt="1"/>
          </p:nvPr>
        </p:nvSpPr>
        <p:spPr>
          <a:xfrm>
            <a:off x="1005524" y="2651760"/>
            <a:ext cx="6359207" cy="3058160"/>
          </a:xfrm>
        </p:spPr>
        <p:txBody>
          <a:bodyPr anchor="t" anchorCtr="0"/>
          <a:lstStyle>
            <a:lvl1pPr algn="l">
              <a:defRPr sz="4000" b="1" cap="none"/>
            </a:lvl1pPr>
          </a:lstStyle>
          <a:p>
            <a:r>
              <a:rPr lang="en-AU" dirty="0"/>
              <a:t>—</a:t>
            </a:r>
            <a:br>
              <a:rPr lang="en-AU" dirty="0"/>
            </a:br>
            <a:r>
              <a:rPr lang="en-AU" dirty="0"/>
              <a:t>Click to edit Master title style</a:t>
            </a:r>
            <a:endParaRPr lang="en-US" dirty="0"/>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EE52-25AF-7B49-B9FC-7562266B64DE}" type="slidenum">
              <a:rPr lang="en-US" smtClean="0"/>
              <a:t>‹#›</a:t>
            </a:fld>
            <a:endParaRPr lang="en-US" dirty="0"/>
          </a:p>
        </p:txBody>
      </p:sp>
      <p:sp>
        <p:nvSpPr>
          <p:cNvPr id="9" name="L-Shape 8"/>
          <p:cNvSpPr/>
          <p:nvPr userDrawn="1"/>
        </p:nvSpPr>
        <p:spPr>
          <a:xfrm>
            <a:off x="0" y="6065520"/>
            <a:ext cx="792480" cy="79248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Tree>
    <p:extLst>
      <p:ext uri="{BB962C8B-B14F-4D97-AF65-F5344CB8AC3E}">
        <p14:creationId xmlns:p14="http://schemas.microsoft.com/office/powerpoint/2010/main" val="1551000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p:cNvSpPr/>
          <p:nvPr userDrawn="1"/>
        </p:nvSpPr>
        <p:spPr>
          <a:xfrm>
            <a:off x="0" y="1"/>
            <a:ext cx="9144000" cy="6858000"/>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1"/>
          <p:cNvSpPr>
            <a:spLocks noGrp="1"/>
          </p:cNvSpPr>
          <p:nvPr>
            <p:ph type="title" hasCustomPrompt="1"/>
          </p:nvPr>
        </p:nvSpPr>
        <p:spPr>
          <a:xfrm>
            <a:off x="989136" y="2651760"/>
            <a:ext cx="6359207" cy="3058160"/>
          </a:xfrm>
        </p:spPr>
        <p:txBody>
          <a:bodyPr anchor="t" anchorCtr="0"/>
          <a:lstStyle>
            <a:lvl1pPr algn="l">
              <a:defRPr sz="4000" b="1" cap="none"/>
            </a:lvl1pPr>
          </a:lstStyle>
          <a:p>
            <a:r>
              <a:rPr lang="en-AU" dirty="0"/>
              <a:t>—</a:t>
            </a:r>
            <a:br>
              <a:rPr lang="en-AU" dirty="0"/>
            </a:br>
            <a:r>
              <a:rPr lang="en-AU" dirty="0"/>
              <a:t>Click to edit Master title style</a:t>
            </a:r>
            <a:endParaRPr lang="en-US" dirty="0"/>
          </a:p>
        </p:txBody>
      </p:sp>
      <p:sp>
        <p:nvSpPr>
          <p:cNvPr id="4" name="Date Placeholder 3"/>
          <p:cNvSpPr>
            <a:spLocks noGrp="1"/>
          </p:cNvSpPr>
          <p:nvPr>
            <p:ph type="dt" sz="half" idx="10"/>
          </p:nvPr>
        </p:nvSpPr>
        <p:spPr/>
        <p:txBody>
          <a:bodyPr/>
          <a:lstStyle/>
          <a:p>
            <a:fld id="{7AA84E91-7045-8940-9876-EF7F184A4EB5}" type="datetimeFigureOut">
              <a:rPr lang="en-US" smtClean="0"/>
              <a:t>7/10/2024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DEE52-25AF-7B49-B9FC-7562266B64DE}" type="slidenum">
              <a:rPr lang="en-US" smtClean="0"/>
              <a:t>‹#›</a:t>
            </a:fld>
            <a:endParaRPr lang="en-US" dirty="0"/>
          </a:p>
        </p:txBody>
      </p:sp>
      <p:sp>
        <p:nvSpPr>
          <p:cNvPr id="9" name="L-Shape 8"/>
          <p:cNvSpPr/>
          <p:nvPr userDrawn="1"/>
        </p:nvSpPr>
        <p:spPr>
          <a:xfrm>
            <a:off x="0" y="6065520"/>
            <a:ext cx="792480" cy="79248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pic>
        <p:nvPicPr>
          <p:cNvPr id="11" name="Picture 10"/>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291018" y="6004672"/>
            <a:ext cx="1405942" cy="629768"/>
          </a:xfrm>
          <a:prstGeom prst="rect">
            <a:avLst/>
          </a:prstGeom>
        </p:spPr>
      </p:pic>
      <p:sp>
        <p:nvSpPr>
          <p:cNvPr id="15" name="Rectangle 13"/>
          <p:cNvSpPr/>
          <p:nvPr userDrawn="1"/>
        </p:nvSpPr>
        <p:spPr>
          <a:xfrm rot="5400000">
            <a:off x="5943601" y="3"/>
            <a:ext cx="3200396" cy="3200398"/>
          </a:xfrm>
          <a:custGeom>
            <a:avLst/>
            <a:gdLst/>
            <a:ahLst/>
            <a:cxnLst/>
            <a:rect l="l" t="t" r="r" b="b"/>
            <a:pathLst>
              <a:path w="2468880" h="2468881">
                <a:moveTo>
                  <a:pt x="0" y="0"/>
                </a:moveTo>
                <a:lnTo>
                  <a:pt x="2468880" y="0"/>
                </a:lnTo>
                <a:lnTo>
                  <a:pt x="2468880" y="1"/>
                </a:lnTo>
                <a:cubicBezTo>
                  <a:pt x="2468880" y="1363526"/>
                  <a:pt x="1363525" y="2468881"/>
                  <a:pt x="0" y="2468881"/>
                </a:cubicBezTo>
                <a:close/>
              </a:path>
            </a:pathLst>
          </a:cu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8640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Date Placeholder 4"/>
          <p:cNvSpPr>
            <a:spLocks noGrp="1"/>
          </p:cNvSpPr>
          <p:nvPr>
            <p:ph type="dt" sz="half" idx="10"/>
          </p:nvPr>
        </p:nvSpPr>
        <p:spPr/>
        <p:txBody>
          <a:bodyPr/>
          <a:lstStyle/>
          <a:p>
            <a:fld id="{7AA84E91-7045-8940-9876-EF7F184A4EB5}" type="datetimeFigureOut">
              <a:rPr lang="en-US" smtClean="0"/>
              <a:t>7/10/2024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275105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AU"/>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AU"/>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endParaRPr lang="en-US"/>
          </a:p>
        </p:txBody>
      </p:sp>
      <p:sp>
        <p:nvSpPr>
          <p:cNvPr id="7" name="Date Placeholder 6"/>
          <p:cNvSpPr>
            <a:spLocks noGrp="1"/>
          </p:cNvSpPr>
          <p:nvPr>
            <p:ph type="dt" sz="half" idx="10"/>
          </p:nvPr>
        </p:nvSpPr>
        <p:spPr/>
        <p:txBody>
          <a:bodyPr/>
          <a:lstStyle/>
          <a:p>
            <a:fld id="{7AA84E91-7045-8940-9876-EF7F184A4EB5}" type="datetimeFigureOut">
              <a:rPr lang="en-US" smtClean="0"/>
              <a:t>7/10/2024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1962291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Click to edit Master title style</a:t>
            </a:r>
            <a:endParaRPr lang="en-US"/>
          </a:p>
        </p:txBody>
      </p:sp>
      <p:sp>
        <p:nvSpPr>
          <p:cNvPr id="3" name="Date Placeholder 2"/>
          <p:cNvSpPr>
            <a:spLocks noGrp="1"/>
          </p:cNvSpPr>
          <p:nvPr>
            <p:ph type="dt" sz="half" idx="10"/>
          </p:nvPr>
        </p:nvSpPr>
        <p:spPr/>
        <p:txBody>
          <a:bodyPr/>
          <a:lstStyle/>
          <a:p>
            <a:fld id="{7AA84E91-7045-8940-9876-EF7F184A4EB5}" type="datetimeFigureOut">
              <a:rPr lang="en-US" smtClean="0"/>
              <a:t>7/10/2024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4DEE52-25AF-7B49-B9FC-7562266B64DE}" type="slidenum">
              <a:rPr lang="en-US" smtClean="0"/>
              <a:t>‹#›</a:t>
            </a:fld>
            <a:endParaRPr lang="en-US"/>
          </a:p>
        </p:txBody>
      </p:sp>
    </p:spTree>
    <p:extLst>
      <p:ext uri="{BB962C8B-B14F-4D97-AF65-F5344CB8AC3E}">
        <p14:creationId xmlns:p14="http://schemas.microsoft.com/office/powerpoint/2010/main" val="1522146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0"/>
            <a:ext cx="9144000" cy="1146433"/>
          </a:xfrm>
          <a:prstGeom prst="rect">
            <a:avLst/>
          </a:prstGeom>
          <a:solidFill>
            <a:schemeClr val="tx1"/>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 name="Title Placeholder 1"/>
          <p:cNvSpPr>
            <a:spLocks noGrp="1"/>
          </p:cNvSpPr>
          <p:nvPr>
            <p:ph type="title"/>
          </p:nvPr>
        </p:nvSpPr>
        <p:spPr>
          <a:xfrm>
            <a:off x="457200" y="274638"/>
            <a:ext cx="8229600" cy="871795"/>
          </a:xfrm>
          <a:prstGeom prst="rect">
            <a:avLst/>
          </a:prstGeom>
        </p:spPr>
        <p:txBody>
          <a:bodyPr vert="horz" lIns="91440" tIns="45720" rIns="91440" bIns="45720" rtlCol="0" anchor="ctr">
            <a:normAutofit/>
          </a:bodyPr>
          <a:lstStyle/>
          <a:p>
            <a:r>
              <a:rPr lang="en-AU"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AU" dirty="0"/>
              <a:t>Click to edit Master text styles</a:t>
            </a:r>
          </a:p>
          <a:p>
            <a:pPr lvl="1"/>
            <a:r>
              <a:rPr lang="en-AU" dirty="0"/>
              <a:t>Second level</a:t>
            </a:r>
          </a:p>
          <a:p>
            <a:pPr lvl="2"/>
            <a:r>
              <a:rPr lang="en-AU" dirty="0"/>
              <a:t>Third level</a:t>
            </a:r>
          </a:p>
          <a:p>
            <a:pPr lvl="3"/>
            <a:r>
              <a:rPr lang="en-AU" dirty="0"/>
              <a:t>Fourth level</a:t>
            </a:r>
          </a:p>
          <a:p>
            <a:pPr lvl="4"/>
            <a:r>
              <a:rPr lang="en-AU" dirty="0"/>
              <a:t>Fifth level</a:t>
            </a:r>
            <a:endParaRPr lang="en-US" dirty="0"/>
          </a:p>
        </p:txBody>
      </p:sp>
      <p:sp>
        <p:nvSpPr>
          <p:cNvPr id="4" name="Date Placeholder 3"/>
          <p:cNvSpPr>
            <a:spLocks noGrp="1"/>
          </p:cNvSpPr>
          <p:nvPr>
            <p:ph type="dt" sz="half" idx="2"/>
          </p:nvPr>
        </p:nvSpPr>
        <p:spPr>
          <a:xfrm>
            <a:off x="93472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A84E91-7045-8940-9876-EF7F184A4EB5}" type="datetimeFigureOut">
              <a:rPr lang="en-US" smtClean="0"/>
              <a:t>7/10/2024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9" name="L-Shape 8"/>
          <p:cNvSpPr/>
          <p:nvPr userDrawn="1"/>
        </p:nvSpPr>
        <p:spPr>
          <a:xfrm>
            <a:off x="0" y="6065520"/>
            <a:ext cx="792480" cy="792480"/>
          </a:xfrm>
          <a:prstGeom prst="corner">
            <a:avLst/>
          </a:prstGeom>
          <a:solidFill>
            <a:schemeClr val="tx2"/>
          </a:solidFill>
          <a:ln>
            <a:noFill/>
          </a:ln>
        </p:spPr>
        <p:style>
          <a:lnRef idx="2">
            <a:schemeClr val="dk1"/>
          </a:lnRef>
          <a:fillRef idx="1">
            <a:schemeClr val="lt1"/>
          </a:fillRef>
          <a:effectRef idx="0">
            <a:schemeClr val="dk1"/>
          </a:effectRef>
          <a:fontRef idx="minor">
            <a:schemeClr val="dk1"/>
          </a:fontRef>
        </p:style>
        <p:txBody>
          <a:bodyPr/>
          <a:lstStyle/>
          <a:p>
            <a:endParaRPr lang="en-US" dirty="0"/>
          </a:p>
        </p:txBody>
      </p:sp>
      <p:sp>
        <p:nvSpPr>
          <p:cNvPr id="12" name="Rectangle 11"/>
          <p:cNvSpPr/>
          <p:nvPr userDrawn="1"/>
        </p:nvSpPr>
        <p:spPr>
          <a:xfrm rot="10800000">
            <a:off x="7997567" y="-1"/>
            <a:ext cx="1146433" cy="1146433"/>
          </a:xfrm>
          <a:custGeom>
            <a:avLst/>
            <a:gdLst/>
            <a:ahLst/>
            <a:cxnLst/>
            <a:rect l="l" t="t" r="r" b="b"/>
            <a:pathLst>
              <a:path w="2160000" h="2160000">
                <a:moveTo>
                  <a:pt x="0" y="0"/>
                </a:moveTo>
                <a:lnTo>
                  <a:pt x="720000" y="0"/>
                </a:lnTo>
                <a:lnTo>
                  <a:pt x="720000" y="720000"/>
                </a:lnTo>
                <a:lnTo>
                  <a:pt x="1440000" y="720000"/>
                </a:lnTo>
                <a:lnTo>
                  <a:pt x="1440000" y="1440000"/>
                </a:lnTo>
                <a:lnTo>
                  <a:pt x="2160000" y="1440000"/>
                </a:lnTo>
                <a:lnTo>
                  <a:pt x="2160000" y="2160000"/>
                </a:lnTo>
                <a:lnTo>
                  <a:pt x="0" y="2160000"/>
                </a:lnTo>
                <a:lnTo>
                  <a:pt x="0" y="1440000"/>
                </a:lnTo>
                <a:lnTo>
                  <a:pt x="0" y="720000"/>
                </a:lnTo>
                <a:close/>
              </a:path>
            </a:pathLst>
          </a:custGeom>
          <a:solidFill>
            <a:srgbClr val="AA00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effectLst/>
            </a:endParaRPr>
          </a:p>
        </p:txBody>
      </p:sp>
      <p:sp>
        <p:nvSpPr>
          <p:cNvPr id="6" name="Slide Number Placeholder 5"/>
          <p:cNvSpPr>
            <a:spLocks noGrp="1"/>
          </p:cNvSpPr>
          <p:nvPr>
            <p:ph type="sldNum" sz="quarter" idx="4"/>
          </p:nvPr>
        </p:nvSpPr>
        <p:spPr>
          <a:xfrm>
            <a:off x="71120" y="6356350"/>
            <a:ext cx="721360" cy="365125"/>
          </a:xfrm>
          <a:prstGeom prst="rect">
            <a:avLst/>
          </a:prstGeom>
        </p:spPr>
        <p:txBody>
          <a:bodyPr vert="horz" lIns="91440" tIns="45720" rIns="91440" bIns="45720" rtlCol="0" anchor="ctr"/>
          <a:lstStyle>
            <a:lvl1pPr algn="l">
              <a:defRPr sz="1200">
                <a:solidFill>
                  <a:schemeClr val="bg1"/>
                </a:solidFill>
              </a:defRPr>
            </a:lvl1pPr>
          </a:lstStyle>
          <a:p>
            <a:fld id="{9E4DEE52-25AF-7B49-B9FC-7562266B64DE}" type="slidenum">
              <a:rPr lang="en-US" smtClean="0"/>
              <a:pPr/>
              <a:t>‹#›</a:t>
            </a:fld>
            <a:endParaRPr lang="en-US" dirty="0"/>
          </a:p>
        </p:txBody>
      </p:sp>
      <p:pic>
        <p:nvPicPr>
          <p:cNvPr id="13" name="Picture 12"/>
          <p:cNvPicPr>
            <a:picLocks noChangeAspect="1"/>
          </p:cNvPicPr>
          <p:nvPr userDrawn="1"/>
        </p:nvPicPr>
        <p:blipFill>
          <a:blip r:embed="rId10" cstate="screen">
            <a:extLst>
              <a:ext uri="{28A0092B-C50C-407E-A947-70E740481C1C}">
                <a14:useLocalDpi xmlns:a14="http://schemas.microsoft.com/office/drawing/2010/main"/>
              </a:ext>
            </a:extLst>
          </a:blip>
          <a:stretch>
            <a:fillRect/>
          </a:stretch>
        </p:blipFill>
        <p:spPr>
          <a:xfrm>
            <a:off x="7291018" y="6096112"/>
            <a:ext cx="1405942" cy="629767"/>
          </a:xfrm>
          <a:prstGeom prst="rect">
            <a:avLst/>
          </a:prstGeom>
        </p:spPr>
      </p:pic>
      <p:sp>
        <p:nvSpPr>
          <p:cNvPr id="8" name="MSIPCMContentMarking" descr="{&quot;HashCode&quot;:1610746136,&quot;Placement&quot;:&quot;Header&quot;,&quot;Top&quot;:0.0,&quot;Left&quot;:278.729126,&quot;SlideWidth&quot;:720,&quot;SlideHeight&quot;:540}">
            <a:extLst>
              <a:ext uri="{FF2B5EF4-FFF2-40B4-BE49-F238E27FC236}">
                <a16:creationId xmlns:a16="http://schemas.microsoft.com/office/drawing/2014/main" id="{30423B8F-6EEF-42FB-BEF5-6ABD268A9548}"/>
              </a:ext>
            </a:extLst>
          </p:cNvPr>
          <p:cNvSpPr txBox="1"/>
          <p:nvPr userDrawn="1"/>
        </p:nvSpPr>
        <p:spPr>
          <a:xfrm>
            <a:off x="3539860" y="0"/>
            <a:ext cx="2064281" cy="296525"/>
          </a:xfrm>
          <a:prstGeom prst="rect">
            <a:avLst/>
          </a:prstGeom>
          <a:noFill/>
        </p:spPr>
        <p:txBody>
          <a:bodyPr vert="horz" wrap="square" lIns="0" tIns="0" rIns="0" bIns="0" rtlCol="0" anchor="ctr" anchorCtr="1">
            <a:spAutoFit/>
          </a:bodyPr>
          <a:lstStyle/>
          <a:p>
            <a:pPr algn="ctr">
              <a:spcBef>
                <a:spcPts val="0"/>
              </a:spcBef>
              <a:spcAft>
                <a:spcPts val="0"/>
              </a:spcAft>
            </a:pPr>
            <a:r>
              <a:rPr lang="en-AU" sz="1200">
                <a:solidFill>
                  <a:srgbClr val="EEDC00"/>
                </a:solidFill>
                <a:latin typeface="Calibri" panose="020F0502020204030204" pitchFamily="34" charset="0"/>
              </a:rPr>
              <a:t>RMIT Classification: Trusted</a:t>
            </a:r>
          </a:p>
        </p:txBody>
      </p:sp>
    </p:spTree>
    <p:extLst>
      <p:ext uri="{BB962C8B-B14F-4D97-AF65-F5344CB8AC3E}">
        <p14:creationId xmlns:p14="http://schemas.microsoft.com/office/powerpoint/2010/main" val="532841024"/>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61" r:id="rId4"/>
    <p:sldLayoutId id="2147483651" r:id="rId5"/>
    <p:sldLayoutId id="2147483652" r:id="rId6"/>
    <p:sldLayoutId id="2147483653" r:id="rId7"/>
    <p:sldLayoutId id="2147483654" r:id="rId8"/>
  </p:sldLayoutIdLst>
  <p:txStyles>
    <p:titleStyle>
      <a:lvl1pPr algn="l" defTabSz="457200" rtl="0" eaLnBrk="1" latinLnBrk="0" hangingPunct="1">
        <a:spcBef>
          <a:spcPct val="0"/>
        </a:spcBef>
        <a:buNone/>
        <a:defRPr sz="3200" b="1" i="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800" b="0" i="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b="0" i="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000" b="0" i="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b="0" i="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hyperlink" Target="http://rmit.libguides.com/industryinfo" TargetMode="External"/><Relationship Id="rId2" Type="http://schemas.openxmlformats.org/officeDocument/2006/relationships/hyperlink" Target="http://rmit.libguides.com/bit" TargetMode="Externa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www.rmit.edu.au/library/research/endnote-managing-your-references"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rmit.edu.au/library/help/ask-the-library"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creativecommons.org/licenses/by-nc-nd/3.0/" TargetMode="External"/><Relationship Id="rId2" Type="http://schemas.openxmlformats.org/officeDocument/2006/relationships/hyperlink" Target="http://auladeadriana.blogspot.com/2016/09/british-academic-information-2016-2017.html" TargetMode="Externa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hyperlink" Target="http://auladeadriana.blogspot.com/2016/09/british-academic-information-2016-2017.html" TargetMode="External"/><Relationship Id="rId2" Type="http://schemas.openxmlformats.org/officeDocument/2006/relationships/image" Target="../media/image6.jpg"/><Relationship Id="rId1" Type="http://schemas.openxmlformats.org/officeDocument/2006/relationships/slideLayout" Target="../slideLayouts/slideLayout5.xml"/><Relationship Id="rId4" Type="http://schemas.openxmlformats.org/officeDocument/2006/relationships/hyperlink" Target="https://creativecommons.org/licenses/by-nc-nd/3.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lib.rmit.edu.au/easy-cite/"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0314" y="2307887"/>
            <a:ext cx="7677344" cy="2690722"/>
          </a:xfrm>
        </p:spPr>
        <p:txBody>
          <a:bodyPr>
            <a:normAutofit fontScale="90000"/>
          </a:bodyPr>
          <a:lstStyle/>
          <a:p>
            <a:r>
              <a:rPr lang="en-US" dirty="0">
                <a:solidFill>
                  <a:schemeClr val="accent4"/>
                </a:solidFill>
              </a:rPr>
              <a:t>—</a:t>
            </a:r>
            <a:br>
              <a:rPr lang="en-US" dirty="0"/>
            </a:br>
            <a:r>
              <a:rPr lang="en-US" sz="3600" dirty="0"/>
              <a:t>INTE1030 Assignment 2b and 2c Guide</a:t>
            </a:r>
            <a:br>
              <a:rPr lang="en-US" sz="3600" dirty="0"/>
            </a:br>
            <a:br>
              <a:rPr lang="en-US" sz="3600" dirty="0"/>
            </a:br>
            <a:r>
              <a:rPr lang="en-US" sz="2400" dirty="0"/>
              <a:t>Semester 2, 2024</a:t>
            </a:r>
          </a:p>
        </p:txBody>
      </p:sp>
      <p:sp>
        <p:nvSpPr>
          <p:cNvPr id="3" name="Subtitle 2"/>
          <p:cNvSpPr txBox="1">
            <a:spLocks/>
          </p:cNvSpPr>
          <p:nvPr/>
        </p:nvSpPr>
        <p:spPr>
          <a:xfrm>
            <a:off x="928176" y="5137948"/>
            <a:ext cx="5578912" cy="1156746"/>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3200" b="0" i="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400" dirty="0"/>
              <a:t>Dr Samar Fatima (Course Coordinator)</a:t>
            </a:r>
          </a:p>
          <a:p>
            <a:r>
              <a:rPr lang="en-US" sz="1800" dirty="0"/>
              <a:t>School of Accounting, Information Systems and Supply Chain</a:t>
            </a:r>
          </a:p>
        </p:txBody>
      </p:sp>
      <p:cxnSp>
        <p:nvCxnSpPr>
          <p:cNvPr id="4" name="Straight Connector 3"/>
          <p:cNvCxnSpPr/>
          <p:nvPr/>
        </p:nvCxnSpPr>
        <p:spPr>
          <a:xfrm>
            <a:off x="1022185" y="5068278"/>
            <a:ext cx="1798595"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561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Library – subject guides</a:t>
            </a:r>
          </a:p>
        </p:txBody>
      </p:sp>
      <p:sp>
        <p:nvSpPr>
          <p:cNvPr id="3" name="Content Placeholder 2"/>
          <p:cNvSpPr>
            <a:spLocks noGrp="1"/>
          </p:cNvSpPr>
          <p:nvPr>
            <p:ph idx="1"/>
          </p:nvPr>
        </p:nvSpPr>
        <p:spPr>
          <a:xfrm>
            <a:off x="226088" y="1617784"/>
            <a:ext cx="5843116" cy="4200211"/>
          </a:xfrm>
        </p:spPr>
        <p:txBody>
          <a:bodyPr>
            <a:normAutofit fontScale="92500" lnSpcReduction="20000"/>
          </a:bodyPr>
          <a:lstStyle/>
          <a:p>
            <a:r>
              <a:rPr lang="en-AU" dirty="0"/>
              <a:t>The Business IT Library Subject Guide is a great place to start your research </a:t>
            </a:r>
            <a:r>
              <a:rPr lang="en-AU" dirty="0">
                <a:hlinkClick r:id="rId2"/>
              </a:rPr>
              <a:t>http://rmit.libguides.com/bit</a:t>
            </a:r>
            <a:endParaRPr lang="en-AU" dirty="0"/>
          </a:p>
          <a:p>
            <a:pPr marL="0" indent="0">
              <a:buNone/>
            </a:pPr>
            <a:endParaRPr lang="en-AU" dirty="0"/>
          </a:p>
          <a:p>
            <a:r>
              <a:rPr lang="en-AU" dirty="0"/>
              <a:t>Industry Information </a:t>
            </a:r>
            <a:r>
              <a:rPr lang="en-AU" dirty="0">
                <a:hlinkClick r:id="rId3"/>
              </a:rPr>
              <a:t>http://rmit.libguides.com/industryinfo</a:t>
            </a:r>
            <a:endParaRPr lang="en-AU" dirty="0"/>
          </a:p>
          <a:p>
            <a:endParaRPr lang="en-AU" dirty="0"/>
          </a:p>
          <a:p>
            <a:r>
              <a:rPr lang="en-AU" dirty="0"/>
              <a:t>Endnote: </a:t>
            </a:r>
            <a:r>
              <a:rPr lang="en-AU" dirty="0">
                <a:hlinkClick r:id="rId4"/>
              </a:rPr>
              <a:t>https://www.rmit.edu.au/library/research/endnote-managing-your-references</a:t>
            </a:r>
            <a:endParaRPr lang="en-AU" dirty="0"/>
          </a:p>
          <a:p>
            <a:endParaRPr lang="en-AU" dirty="0"/>
          </a:p>
          <a:p>
            <a:pPr marL="0" indent="0">
              <a:buNone/>
            </a:pPr>
            <a:endParaRPr lang="en-AU" dirty="0"/>
          </a:p>
        </p:txBody>
      </p:sp>
      <p:pic>
        <p:nvPicPr>
          <p:cNvPr id="4" name="Picture 3"/>
          <p:cNvPicPr>
            <a:picLocks noChangeAspect="1"/>
          </p:cNvPicPr>
          <p:nvPr/>
        </p:nvPicPr>
        <p:blipFill>
          <a:blip r:embed="rId5"/>
          <a:stretch>
            <a:fillRect/>
          </a:stretch>
        </p:blipFill>
        <p:spPr>
          <a:xfrm>
            <a:off x="6157740" y="2446891"/>
            <a:ext cx="2865680" cy="1622691"/>
          </a:xfrm>
          <a:prstGeom prst="rect">
            <a:avLst/>
          </a:prstGeom>
        </p:spPr>
      </p:pic>
    </p:spTree>
    <p:extLst>
      <p:ext uri="{BB962C8B-B14F-4D97-AF65-F5344CB8AC3E}">
        <p14:creationId xmlns:p14="http://schemas.microsoft.com/office/powerpoint/2010/main" val="21587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24432-F5D7-4C2D-999E-D90A62876020}"/>
              </a:ext>
            </a:extLst>
          </p:cNvPr>
          <p:cNvSpPr>
            <a:spLocks noGrp="1"/>
          </p:cNvSpPr>
          <p:nvPr>
            <p:ph type="title"/>
          </p:nvPr>
        </p:nvSpPr>
        <p:spPr/>
        <p:txBody>
          <a:bodyPr/>
          <a:lstStyle/>
          <a:p>
            <a:r>
              <a:rPr lang="en-AU" b="1" dirty="0"/>
              <a:t>Getting help with research</a:t>
            </a:r>
          </a:p>
        </p:txBody>
      </p:sp>
      <p:sp>
        <p:nvSpPr>
          <p:cNvPr id="3" name="Content Placeholder 2">
            <a:extLst>
              <a:ext uri="{FF2B5EF4-FFF2-40B4-BE49-F238E27FC236}">
                <a16:creationId xmlns:a16="http://schemas.microsoft.com/office/drawing/2014/main" id="{0894F4AB-C352-446D-B113-EB82CE2D3D05}"/>
              </a:ext>
            </a:extLst>
          </p:cNvPr>
          <p:cNvSpPr>
            <a:spLocks noGrp="1"/>
          </p:cNvSpPr>
          <p:nvPr>
            <p:ph idx="1"/>
          </p:nvPr>
        </p:nvSpPr>
        <p:spPr>
          <a:xfrm>
            <a:off x="301450" y="1537397"/>
            <a:ext cx="8485197" cy="4712677"/>
          </a:xfrm>
        </p:spPr>
        <p:txBody>
          <a:bodyPr>
            <a:normAutofit/>
          </a:bodyPr>
          <a:lstStyle/>
          <a:p>
            <a:r>
              <a:rPr lang="en-AU" dirty="0"/>
              <a:t>Get help via the chat tool on library website </a:t>
            </a:r>
            <a:r>
              <a:rPr lang="en-AU" dirty="0">
                <a:hlinkClick r:id="rId2"/>
              </a:rPr>
              <a:t>https://www.rmit.edu.au/library/help/ask-the-library</a:t>
            </a:r>
            <a:endParaRPr lang="en-AU" dirty="0"/>
          </a:p>
        </p:txBody>
      </p:sp>
      <p:pic>
        <p:nvPicPr>
          <p:cNvPr id="8" name="Picture 7">
            <a:extLst>
              <a:ext uri="{FF2B5EF4-FFF2-40B4-BE49-F238E27FC236}">
                <a16:creationId xmlns:a16="http://schemas.microsoft.com/office/drawing/2014/main" id="{74912EE4-9B12-40BC-82F5-9A3C3AE3D204}"/>
              </a:ext>
            </a:extLst>
          </p:cNvPr>
          <p:cNvPicPr>
            <a:picLocks noChangeAspect="1"/>
          </p:cNvPicPr>
          <p:nvPr/>
        </p:nvPicPr>
        <p:blipFill>
          <a:blip r:embed="rId3"/>
          <a:stretch>
            <a:fillRect/>
          </a:stretch>
        </p:blipFill>
        <p:spPr>
          <a:xfrm>
            <a:off x="2004632" y="2861953"/>
            <a:ext cx="3944223" cy="3111810"/>
          </a:xfrm>
          <a:prstGeom prst="rect">
            <a:avLst/>
          </a:prstGeom>
        </p:spPr>
      </p:pic>
    </p:spTree>
    <p:extLst>
      <p:ext uri="{BB962C8B-B14F-4D97-AF65-F5344CB8AC3E}">
        <p14:creationId xmlns:p14="http://schemas.microsoft.com/office/powerpoint/2010/main" val="381460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5B58-D1C3-4060-A0A9-19B69B216231}"/>
              </a:ext>
            </a:extLst>
          </p:cNvPr>
          <p:cNvSpPr>
            <a:spLocks noGrp="1"/>
          </p:cNvSpPr>
          <p:nvPr>
            <p:ph type="title"/>
          </p:nvPr>
        </p:nvSpPr>
        <p:spPr/>
        <p:txBody>
          <a:bodyPr>
            <a:normAutofit fontScale="90000"/>
          </a:bodyPr>
          <a:lstStyle/>
          <a:p>
            <a:r>
              <a:rPr lang="en-AU" b="1" dirty="0"/>
              <a:t>Submitting to Canvas</a:t>
            </a:r>
            <a:br>
              <a:rPr lang="en-AU" b="1" dirty="0"/>
            </a:br>
            <a:endParaRPr lang="en-AU" b="1" dirty="0"/>
          </a:p>
        </p:txBody>
      </p:sp>
      <p:sp>
        <p:nvSpPr>
          <p:cNvPr id="3" name="Content Placeholder 2">
            <a:extLst>
              <a:ext uri="{FF2B5EF4-FFF2-40B4-BE49-F238E27FC236}">
                <a16:creationId xmlns:a16="http://schemas.microsoft.com/office/drawing/2014/main" id="{52071254-7BFC-4843-A3DF-0E6AF41C50A2}"/>
              </a:ext>
            </a:extLst>
          </p:cNvPr>
          <p:cNvSpPr>
            <a:spLocks noGrp="1"/>
          </p:cNvSpPr>
          <p:nvPr>
            <p:ph idx="1"/>
          </p:nvPr>
        </p:nvSpPr>
        <p:spPr>
          <a:xfrm>
            <a:off x="457201" y="1600201"/>
            <a:ext cx="7909034" cy="4359166"/>
          </a:xfrm>
        </p:spPr>
        <p:txBody>
          <a:bodyPr>
            <a:normAutofit/>
          </a:bodyPr>
          <a:lstStyle/>
          <a:p>
            <a:pPr>
              <a:spcBef>
                <a:spcPts val="600"/>
              </a:spcBef>
              <a:spcAft>
                <a:spcPts val="600"/>
              </a:spcAft>
            </a:pPr>
            <a:r>
              <a:rPr lang="en-AU" dirty="0"/>
              <a:t>Write down names of </a:t>
            </a:r>
            <a:r>
              <a:rPr lang="en-AU" b="1" dirty="0"/>
              <a:t>group members </a:t>
            </a:r>
            <a:r>
              <a:rPr lang="en-AU" dirty="0"/>
              <a:t>in the cover page.</a:t>
            </a:r>
          </a:p>
          <a:p>
            <a:pPr>
              <a:spcBef>
                <a:spcPts val="600"/>
              </a:spcBef>
              <a:spcAft>
                <a:spcPts val="600"/>
              </a:spcAft>
            </a:pPr>
            <a:r>
              <a:rPr lang="en-AU" dirty="0"/>
              <a:t>This project plan report should not be more than 2,500 words excluding list of evidence.</a:t>
            </a:r>
          </a:p>
          <a:p>
            <a:pPr>
              <a:spcBef>
                <a:spcPts val="600"/>
              </a:spcBef>
              <a:spcAft>
                <a:spcPts val="600"/>
              </a:spcAft>
            </a:pPr>
            <a:r>
              <a:rPr lang="en-AU" dirty="0">
                <a:solidFill>
                  <a:srgbClr val="FF0000"/>
                </a:solidFill>
              </a:rPr>
              <a:t>ONLY ONE group member </a:t>
            </a:r>
            <a:r>
              <a:rPr lang="en-AU" dirty="0"/>
              <a:t>uploads a </a:t>
            </a:r>
            <a:r>
              <a:rPr lang="en-AU" b="1" dirty="0"/>
              <a:t>word version</a:t>
            </a:r>
            <a:r>
              <a:rPr lang="en-AU" dirty="0"/>
              <a:t> of your report to the Assessment 2c folder on Canvas before the due date.</a:t>
            </a:r>
          </a:p>
          <a:p>
            <a:endParaRPr lang="en-AU" dirty="0"/>
          </a:p>
        </p:txBody>
      </p:sp>
    </p:spTree>
    <p:extLst>
      <p:ext uri="{BB962C8B-B14F-4D97-AF65-F5344CB8AC3E}">
        <p14:creationId xmlns:p14="http://schemas.microsoft.com/office/powerpoint/2010/main" val="3088886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928176" y="5137948"/>
            <a:ext cx="5578912" cy="1156746"/>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3200" b="0" i="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p>
        </p:txBody>
      </p:sp>
      <p:cxnSp>
        <p:nvCxnSpPr>
          <p:cNvPr id="4" name="Straight Connector 3"/>
          <p:cNvCxnSpPr/>
          <p:nvPr/>
        </p:nvCxnSpPr>
        <p:spPr>
          <a:xfrm>
            <a:off x="1022185" y="5913009"/>
            <a:ext cx="1798595"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542E910-C5A4-4727-9AB5-F9C994785DDE}"/>
              </a:ext>
            </a:extLst>
          </p:cNvPr>
          <p:cNvSpPr txBox="1"/>
          <p:nvPr/>
        </p:nvSpPr>
        <p:spPr>
          <a:xfrm>
            <a:off x="411983" y="7325248"/>
            <a:ext cx="4409968" cy="230832"/>
          </a:xfrm>
          <a:prstGeom prst="rect">
            <a:avLst/>
          </a:prstGeom>
          <a:noFill/>
        </p:spPr>
        <p:txBody>
          <a:bodyPr wrap="square" rtlCol="0">
            <a:spAutoFit/>
          </a:bodyPr>
          <a:lstStyle/>
          <a:p>
            <a:r>
              <a:rPr lang="en-AU" sz="900">
                <a:hlinkClick r:id="rId2" tooltip="http://auladeadriana.blogspot.com/2016/09/british-academic-information-2016-2017.html"/>
              </a:rPr>
              <a:t>This Photo</a:t>
            </a:r>
            <a:r>
              <a:rPr lang="en-AU" sz="900"/>
              <a:t> by Unknown Author is licensed under </a:t>
            </a:r>
            <a:r>
              <a:rPr lang="en-AU" sz="900">
                <a:hlinkClick r:id="rId3" tooltip="https://creativecommons.org/licenses/by-nc-nd/3.0/"/>
              </a:rPr>
              <a:t>CC BY-NC-ND</a:t>
            </a:r>
            <a:endParaRPr lang="en-AU" sz="900"/>
          </a:p>
        </p:txBody>
      </p:sp>
      <p:sp>
        <p:nvSpPr>
          <p:cNvPr id="7" name="Title 1">
            <a:extLst>
              <a:ext uri="{FF2B5EF4-FFF2-40B4-BE49-F238E27FC236}">
                <a16:creationId xmlns:a16="http://schemas.microsoft.com/office/drawing/2014/main" id="{6663A2DD-1B53-4C8F-8DC9-E5A9B650DDE5}"/>
              </a:ext>
            </a:extLst>
          </p:cNvPr>
          <p:cNvSpPr>
            <a:spLocks noGrp="1"/>
          </p:cNvSpPr>
          <p:nvPr>
            <p:ph type="title"/>
          </p:nvPr>
        </p:nvSpPr>
        <p:spPr>
          <a:xfrm>
            <a:off x="560314" y="2307887"/>
            <a:ext cx="7677344" cy="2690722"/>
          </a:xfrm>
        </p:spPr>
        <p:txBody>
          <a:bodyPr>
            <a:normAutofit/>
          </a:bodyPr>
          <a:lstStyle/>
          <a:p>
            <a:r>
              <a:rPr lang="en-US" dirty="0">
                <a:solidFill>
                  <a:schemeClr val="accent4"/>
                </a:solidFill>
              </a:rPr>
              <a:t>—</a:t>
            </a:r>
            <a:br>
              <a:rPr lang="en-US" dirty="0"/>
            </a:br>
            <a:r>
              <a:rPr lang="en-US" sz="3600" dirty="0"/>
              <a:t>Assignment 2b Guide</a:t>
            </a:r>
            <a:endParaRPr lang="en-US" sz="2400" dirty="0"/>
          </a:p>
        </p:txBody>
      </p:sp>
    </p:spTree>
    <p:extLst>
      <p:ext uri="{BB962C8B-B14F-4D97-AF65-F5344CB8AC3E}">
        <p14:creationId xmlns:p14="http://schemas.microsoft.com/office/powerpoint/2010/main" val="32401696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BCEEF-72AF-45DB-8A68-F5D6FA2B013C}"/>
              </a:ext>
            </a:extLst>
          </p:cNvPr>
          <p:cNvSpPr>
            <a:spLocks noGrp="1"/>
          </p:cNvSpPr>
          <p:nvPr>
            <p:ph type="title"/>
          </p:nvPr>
        </p:nvSpPr>
        <p:spPr/>
        <p:txBody>
          <a:bodyPr/>
          <a:lstStyle/>
          <a:p>
            <a:r>
              <a:rPr lang="en-AU" dirty="0"/>
              <a:t>Assignment 2b – Group assignment</a:t>
            </a:r>
          </a:p>
        </p:txBody>
      </p:sp>
      <p:sp>
        <p:nvSpPr>
          <p:cNvPr id="6" name="Content Placeholder 5">
            <a:extLst>
              <a:ext uri="{FF2B5EF4-FFF2-40B4-BE49-F238E27FC236}">
                <a16:creationId xmlns:a16="http://schemas.microsoft.com/office/drawing/2014/main" id="{8718606D-F69C-4D46-9438-9D571CFCAC4C}"/>
              </a:ext>
            </a:extLst>
          </p:cNvPr>
          <p:cNvSpPr>
            <a:spLocks noGrp="1"/>
          </p:cNvSpPr>
          <p:nvPr>
            <p:ph idx="1"/>
          </p:nvPr>
        </p:nvSpPr>
        <p:spPr>
          <a:xfrm>
            <a:off x="160774" y="1146433"/>
            <a:ext cx="8822452" cy="5711567"/>
          </a:xfrm>
        </p:spPr>
        <p:txBody>
          <a:bodyPr>
            <a:noAutofit/>
          </a:bodyPr>
          <a:lstStyle/>
          <a:p>
            <a:pPr marL="0" indent="0">
              <a:lnSpc>
                <a:spcPct val="120000"/>
              </a:lnSpc>
              <a:spcBef>
                <a:spcPct val="0"/>
              </a:spcBef>
              <a:buFont typeface="Arial" panose="020B0604020202020204" pitchFamily="34" charset="0"/>
              <a:buNone/>
              <a:defRPr/>
            </a:pPr>
            <a:r>
              <a:rPr lang="en-AU" altLang="en-US" sz="2000" b="1" dirty="0">
                <a:latin typeface="Arial" panose="020B0604020202020204" pitchFamily="34" charset="0"/>
                <a:cs typeface="Arial" panose="020B0604020202020204" pitchFamily="34" charset="0"/>
              </a:rPr>
              <a:t>Digital Strategy Group Project Presentation (Assessment 2b)</a:t>
            </a:r>
          </a:p>
          <a:p>
            <a:pPr marL="0" indent="0">
              <a:lnSpc>
                <a:spcPct val="120000"/>
              </a:lnSpc>
              <a:spcBef>
                <a:spcPct val="0"/>
              </a:spcBef>
              <a:buFont typeface="Arial" panose="020B0604020202020204" pitchFamily="34" charset="0"/>
              <a:buNone/>
              <a:defRPr/>
            </a:pPr>
            <a:r>
              <a:rPr lang="en-AU" altLang="en-US" sz="2000" dirty="0">
                <a:latin typeface="Arial" panose="020B0604020202020204" pitchFamily="34" charset="0"/>
                <a:cs typeface="Arial" panose="020B0604020202020204" pitchFamily="34" charset="0"/>
              </a:rPr>
              <a:t>Worth: </a:t>
            </a:r>
            <a:r>
              <a:rPr lang="en-AU" altLang="en-US" sz="2000" b="1" dirty="0">
                <a:latin typeface="Arial" panose="020B0604020202020204" pitchFamily="34" charset="0"/>
                <a:cs typeface="Arial" panose="020B0604020202020204" pitchFamily="34" charset="0"/>
              </a:rPr>
              <a:t>10%</a:t>
            </a:r>
            <a:r>
              <a:rPr lang="en-AU" altLang="en-US" sz="2000" dirty="0">
                <a:latin typeface="Arial" panose="020B0604020202020204" pitchFamily="34" charset="0"/>
                <a:cs typeface="Arial" panose="020B0604020202020204" pitchFamily="34" charset="0"/>
              </a:rPr>
              <a:t> of course mark</a:t>
            </a:r>
          </a:p>
          <a:p>
            <a:pPr marL="0" indent="0">
              <a:lnSpc>
                <a:spcPct val="120000"/>
              </a:lnSpc>
              <a:spcBef>
                <a:spcPct val="0"/>
              </a:spcBef>
              <a:buFont typeface="Arial" panose="020B0604020202020204" pitchFamily="34" charset="0"/>
              <a:buNone/>
              <a:defRPr/>
            </a:pPr>
            <a:r>
              <a:rPr lang="en-AU" altLang="en-US" sz="2000" dirty="0">
                <a:latin typeface="Arial" panose="020B0604020202020204" pitchFamily="34" charset="0"/>
                <a:cs typeface="Arial" panose="020B0604020202020204" pitchFamily="34" charset="0"/>
              </a:rPr>
              <a:t>Due date: </a:t>
            </a:r>
            <a:r>
              <a:rPr lang="en-AU" altLang="en-US" sz="2000" b="1" dirty="0">
                <a:latin typeface="Arial" panose="020B0604020202020204" pitchFamily="34" charset="0"/>
                <a:cs typeface="Arial" panose="020B0604020202020204" pitchFamily="34" charset="0"/>
              </a:rPr>
              <a:t>Week 12 in class</a:t>
            </a:r>
            <a:endParaRPr lang="en-AU" altLang="en-US" sz="2000" dirty="0">
              <a:latin typeface="Arial" panose="020B0604020202020204" pitchFamily="34" charset="0"/>
              <a:cs typeface="Arial" panose="020B0604020202020204" pitchFamily="34" charset="0"/>
            </a:endParaRPr>
          </a:p>
          <a:p>
            <a:pPr marL="0" indent="0">
              <a:buNone/>
            </a:pPr>
            <a:endParaRPr lang="en-AU" sz="1600" b="1" dirty="0"/>
          </a:p>
          <a:p>
            <a:pPr marL="0" indent="0">
              <a:buNone/>
            </a:pPr>
            <a:r>
              <a:rPr lang="en-AU" sz="1800" b="1" dirty="0"/>
              <a:t>About the digital strategy group project </a:t>
            </a:r>
            <a:endParaRPr lang="en-AU" sz="1800" dirty="0"/>
          </a:p>
          <a:p>
            <a:pPr marL="0" indent="0">
              <a:buNone/>
            </a:pPr>
            <a:r>
              <a:rPr lang="en-AU" sz="1800" dirty="0"/>
              <a:t>Digital Strategy Project Assessment (A2) is a group assessment. It consists of three parts each with different due dates.</a:t>
            </a:r>
          </a:p>
          <a:p>
            <a:pPr marL="0" indent="0">
              <a:buNone/>
            </a:pPr>
            <a:r>
              <a:rPr lang="en-AU" sz="1800" dirty="0"/>
              <a:t>To complete this assignment, you will work as a team of consultants</a:t>
            </a:r>
            <a:r>
              <a:rPr lang="en-AU" sz="1800" b="1" dirty="0"/>
              <a:t>. </a:t>
            </a:r>
            <a:r>
              <a:rPr lang="en-AU" sz="1800" dirty="0"/>
              <a:t>The team should meet in between classes to develop a digital strategy using the tools and frameworks taught in the course. To complete the project:</a:t>
            </a:r>
          </a:p>
          <a:p>
            <a:r>
              <a:rPr lang="en-AU" sz="1800" dirty="0"/>
              <a:t>Select a case organisation</a:t>
            </a:r>
          </a:p>
          <a:p>
            <a:r>
              <a:rPr lang="en-AU" sz="1800" dirty="0"/>
              <a:t>Decide on the main theme of your Digital Strategy from the following:</a:t>
            </a:r>
          </a:p>
          <a:p>
            <a:pPr lvl="1"/>
            <a:r>
              <a:rPr lang="en-AU" sz="1800" dirty="0"/>
              <a:t>Digital Strategy for enhancing Customer Experience</a:t>
            </a:r>
          </a:p>
          <a:p>
            <a:pPr lvl="1"/>
            <a:r>
              <a:rPr lang="en-AU" sz="1800" dirty="0"/>
              <a:t>Digital Strategy for Operational Excellence</a:t>
            </a:r>
          </a:p>
          <a:p>
            <a:pPr lvl="1"/>
            <a:r>
              <a:rPr lang="en-AU" sz="1800" dirty="0"/>
              <a:t>Digital Strategy for Digitised Solutions</a:t>
            </a: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98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3BFD-6CCC-4DF3-B46F-BE29BCB1349F}"/>
              </a:ext>
            </a:extLst>
          </p:cNvPr>
          <p:cNvSpPr>
            <a:spLocks noGrp="1"/>
          </p:cNvSpPr>
          <p:nvPr>
            <p:ph type="title"/>
          </p:nvPr>
        </p:nvSpPr>
        <p:spPr/>
        <p:txBody>
          <a:bodyPr/>
          <a:lstStyle/>
          <a:p>
            <a:r>
              <a:rPr lang="en-AU" dirty="0"/>
              <a:t>Assignment 2b – Project Presentation</a:t>
            </a:r>
          </a:p>
        </p:txBody>
      </p:sp>
      <p:sp>
        <p:nvSpPr>
          <p:cNvPr id="3" name="Content Placeholder 2">
            <a:extLst>
              <a:ext uri="{FF2B5EF4-FFF2-40B4-BE49-F238E27FC236}">
                <a16:creationId xmlns:a16="http://schemas.microsoft.com/office/drawing/2014/main" id="{464F3F41-CBB1-40A0-B2BE-D3CDFF0954A8}"/>
              </a:ext>
            </a:extLst>
          </p:cNvPr>
          <p:cNvSpPr>
            <a:spLocks noGrp="1"/>
          </p:cNvSpPr>
          <p:nvPr>
            <p:ph idx="1"/>
          </p:nvPr>
        </p:nvSpPr>
        <p:spPr>
          <a:xfrm>
            <a:off x="346840" y="1146434"/>
            <a:ext cx="8797159" cy="5517126"/>
          </a:xfrm>
        </p:spPr>
        <p:txBody>
          <a:bodyPr>
            <a:normAutofit fontScale="62500" lnSpcReduction="20000"/>
          </a:bodyPr>
          <a:lstStyle/>
          <a:p>
            <a:pPr marL="0" indent="0">
              <a:lnSpc>
                <a:spcPct val="120000"/>
              </a:lnSpc>
              <a:spcBef>
                <a:spcPts val="600"/>
              </a:spcBef>
              <a:buNone/>
            </a:pPr>
            <a:r>
              <a:rPr lang="en-AU" sz="3400" dirty="0"/>
              <a:t>Prepare a 15 minutes presentation to be followed by a 5 minutes discussion of the developed Digital Strategy. </a:t>
            </a:r>
          </a:p>
          <a:p>
            <a:pPr marL="0" indent="0">
              <a:lnSpc>
                <a:spcPct val="120000"/>
              </a:lnSpc>
              <a:spcBef>
                <a:spcPts val="600"/>
              </a:spcBef>
              <a:buNone/>
            </a:pPr>
            <a:r>
              <a:rPr lang="en-AU" sz="3400" dirty="0"/>
              <a:t>The presentation shall target the top-level management of the organisation such as Board of Directors and Senior Management Team. </a:t>
            </a:r>
          </a:p>
          <a:p>
            <a:pPr marL="0" indent="0">
              <a:lnSpc>
                <a:spcPct val="120000"/>
              </a:lnSpc>
              <a:spcBef>
                <a:spcPts val="600"/>
              </a:spcBef>
              <a:buNone/>
            </a:pPr>
            <a:r>
              <a:rPr lang="en-AU" sz="3400" dirty="0"/>
              <a:t>It has to be clear, supported with strong evidence and has to be presented in a business-friendly manner. This presentation shall cover but not limited to:</a:t>
            </a:r>
          </a:p>
          <a:p>
            <a:pPr>
              <a:lnSpc>
                <a:spcPct val="120000"/>
              </a:lnSpc>
              <a:spcBef>
                <a:spcPts val="600"/>
              </a:spcBef>
            </a:pPr>
            <a:r>
              <a:rPr lang="en-AU" sz="3400" dirty="0"/>
              <a:t>Background of the organisation</a:t>
            </a:r>
          </a:p>
          <a:p>
            <a:pPr>
              <a:lnSpc>
                <a:spcPct val="120000"/>
              </a:lnSpc>
              <a:spcBef>
                <a:spcPts val="600"/>
              </a:spcBef>
            </a:pPr>
            <a:r>
              <a:rPr lang="en-AU" sz="3400" dirty="0"/>
              <a:t>Approaches and assumptions (if any)</a:t>
            </a:r>
          </a:p>
          <a:p>
            <a:pPr>
              <a:lnSpc>
                <a:spcPct val="120000"/>
              </a:lnSpc>
              <a:spcBef>
                <a:spcPts val="600"/>
              </a:spcBef>
            </a:pPr>
            <a:r>
              <a:rPr lang="en-AU" sz="3400" dirty="0"/>
              <a:t>Findings of digital strategic analysis</a:t>
            </a:r>
          </a:p>
          <a:p>
            <a:pPr>
              <a:lnSpc>
                <a:spcPct val="120000"/>
              </a:lnSpc>
              <a:spcBef>
                <a:spcPts val="600"/>
              </a:spcBef>
            </a:pPr>
            <a:r>
              <a:rPr lang="en-AU" sz="3400" dirty="0"/>
              <a:t>Digital strategy objectives and actions</a:t>
            </a:r>
          </a:p>
          <a:p>
            <a:pPr>
              <a:lnSpc>
                <a:spcPct val="120000"/>
              </a:lnSpc>
              <a:spcBef>
                <a:spcPts val="600"/>
              </a:spcBef>
            </a:pPr>
            <a:r>
              <a:rPr lang="en-AU" sz="3400" dirty="0"/>
              <a:t>Implementation considerations</a:t>
            </a:r>
          </a:p>
          <a:p>
            <a:pPr>
              <a:lnSpc>
                <a:spcPct val="120000"/>
              </a:lnSpc>
              <a:spcBef>
                <a:spcPts val="600"/>
              </a:spcBef>
            </a:pPr>
            <a:r>
              <a:rPr lang="en-AU" sz="3400" dirty="0"/>
              <a:t>Evaluation approach</a:t>
            </a:r>
          </a:p>
          <a:p>
            <a:pPr marL="0" indent="0">
              <a:lnSpc>
                <a:spcPct val="120000"/>
              </a:lnSpc>
              <a:spcBef>
                <a:spcPts val="600"/>
              </a:spcBef>
              <a:spcAft>
                <a:spcPts val="600"/>
              </a:spcAft>
              <a:buNone/>
            </a:pPr>
            <a:endParaRPr lang="en-AU" sz="2900" dirty="0"/>
          </a:p>
        </p:txBody>
      </p:sp>
    </p:spTree>
    <p:extLst>
      <p:ext uri="{BB962C8B-B14F-4D97-AF65-F5344CB8AC3E}">
        <p14:creationId xmlns:p14="http://schemas.microsoft.com/office/powerpoint/2010/main" val="296561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25B58-D1C3-4060-A0A9-19B69B216231}"/>
              </a:ext>
            </a:extLst>
          </p:cNvPr>
          <p:cNvSpPr>
            <a:spLocks noGrp="1"/>
          </p:cNvSpPr>
          <p:nvPr>
            <p:ph type="title"/>
          </p:nvPr>
        </p:nvSpPr>
        <p:spPr/>
        <p:txBody>
          <a:bodyPr>
            <a:normAutofit fontScale="90000"/>
          </a:bodyPr>
          <a:lstStyle/>
          <a:p>
            <a:r>
              <a:rPr lang="en-AU" b="1" dirty="0"/>
              <a:t>Submission</a:t>
            </a:r>
            <a:br>
              <a:rPr lang="en-AU" b="1" dirty="0"/>
            </a:br>
            <a:endParaRPr lang="en-AU" b="1" dirty="0"/>
          </a:p>
        </p:txBody>
      </p:sp>
      <p:sp>
        <p:nvSpPr>
          <p:cNvPr id="3" name="Content Placeholder 2">
            <a:extLst>
              <a:ext uri="{FF2B5EF4-FFF2-40B4-BE49-F238E27FC236}">
                <a16:creationId xmlns:a16="http://schemas.microsoft.com/office/drawing/2014/main" id="{52071254-7BFC-4843-A3DF-0E6AF41C50A2}"/>
              </a:ext>
            </a:extLst>
          </p:cNvPr>
          <p:cNvSpPr>
            <a:spLocks noGrp="1"/>
          </p:cNvSpPr>
          <p:nvPr>
            <p:ph idx="1"/>
          </p:nvPr>
        </p:nvSpPr>
        <p:spPr>
          <a:xfrm>
            <a:off x="457200" y="1673773"/>
            <a:ext cx="7793420" cy="4359166"/>
          </a:xfrm>
        </p:spPr>
        <p:txBody>
          <a:bodyPr>
            <a:normAutofit/>
          </a:bodyPr>
          <a:lstStyle/>
          <a:p>
            <a:r>
              <a:rPr lang="en-AU" dirty="0"/>
              <a:t>Prepare a power point presentation</a:t>
            </a:r>
          </a:p>
          <a:p>
            <a:r>
              <a:rPr lang="en-AU" dirty="0">
                <a:solidFill>
                  <a:srgbClr val="FF0000"/>
                </a:solidFill>
              </a:rPr>
              <a:t>ONLY ONE group member </a:t>
            </a:r>
            <a:r>
              <a:rPr lang="en-AU" dirty="0"/>
              <a:t>uploads the power point slides to the assessment 2b folder on Canvas before the due date.</a:t>
            </a:r>
          </a:p>
          <a:p>
            <a:r>
              <a:rPr lang="en-AU" dirty="0"/>
              <a:t>All members of the group are expected to participate in the presentation in class in week 12.</a:t>
            </a:r>
          </a:p>
          <a:p>
            <a:endParaRPr lang="en-AU" dirty="0"/>
          </a:p>
        </p:txBody>
      </p:sp>
    </p:spTree>
    <p:extLst>
      <p:ext uri="{BB962C8B-B14F-4D97-AF65-F5344CB8AC3E}">
        <p14:creationId xmlns:p14="http://schemas.microsoft.com/office/powerpoint/2010/main" val="1283586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txBox="1">
            <a:spLocks/>
          </p:cNvSpPr>
          <p:nvPr/>
        </p:nvSpPr>
        <p:spPr>
          <a:xfrm>
            <a:off x="928176" y="5137948"/>
            <a:ext cx="5578912" cy="1156746"/>
          </a:xfrm>
          <a:prstGeom prst="rect">
            <a:avLst/>
          </a:prstGeom>
        </p:spPr>
        <p:txBody>
          <a:bodyPr vert="horz" lIns="91440" tIns="45720" rIns="91440" bIns="45720" rtlCol="0">
            <a:noAutofit/>
          </a:bodyPr>
          <a:lstStyle>
            <a:lvl1pPr marL="0" indent="0" algn="l" defTabSz="457200" rtl="0" eaLnBrk="1" latinLnBrk="0" hangingPunct="1">
              <a:spcBef>
                <a:spcPct val="20000"/>
              </a:spcBef>
              <a:buFont typeface="Arial"/>
              <a:buNone/>
              <a:defRPr sz="3200" b="0" i="0" kern="1200">
                <a:solidFill>
                  <a:schemeClr val="bg1"/>
                </a:solidFill>
                <a:latin typeface="Arial"/>
                <a:ea typeface="+mn-ea"/>
                <a:cs typeface="Arial"/>
              </a:defRPr>
            </a:lvl1pPr>
            <a:lvl2pPr marL="457200" indent="0" algn="ctr" defTabSz="457200" rtl="0" eaLnBrk="1" latinLnBrk="0" hangingPunct="1">
              <a:spcBef>
                <a:spcPct val="20000"/>
              </a:spcBef>
              <a:buFont typeface="Arial"/>
              <a:buNone/>
              <a:defRPr sz="2800" b="0" i="0" kern="1200">
                <a:solidFill>
                  <a:schemeClr val="tx1">
                    <a:tint val="75000"/>
                  </a:schemeClr>
                </a:solidFill>
                <a:latin typeface="Arial"/>
                <a:ea typeface="+mn-ea"/>
                <a:cs typeface="Arial"/>
              </a:defRPr>
            </a:lvl2pPr>
            <a:lvl3pPr marL="914400" indent="0" algn="ctr" defTabSz="457200" rtl="0" eaLnBrk="1" latinLnBrk="0" hangingPunct="1">
              <a:spcBef>
                <a:spcPct val="20000"/>
              </a:spcBef>
              <a:buFont typeface="Arial"/>
              <a:buNone/>
              <a:defRPr sz="2400" b="0" i="0" kern="1200">
                <a:solidFill>
                  <a:schemeClr val="tx1">
                    <a:tint val="75000"/>
                  </a:schemeClr>
                </a:solidFill>
                <a:latin typeface="Arial"/>
                <a:ea typeface="+mn-ea"/>
                <a:cs typeface="Arial"/>
              </a:defRPr>
            </a:lvl3pPr>
            <a:lvl4pPr marL="13716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4pPr>
            <a:lvl5pPr marL="1828800" indent="0" algn="ctr" defTabSz="457200" rtl="0" eaLnBrk="1" latinLnBrk="0" hangingPunct="1">
              <a:spcBef>
                <a:spcPct val="20000"/>
              </a:spcBef>
              <a:buFont typeface="Arial"/>
              <a:buNone/>
              <a:defRPr sz="2000" b="0" i="0" kern="1200">
                <a:solidFill>
                  <a:schemeClr val="tx1">
                    <a:tint val="75000"/>
                  </a:schemeClr>
                </a:solidFill>
                <a:latin typeface="Arial"/>
                <a:ea typeface="+mn-ea"/>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endParaRPr lang="en-US" sz="2400" dirty="0"/>
          </a:p>
        </p:txBody>
      </p:sp>
      <p:cxnSp>
        <p:nvCxnSpPr>
          <p:cNvPr id="4" name="Straight Connector 3"/>
          <p:cNvCxnSpPr/>
          <p:nvPr/>
        </p:nvCxnSpPr>
        <p:spPr>
          <a:xfrm>
            <a:off x="1022185" y="5913009"/>
            <a:ext cx="1798595"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69130DF3-896F-47E6-A66B-1A848B3F8C5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11983" y="2101924"/>
            <a:ext cx="6197804" cy="3253847"/>
          </a:xfrm>
          <a:prstGeom prst="rect">
            <a:avLst/>
          </a:prstGeom>
        </p:spPr>
      </p:pic>
      <p:sp>
        <p:nvSpPr>
          <p:cNvPr id="6" name="TextBox 5">
            <a:extLst>
              <a:ext uri="{FF2B5EF4-FFF2-40B4-BE49-F238E27FC236}">
                <a16:creationId xmlns:a16="http://schemas.microsoft.com/office/drawing/2014/main" id="{3542E910-C5A4-4727-9AB5-F9C994785DDE}"/>
              </a:ext>
            </a:extLst>
          </p:cNvPr>
          <p:cNvSpPr txBox="1"/>
          <p:nvPr/>
        </p:nvSpPr>
        <p:spPr>
          <a:xfrm>
            <a:off x="411983" y="7325248"/>
            <a:ext cx="4409968" cy="230832"/>
          </a:xfrm>
          <a:prstGeom prst="rect">
            <a:avLst/>
          </a:prstGeom>
          <a:noFill/>
        </p:spPr>
        <p:txBody>
          <a:bodyPr wrap="square" rtlCol="0">
            <a:spAutoFit/>
          </a:bodyPr>
          <a:lstStyle/>
          <a:p>
            <a:r>
              <a:rPr lang="en-AU" sz="900">
                <a:hlinkClick r:id="rId3" tooltip="http://auladeadriana.blogspot.com/2016/09/british-academic-information-2016-2017.html"/>
              </a:rPr>
              <a:t>This Photo</a:t>
            </a:r>
            <a:r>
              <a:rPr lang="en-AU" sz="900"/>
              <a:t> by Unknown Author is licensed under </a:t>
            </a:r>
            <a:r>
              <a:rPr lang="en-AU" sz="900">
                <a:hlinkClick r:id="rId4" tooltip="https://creativecommons.org/licenses/by-nc-nd/3.0/"/>
              </a:rPr>
              <a:t>CC BY-NC-ND</a:t>
            </a:r>
            <a:endParaRPr lang="en-AU" sz="900"/>
          </a:p>
        </p:txBody>
      </p:sp>
    </p:spTree>
    <p:extLst>
      <p:ext uri="{BB962C8B-B14F-4D97-AF65-F5344CB8AC3E}">
        <p14:creationId xmlns:p14="http://schemas.microsoft.com/office/powerpoint/2010/main" val="56332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FBCEEF-72AF-45DB-8A68-F5D6FA2B013C}"/>
              </a:ext>
            </a:extLst>
          </p:cNvPr>
          <p:cNvSpPr>
            <a:spLocks noGrp="1"/>
          </p:cNvSpPr>
          <p:nvPr>
            <p:ph type="title"/>
          </p:nvPr>
        </p:nvSpPr>
        <p:spPr/>
        <p:txBody>
          <a:bodyPr/>
          <a:lstStyle/>
          <a:p>
            <a:r>
              <a:rPr lang="en-AU" dirty="0"/>
              <a:t>Assignment 2c – Group assignment</a:t>
            </a:r>
          </a:p>
        </p:txBody>
      </p:sp>
      <p:sp>
        <p:nvSpPr>
          <p:cNvPr id="6" name="Content Placeholder 5">
            <a:extLst>
              <a:ext uri="{FF2B5EF4-FFF2-40B4-BE49-F238E27FC236}">
                <a16:creationId xmlns:a16="http://schemas.microsoft.com/office/drawing/2014/main" id="{8718606D-F69C-4D46-9438-9D571CFCAC4C}"/>
              </a:ext>
            </a:extLst>
          </p:cNvPr>
          <p:cNvSpPr>
            <a:spLocks noGrp="1"/>
          </p:cNvSpPr>
          <p:nvPr>
            <p:ph idx="1"/>
          </p:nvPr>
        </p:nvSpPr>
        <p:spPr>
          <a:xfrm>
            <a:off x="160774" y="1146433"/>
            <a:ext cx="8822452" cy="5711567"/>
          </a:xfrm>
        </p:spPr>
        <p:txBody>
          <a:bodyPr>
            <a:noAutofit/>
          </a:bodyPr>
          <a:lstStyle/>
          <a:p>
            <a:pPr marL="0" indent="0">
              <a:lnSpc>
                <a:spcPct val="120000"/>
              </a:lnSpc>
              <a:spcBef>
                <a:spcPct val="0"/>
              </a:spcBef>
              <a:buFont typeface="Arial" panose="020B0604020202020204" pitchFamily="34" charset="0"/>
              <a:buNone/>
              <a:defRPr/>
            </a:pPr>
            <a:r>
              <a:rPr lang="en-AU" altLang="en-US" sz="2000" b="1" dirty="0">
                <a:latin typeface="Arial" panose="020B0604020202020204" pitchFamily="34" charset="0"/>
                <a:cs typeface="Arial" panose="020B0604020202020204" pitchFamily="34" charset="0"/>
              </a:rPr>
              <a:t>Digital Strategy Group Project Report (Assessment 2c)</a:t>
            </a:r>
          </a:p>
          <a:p>
            <a:pPr marL="0" indent="0">
              <a:lnSpc>
                <a:spcPct val="120000"/>
              </a:lnSpc>
              <a:spcBef>
                <a:spcPct val="0"/>
              </a:spcBef>
              <a:buFont typeface="Arial" panose="020B0604020202020204" pitchFamily="34" charset="0"/>
              <a:buNone/>
              <a:defRPr/>
            </a:pPr>
            <a:r>
              <a:rPr lang="en-AU" altLang="en-US" sz="2000" dirty="0">
                <a:latin typeface="Arial" panose="020B0604020202020204" pitchFamily="34" charset="0"/>
                <a:cs typeface="Arial" panose="020B0604020202020204" pitchFamily="34" charset="0"/>
              </a:rPr>
              <a:t>Worth: </a:t>
            </a:r>
            <a:r>
              <a:rPr lang="en-AU" altLang="en-US" sz="2000" b="1" dirty="0">
                <a:latin typeface="Arial" panose="020B0604020202020204" pitchFamily="34" charset="0"/>
                <a:cs typeface="Arial" panose="020B0604020202020204" pitchFamily="34" charset="0"/>
              </a:rPr>
              <a:t>30%</a:t>
            </a:r>
            <a:r>
              <a:rPr lang="en-AU" altLang="en-US" sz="2000" dirty="0">
                <a:latin typeface="Arial" panose="020B0604020202020204" pitchFamily="34" charset="0"/>
                <a:cs typeface="Arial" panose="020B0604020202020204" pitchFamily="34" charset="0"/>
              </a:rPr>
              <a:t> of course mark</a:t>
            </a:r>
          </a:p>
          <a:p>
            <a:pPr marL="0" indent="0">
              <a:lnSpc>
                <a:spcPct val="120000"/>
              </a:lnSpc>
              <a:spcBef>
                <a:spcPct val="0"/>
              </a:spcBef>
              <a:buFont typeface="Arial" panose="020B0604020202020204" pitchFamily="34" charset="0"/>
              <a:buNone/>
              <a:defRPr/>
            </a:pPr>
            <a:r>
              <a:rPr lang="en-AU" altLang="en-US" sz="2000" dirty="0">
                <a:latin typeface="Arial" panose="020B0604020202020204" pitchFamily="34" charset="0"/>
                <a:cs typeface="Arial" panose="020B0604020202020204" pitchFamily="34" charset="0"/>
              </a:rPr>
              <a:t>Due date: </a:t>
            </a:r>
            <a:r>
              <a:rPr lang="en-AU" altLang="en-US" sz="2000" b="1" dirty="0">
                <a:latin typeface="Arial" panose="020B0604020202020204" pitchFamily="34" charset="0"/>
                <a:cs typeface="Arial" panose="020B0604020202020204" pitchFamily="34" charset="0"/>
              </a:rPr>
              <a:t>Week 13, Oct 24 </a:t>
            </a:r>
            <a:r>
              <a:rPr lang="en-AU" altLang="en-US" sz="2000" dirty="0">
                <a:latin typeface="Arial" panose="020B0604020202020204" pitchFamily="34" charset="0"/>
                <a:cs typeface="Arial" panose="020B0604020202020204" pitchFamily="34" charset="0"/>
              </a:rPr>
              <a:t>at 23:59</a:t>
            </a:r>
          </a:p>
          <a:p>
            <a:pPr marL="0" indent="0">
              <a:lnSpc>
                <a:spcPct val="120000"/>
              </a:lnSpc>
              <a:spcBef>
                <a:spcPct val="0"/>
              </a:spcBef>
              <a:buFont typeface="Arial" panose="020B0604020202020204" pitchFamily="34" charset="0"/>
              <a:buNone/>
              <a:defRPr/>
            </a:pPr>
            <a:r>
              <a:rPr lang="en-AU" altLang="en-US" sz="2000" dirty="0">
                <a:latin typeface="Arial" panose="020B0604020202020204" pitchFamily="34" charset="0"/>
                <a:cs typeface="Arial" panose="020B0604020202020204" pitchFamily="34" charset="0"/>
              </a:rPr>
              <a:t>Word count: </a:t>
            </a:r>
            <a:r>
              <a:rPr lang="en-AU" altLang="en-US" sz="2000" b="1" dirty="0">
                <a:latin typeface="Arial" panose="020B0604020202020204" pitchFamily="34" charset="0"/>
                <a:cs typeface="Arial" panose="020B0604020202020204" pitchFamily="34" charset="0"/>
              </a:rPr>
              <a:t>2,500 words (max)</a:t>
            </a:r>
          </a:p>
          <a:p>
            <a:pPr marL="0" indent="0">
              <a:buNone/>
            </a:pPr>
            <a:endParaRPr lang="en-AU" sz="1600" b="1" dirty="0"/>
          </a:p>
          <a:p>
            <a:pPr marL="0" indent="0">
              <a:buNone/>
            </a:pPr>
            <a:r>
              <a:rPr lang="en-AU" sz="1800" b="1" dirty="0"/>
              <a:t>About the digital strategy group project </a:t>
            </a:r>
            <a:endParaRPr lang="en-AU" sz="1800" dirty="0"/>
          </a:p>
          <a:p>
            <a:pPr marL="0" indent="0">
              <a:buNone/>
            </a:pPr>
            <a:r>
              <a:rPr lang="en-AU" sz="1800" dirty="0"/>
              <a:t>Digital Strategy Project Assessment (A2) is a group assessment. It consists of three parts each with different due dates.</a:t>
            </a:r>
          </a:p>
          <a:p>
            <a:pPr marL="0" indent="0">
              <a:buNone/>
            </a:pPr>
            <a:r>
              <a:rPr lang="en-AU" sz="1800" dirty="0"/>
              <a:t>To complete this assignment, you will work as a team of consultants</a:t>
            </a:r>
            <a:r>
              <a:rPr lang="en-AU" sz="1800" b="1" dirty="0"/>
              <a:t>. </a:t>
            </a:r>
            <a:r>
              <a:rPr lang="en-AU" sz="1800" dirty="0"/>
              <a:t>The team should meet in between classes to develop a digital strategy using the tools and frameworks taught in the course. To complete the project:</a:t>
            </a:r>
          </a:p>
          <a:p>
            <a:r>
              <a:rPr lang="en-AU" sz="1800" dirty="0"/>
              <a:t>Select a case organisation</a:t>
            </a:r>
          </a:p>
          <a:p>
            <a:r>
              <a:rPr lang="en-AU" sz="1800" dirty="0"/>
              <a:t>Decide on the main theme of your Digital Strategy from the following:</a:t>
            </a:r>
          </a:p>
          <a:p>
            <a:pPr lvl="1"/>
            <a:r>
              <a:rPr lang="en-AU" sz="1800" dirty="0"/>
              <a:t>Digital Strategy for enhancing Customer Experience</a:t>
            </a:r>
          </a:p>
          <a:p>
            <a:pPr lvl="1"/>
            <a:r>
              <a:rPr lang="en-AU" sz="1800" dirty="0"/>
              <a:t>Digital Strategy for Operational Excellence</a:t>
            </a:r>
          </a:p>
          <a:p>
            <a:pPr lvl="1"/>
            <a:r>
              <a:rPr lang="en-AU" sz="1800" dirty="0"/>
              <a:t>Digital Strategy for Digitised Solutions</a:t>
            </a:r>
          </a:p>
          <a:p>
            <a:endParaRPr lang="en-AU"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71273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53BFD-6CCC-4DF3-B46F-BE29BCB1349F}"/>
              </a:ext>
            </a:extLst>
          </p:cNvPr>
          <p:cNvSpPr>
            <a:spLocks noGrp="1"/>
          </p:cNvSpPr>
          <p:nvPr>
            <p:ph type="title"/>
          </p:nvPr>
        </p:nvSpPr>
        <p:spPr/>
        <p:txBody>
          <a:bodyPr/>
          <a:lstStyle/>
          <a:p>
            <a:r>
              <a:rPr lang="en-AU" dirty="0"/>
              <a:t>Assignment 2c – Project Report</a:t>
            </a:r>
          </a:p>
        </p:txBody>
      </p:sp>
      <p:sp>
        <p:nvSpPr>
          <p:cNvPr id="3" name="Content Placeholder 2">
            <a:extLst>
              <a:ext uri="{FF2B5EF4-FFF2-40B4-BE49-F238E27FC236}">
                <a16:creationId xmlns:a16="http://schemas.microsoft.com/office/drawing/2014/main" id="{464F3F41-CBB1-40A0-B2BE-D3CDFF0954A8}"/>
              </a:ext>
            </a:extLst>
          </p:cNvPr>
          <p:cNvSpPr>
            <a:spLocks noGrp="1"/>
          </p:cNvSpPr>
          <p:nvPr>
            <p:ph idx="1"/>
          </p:nvPr>
        </p:nvSpPr>
        <p:spPr>
          <a:xfrm>
            <a:off x="262757" y="1168260"/>
            <a:ext cx="8797159" cy="5253562"/>
          </a:xfrm>
        </p:spPr>
        <p:txBody>
          <a:bodyPr>
            <a:noAutofit/>
          </a:bodyPr>
          <a:lstStyle/>
          <a:p>
            <a:pPr>
              <a:lnSpc>
                <a:spcPct val="120000"/>
              </a:lnSpc>
              <a:spcBef>
                <a:spcPts val="600"/>
              </a:spcBef>
              <a:spcAft>
                <a:spcPts val="600"/>
              </a:spcAft>
            </a:pPr>
            <a:r>
              <a:rPr lang="en-AU" sz="1600" dirty="0"/>
              <a:t>The group’s report </a:t>
            </a:r>
            <a:r>
              <a:rPr lang="en-AU" sz="1600" b="1" dirty="0"/>
              <a:t>(2,500 words excluding reference and appendix)</a:t>
            </a:r>
            <a:r>
              <a:rPr lang="en-AU" sz="1600" dirty="0"/>
              <a:t> should be titled as:</a:t>
            </a:r>
          </a:p>
          <a:p>
            <a:pPr marL="0" indent="0">
              <a:lnSpc>
                <a:spcPct val="120000"/>
              </a:lnSpc>
              <a:spcBef>
                <a:spcPts val="600"/>
              </a:spcBef>
              <a:spcAft>
                <a:spcPts val="600"/>
              </a:spcAft>
              <a:buNone/>
            </a:pPr>
            <a:r>
              <a:rPr lang="en-AU" sz="1600" dirty="0"/>
              <a:t>“</a:t>
            </a:r>
            <a:r>
              <a:rPr lang="en-AU" sz="1600" b="1" dirty="0"/>
              <a:t>Digital strategy for “…..” organisation: “theme selected”, that is, either customer experience or operational excellence or digitised solutions”.</a:t>
            </a:r>
          </a:p>
          <a:p>
            <a:pPr>
              <a:lnSpc>
                <a:spcPct val="120000"/>
              </a:lnSpc>
              <a:spcBef>
                <a:spcPts val="600"/>
              </a:spcBef>
              <a:spcAft>
                <a:spcPts val="600"/>
              </a:spcAft>
            </a:pPr>
            <a:r>
              <a:rPr lang="en-AU" sz="1600" dirty="0"/>
              <a:t>The report shall include but not limited to the following</a:t>
            </a:r>
          </a:p>
          <a:p>
            <a:pPr marL="714375" indent="-357188">
              <a:lnSpc>
                <a:spcPct val="120000"/>
              </a:lnSpc>
              <a:spcBef>
                <a:spcPts val="600"/>
              </a:spcBef>
              <a:spcAft>
                <a:spcPts val="600"/>
              </a:spcAft>
              <a:buFont typeface="+mj-lt"/>
              <a:buAutoNum type="arabicPeriod"/>
            </a:pPr>
            <a:r>
              <a:rPr lang="en-AU" sz="1600" b="1" dirty="0"/>
              <a:t>Introduction</a:t>
            </a:r>
            <a:r>
              <a:rPr lang="en-AU" sz="1600" dirty="0"/>
              <a:t> </a:t>
            </a:r>
          </a:p>
          <a:p>
            <a:pPr marL="714375" indent="-357188">
              <a:lnSpc>
                <a:spcPct val="120000"/>
              </a:lnSpc>
              <a:spcBef>
                <a:spcPts val="600"/>
              </a:spcBef>
              <a:spcAft>
                <a:spcPts val="600"/>
              </a:spcAft>
              <a:buFont typeface="+mj-lt"/>
              <a:buAutoNum type="arabicPeriod"/>
            </a:pPr>
            <a:r>
              <a:rPr lang="en-AU" sz="1600" b="1" dirty="0"/>
              <a:t>Digital strategic analysis</a:t>
            </a:r>
            <a:r>
              <a:rPr lang="en-AU" sz="1600" dirty="0"/>
              <a:t> </a:t>
            </a:r>
          </a:p>
          <a:p>
            <a:pPr marL="714375" indent="-357188">
              <a:lnSpc>
                <a:spcPct val="120000"/>
              </a:lnSpc>
              <a:spcBef>
                <a:spcPts val="600"/>
              </a:spcBef>
              <a:spcAft>
                <a:spcPts val="600"/>
              </a:spcAft>
              <a:buFont typeface="+mj-lt"/>
              <a:buAutoNum type="arabicPeriod"/>
            </a:pPr>
            <a:r>
              <a:rPr lang="en-AU" sz="1600" b="1" dirty="0"/>
              <a:t>Defining digital strategic objectives and actions</a:t>
            </a:r>
            <a:r>
              <a:rPr lang="en-AU" sz="1600" dirty="0"/>
              <a:t> </a:t>
            </a:r>
          </a:p>
          <a:p>
            <a:pPr marL="714375" indent="-357188">
              <a:lnSpc>
                <a:spcPct val="120000"/>
              </a:lnSpc>
              <a:spcBef>
                <a:spcPts val="600"/>
              </a:spcBef>
              <a:spcAft>
                <a:spcPts val="600"/>
              </a:spcAft>
              <a:buFont typeface="+mj-lt"/>
              <a:buAutoNum type="arabicPeriod"/>
            </a:pPr>
            <a:r>
              <a:rPr lang="en-AU" sz="1600" b="1" dirty="0"/>
              <a:t>Digital strategy implementation</a:t>
            </a:r>
          </a:p>
          <a:p>
            <a:pPr marL="714375" indent="-357188">
              <a:lnSpc>
                <a:spcPct val="120000"/>
              </a:lnSpc>
              <a:spcBef>
                <a:spcPts val="600"/>
              </a:spcBef>
              <a:spcAft>
                <a:spcPts val="600"/>
              </a:spcAft>
              <a:buFont typeface="+mj-lt"/>
              <a:buAutoNum type="arabicPeriod"/>
            </a:pPr>
            <a:r>
              <a:rPr lang="en-AU" sz="1600" b="1" dirty="0"/>
              <a:t>Evaluation</a:t>
            </a:r>
          </a:p>
          <a:p>
            <a:pPr marL="714375" indent="-357188">
              <a:lnSpc>
                <a:spcPct val="120000"/>
              </a:lnSpc>
              <a:spcBef>
                <a:spcPts val="600"/>
              </a:spcBef>
              <a:spcAft>
                <a:spcPts val="600"/>
              </a:spcAft>
              <a:buFont typeface="+mj-lt"/>
              <a:buAutoNum type="arabicPeriod"/>
            </a:pPr>
            <a:r>
              <a:rPr lang="en-AU" sz="1600" b="1" dirty="0"/>
              <a:t>Reference</a:t>
            </a:r>
            <a:endParaRPr lang="en-AU" sz="1600" dirty="0"/>
          </a:p>
          <a:p>
            <a:pPr>
              <a:lnSpc>
                <a:spcPct val="120000"/>
              </a:lnSpc>
              <a:spcBef>
                <a:spcPts val="600"/>
              </a:spcBef>
              <a:spcAft>
                <a:spcPts val="600"/>
              </a:spcAft>
            </a:pPr>
            <a:r>
              <a:rPr lang="en-AU" sz="1600" dirty="0"/>
              <a:t>This report should not be </a:t>
            </a:r>
            <a:r>
              <a:rPr lang="en-AU" sz="1600" b="1" dirty="0"/>
              <a:t>more than 2,500 words </a:t>
            </a:r>
            <a:r>
              <a:rPr lang="en-AU" sz="1600" dirty="0"/>
              <a:t>excluding list of evidence and appendix.</a:t>
            </a:r>
          </a:p>
          <a:p>
            <a:pPr>
              <a:lnSpc>
                <a:spcPct val="120000"/>
              </a:lnSpc>
              <a:spcBef>
                <a:spcPts val="600"/>
              </a:spcBef>
              <a:spcAft>
                <a:spcPts val="600"/>
              </a:spcAft>
            </a:pPr>
            <a:r>
              <a:rPr lang="en-AU" sz="1600" dirty="0"/>
              <a:t>The report shall be formatted as: 12pt font Times New Roman; 1.5 line spacing and 2.54 (standard setting) margin.</a:t>
            </a:r>
          </a:p>
          <a:p>
            <a:pPr marL="0" indent="0">
              <a:lnSpc>
                <a:spcPct val="120000"/>
              </a:lnSpc>
              <a:spcBef>
                <a:spcPts val="600"/>
              </a:spcBef>
              <a:spcAft>
                <a:spcPts val="600"/>
              </a:spcAft>
              <a:buNone/>
            </a:pPr>
            <a:endParaRPr lang="en-AU" sz="1600" dirty="0"/>
          </a:p>
        </p:txBody>
      </p:sp>
    </p:spTree>
    <p:extLst>
      <p:ext uri="{BB962C8B-B14F-4D97-AF65-F5344CB8AC3E}">
        <p14:creationId xmlns:p14="http://schemas.microsoft.com/office/powerpoint/2010/main" val="2753018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3312-4A55-471A-9DDC-E1A87BC953CF}"/>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5F0631DF-AE86-40BA-A5D3-42F313BCB003}"/>
              </a:ext>
            </a:extLst>
          </p:cNvPr>
          <p:cNvSpPr>
            <a:spLocks noGrp="1"/>
          </p:cNvSpPr>
          <p:nvPr>
            <p:ph idx="1"/>
          </p:nvPr>
        </p:nvSpPr>
        <p:spPr>
          <a:xfrm>
            <a:off x="341586" y="1355833"/>
            <a:ext cx="8287407" cy="5227529"/>
          </a:xfrm>
        </p:spPr>
        <p:txBody>
          <a:bodyPr>
            <a:normAutofit/>
          </a:bodyPr>
          <a:lstStyle/>
          <a:p>
            <a:pPr marL="457200" indent="-457200">
              <a:spcBef>
                <a:spcPts val="600"/>
              </a:spcBef>
              <a:spcAft>
                <a:spcPts val="600"/>
              </a:spcAft>
              <a:buFont typeface="+mj-lt"/>
              <a:buAutoNum type="arabicPeriod"/>
              <a:defRPr/>
            </a:pPr>
            <a:r>
              <a:rPr lang="en-AU" sz="2400" b="1" dirty="0"/>
              <a:t>Introduction -</a:t>
            </a:r>
            <a:r>
              <a:rPr lang="en-AU" sz="2400" dirty="0"/>
              <a:t> </a:t>
            </a:r>
            <a:r>
              <a:rPr lang="en-AU" sz="2400" b="1" dirty="0"/>
              <a:t>a good introduction should include the following key points:</a:t>
            </a:r>
          </a:p>
          <a:p>
            <a:pPr marL="893763" indent="-441325">
              <a:spcBef>
                <a:spcPts val="600"/>
              </a:spcBef>
              <a:spcAft>
                <a:spcPts val="600"/>
              </a:spcAft>
              <a:defRPr/>
            </a:pPr>
            <a:r>
              <a:rPr lang="en-AU" sz="2400" dirty="0"/>
              <a:t>Brief background to the organisation; </a:t>
            </a:r>
          </a:p>
          <a:p>
            <a:pPr marL="893763" indent="-441325">
              <a:spcBef>
                <a:spcPts val="600"/>
              </a:spcBef>
              <a:spcAft>
                <a:spcPts val="600"/>
              </a:spcAft>
              <a:defRPr/>
            </a:pPr>
            <a:r>
              <a:rPr lang="en-AU" sz="2400" dirty="0"/>
              <a:t>Processes/methodologies used to conduct the project;</a:t>
            </a:r>
          </a:p>
          <a:p>
            <a:pPr marL="893763" indent="-441325">
              <a:spcBef>
                <a:spcPts val="600"/>
              </a:spcBef>
              <a:spcAft>
                <a:spcPts val="600"/>
              </a:spcAft>
              <a:defRPr/>
            </a:pPr>
            <a:r>
              <a:rPr lang="en-AU" sz="2400" dirty="0"/>
              <a:t>Scope of the project (e.g. customer experience, digital products, platforms);</a:t>
            </a:r>
          </a:p>
          <a:p>
            <a:pPr marL="893763" indent="-441325">
              <a:spcBef>
                <a:spcPts val="600"/>
              </a:spcBef>
              <a:spcAft>
                <a:spcPts val="600"/>
              </a:spcAft>
              <a:defRPr/>
            </a:pPr>
            <a:r>
              <a:rPr lang="en-AU" sz="2400" dirty="0"/>
              <a:t>Structure of the report.</a:t>
            </a:r>
          </a:p>
          <a:p>
            <a:pPr marL="457200" indent="-457200">
              <a:buFont typeface="+mj-lt"/>
              <a:buAutoNum type="arabicPeriod"/>
              <a:defRPr/>
            </a:pPr>
            <a:endParaRPr lang="en-AU" altLang="en-US" sz="2400" dirty="0">
              <a:latin typeface="Arial" panose="020B06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160113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3312-4A55-471A-9DDC-E1A87BC953CF}"/>
              </a:ext>
            </a:extLst>
          </p:cNvPr>
          <p:cNvSpPr>
            <a:spLocks noGrp="1"/>
          </p:cNvSpPr>
          <p:nvPr>
            <p:ph type="title"/>
          </p:nvPr>
        </p:nvSpPr>
        <p:spPr/>
        <p:txBody>
          <a:bodyPr>
            <a:normAutofit/>
          </a:bodyPr>
          <a:lstStyle/>
          <a:p>
            <a:r>
              <a:rPr lang="en-AU" dirty="0"/>
              <a:t>Digital Strategic Analysis</a:t>
            </a:r>
          </a:p>
        </p:txBody>
      </p:sp>
      <p:sp>
        <p:nvSpPr>
          <p:cNvPr id="3" name="Content Placeholder 2">
            <a:extLst>
              <a:ext uri="{FF2B5EF4-FFF2-40B4-BE49-F238E27FC236}">
                <a16:creationId xmlns:a16="http://schemas.microsoft.com/office/drawing/2014/main" id="{5F0631DF-AE86-40BA-A5D3-42F313BCB003}"/>
              </a:ext>
            </a:extLst>
          </p:cNvPr>
          <p:cNvSpPr>
            <a:spLocks noGrp="1"/>
          </p:cNvSpPr>
          <p:nvPr>
            <p:ph idx="1"/>
          </p:nvPr>
        </p:nvSpPr>
        <p:spPr>
          <a:xfrm>
            <a:off x="341586" y="1355833"/>
            <a:ext cx="7940566" cy="5227529"/>
          </a:xfrm>
        </p:spPr>
        <p:txBody>
          <a:bodyPr>
            <a:normAutofit/>
          </a:bodyPr>
          <a:lstStyle/>
          <a:p>
            <a:pPr marL="536575" indent="-536575">
              <a:spcBef>
                <a:spcPts val="600"/>
              </a:spcBef>
              <a:spcAft>
                <a:spcPts val="600"/>
              </a:spcAft>
              <a:buAutoNum type="arabicPeriod" startAt="2"/>
              <a:defRPr/>
            </a:pPr>
            <a:r>
              <a:rPr lang="en-AU" sz="2400" b="1" dirty="0"/>
              <a:t>Digital strategic analysis - </a:t>
            </a:r>
            <a:r>
              <a:rPr lang="en-AU" sz="2400" dirty="0"/>
              <a:t>please reorganise the findings from the project plan (assessment 2a)</a:t>
            </a:r>
          </a:p>
          <a:p>
            <a:pPr marL="893763" indent="-441325">
              <a:spcBef>
                <a:spcPts val="600"/>
              </a:spcBef>
              <a:spcAft>
                <a:spcPts val="600"/>
              </a:spcAft>
              <a:defRPr/>
            </a:pPr>
            <a:r>
              <a:rPr lang="en-AU" sz="2400" dirty="0"/>
              <a:t>Analysis of the current internal and external state of the business and its IT based on the theme and scope of your choice (use the feedback from 2a to update your analysis)</a:t>
            </a:r>
          </a:p>
          <a:p>
            <a:pPr marL="987425" lvl="1" indent="-273050">
              <a:defRPr/>
            </a:pPr>
            <a:r>
              <a:rPr lang="en-AU" altLang="en-US" sz="1800" dirty="0"/>
              <a:t>External environment analysis (PESTEL &amp; Porter’s five forces) – week 4</a:t>
            </a:r>
          </a:p>
          <a:p>
            <a:pPr marL="987425" lvl="1" indent="-273050">
              <a:defRPr/>
            </a:pPr>
            <a:r>
              <a:rPr lang="en-AU" altLang="en-US" sz="1800" dirty="0"/>
              <a:t>Internal environment analysis (</a:t>
            </a:r>
            <a:r>
              <a:rPr lang="en-AU" sz="1800" dirty="0"/>
              <a:t>digital assets and capabilities</a:t>
            </a:r>
            <a:r>
              <a:rPr lang="en-AU" altLang="en-US" sz="1800" dirty="0"/>
              <a:t>) – week 5</a:t>
            </a:r>
          </a:p>
          <a:p>
            <a:pPr marL="457200" indent="-457200">
              <a:buFont typeface="+mj-lt"/>
              <a:buAutoNum type="arabicPeriod"/>
              <a:defRPr/>
            </a:pPr>
            <a:endParaRPr lang="en-AU" altLang="en-US" sz="2400" dirty="0">
              <a:latin typeface="Arial" panose="020B06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103000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3312-4A55-471A-9DDC-E1A87BC953CF}"/>
              </a:ext>
            </a:extLst>
          </p:cNvPr>
          <p:cNvSpPr>
            <a:spLocks noGrp="1"/>
          </p:cNvSpPr>
          <p:nvPr>
            <p:ph type="title"/>
          </p:nvPr>
        </p:nvSpPr>
        <p:spPr>
          <a:xfrm>
            <a:off x="241738" y="274638"/>
            <a:ext cx="8639503" cy="871795"/>
          </a:xfrm>
        </p:spPr>
        <p:txBody>
          <a:bodyPr>
            <a:normAutofit fontScale="90000"/>
          </a:bodyPr>
          <a:lstStyle/>
          <a:p>
            <a:pPr marL="357188" indent="-357188"/>
            <a:r>
              <a:rPr lang="en-AU" dirty="0"/>
              <a:t>Defining digital strategic objectives and actions</a:t>
            </a:r>
          </a:p>
        </p:txBody>
      </p:sp>
      <p:sp>
        <p:nvSpPr>
          <p:cNvPr id="3" name="Content Placeholder 2">
            <a:extLst>
              <a:ext uri="{FF2B5EF4-FFF2-40B4-BE49-F238E27FC236}">
                <a16:creationId xmlns:a16="http://schemas.microsoft.com/office/drawing/2014/main" id="{5F0631DF-AE86-40BA-A5D3-42F313BCB003}"/>
              </a:ext>
            </a:extLst>
          </p:cNvPr>
          <p:cNvSpPr>
            <a:spLocks noGrp="1"/>
          </p:cNvSpPr>
          <p:nvPr>
            <p:ph idx="1"/>
          </p:nvPr>
        </p:nvSpPr>
        <p:spPr>
          <a:xfrm>
            <a:off x="168166" y="1366344"/>
            <a:ext cx="8639503" cy="4876801"/>
          </a:xfrm>
        </p:spPr>
        <p:txBody>
          <a:bodyPr>
            <a:normAutofit/>
          </a:bodyPr>
          <a:lstStyle/>
          <a:p>
            <a:pPr marL="536575" indent="-536575">
              <a:spcBef>
                <a:spcPts val="600"/>
              </a:spcBef>
              <a:spcAft>
                <a:spcPts val="600"/>
              </a:spcAft>
              <a:buAutoNum type="arabicPeriod" startAt="3"/>
              <a:defRPr/>
            </a:pPr>
            <a:r>
              <a:rPr lang="en-AU" sz="2400" b="1" dirty="0"/>
              <a:t>Defining digital strategic objectives and actions </a:t>
            </a:r>
            <a:r>
              <a:rPr lang="en-AU" sz="2400" dirty="0"/>
              <a:t>– please use </a:t>
            </a:r>
            <a:r>
              <a:rPr lang="en-AU" sz="2400" b="1" dirty="0"/>
              <a:t>TOWS </a:t>
            </a:r>
            <a:r>
              <a:rPr lang="en-AU" sz="2400" dirty="0"/>
              <a:t>to define digital strategic objectives and the associated </a:t>
            </a:r>
            <a:r>
              <a:rPr lang="en-AU" sz="2400" u="sng" dirty="0"/>
              <a:t>actions</a:t>
            </a:r>
            <a:r>
              <a:rPr lang="en-AU" sz="2400" dirty="0"/>
              <a:t> </a:t>
            </a:r>
          </a:p>
          <a:p>
            <a:pPr marL="893763" indent="-441325">
              <a:spcBef>
                <a:spcPts val="600"/>
              </a:spcBef>
              <a:spcAft>
                <a:spcPts val="600"/>
              </a:spcAft>
              <a:defRPr/>
            </a:pPr>
            <a:r>
              <a:rPr lang="en-AU" sz="2400" b="1" dirty="0"/>
              <a:t>TOWS</a:t>
            </a:r>
          </a:p>
          <a:p>
            <a:pPr lvl="1">
              <a:spcBef>
                <a:spcPts val="600"/>
              </a:spcBef>
              <a:spcAft>
                <a:spcPts val="600"/>
              </a:spcAft>
            </a:pPr>
            <a:r>
              <a:rPr lang="en-AU" sz="1800" dirty="0"/>
              <a:t>Formulate the TOWS matrix to generate digital strategic objectives </a:t>
            </a:r>
          </a:p>
          <a:p>
            <a:pPr lvl="1">
              <a:spcBef>
                <a:spcPts val="600"/>
              </a:spcBef>
              <a:spcAft>
                <a:spcPts val="600"/>
              </a:spcAft>
            </a:pPr>
            <a:r>
              <a:rPr lang="en-AU" sz="1800" dirty="0"/>
              <a:t>Apply the implementation value analysis and </a:t>
            </a:r>
            <a:r>
              <a:rPr lang="en-AU" sz="1800" u="sng" dirty="0"/>
              <a:t>prioritisation matrix discussed in week 8 </a:t>
            </a:r>
            <a:r>
              <a:rPr lang="en-AU" sz="1800" dirty="0"/>
              <a:t>to prioritize digital strategic objectives</a:t>
            </a:r>
          </a:p>
          <a:p>
            <a:pPr lvl="1">
              <a:spcBef>
                <a:spcPts val="600"/>
              </a:spcBef>
              <a:spcAft>
                <a:spcPts val="600"/>
              </a:spcAft>
            </a:pPr>
            <a:r>
              <a:rPr lang="en-AU" sz="1800" dirty="0"/>
              <a:t>Decide on </a:t>
            </a:r>
            <a:r>
              <a:rPr lang="en-AU" sz="1800" u="sng" dirty="0"/>
              <a:t>no more than four </a:t>
            </a:r>
            <a:r>
              <a:rPr lang="en-AU" sz="1800" dirty="0"/>
              <a:t>digital strategic objectives appropriate for your case organisation and justify your recommendation</a:t>
            </a:r>
          </a:p>
          <a:p>
            <a:pPr lvl="1">
              <a:spcBef>
                <a:spcPts val="600"/>
              </a:spcBef>
              <a:spcAft>
                <a:spcPts val="600"/>
              </a:spcAft>
            </a:pPr>
            <a:r>
              <a:rPr lang="en-AU" sz="1800" dirty="0"/>
              <a:t>For each of the digital strategic objectives of your choice, attempt to define at least two specific digital strategic actions to achieve the digital strategic objective </a:t>
            </a:r>
          </a:p>
          <a:p>
            <a:pPr marL="893763" indent="-441325">
              <a:spcBef>
                <a:spcPts val="600"/>
              </a:spcBef>
              <a:spcAft>
                <a:spcPts val="600"/>
              </a:spcAft>
              <a:defRPr/>
            </a:pPr>
            <a:endParaRPr lang="en-AU" sz="2400" dirty="0"/>
          </a:p>
          <a:p>
            <a:pPr marL="457200" indent="-457200">
              <a:buFont typeface="+mj-lt"/>
              <a:buAutoNum type="arabicPeriod"/>
              <a:defRPr/>
            </a:pPr>
            <a:endParaRPr lang="en-AU" altLang="en-US" sz="2400" dirty="0">
              <a:latin typeface="Arial" panose="020B06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8254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3312-4A55-471A-9DDC-E1A87BC953CF}"/>
              </a:ext>
            </a:extLst>
          </p:cNvPr>
          <p:cNvSpPr>
            <a:spLocks noGrp="1"/>
          </p:cNvSpPr>
          <p:nvPr>
            <p:ph type="title"/>
          </p:nvPr>
        </p:nvSpPr>
        <p:spPr>
          <a:xfrm>
            <a:off x="241738" y="274638"/>
            <a:ext cx="8639503" cy="871795"/>
          </a:xfrm>
        </p:spPr>
        <p:txBody>
          <a:bodyPr>
            <a:normAutofit/>
          </a:bodyPr>
          <a:lstStyle/>
          <a:p>
            <a:pPr marL="357188" indent="-357188"/>
            <a:r>
              <a:rPr lang="en-AU" dirty="0"/>
              <a:t>Digital strategy implementation</a:t>
            </a:r>
          </a:p>
        </p:txBody>
      </p:sp>
      <p:sp>
        <p:nvSpPr>
          <p:cNvPr id="3" name="Content Placeholder 2">
            <a:extLst>
              <a:ext uri="{FF2B5EF4-FFF2-40B4-BE49-F238E27FC236}">
                <a16:creationId xmlns:a16="http://schemas.microsoft.com/office/drawing/2014/main" id="{5F0631DF-AE86-40BA-A5D3-42F313BCB003}"/>
              </a:ext>
            </a:extLst>
          </p:cNvPr>
          <p:cNvSpPr>
            <a:spLocks noGrp="1"/>
          </p:cNvSpPr>
          <p:nvPr>
            <p:ph idx="1"/>
          </p:nvPr>
        </p:nvSpPr>
        <p:spPr>
          <a:xfrm>
            <a:off x="480847" y="1397873"/>
            <a:ext cx="8064063" cy="5227529"/>
          </a:xfrm>
        </p:spPr>
        <p:txBody>
          <a:bodyPr>
            <a:normAutofit/>
          </a:bodyPr>
          <a:lstStyle/>
          <a:p>
            <a:pPr marL="0" indent="0">
              <a:spcBef>
                <a:spcPts val="600"/>
              </a:spcBef>
              <a:spcAft>
                <a:spcPts val="600"/>
              </a:spcAft>
              <a:buNone/>
            </a:pPr>
            <a:r>
              <a:rPr lang="en-AU" sz="2400" b="1" dirty="0"/>
              <a:t>4.	Digital strategy implementation – week 8</a:t>
            </a:r>
            <a:r>
              <a:rPr lang="en-AU" sz="2400" dirty="0"/>
              <a:t> </a:t>
            </a:r>
          </a:p>
          <a:p>
            <a:pPr marL="893763" indent="-441325">
              <a:spcBef>
                <a:spcPts val="600"/>
              </a:spcBef>
              <a:spcAft>
                <a:spcPts val="600"/>
              </a:spcAft>
              <a:defRPr/>
            </a:pPr>
            <a:r>
              <a:rPr lang="en-AU" sz="2400" dirty="0"/>
              <a:t>How will you go about implementing the digital strategy and implementing a digital mindset? </a:t>
            </a:r>
          </a:p>
          <a:p>
            <a:pPr marL="893763" indent="-441325">
              <a:spcBef>
                <a:spcPts val="600"/>
              </a:spcBef>
              <a:spcAft>
                <a:spcPts val="600"/>
              </a:spcAft>
              <a:defRPr/>
            </a:pPr>
            <a:r>
              <a:rPr lang="en-AU" sz="2400" dirty="0"/>
              <a:t>What are the key implementation issues? (2-3 key factors for in-depth analysis)</a:t>
            </a:r>
          </a:p>
          <a:p>
            <a:pPr marL="893763" indent="-441325">
              <a:spcBef>
                <a:spcPts val="600"/>
              </a:spcBef>
              <a:spcAft>
                <a:spcPts val="600"/>
              </a:spcAft>
              <a:defRPr/>
            </a:pPr>
            <a:r>
              <a:rPr lang="en-AU" sz="2400" dirty="0"/>
              <a:t>How do you intend to handle the implementation issues? </a:t>
            </a:r>
          </a:p>
          <a:p>
            <a:pPr marL="457200" indent="-457200">
              <a:buFont typeface="+mj-lt"/>
              <a:buAutoNum type="arabicPeriod"/>
              <a:defRPr/>
            </a:pPr>
            <a:endParaRPr lang="en-AU" altLang="en-US" sz="2400" dirty="0">
              <a:latin typeface="Arial" panose="020B06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3090168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3312-4A55-471A-9DDC-E1A87BC953CF}"/>
              </a:ext>
            </a:extLst>
          </p:cNvPr>
          <p:cNvSpPr>
            <a:spLocks noGrp="1"/>
          </p:cNvSpPr>
          <p:nvPr>
            <p:ph type="title"/>
          </p:nvPr>
        </p:nvSpPr>
        <p:spPr>
          <a:xfrm>
            <a:off x="241738" y="274638"/>
            <a:ext cx="8639503" cy="871795"/>
          </a:xfrm>
        </p:spPr>
        <p:txBody>
          <a:bodyPr>
            <a:normAutofit/>
          </a:bodyPr>
          <a:lstStyle/>
          <a:p>
            <a:pPr marL="357188" indent="-357188"/>
            <a:r>
              <a:rPr lang="en-AU" dirty="0"/>
              <a:t>Evaluation</a:t>
            </a:r>
          </a:p>
        </p:txBody>
      </p:sp>
      <p:sp>
        <p:nvSpPr>
          <p:cNvPr id="3" name="Content Placeholder 2">
            <a:extLst>
              <a:ext uri="{FF2B5EF4-FFF2-40B4-BE49-F238E27FC236}">
                <a16:creationId xmlns:a16="http://schemas.microsoft.com/office/drawing/2014/main" id="{5F0631DF-AE86-40BA-A5D3-42F313BCB003}"/>
              </a:ext>
            </a:extLst>
          </p:cNvPr>
          <p:cNvSpPr>
            <a:spLocks noGrp="1"/>
          </p:cNvSpPr>
          <p:nvPr>
            <p:ph idx="1"/>
          </p:nvPr>
        </p:nvSpPr>
        <p:spPr>
          <a:xfrm>
            <a:off x="341586" y="1355833"/>
            <a:ext cx="8287407" cy="5227529"/>
          </a:xfrm>
        </p:spPr>
        <p:txBody>
          <a:bodyPr>
            <a:normAutofit/>
          </a:bodyPr>
          <a:lstStyle/>
          <a:p>
            <a:pPr marL="0" indent="0">
              <a:spcBef>
                <a:spcPts val="600"/>
              </a:spcBef>
              <a:spcAft>
                <a:spcPts val="600"/>
              </a:spcAft>
              <a:buNone/>
            </a:pPr>
            <a:r>
              <a:rPr lang="en-AU" sz="2400" b="1" dirty="0"/>
              <a:t>5.	Digital strategy evaluation – week 9</a:t>
            </a:r>
            <a:r>
              <a:rPr lang="en-AU" sz="2400" dirty="0"/>
              <a:t> </a:t>
            </a:r>
          </a:p>
          <a:p>
            <a:pPr marL="893763" indent="-441325">
              <a:spcBef>
                <a:spcPts val="600"/>
              </a:spcBef>
              <a:spcAft>
                <a:spcPts val="600"/>
              </a:spcAft>
              <a:defRPr/>
            </a:pPr>
            <a:r>
              <a:rPr lang="en-AU" sz="2400" dirty="0"/>
              <a:t>How would you go evaluating the success of your digital strategy? </a:t>
            </a:r>
          </a:p>
          <a:p>
            <a:pPr marL="893763" indent="-441325">
              <a:spcBef>
                <a:spcPts val="600"/>
              </a:spcBef>
              <a:spcAft>
                <a:spcPts val="600"/>
              </a:spcAft>
              <a:defRPr/>
            </a:pPr>
            <a:r>
              <a:rPr lang="en-AU" sz="2400" dirty="0"/>
              <a:t>What measures will you use? (These should be consistent with your strategic analysis and objectives/actions).</a:t>
            </a:r>
          </a:p>
          <a:p>
            <a:pPr marL="893763" indent="-441325">
              <a:spcBef>
                <a:spcPts val="600"/>
              </a:spcBef>
              <a:spcAft>
                <a:spcPts val="600"/>
              </a:spcAft>
              <a:defRPr/>
            </a:pPr>
            <a:r>
              <a:rPr lang="en-AU" altLang="en-US" sz="2400" dirty="0"/>
              <a:t>Apply the balanced scorecard approach into your discussion: financial perspective, customer perspective, internal process perspective, learning and growth perspective</a:t>
            </a:r>
          </a:p>
          <a:p>
            <a:pPr marL="893763" indent="-441325">
              <a:spcBef>
                <a:spcPts val="600"/>
              </a:spcBef>
              <a:spcAft>
                <a:spcPts val="600"/>
              </a:spcAft>
              <a:defRPr/>
            </a:pPr>
            <a:r>
              <a:rPr lang="en-AU" altLang="en-US" sz="2400" dirty="0"/>
              <a:t>Present balanced scorecard matrix </a:t>
            </a:r>
            <a:r>
              <a:rPr lang="en-AU" altLang="en-US" sz="2400" u="sng" dirty="0"/>
              <a:t>AND</a:t>
            </a:r>
            <a:r>
              <a:rPr lang="en-AU" altLang="en-US" sz="2400" dirty="0"/>
              <a:t> strategy map</a:t>
            </a:r>
          </a:p>
          <a:p>
            <a:pPr marL="893763" indent="-441325">
              <a:spcBef>
                <a:spcPts val="600"/>
              </a:spcBef>
              <a:spcAft>
                <a:spcPts val="600"/>
              </a:spcAft>
              <a:defRPr/>
            </a:pPr>
            <a:endParaRPr lang="en-AU" sz="2400" dirty="0"/>
          </a:p>
          <a:p>
            <a:pPr marL="457200" indent="-457200">
              <a:buFont typeface="+mj-lt"/>
              <a:buAutoNum type="arabicPeriod"/>
              <a:defRPr/>
            </a:pPr>
            <a:endParaRPr lang="en-AU" altLang="en-US" sz="2400" dirty="0">
              <a:latin typeface="Arial" panose="020B06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1602600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63312-4A55-471A-9DDC-E1A87BC953CF}"/>
              </a:ext>
            </a:extLst>
          </p:cNvPr>
          <p:cNvSpPr>
            <a:spLocks noGrp="1"/>
          </p:cNvSpPr>
          <p:nvPr>
            <p:ph type="title"/>
          </p:nvPr>
        </p:nvSpPr>
        <p:spPr>
          <a:xfrm>
            <a:off x="241738" y="274638"/>
            <a:ext cx="8639503" cy="871795"/>
          </a:xfrm>
        </p:spPr>
        <p:txBody>
          <a:bodyPr>
            <a:normAutofit/>
          </a:bodyPr>
          <a:lstStyle/>
          <a:p>
            <a:pPr marL="357188" indent="-357188"/>
            <a:r>
              <a:rPr lang="en-AU"/>
              <a:t>Reference</a:t>
            </a:r>
            <a:endParaRPr lang="en-AU" dirty="0"/>
          </a:p>
        </p:txBody>
      </p:sp>
      <p:sp>
        <p:nvSpPr>
          <p:cNvPr id="3" name="Content Placeholder 2">
            <a:extLst>
              <a:ext uri="{FF2B5EF4-FFF2-40B4-BE49-F238E27FC236}">
                <a16:creationId xmlns:a16="http://schemas.microsoft.com/office/drawing/2014/main" id="{5F0631DF-AE86-40BA-A5D3-42F313BCB003}"/>
              </a:ext>
            </a:extLst>
          </p:cNvPr>
          <p:cNvSpPr>
            <a:spLocks noGrp="1"/>
          </p:cNvSpPr>
          <p:nvPr>
            <p:ph idx="1"/>
          </p:nvPr>
        </p:nvSpPr>
        <p:spPr>
          <a:xfrm>
            <a:off x="341586" y="1355833"/>
            <a:ext cx="8287407" cy="5227529"/>
          </a:xfrm>
        </p:spPr>
        <p:txBody>
          <a:bodyPr>
            <a:normAutofit/>
          </a:bodyPr>
          <a:lstStyle/>
          <a:p>
            <a:pPr marL="0" indent="0">
              <a:spcBef>
                <a:spcPts val="600"/>
              </a:spcBef>
              <a:spcAft>
                <a:spcPts val="600"/>
              </a:spcAft>
              <a:buNone/>
            </a:pPr>
            <a:r>
              <a:rPr lang="en-AU" sz="2400" b="1" dirty="0"/>
              <a:t>6.	Reference</a:t>
            </a:r>
            <a:endParaRPr lang="en-AU" sz="2400" dirty="0"/>
          </a:p>
          <a:p>
            <a:pPr marL="893763" indent="-441325">
              <a:spcBef>
                <a:spcPts val="600"/>
              </a:spcBef>
              <a:spcAft>
                <a:spcPts val="600"/>
              </a:spcAft>
              <a:defRPr/>
            </a:pPr>
            <a:r>
              <a:rPr lang="en-AU" sz="2400" dirty="0"/>
              <a:t>This can include both academic reference and other materials such as websites, company documents. If applicable you can include a list of people (can use pseudo-name) consulted including their job title, and personal correspondences that you have used to complete the interim report. The evidences should be cited in appropriate places in your report.</a:t>
            </a:r>
          </a:p>
          <a:p>
            <a:pPr marL="893763" indent="-441325">
              <a:spcBef>
                <a:spcPts val="600"/>
              </a:spcBef>
              <a:spcAft>
                <a:spcPts val="600"/>
              </a:spcAft>
              <a:defRPr/>
            </a:pPr>
            <a:r>
              <a:rPr lang="en-AU" sz="2400" dirty="0"/>
              <a:t>All sources including models and frameworks must be cited</a:t>
            </a:r>
          </a:p>
          <a:p>
            <a:pPr marL="893763" indent="-441325">
              <a:spcBef>
                <a:spcPts val="600"/>
              </a:spcBef>
              <a:spcAft>
                <a:spcPts val="600"/>
              </a:spcAft>
              <a:defRPr/>
            </a:pPr>
            <a:r>
              <a:rPr lang="en-AU" sz="2400" dirty="0"/>
              <a:t>Please follow the RMIT referencing style </a:t>
            </a:r>
            <a:r>
              <a:rPr lang="en-AU" sz="2400" dirty="0">
                <a:hlinkClick r:id="rId2"/>
              </a:rPr>
              <a:t>https://www.lib.rmit.edu.au/easy-cite/</a:t>
            </a:r>
            <a:endParaRPr lang="en-AU" sz="2400" dirty="0"/>
          </a:p>
          <a:p>
            <a:pPr marL="457200" indent="-457200">
              <a:buFont typeface="+mj-lt"/>
              <a:buAutoNum type="arabicPeriod"/>
              <a:defRPr/>
            </a:pPr>
            <a:endParaRPr lang="en-AU" altLang="en-US" sz="2400" dirty="0">
              <a:latin typeface="Arial" panose="020B0604020202020204" pitchFamily="34" charset="0"/>
              <a:cs typeface="Arial" panose="020B0604020202020204" pitchFamily="34" charset="0"/>
            </a:endParaRPr>
          </a:p>
          <a:p>
            <a:endParaRPr lang="en-AU" dirty="0"/>
          </a:p>
        </p:txBody>
      </p:sp>
    </p:spTree>
    <p:extLst>
      <p:ext uri="{BB962C8B-B14F-4D97-AF65-F5344CB8AC3E}">
        <p14:creationId xmlns:p14="http://schemas.microsoft.com/office/powerpoint/2010/main" val="3654543749"/>
      </p:ext>
    </p:extLst>
  </p:cSld>
  <p:clrMapOvr>
    <a:masterClrMapping/>
  </p:clrMapOvr>
</p:sld>
</file>

<file path=ppt/theme/theme1.xml><?xml version="1.0" encoding="utf-8"?>
<a:theme xmlns:a="http://schemas.openxmlformats.org/drawingml/2006/main" name="Office Theme">
  <a:themeElements>
    <a:clrScheme name="RMIT 1">
      <a:dk1>
        <a:srgbClr val="000054"/>
      </a:dk1>
      <a:lt1>
        <a:sysClr val="window" lastClr="FFFFFF"/>
      </a:lt1>
      <a:dk2>
        <a:srgbClr val="E60028"/>
      </a:dk2>
      <a:lt2>
        <a:srgbClr val="EEECE1"/>
      </a:lt2>
      <a:accent1>
        <a:srgbClr val="FC9147"/>
      </a:accent1>
      <a:accent2>
        <a:srgbClr val="FAC800"/>
      </a:accent2>
      <a:accent3>
        <a:srgbClr val="00DCB4"/>
      </a:accent3>
      <a:accent4>
        <a:srgbClr val="7AE1AA"/>
      </a:accent4>
      <a:accent5>
        <a:srgbClr val="0078FF"/>
      </a:accent5>
      <a:accent6>
        <a:srgbClr val="00AAFF"/>
      </a:accent6>
      <a:hlink>
        <a:srgbClr val="AA00AA"/>
      </a:hlink>
      <a:folHlink>
        <a:srgbClr val="C864C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1165</Words>
  <Application>Microsoft Office PowerPoint</Application>
  <PresentationFormat>On-screen Show (4:3)</PresentationFormat>
  <Paragraphs>109</Paragraphs>
  <Slides>17</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 INTE1030 Assignment 2b and 2c Guide  Semester 2, 2024</vt:lpstr>
      <vt:lpstr>Assignment 2c – Group assignment</vt:lpstr>
      <vt:lpstr>Assignment 2c – Project Report</vt:lpstr>
      <vt:lpstr>Introduction</vt:lpstr>
      <vt:lpstr>Digital Strategic Analysis</vt:lpstr>
      <vt:lpstr>Defining digital strategic objectives and actions</vt:lpstr>
      <vt:lpstr>Digital strategy implementation</vt:lpstr>
      <vt:lpstr>Evaluation</vt:lpstr>
      <vt:lpstr>Reference</vt:lpstr>
      <vt:lpstr>Library – subject guides</vt:lpstr>
      <vt:lpstr>Getting help with research</vt:lpstr>
      <vt:lpstr>Submitting to Canvas </vt:lpstr>
      <vt:lpstr>— Assignment 2b Guide</vt:lpstr>
      <vt:lpstr>Assignment 2b – Group assignment</vt:lpstr>
      <vt:lpstr>Assignment 2b – Project Presentation</vt:lpstr>
      <vt:lpstr>Submission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INTE1030 Assignment 2b and 2c Guide  Semester 1, 2020</dc:title>
  <dc:creator>Sophia Duan</dc:creator>
  <cp:lastModifiedBy>Samar Fatima</cp:lastModifiedBy>
  <cp:revision>22</cp:revision>
  <dcterms:created xsi:type="dcterms:W3CDTF">2020-04-26T05:04:36Z</dcterms:created>
  <dcterms:modified xsi:type="dcterms:W3CDTF">2024-07-10T02:48:01Z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3d088b-6243-4963-a2e2-8b321ab7f8fc_Enabled">
    <vt:lpwstr>true</vt:lpwstr>
  </property>
  <property fmtid="{D5CDD505-2E9C-101B-9397-08002B2CF9AE}" pid="3" name="MSIP_Label_8c3d088b-6243-4963-a2e2-8b321ab7f8fc_SetDate">
    <vt:lpwstr>2023-04-14T02:39:04Z</vt:lpwstr>
  </property>
  <property fmtid="{D5CDD505-2E9C-101B-9397-08002B2CF9AE}" pid="4" name="MSIP_Label_8c3d088b-6243-4963-a2e2-8b321ab7f8fc_Method">
    <vt:lpwstr>Standard</vt:lpwstr>
  </property>
  <property fmtid="{D5CDD505-2E9C-101B-9397-08002B2CF9AE}" pid="5" name="MSIP_Label_8c3d088b-6243-4963-a2e2-8b321ab7f8fc_Name">
    <vt:lpwstr>Trusted</vt:lpwstr>
  </property>
  <property fmtid="{D5CDD505-2E9C-101B-9397-08002B2CF9AE}" pid="6" name="MSIP_Label_8c3d088b-6243-4963-a2e2-8b321ab7f8fc_SiteId">
    <vt:lpwstr>d1323671-cdbe-4417-b4d4-bdb24b51316b</vt:lpwstr>
  </property>
  <property fmtid="{D5CDD505-2E9C-101B-9397-08002B2CF9AE}" pid="7" name="MSIP_Label_8c3d088b-6243-4963-a2e2-8b321ab7f8fc_ActionId">
    <vt:lpwstr>3ec0ab76-d6bd-4aed-b083-6976028492e3</vt:lpwstr>
  </property>
  <property fmtid="{D5CDD505-2E9C-101B-9397-08002B2CF9AE}" pid="8" name="MSIP_Label_8c3d088b-6243-4963-a2e2-8b321ab7f8fc_ContentBits">
    <vt:lpwstr>1</vt:lpwstr>
  </property>
</Properties>
</file>