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15aac0f0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15aac0f0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15aac0f0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15aac0f0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15aac0f0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15aac0f0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15aac0f0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15aac0f0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5aac0f0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5aac0f0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15aac0f0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15aac0f0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15aac0f0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15aac0f0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15aac0f0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15aac0f0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15aac0f0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15aac0f0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15aac0f0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15aac0f0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15aac0f0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15aac0f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15aac0f0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15aac0f0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15aac0f0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15aac0f0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15aac0f0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15aac0f0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15aac0f0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15aac0f0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15aac0f0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15aac0f0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15aac0f0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15aac0f0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5aac0f0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15aac0f0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15aac0f0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15aac0f0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15aac0f0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15aac0f0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15aac0f0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15aac0f0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15aac0f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15aac0f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15aac0f0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15aac0f0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f29ff28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f29ff28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f29ff28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f29ff28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f29ff28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f29ff28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f29ff28b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f29ff28b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f29ff28b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f29ff28b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f29ff28b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f29ff28b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f29ff28b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f29ff28b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f29ff28b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f29ff28b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f29ff28b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f29ff28b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15aac0f0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15aac0f0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f29ff28b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f29ff28b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15aac0f0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15aac0f0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15aac0f0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15aac0f0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15aac0f0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15aac0f0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15aac0f0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15aac0f0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15aac0f0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15aac0f0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1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Relationship Id="rId4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A Comprehensive Survey of Multi-Agent Reinforcement Learning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in MARL 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curse of dimensionality 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Specifying a goal 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Nonstationarity 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Exploration-exploitation trade off 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Coordination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MARL Learning Goal 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Stability of learning dynamics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Adaptation to the dynamic behaviour of the other agents 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825" y="1929047"/>
            <a:ext cx="4284224" cy="61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1375" y="2806850"/>
            <a:ext cx="4354493" cy="19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regret: alternative to rationality (adaptation)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1755625"/>
            <a:ext cx="53721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Targeted optimality/compatibility/safety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363" y="1630175"/>
            <a:ext cx="53435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Stability and Adaptation in MARL 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525" y="1392050"/>
            <a:ext cx="54102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Taxonomy of MARL Algorithms 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Task Based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Fully cooperative,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Fully competitive,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Mixed 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300" y="1048675"/>
            <a:ext cx="3939176" cy="382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292725"/>
            <a:ext cx="8755500" cy="45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Homogeneity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Homogeneous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Heterogeneous </a:t>
            </a:r>
            <a:br>
              <a:rPr lang="en-GB"/>
            </a:b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Assumption on the agent’s </a:t>
            </a:r>
            <a:br>
              <a:rPr lang="en-GB"/>
            </a:br>
            <a:r>
              <a:rPr lang="en-GB"/>
              <a:t>prior knowledge of the task: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Model based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Model free </a:t>
            </a:r>
            <a:br>
              <a:rPr lang="en-GB"/>
            </a:b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Assumption on the agent’s inputs: </a:t>
            </a:r>
            <a:br>
              <a:rPr lang="en-GB"/>
            </a:br>
            <a:r>
              <a:rPr lang="en-GB"/>
              <a:t>An agent might need to observe: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Actions of other agents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Actions and rewards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Neither 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700" y="292725"/>
            <a:ext cx="5125375" cy="118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4700" y="1667350"/>
            <a:ext cx="521970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7149" y="3264875"/>
            <a:ext cx="4673424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250" y="382625"/>
            <a:ext cx="54673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MARL Algorithms 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Fully Cooperative tasks 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125" y="1621938"/>
            <a:ext cx="52768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Need for </a:t>
            </a:r>
            <a:r>
              <a:rPr lang="en-GB"/>
              <a:t>coordination (Example 1) </a:t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800" y="1509238"/>
            <a:ext cx="54102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 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017725"/>
            <a:ext cx="450780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Coordination free methods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Team Q Learning </a:t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800" y="1835300"/>
            <a:ext cx="54292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592400"/>
            <a:ext cx="8520600" cy="44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Distributed Q Learning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-GB" sz="1400"/>
            </a:br>
            <a:r>
              <a:rPr lang="en-GB" sz="1400"/>
              <a:t>The local policy is updated only if the update leads to an improvement in the Q-values</a:t>
            </a:r>
            <a:endParaRPr sz="1400"/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025" y="1098763"/>
            <a:ext cx="54673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Coordination</a:t>
            </a:r>
            <a:r>
              <a:rPr lang="en-GB"/>
              <a:t> Based methods </a:t>
            </a:r>
            <a:endParaRPr/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463" y="1213513"/>
            <a:ext cx="541972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Indirect Coordination methods </a:t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They bias action selection towards actions that are likely to result in good rewards or returns.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JAL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538" y="1748313"/>
            <a:ext cx="541972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311700" y="376350"/>
            <a:ext cx="8520600" cy="41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FMQ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225" y="1239063"/>
            <a:ext cx="533400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4650" y="3442475"/>
            <a:ext cx="542925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11700" y="480900"/>
            <a:ext cx="8520600" cy="4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OAL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888" y="1043213"/>
            <a:ext cx="53435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Remarks and Open issues</a:t>
            </a:r>
            <a:endParaRPr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Exact measurements of state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Communication might be useful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Exact measurements of actions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Communication might be useful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Curse of dimensionality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Not in Distributed Q Learning and FMQ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Explicit Coordination Mechanisms </a:t>
            </a:r>
            <a:endParaRPr/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general approach to solving the coordination problem is to make sure that ties are broken by all agents in the same way.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Social Conventions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Communication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Online learning of Coordination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2</a:t>
            </a:r>
            <a:endParaRPr/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If agent 1 &lt; agent 2 -&gt; social convention  </a:t>
            </a:r>
            <a:endParaRPr/>
          </a:p>
        </p:txBody>
      </p:sp>
      <p:pic>
        <p:nvPicPr>
          <p:cNvPr id="232" name="Google Shape;232;p40"/>
          <p:cNvPicPr preferRelativeResize="0"/>
          <p:nvPr/>
        </p:nvPicPr>
        <p:blipFill rotWithShape="1">
          <a:blip r:embed="rId3">
            <a:alphaModFix/>
          </a:blip>
          <a:srcRect b="32386" l="0" r="0" t="0"/>
          <a:stretch/>
        </p:blipFill>
        <p:spPr>
          <a:xfrm>
            <a:off x="1769800" y="1890246"/>
            <a:ext cx="5410200" cy="14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Fully Competitive tasks </a:t>
            </a:r>
            <a:endParaRPr/>
          </a:p>
        </p:txBody>
      </p:sp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Minimax Q learning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25" y="1724250"/>
            <a:ext cx="3892925" cy="29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350" y="2481525"/>
            <a:ext cx="3957174" cy="11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Central System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Distributed System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2480113"/>
            <a:ext cx="54102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3 </a:t>
            </a:r>
            <a:endParaRPr/>
          </a:p>
        </p:txBody>
      </p:sp>
      <p:pic>
        <p:nvPicPr>
          <p:cNvPr id="246" name="Google Shape;2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000" y="1100950"/>
            <a:ext cx="563880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200" y="3101200"/>
            <a:ext cx="4660315" cy="18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Mixed Tasks </a:t>
            </a:r>
            <a:endParaRPr/>
          </a:p>
        </p:txBody>
      </p:sp>
      <p:sp>
        <p:nvSpPr>
          <p:cNvPr id="253" name="Google Shape;253;p43"/>
          <p:cNvSpPr txBox="1"/>
          <p:nvPr>
            <p:ph idx="1" type="body"/>
          </p:nvPr>
        </p:nvSpPr>
        <p:spPr>
          <a:xfrm>
            <a:off x="311700" y="1152475"/>
            <a:ext cx="8520600" cy="3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mixed SGs, no constraints are imposed on reward functions of agents. 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influence of game theoretic concepts, like equilibrium concepts, is the strongest in mixed SGs. Also, when multiple equilibria exist in a particular state of an SG, the equilibrium selection problem arises: the agents need to </a:t>
            </a:r>
            <a:r>
              <a:rPr lang="en-GB"/>
              <a:t>consistently </a:t>
            </a:r>
            <a:r>
              <a:rPr lang="en-GB"/>
              <a:t>pick their part of the same equilibrium. 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significant number of algorithms in this category are designed only for static tasks (i.e., repeated general-sum games). In repeated games, one of the essential properties of RL, delayed rewards, is lost.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>
            <p:ph idx="1" type="body"/>
          </p:nvPr>
        </p:nvSpPr>
        <p:spPr>
          <a:xfrm>
            <a:off x="311700" y="296475"/>
            <a:ext cx="8520600" cy="45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Single Agent RL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963" y="885038"/>
            <a:ext cx="526732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3325" y="2686875"/>
            <a:ext cx="54864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idx="1" type="body"/>
          </p:nvPr>
        </p:nvSpPr>
        <p:spPr>
          <a:xfrm>
            <a:off x="311700" y="441275"/>
            <a:ext cx="8520600" cy="41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Agent Independent Methods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Algorithms that are independent of the other agents share a common structure based on Q-learning, where policies and state values are computed with game-theoretic solvers for the stage games arising in the states of the S</a:t>
            </a:r>
            <a:r>
              <a:rPr lang="en-GB"/>
              <a:t>G. S</a:t>
            </a:r>
            <a:r>
              <a:rPr lang="en-GB" sz="1400"/>
              <a:t>olvers can be different from minimax</a:t>
            </a:r>
            <a:r>
              <a:rPr lang="en-GB"/>
              <a:t>. </a:t>
            </a:r>
            <a:endParaRPr sz="1400"/>
          </a:p>
        </p:txBody>
      </p:sp>
      <p:pic>
        <p:nvPicPr>
          <p:cNvPr id="266" name="Google Shape;26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00" y="2056950"/>
            <a:ext cx="4125925" cy="26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000" y="2389275"/>
            <a:ext cx="4205025" cy="18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4</a:t>
            </a:r>
            <a:endParaRPr/>
          </a:p>
        </p:txBody>
      </p:sp>
      <p:pic>
        <p:nvPicPr>
          <p:cNvPr id="273" name="Google Shape;2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973" y="217250"/>
            <a:ext cx="4530200" cy="2550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4525" y="2874950"/>
            <a:ext cx="4274650" cy="1806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/>
          <p:nvPr>
            <p:ph idx="1" type="body"/>
          </p:nvPr>
        </p:nvSpPr>
        <p:spPr>
          <a:xfrm>
            <a:off x="311700" y="317150"/>
            <a:ext cx="8520600" cy="47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Agent Tracking Methods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M</a:t>
            </a:r>
            <a:r>
              <a:rPr lang="en-GB" sz="1200"/>
              <a:t>odels of the other agents’ strategies or policies (depending on whether static or dynamic games are considered) are estimated and action taken is using some form of best-response to these models. </a:t>
            </a:r>
            <a:endParaRPr sz="1200"/>
          </a:p>
        </p:txBody>
      </p:sp>
      <p:pic>
        <p:nvPicPr>
          <p:cNvPr id="280" name="Google Shape;28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50" y="1359075"/>
            <a:ext cx="3972225" cy="353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700" y="1352000"/>
            <a:ext cx="3360250" cy="35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>
            <p:ph idx="1" type="body"/>
          </p:nvPr>
        </p:nvSpPr>
        <p:spPr>
          <a:xfrm>
            <a:off x="311700" y="262000"/>
            <a:ext cx="8520600" cy="4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Agent Aware Methods</a:t>
            </a: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AWESOME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WoLF -IGA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WoLF-PHC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EXORL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025" y="929375"/>
            <a:ext cx="5247175" cy="12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Remarks and Open Issues </a:t>
            </a:r>
            <a:endParaRPr/>
          </a:p>
        </p:txBody>
      </p:sp>
      <p:sp>
        <p:nvSpPr>
          <p:cNvPr id="293" name="Google Shape;29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Limited Applications 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Availability of exact task model is assumed 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Game Theory creates a bias towards static (stage-wise) solutions in the dynamic case 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Understanding the conditions under which single agent RL works in mixed SGs </a:t>
            </a:r>
            <a:br>
              <a:rPr lang="en-GB"/>
            </a:b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 </a:t>
            </a:r>
            <a:endParaRPr/>
          </a:p>
        </p:txBody>
      </p:sp>
      <p:sp>
        <p:nvSpPr>
          <p:cNvPr id="299" name="Google Shape;29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Distributed Control 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Robotic Teams 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Automated Trading 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Resource Management 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Practical MARL </a:t>
            </a:r>
            <a:endParaRPr/>
          </a:p>
        </p:txBody>
      </p:sp>
      <p:sp>
        <p:nvSpPr>
          <p:cNvPr id="305" name="Google Shape;30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Scalability (Approximate RL)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Knowledge about task structure and sub-tasks can then be solved (</a:t>
            </a:r>
            <a:r>
              <a:rPr lang="en-GB"/>
              <a:t>Hierarchical</a:t>
            </a:r>
            <a:r>
              <a:rPr lang="en-GB"/>
              <a:t> RL)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Incomplete, uncertain state measurements (POMDP)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Related Work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MARL is highly related to Game Theory (Multi-Agent Systems). 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main difference 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MARL focuses on dynamic multi-agent tasks, whereas,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Game theory deals with static (stateless) one-shot or repeated tasks. </a:t>
            </a:r>
            <a:br>
              <a:rPr lang="en-GB"/>
            </a:b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838" y="3044050"/>
            <a:ext cx="536257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  </a:t>
            </a:r>
            <a:endParaRPr/>
          </a:p>
        </p:txBody>
      </p:sp>
      <p:sp>
        <p:nvSpPr>
          <p:cNvPr id="311" name="Google Shape;311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Multi-agent Reinforcement Learning is a young, but active and rapidly expanding field of research. 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Significant progress in the field of multi-agent reinforcement learning can be achieved by a more intensive cross-fertilization between the fields of machine learning, game theory and control theory.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Background: Reinforcement Learning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Single Agent Case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Model based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Model free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Q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Exploration and exploitation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Epsilon-greedy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Boltzmann exploration strategy* 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500" y="3177738"/>
            <a:ext cx="531495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571500"/>
            <a:ext cx="8520600" cy="43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Single Agent Case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Multi-Agent Case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The generalization of Markov Decision Process in multi-agent case is the Stocastic Game.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200" y="1652700"/>
            <a:ext cx="3468125" cy="446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0196" y="2015525"/>
            <a:ext cx="3468126" cy="28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327575"/>
            <a:ext cx="8520600" cy="4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Single Agent Case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Multi Agent Case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Static, Repeated and Stage games 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675" y="1447688"/>
            <a:ext cx="53721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4463" y="2392063"/>
            <a:ext cx="52673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1050" y="3834963"/>
            <a:ext cx="531495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Nash Equilibrium 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275" y="1044613"/>
            <a:ext cx="531495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4413" y="3093888"/>
            <a:ext cx="534352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 of MARL 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Parallel computing 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Experience sharing 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Robustness (inherent) 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High Scalability 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