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7" r:id="rId2"/>
  </p:sldIdLst>
  <p:sldSz cx="20104100" cy="20104100"/>
  <p:notesSz cx="20104100" cy="2010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4660"/>
  </p:normalViewPr>
  <p:slideViewPr>
    <p:cSldViewPr showGuides="1">
      <p:cViewPr varScale="1">
        <p:scale>
          <a:sx n="21" d="100"/>
          <a:sy n="21" d="100"/>
        </p:scale>
        <p:origin x="189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100806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1387138" y="0"/>
            <a:ext cx="8712200" cy="1008063"/>
          </a:xfrm>
          <a:prstGeom prst="rect">
            <a:avLst/>
          </a:prstGeom>
        </p:spPr>
        <p:txBody>
          <a:bodyPr vert="horz" lIns="91440" tIns="45720" rIns="91440" bIns="45720" rtlCol="0"/>
          <a:lstStyle>
            <a:lvl1pPr algn="r">
              <a:defRPr sz="1200"/>
            </a:lvl1pPr>
          </a:lstStyle>
          <a:p>
            <a:fld id="{50A5B28A-9726-4D5D-AEEA-23B2F1F1B4DF}" type="datetimeFigureOut">
              <a:rPr lang="en-IN" smtClean="0"/>
              <a:t>28-03-2024</a:t>
            </a:fld>
            <a:endParaRPr lang="en-IN"/>
          </a:p>
        </p:txBody>
      </p:sp>
      <p:sp>
        <p:nvSpPr>
          <p:cNvPr id="4" name="Slide Image Placeholder 3"/>
          <p:cNvSpPr>
            <a:spLocks noGrp="1" noRot="1" noChangeAspect="1"/>
          </p:cNvSpPr>
          <p:nvPr>
            <p:ph type="sldImg" idx="2"/>
          </p:nvPr>
        </p:nvSpPr>
        <p:spPr>
          <a:xfrm>
            <a:off x="6659563" y="2513013"/>
            <a:ext cx="6784975" cy="6784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2009775" y="9675813"/>
            <a:ext cx="16084550" cy="79152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9096038"/>
            <a:ext cx="8712200" cy="100806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1387138" y="19096038"/>
            <a:ext cx="8712200" cy="1008062"/>
          </a:xfrm>
          <a:prstGeom prst="rect">
            <a:avLst/>
          </a:prstGeom>
        </p:spPr>
        <p:txBody>
          <a:bodyPr vert="horz" lIns="91440" tIns="45720" rIns="91440" bIns="45720" rtlCol="0" anchor="b"/>
          <a:lstStyle>
            <a:lvl1pPr algn="r">
              <a:defRPr sz="1200"/>
            </a:lvl1pPr>
          </a:lstStyle>
          <a:p>
            <a:fld id="{C8DF718A-1613-42EE-983C-C63D95E30007}"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5500688" y="1249363"/>
            <a:ext cx="3371850" cy="33702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1436869" y="4807345"/>
            <a:ext cx="11499488" cy="3932637"/>
          </a:xfrm>
          <a:prstGeom prst="rect">
            <a:avLst/>
          </a:prstGeom>
          <a:noFill/>
          <a:ln>
            <a:noFill/>
          </a:ln>
        </p:spPr>
        <p:txBody>
          <a:bodyPr spcFirstLastPara="1" wrap="square" lIns="55385" tIns="27685" rIns="55385" bIns="27685" anchor="t" anchorCtr="0">
            <a:noAutofit/>
          </a:bodyPr>
          <a:lstStyle/>
          <a:p>
            <a:pPr marL="0" indent="0"/>
            <a:endParaRPr/>
          </a:p>
        </p:txBody>
      </p:sp>
      <p:sp>
        <p:nvSpPr>
          <p:cNvPr id="50" name="Google Shape;50;p1:notes"/>
          <p:cNvSpPr txBox="1">
            <a:spLocks noGrp="1"/>
          </p:cNvSpPr>
          <p:nvPr>
            <p:ph type="sldNum" idx="12"/>
          </p:nvPr>
        </p:nvSpPr>
        <p:spPr>
          <a:xfrm>
            <a:off x="8141120" y="9487703"/>
            <a:ext cx="6228700" cy="500847"/>
          </a:xfrm>
          <a:prstGeom prst="rect">
            <a:avLst/>
          </a:prstGeom>
          <a:noFill/>
          <a:ln>
            <a:noFill/>
          </a:ln>
        </p:spPr>
        <p:txBody>
          <a:bodyPr spcFirstLastPara="1" wrap="square" lIns="55385" tIns="27685" rIns="55385" bIns="27685" anchor="b" anchorCtr="0">
            <a:noAutofit/>
          </a:bodyPr>
          <a:lstStyle/>
          <a:p>
            <a:pPr algn="r"/>
            <a:fld id="{00000000-1234-1234-1234-123412341234}" type="slidenum">
              <a:rPr lang="en-US"/>
              <a:pPr algn="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6232271"/>
            <a:ext cx="17088486"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11258296"/>
            <a:ext cx="14072870"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2000" b="1" i="0">
                <a:solidFill>
                  <a:srgbClr val="990000"/>
                </a:solidFill>
                <a:latin typeface="Comic Sans MS" panose="030F0702030302020204"/>
                <a:cs typeface="Comic Sans MS" panose="030F0702030302020204"/>
              </a:defRPr>
            </a:lvl1pPr>
          </a:lstStyle>
          <a:p>
            <a:pPr marL="12700">
              <a:lnSpc>
                <a:spcPct val="100000"/>
              </a:lnSpc>
              <a:spcBef>
                <a:spcPts val="305"/>
              </a:spcBef>
            </a:pPr>
            <a:r>
              <a:rPr spc="-5" dirty="0"/>
              <a:t>Guide</a:t>
            </a:r>
            <a:r>
              <a:rPr spc="-60" dirty="0"/>
              <a:t> </a:t>
            </a:r>
            <a:r>
              <a:rPr spc="-5" dirty="0"/>
              <a:t>Information:</a:t>
            </a:r>
          </a:p>
          <a:p>
            <a:pPr marL="12700">
              <a:lnSpc>
                <a:spcPct val="100000"/>
              </a:lnSpc>
            </a:pPr>
            <a:r>
              <a:rPr sz="1950" spc="-5" dirty="0"/>
              <a:t>Dr.</a:t>
            </a:r>
            <a:r>
              <a:rPr sz="1950" spc="-15" dirty="0"/>
              <a:t> </a:t>
            </a:r>
            <a:r>
              <a:rPr sz="1950" dirty="0"/>
              <a:t>K</a:t>
            </a:r>
            <a:r>
              <a:rPr sz="1950" spc="-10" dirty="0"/>
              <a:t> </a:t>
            </a:r>
            <a:r>
              <a:rPr sz="1950" spc="-5" dirty="0"/>
              <a:t>Badari</a:t>
            </a:r>
            <a:r>
              <a:rPr sz="1950" spc="-10" dirty="0"/>
              <a:t> </a:t>
            </a:r>
            <a:r>
              <a:rPr sz="1950" spc="-5" dirty="0"/>
              <a:t>Nath,</a:t>
            </a:r>
            <a:r>
              <a:rPr sz="1950" spc="-15" dirty="0"/>
              <a:t> </a:t>
            </a:r>
            <a:r>
              <a:rPr sz="1950" spc="-5" dirty="0"/>
              <a:t>Department</a:t>
            </a:r>
            <a:r>
              <a:rPr sz="1950" spc="-10" dirty="0"/>
              <a:t> </a:t>
            </a:r>
            <a:r>
              <a:rPr sz="1950" spc="-5" dirty="0"/>
              <a:t>of</a:t>
            </a:r>
            <a:r>
              <a:rPr sz="1950" spc="-10" dirty="0"/>
              <a:t> </a:t>
            </a:r>
            <a:r>
              <a:rPr sz="1950" spc="-5" dirty="0"/>
              <a:t>Computer</a:t>
            </a:r>
            <a:r>
              <a:rPr sz="1950" spc="-15" dirty="0"/>
              <a:t> </a:t>
            </a:r>
            <a:r>
              <a:rPr sz="1950" spc="-5" dirty="0"/>
              <a:t>Science</a:t>
            </a:r>
            <a:r>
              <a:rPr sz="1950" spc="-10" dirty="0"/>
              <a:t> </a:t>
            </a:r>
            <a:r>
              <a:rPr sz="1950" spc="-5" dirty="0"/>
              <a:t>and</a:t>
            </a:r>
            <a:r>
              <a:rPr sz="1950" spc="-10" dirty="0"/>
              <a:t> </a:t>
            </a:r>
            <a:r>
              <a:rPr sz="1950" spc="-5" dirty="0"/>
              <a:t>Engineering</a:t>
            </a:r>
            <a:endParaRPr sz="1950"/>
          </a:p>
        </p:txBody>
      </p:sp>
      <p:sp>
        <p:nvSpPr>
          <p:cNvPr id="5" name="Holder 5"/>
          <p:cNvSpPr>
            <a:spLocks noGrp="1"/>
          </p:cNvSpPr>
          <p:nvPr>
            <p:ph type="dt" sz="half" idx="6"/>
          </p:nvPr>
        </p:nvSpPr>
        <p:spPr/>
        <p:txBody>
          <a:bodyPr lIns="0" tIns="0" rIns="0" bIns="0"/>
          <a:lstStyle>
            <a:lvl1pPr>
              <a:defRPr sz="1800" b="1" i="0">
                <a:solidFill>
                  <a:srgbClr val="990000"/>
                </a:solidFill>
                <a:latin typeface="Comic Sans MS" panose="030F0702030302020204"/>
                <a:cs typeface="Comic Sans MS" panose="030F0702030302020204"/>
              </a:defRPr>
            </a:lvl1pPr>
          </a:lstStyle>
          <a:p>
            <a:pPr marL="12700">
              <a:lnSpc>
                <a:spcPct val="100000"/>
              </a:lnSpc>
              <a:spcBef>
                <a:spcPts val="280"/>
              </a:spcBef>
            </a:pPr>
            <a:r>
              <a:rPr spc="-5" dirty="0"/>
              <a:t>Team</a:t>
            </a:r>
            <a:r>
              <a:rPr spc="-60" dirty="0"/>
              <a:t> </a:t>
            </a:r>
            <a:r>
              <a:rPr spc="-5" dirty="0"/>
              <a:t>Information:</a:t>
            </a:r>
          </a:p>
          <a:p>
            <a:pPr marL="3107055" marR="5080" indent="-3037205">
              <a:lnSpc>
                <a:spcPct val="100000"/>
              </a:lnSpc>
              <a:spcBef>
                <a:spcPts val="95"/>
              </a:spcBef>
            </a:pPr>
            <a:r>
              <a:rPr spc="-5" dirty="0">
                <a:latin typeface="Times New Roman" panose="02020603050405020304"/>
                <a:cs typeface="Times New Roman" panose="02020603050405020304"/>
              </a:rPr>
              <a:t>D.S.S Mohan </a:t>
            </a:r>
            <a:r>
              <a:rPr spc="-10" dirty="0">
                <a:latin typeface="Times New Roman" panose="02020603050405020304"/>
                <a:cs typeface="Times New Roman" panose="02020603050405020304"/>
              </a:rPr>
              <a:t>(1RV22CS042);Ganesh</a:t>
            </a:r>
            <a:r>
              <a:rPr spc="-5" dirty="0">
                <a:latin typeface="Times New Roman" panose="02020603050405020304"/>
                <a:cs typeface="Times New Roman" panose="02020603050405020304"/>
              </a:rPr>
              <a:t> </a:t>
            </a:r>
            <a:r>
              <a:rPr dirty="0">
                <a:latin typeface="Times New Roman" panose="02020603050405020304"/>
                <a:cs typeface="Times New Roman" panose="02020603050405020304"/>
              </a:rPr>
              <a:t>N </a:t>
            </a:r>
            <a:r>
              <a:rPr spc="-5" dirty="0">
                <a:latin typeface="Times New Roman" panose="02020603050405020304"/>
                <a:cs typeface="Times New Roman" panose="02020603050405020304"/>
              </a:rPr>
              <a:t>Naik</a:t>
            </a:r>
            <a:r>
              <a:rPr spc="10" dirty="0">
                <a:latin typeface="Times New Roman" panose="02020603050405020304"/>
                <a:cs typeface="Times New Roman" panose="02020603050405020304"/>
              </a:rPr>
              <a:t> </a:t>
            </a:r>
            <a:r>
              <a:rPr spc="-10" dirty="0">
                <a:latin typeface="Times New Roman" panose="02020603050405020304"/>
                <a:cs typeface="Times New Roman" panose="02020603050405020304"/>
              </a:rPr>
              <a:t>(1RV22CS055);Chakresh</a:t>
            </a:r>
            <a:r>
              <a:rPr spc="-5" dirty="0">
                <a:latin typeface="Times New Roman" panose="02020603050405020304"/>
                <a:cs typeface="Times New Roman" panose="02020603050405020304"/>
              </a:rPr>
              <a:t> KVS</a:t>
            </a:r>
            <a:r>
              <a:rPr spc="5" dirty="0">
                <a:latin typeface="Times New Roman" panose="02020603050405020304"/>
                <a:cs typeface="Times New Roman" panose="02020603050405020304"/>
              </a:rPr>
              <a:t> </a:t>
            </a:r>
            <a:r>
              <a:rPr spc="-10" dirty="0">
                <a:latin typeface="Times New Roman" panose="02020603050405020304"/>
                <a:cs typeface="Times New Roman" panose="02020603050405020304"/>
              </a:rPr>
              <a:t>(1RV22CS040); </a:t>
            </a:r>
            <a:r>
              <a:rPr spc="-434" dirty="0">
                <a:latin typeface="Times New Roman" panose="02020603050405020304"/>
                <a:cs typeface="Times New Roman" panose="02020603050405020304"/>
              </a:rPr>
              <a:t> </a:t>
            </a:r>
            <a:r>
              <a:rPr spc="-5" dirty="0">
                <a:latin typeface="Times New Roman" panose="02020603050405020304"/>
                <a:cs typeface="Times New Roman" panose="02020603050405020304"/>
              </a:rPr>
              <a:t>Eshaan</a:t>
            </a:r>
            <a:r>
              <a:rPr spc="-10" dirty="0">
                <a:latin typeface="Times New Roman" panose="02020603050405020304"/>
                <a:cs typeface="Times New Roman" panose="02020603050405020304"/>
              </a:rPr>
              <a:t> </a:t>
            </a:r>
            <a:r>
              <a:rPr spc="-5" dirty="0">
                <a:latin typeface="Times New Roman" panose="02020603050405020304"/>
                <a:cs typeface="Times New Roman" panose="02020603050405020304"/>
              </a:rPr>
              <a:t>Mathur</a:t>
            </a:r>
            <a:r>
              <a:rPr spc="-35" dirty="0">
                <a:latin typeface="Times New Roman" panose="02020603050405020304"/>
                <a:cs typeface="Times New Roman" panose="02020603050405020304"/>
              </a:rPr>
              <a:t> </a:t>
            </a:r>
            <a:r>
              <a:rPr spc="-10" dirty="0">
                <a:latin typeface="Times New Roman" panose="02020603050405020304"/>
                <a:cs typeface="Times New Roman" panose="02020603050405020304"/>
              </a:rPr>
              <a:t>(1RV22CS051)</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2000" b="1" i="0">
                <a:solidFill>
                  <a:srgbClr val="990000"/>
                </a:solidFill>
                <a:latin typeface="Comic Sans MS" panose="030F0702030302020204"/>
                <a:cs typeface="Comic Sans MS" panose="030F0702030302020204"/>
              </a:defRPr>
            </a:lvl1pPr>
          </a:lstStyle>
          <a:p>
            <a:pPr marL="12700">
              <a:lnSpc>
                <a:spcPct val="100000"/>
              </a:lnSpc>
              <a:spcBef>
                <a:spcPts val="305"/>
              </a:spcBef>
            </a:pPr>
            <a:r>
              <a:rPr spc="-5" dirty="0"/>
              <a:t>Guide</a:t>
            </a:r>
            <a:r>
              <a:rPr spc="-60" dirty="0"/>
              <a:t> </a:t>
            </a:r>
            <a:r>
              <a:rPr spc="-5" dirty="0"/>
              <a:t>Information:</a:t>
            </a:r>
          </a:p>
          <a:p>
            <a:pPr marL="12700">
              <a:lnSpc>
                <a:spcPct val="100000"/>
              </a:lnSpc>
            </a:pPr>
            <a:r>
              <a:rPr sz="1950" spc="-5" dirty="0"/>
              <a:t>Dr.</a:t>
            </a:r>
            <a:r>
              <a:rPr sz="1950" spc="-15" dirty="0"/>
              <a:t> </a:t>
            </a:r>
            <a:r>
              <a:rPr sz="1950" dirty="0"/>
              <a:t>K</a:t>
            </a:r>
            <a:r>
              <a:rPr sz="1950" spc="-10" dirty="0"/>
              <a:t> </a:t>
            </a:r>
            <a:r>
              <a:rPr sz="1950" spc="-5" dirty="0"/>
              <a:t>Badari</a:t>
            </a:r>
            <a:r>
              <a:rPr sz="1950" spc="-10" dirty="0"/>
              <a:t> </a:t>
            </a:r>
            <a:r>
              <a:rPr sz="1950" spc="-5" dirty="0"/>
              <a:t>Nath,</a:t>
            </a:r>
            <a:r>
              <a:rPr sz="1950" spc="-15" dirty="0"/>
              <a:t> </a:t>
            </a:r>
            <a:r>
              <a:rPr sz="1950" spc="-5" dirty="0"/>
              <a:t>Department</a:t>
            </a:r>
            <a:r>
              <a:rPr sz="1950" spc="-10" dirty="0"/>
              <a:t> </a:t>
            </a:r>
            <a:r>
              <a:rPr sz="1950" spc="-5" dirty="0"/>
              <a:t>of</a:t>
            </a:r>
            <a:r>
              <a:rPr sz="1950" spc="-10" dirty="0"/>
              <a:t> </a:t>
            </a:r>
            <a:r>
              <a:rPr sz="1950" spc="-5" dirty="0"/>
              <a:t>Computer</a:t>
            </a:r>
            <a:r>
              <a:rPr sz="1950" spc="-15" dirty="0"/>
              <a:t> </a:t>
            </a:r>
            <a:r>
              <a:rPr sz="1950" spc="-5" dirty="0"/>
              <a:t>Science</a:t>
            </a:r>
            <a:r>
              <a:rPr sz="1950" spc="-10" dirty="0"/>
              <a:t> </a:t>
            </a:r>
            <a:r>
              <a:rPr sz="1950" spc="-5" dirty="0"/>
              <a:t>and</a:t>
            </a:r>
            <a:r>
              <a:rPr sz="1950" spc="-10" dirty="0"/>
              <a:t> </a:t>
            </a:r>
            <a:r>
              <a:rPr sz="1950" spc="-5" dirty="0"/>
              <a:t>Engineering</a:t>
            </a:r>
            <a:endParaRPr sz="1950"/>
          </a:p>
        </p:txBody>
      </p:sp>
      <p:sp>
        <p:nvSpPr>
          <p:cNvPr id="5" name="Holder 5"/>
          <p:cNvSpPr>
            <a:spLocks noGrp="1"/>
          </p:cNvSpPr>
          <p:nvPr>
            <p:ph type="dt" sz="half" idx="6"/>
          </p:nvPr>
        </p:nvSpPr>
        <p:spPr/>
        <p:txBody>
          <a:bodyPr lIns="0" tIns="0" rIns="0" bIns="0"/>
          <a:lstStyle>
            <a:lvl1pPr>
              <a:defRPr sz="1800" b="1" i="0">
                <a:solidFill>
                  <a:srgbClr val="990000"/>
                </a:solidFill>
                <a:latin typeface="Comic Sans MS" panose="030F0702030302020204"/>
                <a:cs typeface="Comic Sans MS" panose="030F0702030302020204"/>
              </a:defRPr>
            </a:lvl1pPr>
          </a:lstStyle>
          <a:p>
            <a:pPr marL="12700">
              <a:lnSpc>
                <a:spcPct val="100000"/>
              </a:lnSpc>
              <a:spcBef>
                <a:spcPts val="280"/>
              </a:spcBef>
            </a:pPr>
            <a:r>
              <a:rPr spc="-5" dirty="0"/>
              <a:t>Team</a:t>
            </a:r>
            <a:r>
              <a:rPr spc="-60" dirty="0"/>
              <a:t> </a:t>
            </a:r>
            <a:r>
              <a:rPr spc="-5" dirty="0"/>
              <a:t>Information:</a:t>
            </a:r>
          </a:p>
          <a:p>
            <a:pPr marL="3107055" marR="5080" indent="-3037205">
              <a:lnSpc>
                <a:spcPct val="100000"/>
              </a:lnSpc>
              <a:spcBef>
                <a:spcPts val="95"/>
              </a:spcBef>
            </a:pPr>
            <a:r>
              <a:rPr spc="-5" dirty="0">
                <a:latin typeface="Times New Roman" panose="02020603050405020304"/>
                <a:cs typeface="Times New Roman" panose="02020603050405020304"/>
              </a:rPr>
              <a:t>D.S.S Mohan </a:t>
            </a:r>
            <a:r>
              <a:rPr spc="-10" dirty="0">
                <a:latin typeface="Times New Roman" panose="02020603050405020304"/>
                <a:cs typeface="Times New Roman" panose="02020603050405020304"/>
              </a:rPr>
              <a:t>(1RV22CS042);Ganesh</a:t>
            </a:r>
            <a:r>
              <a:rPr spc="-5" dirty="0">
                <a:latin typeface="Times New Roman" panose="02020603050405020304"/>
                <a:cs typeface="Times New Roman" panose="02020603050405020304"/>
              </a:rPr>
              <a:t> </a:t>
            </a:r>
            <a:r>
              <a:rPr dirty="0">
                <a:latin typeface="Times New Roman" panose="02020603050405020304"/>
                <a:cs typeface="Times New Roman" panose="02020603050405020304"/>
              </a:rPr>
              <a:t>N </a:t>
            </a:r>
            <a:r>
              <a:rPr spc="-5" dirty="0">
                <a:latin typeface="Times New Roman" panose="02020603050405020304"/>
                <a:cs typeface="Times New Roman" panose="02020603050405020304"/>
              </a:rPr>
              <a:t>Naik</a:t>
            </a:r>
            <a:r>
              <a:rPr spc="10" dirty="0">
                <a:latin typeface="Times New Roman" panose="02020603050405020304"/>
                <a:cs typeface="Times New Roman" panose="02020603050405020304"/>
              </a:rPr>
              <a:t> </a:t>
            </a:r>
            <a:r>
              <a:rPr spc="-10" dirty="0">
                <a:latin typeface="Times New Roman" panose="02020603050405020304"/>
                <a:cs typeface="Times New Roman" panose="02020603050405020304"/>
              </a:rPr>
              <a:t>(1RV22CS055);Chakresh</a:t>
            </a:r>
            <a:r>
              <a:rPr spc="-5" dirty="0">
                <a:latin typeface="Times New Roman" panose="02020603050405020304"/>
                <a:cs typeface="Times New Roman" panose="02020603050405020304"/>
              </a:rPr>
              <a:t> KVS</a:t>
            </a:r>
            <a:r>
              <a:rPr spc="5" dirty="0">
                <a:latin typeface="Times New Roman" panose="02020603050405020304"/>
                <a:cs typeface="Times New Roman" panose="02020603050405020304"/>
              </a:rPr>
              <a:t> </a:t>
            </a:r>
            <a:r>
              <a:rPr spc="-10" dirty="0">
                <a:latin typeface="Times New Roman" panose="02020603050405020304"/>
                <a:cs typeface="Times New Roman" panose="02020603050405020304"/>
              </a:rPr>
              <a:t>(1RV22CS040); </a:t>
            </a:r>
            <a:r>
              <a:rPr spc="-434" dirty="0">
                <a:latin typeface="Times New Roman" panose="02020603050405020304"/>
                <a:cs typeface="Times New Roman" panose="02020603050405020304"/>
              </a:rPr>
              <a:t> </a:t>
            </a:r>
            <a:r>
              <a:rPr spc="-5" dirty="0">
                <a:latin typeface="Times New Roman" panose="02020603050405020304"/>
                <a:cs typeface="Times New Roman" panose="02020603050405020304"/>
              </a:rPr>
              <a:t>Eshaan</a:t>
            </a:r>
            <a:r>
              <a:rPr spc="-10" dirty="0">
                <a:latin typeface="Times New Roman" panose="02020603050405020304"/>
                <a:cs typeface="Times New Roman" panose="02020603050405020304"/>
              </a:rPr>
              <a:t> </a:t>
            </a:r>
            <a:r>
              <a:rPr spc="-5" dirty="0">
                <a:latin typeface="Times New Roman" panose="02020603050405020304"/>
                <a:cs typeface="Times New Roman" panose="02020603050405020304"/>
              </a:rPr>
              <a:t>Mathur</a:t>
            </a:r>
            <a:r>
              <a:rPr spc="-35" dirty="0">
                <a:latin typeface="Times New Roman" panose="02020603050405020304"/>
                <a:cs typeface="Times New Roman" panose="02020603050405020304"/>
              </a:rPr>
              <a:t> </a:t>
            </a:r>
            <a:r>
              <a:rPr spc="-10" dirty="0">
                <a:latin typeface="Times New Roman" panose="02020603050405020304"/>
                <a:cs typeface="Times New Roman" panose="02020603050405020304"/>
              </a:rPr>
              <a:t>(1RV22CS051)</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1005205" y="4623943"/>
            <a:ext cx="8745284"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4623943"/>
            <a:ext cx="8745284"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2000" b="1" i="0">
                <a:solidFill>
                  <a:srgbClr val="990000"/>
                </a:solidFill>
                <a:latin typeface="Comic Sans MS" panose="030F0702030302020204"/>
                <a:cs typeface="Comic Sans MS" panose="030F0702030302020204"/>
              </a:defRPr>
            </a:lvl1pPr>
          </a:lstStyle>
          <a:p>
            <a:pPr marL="12700">
              <a:lnSpc>
                <a:spcPct val="100000"/>
              </a:lnSpc>
              <a:spcBef>
                <a:spcPts val="305"/>
              </a:spcBef>
            </a:pPr>
            <a:r>
              <a:rPr spc="-5" dirty="0"/>
              <a:t>Guide</a:t>
            </a:r>
            <a:r>
              <a:rPr spc="-60" dirty="0"/>
              <a:t> </a:t>
            </a:r>
            <a:r>
              <a:rPr spc="-5" dirty="0"/>
              <a:t>Information:</a:t>
            </a:r>
          </a:p>
          <a:p>
            <a:pPr marL="12700">
              <a:lnSpc>
                <a:spcPct val="100000"/>
              </a:lnSpc>
            </a:pPr>
            <a:r>
              <a:rPr sz="1950" spc="-5" dirty="0"/>
              <a:t>Dr.</a:t>
            </a:r>
            <a:r>
              <a:rPr sz="1950" spc="-15" dirty="0"/>
              <a:t> </a:t>
            </a:r>
            <a:r>
              <a:rPr sz="1950" dirty="0"/>
              <a:t>K</a:t>
            </a:r>
            <a:r>
              <a:rPr sz="1950" spc="-10" dirty="0"/>
              <a:t> </a:t>
            </a:r>
            <a:r>
              <a:rPr sz="1950" spc="-5" dirty="0"/>
              <a:t>Badari</a:t>
            </a:r>
            <a:r>
              <a:rPr sz="1950" spc="-10" dirty="0"/>
              <a:t> </a:t>
            </a:r>
            <a:r>
              <a:rPr sz="1950" spc="-5" dirty="0"/>
              <a:t>Nath,</a:t>
            </a:r>
            <a:r>
              <a:rPr sz="1950" spc="-15" dirty="0"/>
              <a:t> </a:t>
            </a:r>
            <a:r>
              <a:rPr sz="1950" spc="-5" dirty="0"/>
              <a:t>Department</a:t>
            </a:r>
            <a:r>
              <a:rPr sz="1950" spc="-10" dirty="0"/>
              <a:t> </a:t>
            </a:r>
            <a:r>
              <a:rPr sz="1950" spc="-5" dirty="0"/>
              <a:t>of</a:t>
            </a:r>
            <a:r>
              <a:rPr sz="1950" spc="-10" dirty="0"/>
              <a:t> </a:t>
            </a:r>
            <a:r>
              <a:rPr sz="1950" spc="-5" dirty="0"/>
              <a:t>Computer</a:t>
            </a:r>
            <a:r>
              <a:rPr sz="1950" spc="-15" dirty="0"/>
              <a:t> </a:t>
            </a:r>
            <a:r>
              <a:rPr sz="1950" spc="-5" dirty="0"/>
              <a:t>Science</a:t>
            </a:r>
            <a:r>
              <a:rPr sz="1950" spc="-10" dirty="0"/>
              <a:t> </a:t>
            </a:r>
            <a:r>
              <a:rPr sz="1950" spc="-5" dirty="0"/>
              <a:t>and</a:t>
            </a:r>
            <a:r>
              <a:rPr sz="1950" spc="-10" dirty="0"/>
              <a:t> </a:t>
            </a:r>
            <a:r>
              <a:rPr sz="1950" spc="-5" dirty="0"/>
              <a:t>Engineering</a:t>
            </a:r>
            <a:endParaRPr sz="1950"/>
          </a:p>
        </p:txBody>
      </p:sp>
      <p:sp>
        <p:nvSpPr>
          <p:cNvPr id="6" name="Holder 6"/>
          <p:cNvSpPr>
            <a:spLocks noGrp="1"/>
          </p:cNvSpPr>
          <p:nvPr>
            <p:ph type="dt" sz="half" idx="6"/>
          </p:nvPr>
        </p:nvSpPr>
        <p:spPr/>
        <p:txBody>
          <a:bodyPr lIns="0" tIns="0" rIns="0" bIns="0"/>
          <a:lstStyle>
            <a:lvl1pPr>
              <a:defRPr sz="1800" b="1" i="0">
                <a:solidFill>
                  <a:srgbClr val="990000"/>
                </a:solidFill>
                <a:latin typeface="Comic Sans MS" panose="030F0702030302020204"/>
                <a:cs typeface="Comic Sans MS" panose="030F0702030302020204"/>
              </a:defRPr>
            </a:lvl1pPr>
          </a:lstStyle>
          <a:p>
            <a:pPr marL="12700">
              <a:lnSpc>
                <a:spcPct val="100000"/>
              </a:lnSpc>
              <a:spcBef>
                <a:spcPts val="280"/>
              </a:spcBef>
            </a:pPr>
            <a:r>
              <a:rPr spc="-5" dirty="0"/>
              <a:t>Team</a:t>
            </a:r>
            <a:r>
              <a:rPr spc="-60" dirty="0"/>
              <a:t> </a:t>
            </a:r>
            <a:r>
              <a:rPr spc="-5" dirty="0"/>
              <a:t>Information:</a:t>
            </a:r>
          </a:p>
          <a:p>
            <a:pPr marL="3107055" marR="5080" indent="-3037205">
              <a:lnSpc>
                <a:spcPct val="100000"/>
              </a:lnSpc>
              <a:spcBef>
                <a:spcPts val="95"/>
              </a:spcBef>
            </a:pPr>
            <a:r>
              <a:rPr spc="-5" dirty="0">
                <a:latin typeface="Times New Roman" panose="02020603050405020304"/>
                <a:cs typeface="Times New Roman" panose="02020603050405020304"/>
              </a:rPr>
              <a:t>D.S.S Mohan </a:t>
            </a:r>
            <a:r>
              <a:rPr spc="-10" dirty="0">
                <a:latin typeface="Times New Roman" panose="02020603050405020304"/>
                <a:cs typeface="Times New Roman" panose="02020603050405020304"/>
              </a:rPr>
              <a:t>(1RV22CS042);Ganesh</a:t>
            </a:r>
            <a:r>
              <a:rPr spc="-5" dirty="0">
                <a:latin typeface="Times New Roman" panose="02020603050405020304"/>
                <a:cs typeface="Times New Roman" panose="02020603050405020304"/>
              </a:rPr>
              <a:t> </a:t>
            </a:r>
            <a:r>
              <a:rPr dirty="0">
                <a:latin typeface="Times New Roman" panose="02020603050405020304"/>
                <a:cs typeface="Times New Roman" panose="02020603050405020304"/>
              </a:rPr>
              <a:t>N </a:t>
            </a:r>
            <a:r>
              <a:rPr spc="-5" dirty="0">
                <a:latin typeface="Times New Roman" panose="02020603050405020304"/>
                <a:cs typeface="Times New Roman" panose="02020603050405020304"/>
              </a:rPr>
              <a:t>Naik</a:t>
            </a:r>
            <a:r>
              <a:rPr spc="10" dirty="0">
                <a:latin typeface="Times New Roman" panose="02020603050405020304"/>
                <a:cs typeface="Times New Roman" panose="02020603050405020304"/>
              </a:rPr>
              <a:t> </a:t>
            </a:r>
            <a:r>
              <a:rPr spc="-10" dirty="0">
                <a:latin typeface="Times New Roman" panose="02020603050405020304"/>
                <a:cs typeface="Times New Roman" panose="02020603050405020304"/>
              </a:rPr>
              <a:t>(1RV22CS055);Chakresh</a:t>
            </a:r>
            <a:r>
              <a:rPr spc="-5" dirty="0">
                <a:latin typeface="Times New Roman" panose="02020603050405020304"/>
                <a:cs typeface="Times New Roman" panose="02020603050405020304"/>
              </a:rPr>
              <a:t> KVS</a:t>
            </a:r>
            <a:r>
              <a:rPr spc="5" dirty="0">
                <a:latin typeface="Times New Roman" panose="02020603050405020304"/>
                <a:cs typeface="Times New Roman" panose="02020603050405020304"/>
              </a:rPr>
              <a:t> </a:t>
            </a:r>
            <a:r>
              <a:rPr spc="-10" dirty="0">
                <a:latin typeface="Times New Roman" panose="02020603050405020304"/>
                <a:cs typeface="Times New Roman" panose="02020603050405020304"/>
              </a:rPr>
              <a:t>(1RV22CS040); </a:t>
            </a:r>
            <a:r>
              <a:rPr spc="-434" dirty="0">
                <a:latin typeface="Times New Roman" panose="02020603050405020304"/>
                <a:cs typeface="Times New Roman" panose="02020603050405020304"/>
              </a:rPr>
              <a:t> </a:t>
            </a:r>
            <a:r>
              <a:rPr spc="-5" dirty="0">
                <a:latin typeface="Times New Roman" panose="02020603050405020304"/>
                <a:cs typeface="Times New Roman" panose="02020603050405020304"/>
              </a:rPr>
              <a:t>Eshaan</a:t>
            </a:r>
            <a:r>
              <a:rPr spc="-10" dirty="0">
                <a:latin typeface="Times New Roman" panose="02020603050405020304"/>
                <a:cs typeface="Times New Roman" panose="02020603050405020304"/>
              </a:rPr>
              <a:t> </a:t>
            </a:r>
            <a:r>
              <a:rPr spc="-5" dirty="0">
                <a:latin typeface="Times New Roman" panose="02020603050405020304"/>
                <a:cs typeface="Times New Roman" panose="02020603050405020304"/>
              </a:rPr>
              <a:t>Mathur</a:t>
            </a:r>
            <a:r>
              <a:rPr spc="-35" dirty="0">
                <a:latin typeface="Times New Roman" panose="02020603050405020304"/>
                <a:cs typeface="Times New Roman" panose="02020603050405020304"/>
              </a:rPr>
              <a:t> </a:t>
            </a:r>
            <a:r>
              <a:rPr spc="-10" dirty="0">
                <a:latin typeface="Times New Roman" panose="02020603050405020304"/>
                <a:cs typeface="Times New Roman" panose="02020603050405020304"/>
              </a:rPr>
              <a:t>(1RV22CS051)</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2000" b="1" i="0">
                <a:solidFill>
                  <a:srgbClr val="990000"/>
                </a:solidFill>
                <a:latin typeface="Comic Sans MS" panose="030F0702030302020204"/>
                <a:cs typeface="Comic Sans MS" panose="030F0702030302020204"/>
              </a:defRPr>
            </a:lvl1pPr>
          </a:lstStyle>
          <a:p>
            <a:pPr marL="12700">
              <a:lnSpc>
                <a:spcPct val="100000"/>
              </a:lnSpc>
              <a:spcBef>
                <a:spcPts val="305"/>
              </a:spcBef>
            </a:pPr>
            <a:r>
              <a:rPr spc="-5" dirty="0"/>
              <a:t>Guide</a:t>
            </a:r>
            <a:r>
              <a:rPr spc="-60" dirty="0"/>
              <a:t> </a:t>
            </a:r>
            <a:r>
              <a:rPr spc="-5" dirty="0"/>
              <a:t>Information:</a:t>
            </a:r>
          </a:p>
          <a:p>
            <a:pPr marL="12700">
              <a:lnSpc>
                <a:spcPct val="100000"/>
              </a:lnSpc>
            </a:pPr>
            <a:r>
              <a:rPr sz="1950" spc="-5" dirty="0"/>
              <a:t>Dr.</a:t>
            </a:r>
            <a:r>
              <a:rPr sz="1950" spc="-15" dirty="0"/>
              <a:t> </a:t>
            </a:r>
            <a:r>
              <a:rPr sz="1950" dirty="0"/>
              <a:t>K</a:t>
            </a:r>
            <a:r>
              <a:rPr sz="1950" spc="-10" dirty="0"/>
              <a:t> </a:t>
            </a:r>
            <a:r>
              <a:rPr sz="1950" spc="-5" dirty="0"/>
              <a:t>Badari</a:t>
            </a:r>
            <a:r>
              <a:rPr sz="1950" spc="-10" dirty="0"/>
              <a:t> </a:t>
            </a:r>
            <a:r>
              <a:rPr sz="1950" spc="-5" dirty="0"/>
              <a:t>Nath,</a:t>
            </a:r>
            <a:r>
              <a:rPr sz="1950" spc="-15" dirty="0"/>
              <a:t> </a:t>
            </a:r>
            <a:r>
              <a:rPr sz="1950" spc="-5" dirty="0"/>
              <a:t>Department</a:t>
            </a:r>
            <a:r>
              <a:rPr sz="1950" spc="-10" dirty="0"/>
              <a:t> </a:t>
            </a:r>
            <a:r>
              <a:rPr sz="1950" spc="-5" dirty="0"/>
              <a:t>of</a:t>
            </a:r>
            <a:r>
              <a:rPr sz="1950" spc="-10" dirty="0"/>
              <a:t> </a:t>
            </a:r>
            <a:r>
              <a:rPr sz="1950" spc="-5" dirty="0"/>
              <a:t>Computer</a:t>
            </a:r>
            <a:r>
              <a:rPr sz="1950" spc="-15" dirty="0"/>
              <a:t> </a:t>
            </a:r>
            <a:r>
              <a:rPr sz="1950" spc="-5" dirty="0"/>
              <a:t>Science</a:t>
            </a:r>
            <a:r>
              <a:rPr sz="1950" spc="-10" dirty="0"/>
              <a:t> </a:t>
            </a:r>
            <a:r>
              <a:rPr sz="1950" spc="-5" dirty="0"/>
              <a:t>and</a:t>
            </a:r>
            <a:r>
              <a:rPr sz="1950" spc="-10" dirty="0"/>
              <a:t> </a:t>
            </a:r>
            <a:r>
              <a:rPr sz="1950" spc="-5" dirty="0"/>
              <a:t>Engineering</a:t>
            </a:r>
            <a:endParaRPr sz="1950"/>
          </a:p>
        </p:txBody>
      </p:sp>
      <p:sp>
        <p:nvSpPr>
          <p:cNvPr id="4" name="Holder 4"/>
          <p:cNvSpPr>
            <a:spLocks noGrp="1"/>
          </p:cNvSpPr>
          <p:nvPr>
            <p:ph type="dt" sz="half" idx="6"/>
          </p:nvPr>
        </p:nvSpPr>
        <p:spPr/>
        <p:txBody>
          <a:bodyPr lIns="0" tIns="0" rIns="0" bIns="0"/>
          <a:lstStyle>
            <a:lvl1pPr>
              <a:defRPr sz="1800" b="1" i="0">
                <a:solidFill>
                  <a:srgbClr val="990000"/>
                </a:solidFill>
                <a:latin typeface="Comic Sans MS" panose="030F0702030302020204"/>
                <a:cs typeface="Comic Sans MS" panose="030F0702030302020204"/>
              </a:defRPr>
            </a:lvl1pPr>
          </a:lstStyle>
          <a:p>
            <a:pPr marL="12700">
              <a:lnSpc>
                <a:spcPct val="100000"/>
              </a:lnSpc>
              <a:spcBef>
                <a:spcPts val="280"/>
              </a:spcBef>
            </a:pPr>
            <a:r>
              <a:rPr spc="-5" dirty="0"/>
              <a:t>Team</a:t>
            </a:r>
            <a:r>
              <a:rPr spc="-60" dirty="0"/>
              <a:t> </a:t>
            </a:r>
            <a:r>
              <a:rPr spc="-5" dirty="0"/>
              <a:t>Information:</a:t>
            </a:r>
          </a:p>
          <a:p>
            <a:pPr marL="3107055" marR="5080" indent="-3037205">
              <a:lnSpc>
                <a:spcPct val="100000"/>
              </a:lnSpc>
              <a:spcBef>
                <a:spcPts val="95"/>
              </a:spcBef>
            </a:pPr>
            <a:r>
              <a:rPr spc="-5" dirty="0">
                <a:latin typeface="Times New Roman" panose="02020603050405020304"/>
                <a:cs typeface="Times New Roman" panose="02020603050405020304"/>
              </a:rPr>
              <a:t>D.S.S Mohan </a:t>
            </a:r>
            <a:r>
              <a:rPr spc="-10" dirty="0">
                <a:latin typeface="Times New Roman" panose="02020603050405020304"/>
                <a:cs typeface="Times New Roman" panose="02020603050405020304"/>
              </a:rPr>
              <a:t>(1RV22CS042);Ganesh</a:t>
            </a:r>
            <a:r>
              <a:rPr spc="-5" dirty="0">
                <a:latin typeface="Times New Roman" panose="02020603050405020304"/>
                <a:cs typeface="Times New Roman" panose="02020603050405020304"/>
              </a:rPr>
              <a:t> </a:t>
            </a:r>
            <a:r>
              <a:rPr dirty="0">
                <a:latin typeface="Times New Roman" panose="02020603050405020304"/>
                <a:cs typeface="Times New Roman" panose="02020603050405020304"/>
              </a:rPr>
              <a:t>N </a:t>
            </a:r>
            <a:r>
              <a:rPr spc="-5" dirty="0">
                <a:latin typeface="Times New Roman" panose="02020603050405020304"/>
                <a:cs typeface="Times New Roman" panose="02020603050405020304"/>
              </a:rPr>
              <a:t>Naik</a:t>
            </a:r>
            <a:r>
              <a:rPr spc="10" dirty="0">
                <a:latin typeface="Times New Roman" panose="02020603050405020304"/>
                <a:cs typeface="Times New Roman" panose="02020603050405020304"/>
              </a:rPr>
              <a:t> </a:t>
            </a:r>
            <a:r>
              <a:rPr spc="-10" dirty="0">
                <a:latin typeface="Times New Roman" panose="02020603050405020304"/>
                <a:cs typeface="Times New Roman" panose="02020603050405020304"/>
              </a:rPr>
              <a:t>(1RV22CS055);Chakresh</a:t>
            </a:r>
            <a:r>
              <a:rPr spc="-5" dirty="0">
                <a:latin typeface="Times New Roman" panose="02020603050405020304"/>
                <a:cs typeface="Times New Roman" panose="02020603050405020304"/>
              </a:rPr>
              <a:t> KVS</a:t>
            </a:r>
            <a:r>
              <a:rPr spc="5" dirty="0">
                <a:latin typeface="Times New Roman" panose="02020603050405020304"/>
                <a:cs typeface="Times New Roman" panose="02020603050405020304"/>
              </a:rPr>
              <a:t> </a:t>
            </a:r>
            <a:r>
              <a:rPr spc="-10" dirty="0">
                <a:latin typeface="Times New Roman" panose="02020603050405020304"/>
                <a:cs typeface="Times New Roman" panose="02020603050405020304"/>
              </a:rPr>
              <a:t>(1RV22CS040); </a:t>
            </a:r>
            <a:r>
              <a:rPr spc="-434" dirty="0">
                <a:latin typeface="Times New Roman" panose="02020603050405020304"/>
                <a:cs typeface="Times New Roman" panose="02020603050405020304"/>
              </a:rPr>
              <a:t> </a:t>
            </a:r>
            <a:r>
              <a:rPr spc="-5" dirty="0">
                <a:latin typeface="Times New Roman" panose="02020603050405020304"/>
                <a:cs typeface="Times New Roman" panose="02020603050405020304"/>
              </a:rPr>
              <a:t>Eshaan</a:t>
            </a:r>
            <a:r>
              <a:rPr spc="-10" dirty="0">
                <a:latin typeface="Times New Roman" panose="02020603050405020304"/>
                <a:cs typeface="Times New Roman" panose="02020603050405020304"/>
              </a:rPr>
              <a:t> </a:t>
            </a:r>
            <a:r>
              <a:rPr spc="-5" dirty="0">
                <a:latin typeface="Times New Roman" panose="02020603050405020304"/>
                <a:cs typeface="Times New Roman" panose="02020603050405020304"/>
              </a:rPr>
              <a:t>Mathur</a:t>
            </a:r>
            <a:r>
              <a:rPr spc="-35" dirty="0">
                <a:latin typeface="Times New Roman" panose="02020603050405020304"/>
                <a:cs typeface="Times New Roman" panose="02020603050405020304"/>
              </a:rPr>
              <a:t> </a:t>
            </a:r>
            <a:r>
              <a:rPr spc="-10" dirty="0">
                <a:latin typeface="Times New Roman" panose="02020603050405020304"/>
                <a:cs typeface="Times New Roman" panose="02020603050405020304"/>
              </a:rPr>
              <a:t>(1RV22CS051)</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2000" b="1" i="0">
                <a:solidFill>
                  <a:srgbClr val="990000"/>
                </a:solidFill>
                <a:latin typeface="Comic Sans MS" panose="030F0702030302020204"/>
                <a:cs typeface="Comic Sans MS" panose="030F0702030302020204"/>
              </a:defRPr>
            </a:lvl1pPr>
          </a:lstStyle>
          <a:p>
            <a:pPr marL="12700">
              <a:lnSpc>
                <a:spcPct val="100000"/>
              </a:lnSpc>
              <a:spcBef>
                <a:spcPts val="305"/>
              </a:spcBef>
            </a:pPr>
            <a:r>
              <a:rPr spc="-5" dirty="0"/>
              <a:t>Guide</a:t>
            </a:r>
            <a:r>
              <a:rPr spc="-60" dirty="0"/>
              <a:t> </a:t>
            </a:r>
            <a:r>
              <a:rPr spc="-5" dirty="0"/>
              <a:t>Information:</a:t>
            </a:r>
          </a:p>
          <a:p>
            <a:pPr marL="12700">
              <a:lnSpc>
                <a:spcPct val="100000"/>
              </a:lnSpc>
            </a:pPr>
            <a:r>
              <a:rPr sz="1950" spc="-5" dirty="0"/>
              <a:t>Dr.</a:t>
            </a:r>
            <a:r>
              <a:rPr sz="1950" spc="-15" dirty="0"/>
              <a:t> </a:t>
            </a:r>
            <a:r>
              <a:rPr sz="1950" dirty="0"/>
              <a:t>K</a:t>
            </a:r>
            <a:r>
              <a:rPr sz="1950" spc="-10" dirty="0"/>
              <a:t> </a:t>
            </a:r>
            <a:r>
              <a:rPr sz="1950" spc="-5" dirty="0"/>
              <a:t>Badari</a:t>
            </a:r>
            <a:r>
              <a:rPr sz="1950" spc="-10" dirty="0"/>
              <a:t> </a:t>
            </a:r>
            <a:r>
              <a:rPr sz="1950" spc="-5" dirty="0"/>
              <a:t>Nath,</a:t>
            </a:r>
            <a:r>
              <a:rPr sz="1950" spc="-15" dirty="0"/>
              <a:t> </a:t>
            </a:r>
            <a:r>
              <a:rPr sz="1950" spc="-5" dirty="0"/>
              <a:t>Department</a:t>
            </a:r>
            <a:r>
              <a:rPr sz="1950" spc="-10" dirty="0"/>
              <a:t> </a:t>
            </a:r>
            <a:r>
              <a:rPr sz="1950" spc="-5" dirty="0"/>
              <a:t>of</a:t>
            </a:r>
            <a:r>
              <a:rPr sz="1950" spc="-10" dirty="0"/>
              <a:t> </a:t>
            </a:r>
            <a:r>
              <a:rPr sz="1950" spc="-5" dirty="0"/>
              <a:t>Computer</a:t>
            </a:r>
            <a:r>
              <a:rPr sz="1950" spc="-15" dirty="0"/>
              <a:t> </a:t>
            </a:r>
            <a:r>
              <a:rPr sz="1950" spc="-5" dirty="0"/>
              <a:t>Science</a:t>
            </a:r>
            <a:r>
              <a:rPr sz="1950" spc="-10" dirty="0"/>
              <a:t> </a:t>
            </a:r>
            <a:r>
              <a:rPr sz="1950" spc="-5" dirty="0"/>
              <a:t>and</a:t>
            </a:r>
            <a:r>
              <a:rPr sz="1950" spc="-10" dirty="0"/>
              <a:t> </a:t>
            </a:r>
            <a:r>
              <a:rPr sz="1950" spc="-5" dirty="0"/>
              <a:t>Engineering</a:t>
            </a:r>
            <a:endParaRPr sz="1950"/>
          </a:p>
        </p:txBody>
      </p:sp>
      <p:sp>
        <p:nvSpPr>
          <p:cNvPr id="3" name="Holder 3"/>
          <p:cNvSpPr>
            <a:spLocks noGrp="1"/>
          </p:cNvSpPr>
          <p:nvPr>
            <p:ph type="dt" sz="half" idx="6"/>
          </p:nvPr>
        </p:nvSpPr>
        <p:spPr/>
        <p:txBody>
          <a:bodyPr lIns="0" tIns="0" rIns="0" bIns="0"/>
          <a:lstStyle>
            <a:lvl1pPr>
              <a:defRPr sz="1800" b="1" i="0">
                <a:solidFill>
                  <a:srgbClr val="990000"/>
                </a:solidFill>
                <a:latin typeface="Comic Sans MS" panose="030F0702030302020204"/>
                <a:cs typeface="Comic Sans MS" panose="030F0702030302020204"/>
              </a:defRPr>
            </a:lvl1pPr>
          </a:lstStyle>
          <a:p>
            <a:pPr marL="12700">
              <a:lnSpc>
                <a:spcPct val="100000"/>
              </a:lnSpc>
              <a:spcBef>
                <a:spcPts val="280"/>
              </a:spcBef>
            </a:pPr>
            <a:r>
              <a:rPr spc="-5" dirty="0"/>
              <a:t>Team</a:t>
            </a:r>
            <a:r>
              <a:rPr spc="-60" dirty="0"/>
              <a:t> </a:t>
            </a:r>
            <a:r>
              <a:rPr spc="-5" dirty="0"/>
              <a:t>Information:</a:t>
            </a:r>
          </a:p>
          <a:p>
            <a:pPr marL="3107055" marR="5080" indent="-3037205">
              <a:lnSpc>
                <a:spcPct val="100000"/>
              </a:lnSpc>
              <a:spcBef>
                <a:spcPts val="95"/>
              </a:spcBef>
            </a:pPr>
            <a:r>
              <a:rPr spc="-5" dirty="0">
                <a:latin typeface="Times New Roman" panose="02020603050405020304"/>
                <a:cs typeface="Times New Roman" panose="02020603050405020304"/>
              </a:rPr>
              <a:t>D.S.S Mohan </a:t>
            </a:r>
            <a:r>
              <a:rPr spc="-10" dirty="0">
                <a:latin typeface="Times New Roman" panose="02020603050405020304"/>
                <a:cs typeface="Times New Roman" panose="02020603050405020304"/>
              </a:rPr>
              <a:t>(1RV22CS042);Ganesh</a:t>
            </a:r>
            <a:r>
              <a:rPr spc="-5" dirty="0">
                <a:latin typeface="Times New Roman" panose="02020603050405020304"/>
                <a:cs typeface="Times New Roman" panose="02020603050405020304"/>
              </a:rPr>
              <a:t> </a:t>
            </a:r>
            <a:r>
              <a:rPr dirty="0">
                <a:latin typeface="Times New Roman" panose="02020603050405020304"/>
                <a:cs typeface="Times New Roman" panose="02020603050405020304"/>
              </a:rPr>
              <a:t>N </a:t>
            </a:r>
            <a:r>
              <a:rPr spc="-5" dirty="0">
                <a:latin typeface="Times New Roman" panose="02020603050405020304"/>
                <a:cs typeface="Times New Roman" panose="02020603050405020304"/>
              </a:rPr>
              <a:t>Naik</a:t>
            </a:r>
            <a:r>
              <a:rPr spc="10" dirty="0">
                <a:latin typeface="Times New Roman" panose="02020603050405020304"/>
                <a:cs typeface="Times New Roman" panose="02020603050405020304"/>
              </a:rPr>
              <a:t> </a:t>
            </a:r>
            <a:r>
              <a:rPr spc="-10" dirty="0">
                <a:latin typeface="Times New Roman" panose="02020603050405020304"/>
                <a:cs typeface="Times New Roman" panose="02020603050405020304"/>
              </a:rPr>
              <a:t>(1RV22CS055);Chakresh</a:t>
            </a:r>
            <a:r>
              <a:rPr spc="-5" dirty="0">
                <a:latin typeface="Times New Roman" panose="02020603050405020304"/>
                <a:cs typeface="Times New Roman" panose="02020603050405020304"/>
              </a:rPr>
              <a:t> KVS</a:t>
            </a:r>
            <a:r>
              <a:rPr spc="5" dirty="0">
                <a:latin typeface="Times New Roman" panose="02020603050405020304"/>
                <a:cs typeface="Times New Roman" panose="02020603050405020304"/>
              </a:rPr>
              <a:t> </a:t>
            </a:r>
            <a:r>
              <a:rPr spc="-10" dirty="0">
                <a:latin typeface="Times New Roman" panose="02020603050405020304"/>
                <a:cs typeface="Times New Roman" panose="02020603050405020304"/>
              </a:rPr>
              <a:t>(1RV22CS040); </a:t>
            </a:r>
            <a:r>
              <a:rPr spc="-434" dirty="0">
                <a:latin typeface="Times New Roman" panose="02020603050405020304"/>
                <a:cs typeface="Times New Roman" panose="02020603050405020304"/>
              </a:rPr>
              <a:t> </a:t>
            </a:r>
            <a:r>
              <a:rPr spc="-5" dirty="0">
                <a:latin typeface="Times New Roman" panose="02020603050405020304"/>
                <a:cs typeface="Times New Roman" panose="02020603050405020304"/>
              </a:rPr>
              <a:t>Eshaan</a:t>
            </a:r>
            <a:r>
              <a:rPr spc="-10" dirty="0">
                <a:latin typeface="Times New Roman" panose="02020603050405020304"/>
                <a:cs typeface="Times New Roman" panose="02020603050405020304"/>
              </a:rPr>
              <a:t> </a:t>
            </a:r>
            <a:r>
              <a:rPr spc="-5" dirty="0">
                <a:latin typeface="Times New Roman" panose="02020603050405020304"/>
                <a:cs typeface="Times New Roman" panose="02020603050405020304"/>
              </a:rPr>
              <a:t>Mathur</a:t>
            </a:r>
            <a:r>
              <a:rPr spc="-35" dirty="0">
                <a:latin typeface="Times New Roman" panose="02020603050405020304"/>
                <a:cs typeface="Times New Roman" panose="02020603050405020304"/>
              </a:rPr>
              <a:t> </a:t>
            </a:r>
            <a:r>
              <a:rPr spc="-10" dirty="0">
                <a:latin typeface="Times New Roman" panose="02020603050405020304"/>
                <a:cs typeface="Times New Roman" panose="02020603050405020304"/>
              </a:rPr>
              <a:t>(1RV22CS051)</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250925" y="2724081"/>
            <a:ext cx="9727565" cy="16071215"/>
          </a:xfrm>
          <a:custGeom>
            <a:avLst/>
            <a:gdLst/>
            <a:ahLst/>
            <a:cxnLst/>
            <a:rect l="l" t="t" r="r" b="b"/>
            <a:pathLst>
              <a:path w="9727565" h="16071215">
                <a:moveTo>
                  <a:pt x="0" y="248658"/>
                </a:moveTo>
                <a:lnTo>
                  <a:pt x="4063" y="203956"/>
                </a:lnTo>
                <a:lnTo>
                  <a:pt x="15492" y="161920"/>
                </a:lnTo>
                <a:lnTo>
                  <a:pt x="33908" y="123186"/>
                </a:lnTo>
                <a:lnTo>
                  <a:pt x="58417" y="88389"/>
                </a:lnTo>
                <a:lnTo>
                  <a:pt x="88389" y="58417"/>
                </a:lnTo>
                <a:lnTo>
                  <a:pt x="123185" y="33907"/>
                </a:lnTo>
                <a:lnTo>
                  <a:pt x="161920" y="15492"/>
                </a:lnTo>
                <a:lnTo>
                  <a:pt x="203956" y="4063"/>
                </a:lnTo>
                <a:lnTo>
                  <a:pt x="248659" y="0"/>
                </a:lnTo>
                <a:lnTo>
                  <a:pt x="9478531" y="0"/>
                </a:lnTo>
                <a:lnTo>
                  <a:pt x="9523235" y="4063"/>
                </a:lnTo>
                <a:lnTo>
                  <a:pt x="9565271" y="15492"/>
                </a:lnTo>
                <a:lnTo>
                  <a:pt x="9604005" y="33907"/>
                </a:lnTo>
                <a:lnTo>
                  <a:pt x="9638675" y="58417"/>
                </a:lnTo>
                <a:lnTo>
                  <a:pt x="9668646" y="88389"/>
                </a:lnTo>
                <a:lnTo>
                  <a:pt x="9693284" y="123186"/>
                </a:lnTo>
                <a:lnTo>
                  <a:pt x="9711571" y="161920"/>
                </a:lnTo>
                <a:lnTo>
                  <a:pt x="9723129" y="203956"/>
                </a:lnTo>
                <a:lnTo>
                  <a:pt x="9727192" y="248658"/>
                </a:lnTo>
                <a:lnTo>
                  <a:pt x="9727192" y="15822529"/>
                </a:lnTo>
                <a:lnTo>
                  <a:pt x="9723129" y="15867232"/>
                </a:lnTo>
                <a:lnTo>
                  <a:pt x="9711571" y="15909268"/>
                </a:lnTo>
                <a:lnTo>
                  <a:pt x="9693284" y="15948003"/>
                </a:lnTo>
                <a:lnTo>
                  <a:pt x="9668646" y="15982800"/>
                </a:lnTo>
                <a:lnTo>
                  <a:pt x="9638675" y="16012643"/>
                </a:lnTo>
                <a:lnTo>
                  <a:pt x="9604005" y="16037281"/>
                </a:lnTo>
                <a:lnTo>
                  <a:pt x="9565271" y="16055568"/>
                </a:lnTo>
                <a:lnTo>
                  <a:pt x="9523235" y="16067125"/>
                </a:lnTo>
                <a:lnTo>
                  <a:pt x="9478531" y="16071188"/>
                </a:lnTo>
                <a:lnTo>
                  <a:pt x="248659" y="16071188"/>
                </a:lnTo>
                <a:lnTo>
                  <a:pt x="203956" y="16067125"/>
                </a:lnTo>
                <a:lnTo>
                  <a:pt x="161920" y="16055568"/>
                </a:lnTo>
                <a:lnTo>
                  <a:pt x="123185" y="16037281"/>
                </a:lnTo>
                <a:lnTo>
                  <a:pt x="88389" y="16012643"/>
                </a:lnTo>
                <a:lnTo>
                  <a:pt x="58417" y="15982800"/>
                </a:lnTo>
                <a:lnTo>
                  <a:pt x="33908" y="15948003"/>
                </a:lnTo>
                <a:lnTo>
                  <a:pt x="15492" y="15909268"/>
                </a:lnTo>
                <a:lnTo>
                  <a:pt x="4063" y="15867232"/>
                </a:lnTo>
                <a:lnTo>
                  <a:pt x="0" y="15822529"/>
                </a:lnTo>
                <a:lnTo>
                  <a:pt x="0" y="248658"/>
                </a:lnTo>
                <a:close/>
              </a:path>
            </a:pathLst>
          </a:custGeom>
          <a:ln w="9524">
            <a:solidFill>
              <a:srgbClr val="000000"/>
            </a:solidFill>
          </a:ln>
        </p:spPr>
        <p:txBody>
          <a:bodyPr wrap="square" lIns="0" tIns="0" rIns="0" bIns="0" rtlCol="0"/>
          <a:lstStyle/>
          <a:p>
            <a:endParaRPr/>
          </a:p>
        </p:txBody>
      </p:sp>
      <p:sp>
        <p:nvSpPr>
          <p:cNvPr id="17" name="bg object 17"/>
          <p:cNvSpPr/>
          <p:nvPr/>
        </p:nvSpPr>
        <p:spPr>
          <a:xfrm>
            <a:off x="99819" y="18879594"/>
            <a:ext cx="9998710" cy="1103630"/>
          </a:xfrm>
          <a:custGeom>
            <a:avLst/>
            <a:gdLst/>
            <a:ahLst/>
            <a:cxnLst/>
            <a:rect l="l" t="t" r="r" b="b"/>
            <a:pathLst>
              <a:path w="9998710" h="1103630">
                <a:moveTo>
                  <a:pt x="0" y="183853"/>
                </a:moveTo>
                <a:lnTo>
                  <a:pt x="6562" y="134973"/>
                </a:lnTo>
                <a:lnTo>
                  <a:pt x="25091" y="91056"/>
                </a:lnTo>
                <a:lnTo>
                  <a:pt x="53832" y="53847"/>
                </a:lnTo>
                <a:lnTo>
                  <a:pt x="91029" y="25094"/>
                </a:lnTo>
                <a:lnTo>
                  <a:pt x="134932" y="6565"/>
                </a:lnTo>
                <a:lnTo>
                  <a:pt x="183788" y="0"/>
                </a:lnTo>
                <a:lnTo>
                  <a:pt x="9814564" y="0"/>
                </a:lnTo>
                <a:lnTo>
                  <a:pt x="9863332" y="6565"/>
                </a:lnTo>
                <a:lnTo>
                  <a:pt x="9907272" y="25094"/>
                </a:lnTo>
                <a:lnTo>
                  <a:pt x="9944482" y="53847"/>
                </a:lnTo>
                <a:lnTo>
                  <a:pt x="9973183" y="91056"/>
                </a:lnTo>
                <a:lnTo>
                  <a:pt x="9991724" y="134973"/>
                </a:lnTo>
                <a:lnTo>
                  <a:pt x="9998329" y="183853"/>
                </a:lnTo>
                <a:lnTo>
                  <a:pt x="9998329" y="919253"/>
                </a:lnTo>
                <a:lnTo>
                  <a:pt x="9991724" y="968122"/>
                </a:lnTo>
                <a:lnTo>
                  <a:pt x="9973183" y="1012049"/>
                </a:lnTo>
                <a:lnTo>
                  <a:pt x="9944482" y="1049261"/>
                </a:lnTo>
                <a:lnTo>
                  <a:pt x="9907272" y="1077999"/>
                </a:lnTo>
                <a:lnTo>
                  <a:pt x="9863332" y="1096542"/>
                </a:lnTo>
                <a:lnTo>
                  <a:pt x="9814564" y="1103106"/>
                </a:lnTo>
                <a:lnTo>
                  <a:pt x="183788" y="1103106"/>
                </a:lnTo>
                <a:lnTo>
                  <a:pt x="134932" y="1096542"/>
                </a:lnTo>
                <a:lnTo>
                  <a:pt x="91029" y="1077999"/>
                </a:lnTo>
                <a:lnTo>
                  <a:pt x="53832" y="1049261"/>
                </a:lnTo>
                <a:lnTo>
                  <a:pt x="25091" y="1012049"/>
                </a:lnTo>
                <a:lnTo>
                  <a:pt x="6562" y="968122"/>
                </a:lnTo>
                <a:lnTo>
                  <a:pt x="0" y="919253"/>
                </a:lnTo>
                <a:lnTo>
                  <a:pt x="0" y="183853"/>
                </a:lnTo>
                <a:close/>
              </a:path>
            </a:pathLst>
          </a:custGeom>
          <a:ln w="9524">
            <a:solidFill>
              <a:srgbClr val="000000"/>
            </a:solidFill>
          </a:ln>
        </p:spPr>
        <p:txBody>
          <a:bodyPr wrap="square" lIns="0" tIns="0" rIns="0" bIns="0" rtlCol="0"/>
          <a:lstStyle/>
          <a:p>
            <a:endParaRPr/>
          </a:p>
        </p:txBody>
      </p:sp>
      <p:sp>
        <p:nvSpPr>
          <p:cNvPr id="18" name="bg object 18"/>
          <p:cNvSpPr/>
          <p:nvPr/>
        </p:nvSpPr>
        <p:spPr>
          <a:xfrm>
            <a:off x="99819" y="89151"/>
            <a:ext cx="19859625" cy="2386330"/>
          </a:xfrm>
          <a:custGeom>
            <a:avLst/>
            <a:gdLst/>
            <a:ahLst/>
            <a:cxnLst/>
            <a:rect l="l" t="t" r="r" b="b"/>
            <a:pathLst>
              <a:path w="19859625" h="2386330">
                <a:moveTo>
                  <a:pt x="0" y="250945"/>
                </a:moveTo>
                <a:lnTo>
                  <a:pt x="4040" y="205734"/>
                </a:lnTo>
                <a:lnTo>
                  <a:pt x="15694" y="163317"/>
                </a:lnTo>
                <a:lnTo>
                  <a:pt x="34249" y="124202"/>
                </a:lnTo>
                <a:lnTo>
                  <a:pt x="59001" y="89278"/>
                </a:lnTo>
                <a:lnTo>
                  <a:pt x="89251" y="59053"/>
                </a:lnTo>
                <a:lnTo>
                  <a:pt x="124264" y="34288"/>
                </a:lnTo>
                <a:lnTo>
                  <a:pt x="163354" y="15747"/>
                </a:lnTo>
                <a:lnTo>
                  <a:pt x="205796" y="4063"/>
                </a:lnTo>
                <a:lnTo>
                  <a:pt x="250893" y="0"/>
                </a:lnTo>
                <a:lnTo>
                  <a:pt x="19608684" y="0"/>
                </a:lnTo>
                <a:lnTo>
                  <a:pt x="19653894" y="4063"/>
                </a:lnTo>
                <a:lnTo>
                  <a:pt x="19696311" y="15747"/>
                </a:lnTo>
                <a:lnTo>
                  <a:pt x="19735427" y="34288"/>
                </a:lnTo>
                <a:lnTo>
                  <a:pt x="19770349" y="59053"/>
                </a:lnTo>
                <a:lnTo>
                  <a:pt x="19800703" y="89278"/>
                </a:lnTo>
                <a:lnTo>
                  <a:pt x="19825467" y="124202"/>
                </a:lnTo>
                <a:lnTo>
                  <a:pt x="19844009" y="163317"/>
                </a:lnTo>
                <a:lnTo>
                  <a:pt x="19855565" y="205734"/>
                </a:lnTo>
                <a:lnTo>
                  <a:pt x="19859629" y="250945"/>
                </a:lnTo>
                <a:lnTo>
                  <a:pt x="19859629" y="2135196"/>
                </a:lnTo>
                <a:lnTo>
                  <a:pt x="19855565" y="2180280"/>
                </a:lnTo>
                <a:lnTo>
                  <a:pt x="19844009" y="2222697"/>
                </a:lnTo>
                <a:lnTo>
                  <a:pt x="19825467" y="2261812"/>
                </a:lnTo>
                <a:lnTo>
                  <a:pt x="19800703" y="2296736"/>
                </a:lnTo>
                <a:lnTo>
                  <a:pt x="19770349" y="2327089"/>
                </a:lnTo>
                <a:lnTo>
                  <a:pt x="19735427" y="2351726"/>
                </a:lnTo>
                <a:lnTo>
                  <a:pt x="19696311" y="2370394"/>
                </a:lnTo>
                <a:lnTo>
                  <a:pt x="19653894" y="2381951"/>
                </a:lnTo>
                <a:lnTo>
                  <a:pt x="19608684" y="2386015"/>
                </a:lnTo>
                <a:lnTo>
                  <a:pt x="250893" y="2386015"/>
                </a:lnTo>
                <a:lnTo>
                  <a:pt x="205796" y="2381951"/>
                </a:lnTo>
                <a:lnTo>
                  <a:pt x="163354" y="2370394"/>
                </a:lnTo>
                <a:lnTo>
                  <a:pt x="124264" y="2351726"/>
                </a:lnTo>
                <a:lnTo>
                  <a:pt x="89251" y="2327089"/>
                </a:lnTo>
                <a:lnTo>
                  <a:pt x="59001" y="2296736"/>
                </a:lnTo>
                <a:lnTo>
                  <a:pt x="34249" y="2261812"/>
                </a:lnTo>
                <a:lnTo>
                  <a:pt x="15694" y="2222697"/>
                </a:lnTo>
                <a:lnTo>
                  <a:pt x="4040" y="2180280"/>
                </a:lnTo>
                <a:lnTo>
                  <a:pt x="0" y="2135196"/>
                </a:lnTo>
                <a:lnTo>
                  <a:pt x="0" y="250945"/>
                </a:lnTo>
                <a:close/>
              </a:path>
            </a:pathLst>
          </a:custGeom>
          <a:ln w="9524">
            <a:solidFill>
              <a:srgbClr val="000000"/>
            </a:solidFill>
          </a:ln>
        </p:spPr>
        <p:txBody>
          <a:bodyPr wrap="square" lIns="0" tIns="0" rIns="0" bIns="0" rtlCol="0"/>
          <a:lstStyle/>
          <a:p>
            <a:endParaRPr/>
          </a:p>
        </p:txBody>
      </p:sp>
      <p:sp>
        <p:nvSpPr>
          <p:cNvPr id="19" name="bg object 19"/>
          <p:cNvSpPr/>
          <p:nvPr/>
        </p:nvSpPr>
        <p:spPr>
          <a:xfrm>
            <a:off x="139441" y="2559492"/>
            <a:ext cx="9997440" cy="16071215"/>
          </a:xfrm>
          <a:custGeom>
            <a:avLst/>
            <a:gdLst/>
            <a:ahLst/>
            <a:cxnLst/>
            <a:rect l="l" t="t" r="r" b="b"/>
            <a:pathLst>
              <a:path w="9997440" h="16071215">
                <a:moveTo>
                  <a:pt x="0" y="255516"/>
                </a:moveTo>
                <a:lnTo>
                  <a:pt x="4113" y="209544"/>
                </a:lnTo>
                <a:lnTo>
                  <a:pt x="15987" y="166365"/>
                </a:lnTo>
                <a:lnTo>
                  <a:pt x="34884" y="126488"/>
                </a:lnTo>
                <a:lnTo>
                  <a:pt x="60093" y="90929"/>
                </a:lnTo>
                <a:lnTo>
                  <a:pt x="90890" y="60068"/>
                </a:lnTo>
                <a:lnTo>
                  <a:pt x="126550" y="34923"/>
                </a:lnTo>
                <a:lnTo>
                  <a:pt x="166364" y="16001"/>
                </a:lnTo>
                <a:lnTo>
                  <a:pt x="209593" y="4063"/>
                </a:lnTo>
                <a:lnTo>
                  <a:pt x="255516" y="0"/>
                </a:lnTo>
                <a:lnTo>
                  <a:pt x="9741414" y="0"/>
                </a:lnTo>
                <a:lnTo>
                  <a:pt x="9787387" y="4063"/>
                </a:lnTo>
                <a:lnTo>
                  <a:pt x="9830693" y="16001"/>
                </a:lnTo>
                <a:lnTo>
                  <a:pt x="9870443" y="34923"/>
                </a:lnTo>
                <a:lnTo>
                  <a:pt x="9906129" y="60068"/>
                </a:lnTo>
                <a:lnTo>
                  <a:pt x="9936862" y="90929"/>
                </a:lnTo>
                <a:lnTo>
                  <a:pt x="9962135" y="126488"/>
                </a:lnTo>
                <a:lnTo>
                  <a:pt x="9981057" y="166365"/>
                </a:lnTo>
                <a:lnTo>
                  <a:pt x="9992867" y="209544"/>
                </a:lnTo>
                <a:lnTo>
                  <a:pt x="9997058" y="255516"/>
                </a:lnTo>
                <a:lnTo>
                  <a:pt x="9997058" y="15815671"/>
                </a:lnTo>
                <a:lnTo>
                  <a:pt x="9992867" y="15861644"/>
                </a:lnTo>
                <a:lnTo>
                  <a:pt x="9981057" y="15904824"/>
                </a:lnTo>
                <a:lnTo>
                  <a:pt x="9962135" y="15944574"/>
                </a:lnTo>
                <a:lnTo>
                  <a:pt x="9936862" y="15980259"/>
                </a:lnTo>
                <a:lnTo>
                  <a:pt x="9906129" y="16011119"/>
                </a:lnTo>
                <a:lnTo>
                  <a:pt x="9870443" y="16036266"/>
                </a:lnTo>
                <a:lnTo>
                  <a:pt x="9830693" y="16055188"/>
                </a:lnTo>
                <a:lnTo>
                  <a:pt x="9787387" y="16067125"/>
                </a:lnTo>
                <a:lnTo>
                  <a:pt x="9741414" y="16071189"/>
                </a:lnTo>
                <a:lnTo>
                  <a:pt x="255516" y="16071189"/>
                </a:lnTo>
                <a:lnTo>
                  <a:pt x="209593" y="16067125"/>
                </a:lnTo>
                <a:lnTo>
                  <a:pt x="166364" y="16055188"/>
                </a:lnTo>
                <a:lnTo>
                  <a:pt x="126550" y="16036266"/>
                </a:lnTo>
                <a:lnTo>
                  <a:pt x="90890" y="16011119"/>
                </a:lnTo>
                <a:lnTo>
                  <a:pt x="60093" y="15980259"/>
                </a:lnTo>
                <a:lnTo>
                  <a:pt x="34884" y="15944574"/>
                </a:lnTo>
                <a:lnTo>
                  <a:pt x="15987" y="15904824"/>
                </a:lnTo>
                <a:lnTo>
                  <a:pt x="4113" y="15861644"/>
                </a:lnTo>
                <a:lnTo>
                  <a:pt x="0" y="15815671"/>
                </a:lnTo>
                <a:lnTo>
                  <a:pt x="0" y="255516"/>
                </a:lnTo>
                <a:close/>
              </a:path>
            </a:pathLst>
          </a:custGeom>
          <a:ln w="9524">
            <a:solidFill>
              <a:srgbClr val="000000"/>
            </a:solidFill>
          </a:ln>
        </p:spPr>
        <p:txBody>
          <a:bodyPr wrap="square" lIns="0" tIns="0" rIns="0" bIns="0" rtlCol="0"/>
          <a:lstStyle/>
          <a:p>
            <a:endParaRPr/>
          </a:p>
        </p:txBody>
      </p:sp>
      <p:sp>
        <p:nvSpPr>
          <p:cNvPr id="2" name="Holder 2"/>
          <p:cNvSpPr>
            <a:spLocks noGrp="1"/>
          </p:cNvSpPr>
          <p:nvPr>
            <p:ph type="title"/>
          </p:nvPr>
        </p:nvSpPr>
        <p:spPr>
          <a:xfrm>
            <a:off x="1005205" y="804164"/>
            <a:ext cx="18093690"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1005205" y="4623943"/>
            <a:ext cx="18093690"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92397" y="18909134"/>
            <a:ext cx="8426450" cy="676275"/>
          </a:xfrm>
          <a:prstGeom prst="rect">
            <a:avLst/>
          </a:prstGeom>
        </p:spPr>
        <p:txBody>
          <a:bodyPr wrap="square" lIns="0" tIns="0" rIns="0" bIns="0">
            <a:spAutoFit/>
          </a:bodyPr>
          <a:lstStyle>
            <a:lvl1pPr>
              <a:defRPr sz="2000" b="1" i="0">
                <a:solidFill>
                  <a:srgbClr val="990000"/>
                </a:solidFill>
                <a:latin typeface="Comic Sans MS" panose="030F0702030302020204"/>
                <a:cs typeface="Comic Sans MS" panose="030F0702030302020204"/>
              </a:defRPr>
            </a:lvl1pPr>
          </a:lstStyle>
          <a:p>
            <a:pPr marL="12700">
              <a:lnSpc>
                <a:spcPct val="100000"/>
              </a:lnSpc>
              <a:spcBef>
                <a:spcPts val="305"/>
              </a:spcBef>
            </a:pPr>
            <a:r>
              <a:rPr spc="-5" dirty="0"/>
              <a:t>Guide</a:t>
            </a:r>
            <a:r>
              <a:rPr spc="-60" dirty="0"/>
              <a:t> </a:t>
            </a:r>
            <a:r>
              <a:rPr spc="-5" dirty="0"/>
              <a:t>Information:</a:t>
            </a:r>
          </a:p>
          <a:p>
            <a:pPr marL="12700">
              <a:lnSpc>
                <a:spcPct val="100000"/>
              </a:lnSpc>
            </a:pPr>
            <a:r>
              <a:rPr sz="1950" spc="-5" dirty="0"/>
              <a:t>Dr.</a:t>
            </a:r>
            <a:r>
              <a:rPr sz="1950" spc="-15" dirty="0"/>
              <a:t> </a:t>
            </a:r>
            <a:r>
              <a:rPr sz="1950" dirty="0"/>
              <a:t>K</a:t>
            </a:r>
            <a:r>
              <a:rPr sz="1950" spc="-10" dirty="0"/>
              <a:t> </a:t>
            </a:r>
            <a:r>
              <a:rPr sz="1950" spc="-5" dirty="0"/>
              <a:t>Badari</a:t>
            </a:r>
            <a:r>
              <a:rPr sz="1950" spc="-10" dirty="0"/>
              <a:t> </a:t>
            </a:r>
            <a:r>
              <a:rPr sz="1950" spc="-5" dirty="0"/>
              <a:t>Nath,</a:t>
            </a:r>
            <a:r>
              <a:rPr sz="1950" spc="-15" dirty="0"/>
              <a:t> </a:t>
            </a:r>
            <a:r>
              <a:rPr sz="1950" spc="-5" dirty="0"/>
              <a:t>Department</a:t>
            </a:r>
            <a:r>
              <a:rPr sz="1950" spc="-10" dirty="0"/>
              <a:t> </a:t>
            </a:r>
            <a:r>
              <a:rPr sz="1950" spc="-5" dirty="0"/>
              <a:t>of</a:t>
            </a:r>
            <a:r>
              <a:rPr sz="1950" spc="-10" dirty="0"/>
              <a:t> </a:t>
            </a:r>
            <a:r>
              <a:rPr sz="1950" spc="-5" dirty="0"/>
              <a:t>Computer</a:t>
            </a:r>
            <a:r>
              <a:rPr sz="1950" spc="-15" dirty="0"/>
              <a:t> </a:t>
            </a:r>
            <a:r>
              <a:rPr sz="1950" spc="-5" dirty="0"/>
              <a:t>Science</a:t>
            </a:r>
            <a:r>
              <a:rPr sz="1950" spc="-10" dirty="0"/>
              <a:t> </a:t>
            </a:r>
            <a:r>
              <a:rPr sz="1950" spc="-5" dirty="0"/>
              <a:t>and</a:t>
            </a:r>
            <a:r>
              <a:rPr sz="1950" spc="-10" dirty="0"/>
              <a:t> </a:t>
            </a:r>
            <a:r>
              <a:rPr sz="1950" spc="-5" dirty="0"/>
              <a:t>Engineering</a:t>
            </a:r>
            <a:endParaRPr sz="1950"/>
          </a:p>
        </p:txBody>
      </p:sp>
      <p:sp>
        <p:nvSpPr>
          <p:cNvPr id="5" name="Holder 5"/>
          <p:cNvSpPr>
            <a:spLocks noGrp="1"/>
          </p:cNvSpPr>
          <p:nvPr>
            <p:ph type="dt" sz="half" idx="6"/>
          </p:nvPr>
        </p:nvSpPr>
        <p:spPr>
          <a:xfrm>
            <a:off x="10531149" y="18947252"/>
            <a:ext cx="9199244" cy="887730"/>
          </a:xfrm>
          <a:prstGeom prst="rect">
            <a:avLst/>
          </a:prstGeom>
        </p:spPr>
        <p:txBody>
          <a:bodyPr wrap="square" lIns="0" tIns="0" rIns="0" bIns="0">
            <a:spAutoFit/>
          </a:bodyPr>
          <a:lstStyle>
            <a:lvl1pPr>
              <a:defRPr sz="1800" b="1" i="0">
                <a:solidFill>
                  <a:srgbClr val="990000"/>
                </a:solidFill>
                <a:latin typeface="Comic Sans MS" panose="030F0702030302020204"/>
                <a:cs typeface="Comic Sans MS" panose="030F0702030302020204"/>
              </a:defRPr>
            </a:lvl1pPr>
          </a:lstStyle>
          <a:p>
            <a:pPr marL="12700">
              <a:lnSpc>
                <a:spcPct val="100000"/>
              </a:lnSpc>
              <a:spcBef>
                <a:spcPts val="280"/>
              </a:spcBef>
            </a:pPr>
            <a:r>
              <a:rPr spc="-5" dirty="0"/>
              <a:t>Team</a:t>
            </a:r>
            <a:r>
              <a:rPr spc="-60" dirty="0"/>
              <a:t> </a:t>
            </a:r>
            <a:r>
              <a:rPr spc="-5" dirty="0"/>
              <a:t>Information:</a:t>
            </a:r>
          </a:p>
          <a:p>
            <a:pPr marL="3107055" marR="5080" indent="-3037205">
              <a:lnSpc>
                <a:spcPct val="100000"/>
              </a:lnSpc>
              <a:spcBef>
                <a:spcPts val="95"/>
              </a:spcBef>
            </a:pPr>
            <a:r>
              <a:rPr spc="-5" dirty="0">
                <a:latin typeface="Times New Roman" panose="02020603050405020304"/>
                <a:cs typeface="Times New Roman" panose="02020603050405020304"/>
              </a:rPr>
              <a:t>D.S.S Mohan </a:t>
            </a:r>
            <a:r>
              <a:rPr spc="-10" dirty="0">
                <a:latin typeface="Times New Roman" panose="02020603050405020304"/>
                <a:cs typeface="Times New Roman" panose="02020603050405020304"/>
              </a:rPr>
              <a:t>(1RV22CS042);Ganesh</a:t>
            </a:r>
            <a:r>
              <a:rPr spc="-5" dirty="0">
                <a:latin typeface="Times New Roman" panose="02020603050405020304"/>
                <a:cs typeface="Times New Roman" panose="02020603050405020304"/>
              </a:rPr>
              <a:t> </a:t>
            </a:r>
            <a:r>
              <a:rPr dirty="0">
                <a:latin typeface="Times New Roman" panose="02020603050405020304"/>
                <a:cs typeface="Times New Roman" panose="02020603050405020304"/>
              </a:rPr>
              <a:t>N </a:t>
            </a:r>
            <a:r>
              <a:rPr spc="-5" dirty="0">
                <a:latin typeface="Times New Roman" panose="02020603050405020304"/>
                <a:cs typeface="Times New Roman" panose="02020603050405020304"/>
              </a:rPr>
              <a:t>Naik</a:t>
            </a:r>
            <a:r>
              <a:rPr spc="10" dirty="0">
                <a:latin typeface="Times New Roman" panose="02020603050405020304"/>
                <a:cs typeface="Times New Roman" panose="02020603050405020304"/>
              </a:rPr>
              <a:t> </a:t>
            </a:r>
            <a:r>
              <a:rPr spc="-10" dirty="0">
                <a:latin typeface="Times New Roman" panose="02020603050405020304"/>
                <a:cs typeface="Times New Roman" panose="02020603050405020304"/>
              </a:rPr>
              <a:t>(1RV22CS055);Chakresh</a:t>
            </a:r>
            <a:r>
              <a:rPr spc="-5" dirty="0">
                <a:latin typeface="Times New Roman" panose="02020603050405020304"/>
                <a:cs typeface="Times New Roman" panose="02020603050405020304"/>
              </a:rPr>
              <a:t> KVS</a:t>
            </a:r>
            <a:r>
              <a:rPr spc="5" dirty="0">
                <a:latin typeface="Times New Roman" panose="02020603050405020304"/>
                <a:cs typeface="Times New Roman" panose="02020603050405020304"/>
              </a:rPr>
              <a:t> </a:t>
            </a:r>
            <a:r>
              <a:rPr spc="-10" dirty="0">
                <a:latin typeface="Times New Roman" panose="02020603050405020304"/>
                <a:cs typeface="Times New Roman" panose="02020603050405020304"/>
              </a:rPr>
              <a:t>(1RV22CS040); </a:t>
            </a:r>
            <a:r>
              <a:rPr spc="-434" dirty="0">
                <a:latin typeface="Times New Roman" panose="02020603050405020304"/>
                <a:cs typeface="Times New Roman" panose="02020603050405020304"/>
              </a:rPr>
              <a:t> </a:t>
            </a:r>
            <a:r>
              <a:rPr spc="-5" dirty="0">
                <a:latin typeface="Times New Roman" panose="02020603050405020304"/>
                <a:cs typeface="Times New Roman" panose="02020603050405020304"/>
              </a:rPr>
              <a:t>Eshaan</a:t>
            </a:r>
            <a:r>
              <a:rPr spc="-10" dirty="0">
                <a:latin typeface="Times New Roman" panose="02020603050405020304"/>
                <a:cs typeface="Times New Roman" panose="02020603050405020304"/>
              </a:rPr>
              <a:t> </a:t>
            </a:r>
            <a:r>
              <a:rPr spc="-5" dirty="0">
                <a:latin typeface="Times New Roman" panose="02020603050405020304"/>
                <a:cs typeface="Times New Roman" panose="02020603050405020304"/>
              </a:rPr>
              <a:t>Mathur</a:t>
            </a:r>
            <a:r>
              <a:rPr spc="-35" dirty="0">
                <a:latin typeface="Times New Roman" panose="02020603050405020304"/>
                <a:cs typeface="Times New Roman" panose="02020603050405020304"/>
              </a:rPr>
              <a:t> </a:t>
            </a:r>
            <a:r>
              <a:rPr spc="-10" dirty="0">
                <a:latin typeface="Times New Roman" panose="02020603050405020304"/>
                <a:cs typeface="Times New Roman" panose="02020603050405020304"/>
              </a:rPr>
              <a:t>(1RV22CS051)</a:t>
            </a:r>
          </a:p>
        </p:txBody>
      </p:sp>
      <p:sp>
        <p:nvSpPr>
          <p:cNvPr id="6" name="Holder 6"/>
          <p:cNvSpPr>
            <a:spLocks noGrp="1"/>
          </p:cNvSpPr>
          <p:nvPr>
            <p:ph type="sldNum" sz="quarter" idx="7"/>
          </p:nvPr>
        </p:nvSpPr>
        <p:spPr>
          <a:xfrm>
            <a:off x="14474953" y="18696814"/>
            <a:ext cx="4623943"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6" name="Google Shape;56;p7"/>
          <p:cNvSpPr txBox="1"/>
          <p:nvPr/>
        </p:nvSpPr>
        <p:spPr>
          <a:xfrm>
            <a:off x="359234" y="18746419"/>
            <a:ext cx="9840449" cy="1754963"/>
          </a:xfrm>
          <a:prstGeom prst="rect">
            <a:avLst/>
          </a:prstGeom>
          <a:noFill/>
          <a:ln>
            <a:noFill/>
          </a:ln>
        </p:spPr>
        <p:txBody>
          <a:bodyPr spcFirstLastPara="1" wrap="square" lIns="0" tIns="122550" rIns="0" bIns="0" anchor="t" anchorCtr="0">
            <a:spAutoFit/>
          </a:bodyPr>
          <a:lstStyle/>
          <a:p>
            <a:pPr marL="12700"/>
            <a:r>
              <a:rPr lang="en-IN" sz="2800" b="1" dirty="0">
                <a:solidFill>
                  <a:srgbClr val="C00000"/>
                </a:solidFill>
                <a:latin typeface="+mn-lt"/>
              </a:rPr>
              <a:t>Team Information:</a:t>
            </a:r>
            <a:endParaRPr lang="en-IN" altLang="en-US" sz="3200" dirty="0">
              <a:solidFill>
                <a:srgbClr val="002060"/>
              </a:solidFill>
              <a:latin typeface="Times New Roman" panose="02020603050405020304" pitchFamily="18" charset="0"/>
              <a:cs typeface="Times New Roman" panose="02020603050405020304" pitchFamily="18" charset="0"/>
              <a:sym typeface="+mn-ea"/>
            </a:endParaRPr>
          </a:p>
          <a:p>
            <a:pPr marL="12700"/>
            <a:r>
              <a:rPr lang="en-US" sz="2800" dirty="0">
                <a:solidFill>
                  <a:srgbClr val="002060"/>
                </a:solidFill>
                <a:latin typeface="Times New Roman" panose="02020603050405020304" pitchFamily="18" charset="0"/>
                <a:cs typeface="Times New Roman" panose="02020603050405020304" pitchFamily="18" charset="0"/>
                <a:sym typeface="+mn-ea"/>
              </a:rPr>
              <a:t>Nikunj Mittal (1RV22CS129)  </a:t>
            </a:r>
          </a:p>
          <a:p>
            <a:pPr marL="12700"/>
            <a:r>
              <a:rPr lang="en-US" dirty="0">
                <a:solidFill>
                  <a:srgbClr val="002060"/>
                </a:solidFill>
                <a:latin typeface="Times New Roman" panose="02020603050405020304" pitchFamily="18" charset="0"/>
                <a:cs typeface="Times New Roman" panose="02020603050405020304" pitchFamily="18" charset="0"/>
                <a:sym typeface="+mn-ea"/>
              </a:rPr>
              <a:t> </a:t>
            </a:r>
            <a:endParaRPr lang="en-IN" sz="1600" dirty="0">
              <a:latin typeface="+mn-lt"/>
            </a:endParaRPr>
          </a:p>
          <a:p>
            <a:pPr marL="12700"/>
            <a:r>
              <a:rPr lang="en-IN" sz="1600" dirty="0">
                <a:solidFill>
                  <a:schemeClr val="tx1"/>
                </a:solidFill>
                <a:latin typeface="+mn-lt"/>
              </a:rPr>
              <a:t>                            </a:t>
            </a:r>
            <a:endParaRPr lang="en-IN" sz="1600" dirty="0">
              <a:latin typeface="+mn-lt"/>
            </a:endParaRPr>
          </a:p>
          <a:p>
            <a:pPr marL="12700"/>
            <a:r>
              <a:rPr lang="en-IN" sz="1600" dirty="0"/>
              <a:t> </a:t>
            </a:r>
          </a:p>
        </p:txBody>
      </p:sp>
      <p:sp>
        <p:nvSpPr>
          <p:cNvPr id="52" name="Google Shape;52;p7"/>
          <p:cNvSpPr txBox="1"/>
          <p:nvPr/>
        </p:nvSpPr>
        <p:spPr>
          <a:xfrm>
            <a:off x="8894638" y="1208336"/>
            <a:ext cx="3786505" cy="389194"/>
          </a:xfrm>
          <a:prstGeom prst="rect">
            <a:avLst/>
          </a:prstGeom>
          <a:solidFill>
            <a:schemeClr val="accent5">
              <a:lumMod val="20000"/>
              <a:lumOff val="80000"/>
            </a:schemeClr>
          </a:solidFill>
          <a:ln w="3175">
            <a:solidFill>
              <a:schemeClr val="tx1"/>
            </a:solidFill>
          </a:ln>
        </p:spPr>
        <p:txBody>
          <a:bodyPr spcFirstLastPara="1" wrap="square" lIns="0" tIns="12050" rIns="0" bIns="0" anchor="t" anchorCtr="0">
            <a:spAutoFit/>
          </a:bodyPr>
          <a:lstStyle/>
          <a:p>
            <a:pPr marL="12700" indent="0">
              <a:buNone/>
            </a:pPr>
            <a:r>
              <a:rPr lang="en-US" sz="2450" dirty="0">
                <a:solidFill>
                  <a:srgbClr val="002060"/>
                </a:solidFill>
                <a:latin typeface="Times New Roman" panose="02020603050405020304" pitchFamily="18" charset="0"/>
                <a:cs typeface="Times New Roman" panose="02020603050405020304" pitchFamily="18" charset="0"/>
              </a:rPr>
              <a:t>Nikunj Mittal (1RV22CS129)</a:t>
            </a:r>
            <a:endParaRPr sz="2450" dirty="0">
              <a:solidFill>
                <a:srgbClr val="0000FF"/>
              </a:solidFill>
              <a:latin typeface="Arial" panose="020B0604020202020204"/>
              <a:ea typeface="Arial" panose="020B0604020202020204"/>
              <a:cs typeface="Arial" panose="020B0604020202020204"/>
              <a:sym typeface="Arial" panose="020B0604020202020204"/>
            </a:endParaRPr>
          </a:p>
        </p:txBody>
      </p:sp>
      <p:sp>
        <p:nvSpPr>
          <p:cNvPr id="53" name="Google Shape;53;p7"/>
          <p:cNvSpPr txBox="1"/>
          <p:nvPr/>
        </p:nvSpPr>
        <p:spPr>
          <a:xfrm>
            <a:off x="4251960" y="1681014"/>
            <a:ext cx="12275996" cy="763655"/>
          </a:xfrm>
          <a:prstGeom prst="rect">
            <a:avLst/>
          </a:prstGeom>
          <a:noFill/>
          <a:ln>
            <a:noFill/>
          </a:ln>
        </p:spPr>
        <p:txBody>
          <a:bodyPr spcFirstLastPara="1" wrap="square" lIns="0" tIns="12050" rIns="0" bIns="0" anchor="ctr" anchorCtr="0">
            <a:spAutoFit/>
          </a:bodyPr>
          <a:lstStyle/>
          <a:p>
            <a:pPr marL="3260090" marR="5080" indent="-3248025">
              <a:buNone/>
            </a:pPr>
            <a:r>
              <a:rPr lang="en-US" sz="2400" b="1" dirty="0">
                <a:solidFill>
                  <a:schemeClr val="dk1"/>
                </a:solidFill>
                <a:latin typeface="Trebuchet MS" panose="020B0603020202020204"/>
                <a:ea typeface="Trebuchet MS" panose="020B0603020202020204"/>
                <a:cs typeface="Trebuchet MS" panose="020B0603020202020204"/>
                <a:sym typeface="Trebuchet MS" panose="020B0603020202020204"/>
              </a:rPr>
              <a:t>                             Department of Computer Science  and  Engineering</a:t>
            </a:r>
            <a:r>
              <a:rPr lang="en-US" sz="2400" b="1" u="sng" dirty="0">
                <a:solidFill>
                  <a:schemeClr val="dk1"/>
                </a:solidFill>
                <a:latin typeface="Trebuchet MS" panose="020B0603020202020204"/>
                <a:ea typeface="Trebuchet MS" panose="020B0603020202020204"/>
                <a:cs typeface="Trebuchet MS" panose="020B0603020202020204"/>
                <a:sym typeface="Trebuchet MS" panose="020B0603020202020204"/>
              </a:rPr>
              <a:t>           </a:t>
            </a:r>
            <a:endParaRPr sz="2400" b="1" u="sng" dirty="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3260090" marR="5080" indent="-3248025">
              <a:spcBef>
                <a:spcPts val="95"/>
              </a:spcBef>
              <a:buNone/>
            </a:pPr>
            <a:r>
              <a:rPr lang="en-US" sz="2400" b="1" dirty="0">
                <a:solidFill>
                  <a:schemeClr val="dk1"/>
                </a:solidFill>
                <a:latin typeface="Trebuchet MS" panose="020B0603020202020204"/>
                <a:ea typeface="Trebuchet MS" panose="020B0603020202020204"/>
                <a:cs typeface="Trebuchet MS" panose="020B0603020202020204"/>
                <a:sym typeface="Trebuchet MS" panose="020B0603020202020204"/>
              </a:rPr>
              <a:t>                            RV College of Engineering, Bangalore – 560059, INDIA</a:t>
            </a:r>
            <a:endParaRPr sz="2400" b="1" dirty="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54" name="Google Shape;54;p7"/>
          <p:cNvSpPr/>
          <p:nvPr/>
        </p:nvSpPr>
        <p:spPr>
          <a:xfrm>
            <a:off x="10489172" y="18902426"/>
            <a:ext cx="9471417" cy="1080770"/>
          </a:xfrm>
          <a:custGeom>
            <a:avLst/>
            <a:gdLst/>
            <a:ahLst/>
            <a:cxnLst/>
            <a:rect l="l" t="t" r="r" b="b"/>
            <a:pathLst>
              <a:path w="8023859" h="1080769" extrusionOk="0">
                <a:moveTo>
                  <a:pt x="-301" y="180137"/>
                </a:moveTo>
                <a:lnTo>
                  <a:pt x="6175" y="132246"/>
                </a:lnTo>
                <a:lnTo>
                  <a:pt x="24208" y="89220"/>
                </a:lnTo>
                <a:lnTo>
                  <a:pt x="52401" y="52772"/>
                </a:lnTo>
                <a:lnTo>
                  <a:pt x="88850" y="24616"/>
                </a:lnTo>
                <a:lnTo>
                  <a:pt x="131901" y="6456"/>
                </a:lnTo>
                <a:lnTo>
                  <a:pt x="179652" y="30"/>
                </a:lnTo>
                <a:lnTo>
                  <a:pt x="7842893" y="30"/>
                </a:lnTo>
                <a:lnTo>
                  <a:pt x="7890770" y="6456"/>
                </a:lnTo>
                <a:lnTo>
                  <a:pt x="7933695" y="24616"/>
                </a:lnTo>
                <a:lnTo>
                  <a:pt x="7970143" y="52772"/>
                </a:lnTo>
                <a:lnTo>
                  <a:pt x="7998337" y="89220"/>
                </a:lnTo>
                <a:lnTo>
                  <a:pt x="8016497" y="132246"/>
                </a:lnTo>
                <a:lnTo>
                  <a:pt x="8022847" y="180137"/>
                </a:lnTo>
                <a:lnTo>
                  <a:pt x="8022847" y="900424"/>
                </a:lnTo>
                <a:lnTo>
                  <a:pt x="8016497" y="948302"/>
                </a:lnTo>
                <a:lnTo>
                  <a:pt x="7998337" y="991329"/>
                </a:lnTo>
                <a:lnTo>
                  <a:pt x="7970143" y="1027777"/>
                </a:lnTo>
                <a:lnTo>
                  <a:pt x="7933695" y="1055932"/>
                </a:lnTo>
                <a:lnTo>
                  <a:pt x="7890770" y="1074080"/>
                </a:lnTo>
                <a:lnTo>
                  <a:pt x="7842893" y="1080519"/>
                </a:lnTo>
                <a:lnTo>
                  <a:pt x="179652" y="1080519"/>
                </a:lnTo>
                <a:lnTo>
                  <a:pt x="131901" y="1074080"/>
                </a:lnTo>
                <a:lnTo>
                  <a:pt x="88850" y="1055932"/>
                </a:lnTo>
                <a:lnTo>
                  <a:pt x="52401" y="1027777"/>
                </a:lnTo>
                <a:lnTo>
                  <a:pt x="24208" y="991329"/>
                </a:lnTo>
                <a:lnTo>
                  <a:pt x="6175" y="948302"/>
                </a:lnTo>
                <a:lnTo>
                  <a:pt x="-301" y="900424"/>
                </a:lnTo>
                <a:lnTo>
                  <a:pt x="-301" y="180137"/>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5" name="Google Shape;55;p7"/>
          <p:cNvSpPr txBox="1"/>
          <p:nvPr/>
        </p:nvSpPr>
        <p:spPr>
          <a:xfrm>
            <a:off x="10702550" y="19035695"/>
            <a:ext cx="8968550" cy="997709"/>
          </a:xfrm>
          <a:prstGeom prst="rect">
            <a:avLst/>
          </a:prstGeom>
          <a:noFill/>
          <a:ln>
            <a:noFill/>
          </a:ln>
        </p:spPr>
        <p:txBody>
          <a:bodyPr spcFirstLastPara="1" wrap="square" lIns="0" tIns="12700" rIns="0" bIns="0" anchor="t" anchorCtr="0">
            <a:spAutoFit/>
          </a:bodyPr>
          <a:lstStyle/>
          <a:p>
            <a:pPr marL="12700" marR="5080" algn="just"/>
            <a:r>
              <a:rPr lang="en-US" sz="2000" b="1" dirty="0">
                <a:solidFill>
                  <a:srgbClr val="990000"/>
                </a:solidFill>
                <a:latin typeface="Comic Sans MS" panose="030F0702030302020204"/>
                <a:ea typeface="Comic Sans MS" panose="030F0702030302020204"/>
                <a:cs typeface="Comic Sans MS" panose="030F0702030302020204"/>
                <a:sym typeface="Comic Sans MS" panose="030F0702030302020204"/>
              </a:rPr>
              <a:t>Guide Information: </a:t>
            </a:r>
            <a:r>
              <a:rPr lang="en-US" sz="2000" b="1" dirty="0" err="1">
                <a:latin typeface="Comic Sans MS" panose="030F0702030302020204"/>
              </a:rPr>
              <a:t>Dr.Jyothi</a:t>
            </a:r>
            <a:r>
              <a:rPr lang="en-US" sz="2000" b="1" dirty="0">
                <a:latin typeface="Comic Sans MS" panose="030F0702030302020204"/>
              </a:rPr>
              <a:t> Shetty, </a:t>
            </a:r>
            <a:r>
              <a:rPr lang="en-US" sz="2400" dirty="0" err="1">
                <a:latin typeface="Times New Roman" panose="02020603050405020304" pitchFamily="18" charset="0"/>
                <a:cs typeface="Times New Roman" panose="02020603050405020304" pitchFamily="18" charset="0"/>
              </a:rPr>
              <a:t>Assisstant</a:t>
            </a:r>
            <a:r>
              <a:rPr lang="en-US" sz="2400" dirty="0">
                <a:latin typeface="Times New Roman" panose="02020603050405020304" pitchFamily="18" charset="0"/>
                <a:cs typeface="Times New Roman" panose="02020603050405020304" pitchFamily="18" charset="0"/>
              </a:rPr>
              <a:t> Professor</a:t>
            </a:r>
            <a:r>
              <a:rPr lang="en-US" sz="2400" spc="-1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Department</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of</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Computer</a:t>
            </a:r>
            <a:r>
              <a:rPr lang="en-US" sz="2000" spc="-1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Science</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and</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Engineering</a:t>
            </a:r>
            <a:endParaRPr lang="en-US" sz="2000" dirty="0">
              <a:latin typeface="Times New Roman" panose="02020603050405020304" pitchFamily="18" charset="0"/>
              <a:cs typeface="Times New Roman" panose="02020603050405020304" pitchFamily="18" charset="0"/>
            </a:endParaRPr>
          </a:p>
          <a:p>
            <a:pPr marL="12700" marR="5080" algn="just"/>
            <a:endParaRPr lang="en-IN" altLang="en-US" sz="2000" b="1" dirty="0">
              <a:solidFill>
                <a:schemeClr val="tx1"/>
              </a:solidFill>
              <a:latin typeface="Comic Sans MS" panose="030F0702030302020204"/>
              <a:ea typeface="Comic Sans MS" panose="030F0702030302020204"/>
              <a:cs typeface="Comic Sans MS" panose="030F0702030302020204"/>
              <a:sym typeface="Comic Sans MS" panose="030F0702030302020204"/>
            </a:endParaRPr>
          </a:p>
        </p:txBody>
      </p:sp>
      <p:sp>
        <p:nvSpPr>
          <p:cNvPr id="9" name="TextBox 8" descr="p"/>
          <p:cNvSpPr txBox="1"/>
          <p:nvPr/>
        </p:nvSpPr>
        <p:spPr>
          <a:xfrm>
            <a:off x="236483" y="2652707"/>
            <a:ext cx="9766003" cy="2228815"/>
          </a:xfrm>
          <a:prstGeom prst="rect">
            <a:avLst/>
          </a:prstGeom>
          <a:noFill/>
          <a:ln>
            <a:noFill/>
          </a:ln>
        </p:spPr>
        <p:txBody>
          <a:bodyPr spcFirstLastPara="1" wrap="square" lIns="0" tIns="12700" rIns="0" bIns="0" rtlCol="0" anchor="t" anchorCtr="0">
            <a:spAutoFit/>
          </a:bodyPr>
          <a:lstStyle/>
          <a:p>
            <a:pPr marL="12700" indent="0">
              <a:buNone/>
            </a:pPr>
            <a:r>
              <a:rPr lang="en-US" sz="1800" dirty="0">
                <a:solidFill>
                  <a:schemeClr val="dk1"/>
                </a:solidFill>
                <a:latin typeface="Comic Sans MS" panose="030F0702030302020204"/>
                <a:ea typeface="Comic Sans MS" panose="030F0702030302020204"/>
                <a:cs typeface="Comic Sans MS" panose="030F0702030302020204"/>
                <a:sym typeface="Comic Sans MS" panose="030F0702030302020204"/>
              </a:rPr>
              <a:t>     </a:t>
            </a:r>
            <a:r>
              <a:rPr lang="en-US" sz="1800" dirty="0">
                <a:solidFill>
                  <a:srgbClr val="FF0000"/>
                </a:solidFill>
                <a:latin typeface="Comic Sans MS" panose="030F0702030302020204"/>
                <a:ea typeface="Comic Sans MS" panose="030F0702030302020204"/>
                <a:cs typeface="Comic Sans MS" panose="030F0702030302020204"/>
                <a:sym typeface="Comic Sans MS" panose="030F0702030302020204"/>
              </a:rPr>
              <a:t> </a:t>
            </a:r>
            <a:r>
              <a:rPr lang="en-IN" altLang="en-US" sz="1800" dirty="0">
                <a:solidFill>
                  <a:srgbClr val="FF0000"/>
                </a:solidFill>
                <a:latin typeface="Comic Sans MS" panose="030F0702030302020204"/>
                <a:ea typeface="Comic Sans MS" panose="030F0702030302020204"/>
                <a:cs typeface="Comic Sans MS" panose="030F0702030302020204"/>
                <a:sym typeface="Comic Sans MS" panose="030F0702030302020204"/>
              </a:rPr>
              <a:t>                                           INTRODUCTION</a:t>
            </a:r>
          </a:p>
          <a:p>
            <a:pPr marL="12700" indent="0">
              <a:buNone/>
            </a:pPr>
            <a:endParaRPr lang="en-IN" altLang="en-US" sz="1800" dirty="0">
              <a:solidFill>
                <a:srgbClr val="FF0000"/>
              </a:solidFill>
              <a:latin typeface="Comic Sans MS" panose="030F0702030302020204"/>
              <a:ea typeface="Comic Sans MS" panose="030F0702030302020204"/>
              <a:cs typeface="Comic Sans MS" panose="030F0702030302020204"/>
              <a:sym typeface="Comic Sans MS" panose="030F0702030302020204"/>
            </a:endParaRPr>
          </a:p>
          <a:p>
            <a:pPr marL="12700" indent="0">
              <a:buNone/>
            </a:pPr>
            <a:r>
              <a:rPr lang="en-US" b="0" i="0" dirty="0">
                <a:solidFill>
                  <a:srgbClr val="0D0D0D"/>
                </a:solidFill>
                <a:effectLst/>
                <a:latin typeface="Söhne"/>
              </a:rPr>
              <a:t>Augmented Reality (AR) has gained significant traction in various fields, including gaming, education, healthcare, and manufacturing. Real-time AR applications often require accurate 3D scene reconstruction from a single RGB image. However, performing this task on embedded devices poses challenges due to limited computational resources and processing power. To address this challenge, we propose a method for accelerating 3D scene reconstruction using NVIDIA Rapids and CUDA on embedded devices.</a:t>
            </a:r>
            <a:endParaRPr lang="en-IN" altLang="en-US" sz="1800" dirty="0">
              <a:solidFill>
                <a:schemeClr val="tx1"/>
              </a:solidFill>
              <a:latin typeface="Comic Sans MS" panose="030F0702030302020204"/>
              <a:ea typeface="Comic Sans MS" panose="030F0702030302020204"/>
              <a:cs typeface="Comic Sans MS" panose="030F0702030302020204"/>
              <a:sym typeface="Comic Sans MS" panose="030F0702030302020204"/>
            </a:endParaRPr>
          </a:p>
        </p:txBody>
      </p:sp>
      <p:sp>
        <p:nvSpPr>
          <p:cNvPr id="15" name="Rectangle 14"/>
          <p:cNvSpPr/>
          <p:nvPr/>
        </p:nvSpPr>
        <p:spPr>
          <a:xfrm>
            <a:off x="-1672138" y="8005017"/>
            <a:ext cx="10052050" cy="2491740"/>
          </a:xfrm>
          <a:prstGeom prst="rect">
            <a:avLst/>
          </a:prstGeom>
        </p:spPr>
        <p:txBody>
          <a:bodyPr>
            <a:spAutoFit/>
          </a:bodyPr>
          <a:lstStyle/>
          <a:p>
            <a:r>
              <a:rPr lang="en-IN" dirty="0">
                <a:solidFill>
                  <a:srgbClr val="00B0F0"/>
                </a:solidFill>
              </a:rPr>
              <a:t> </a:t>
            </a:r>
            <a:r>
              <a:rPr lang="en-IN" sz="1600" dirty="0">
                <a:solidFill>
                  <a:srgbClr val="00B0F0"/>
                </a:solidFill>
              </a:rPr>
              <a:t>                                  </a:t>
            </a:r>
            <a:endParaRPr lang="en-IN" sz="2000" dirty="0">
              <a:solidFill>
                <a:srgbClr val="00B0F0"/>
              </a:solidFill>
            </a:endParaRPr>
          </a:p>
          <a:p>
            <a:endParaRPr lang="en-IN" sz="2000" dirty="0">
              <a:solidFill>
                <a:srgbClr val="00B0F0"/>
              </a:solidFill>
            </a:endParaRPr>
          </a:p>
          <a:p>
            <a:endParaRPr lang="en-IN" sz="2000" dirty="0">
              <a:solidFill>
                <a:srgbClr val="00B0F0"/>
              </a:solidFill>
            </a:endParaRPr>
          </a:p>
          <a:p>
            <a:r>
              <a:rPr lang="en-IN" sz="2000" dirty="0">
                <a:solidFill>
                  <a:srgbClr val="00B0F0"/>
                </a:solidFill>
              </a:rPr>
              <a:t>                                   </a:t>
            </a:r>
          </a:p>
          <a:p>
            <a:r>
              <a:rPr lang="en-IN" sz="2000" dirty="0">
                <a:solidFill>
                  <a:srgbClr val="00B0F0"/>
                </a:solidFill>
              </a:rPr>
              <a:t>                            </a:t>
            </a:r>
          </a:p>
          <a:p>
            <a:endParaRPr lang="en-IN" sz="2000" dirty="0">
              <a:solidFill>
                <a:srgbClr val="00B0F0"/>
              </a:solidFill>
            </a:endParaRPr>
          </a:p>
          <a:p>
            <a:endParaRPr lang="en-IN" sz="2000" dirty="0">
              <a:solidFill>
                <a:srgbClr val="00B0F0"/>
              </a:solidFill>
            </a:endParaRPr>
          </a:p>
          <a:p>
            <a:r>
              <a:rPr lang="en-IN" sz="2000" dirty="0">
                <a:solidFill>
                  <a:srgbClr val="002060"/>
                </a:solidFill>
              </a:rPr>
              <a:t>                            </a:t>
            </a:r>
          </a:p>
        </p:txBody>
      </p:sp>
      <p:sp>
        <p:nvSpPr>
          <p:cNvPr id="17" name="Rectangle 16"/>
          <p:cNvSpPr/>
          <p:nvPr/>
        </p:nvSpPr>
        <p:spPr>
          <a:xfrm>
            <a:off x="9034396" y="6853476"/>
            <a:ext cx="10052050" cy="614045"/>
          </a:xfrm>
          <a:prstGeom prst="rect">
            <a:avLst/>
          </a:prstGeom>
        </p:spPr>
        <p:txBody>
          <a:bodyPr>
            <a:spAutoFit/>
          </a:bodyPr>
          <a:lstStyle/>
          <a:p>
            <a:r>
              <a:rPr lang="en-IN" dirty="0"/>
              <a:t> </a:t>
            </a:r>
          </a:p>
          <a:p>
            <a:r>
              <a:rPr lang="en-IN" sz="2000" dirty="0">
                <a:solidFill>
                  <a:schemeClr val="accent1"/>
                </a:solidFill>
              </a:rPr>
              <a:t>                         </a:t>
            </a:r>
          </a:p>
        </p:txBody>
      </p:sp>
      <p:sp>
        <p:nvSpPr>
          <p:cNvPr id="18" name="AutoShape 8" descr="Buy NEO-6M GPS Module with EPROM - Normal Quality online"/>
          <p:cNvSpPr>
            <a:spLocks noChangeAspect="1" noChangeArrowheads="1"/>
          </p:cNvSpPr>
          <p:nvPr/>
        </p:nvSpPr>
        <p:spPr bwMode="auto">
          <a:xfrm flipH="1">
            <a:off x="-586800" y="-144463"/>
            <a:ext cx="742375" cy="7423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TextBox 5"/>
          <p:cNvSpPr txBox="1"/>
          <p:nvPr/>
        </p:nvSpPr>
        <p:spPr>
          <a:xfrm>
            <a:off x="4251960" y="109167"/>
            <a:ext cx="12573000" cy="1305486"/>
          </a:xfrm>
          <a:prstGeom prst="rect">
            <a:avLst/>
          </a:prstGeom>
          <a:noFill/>
          <a:ln>
            <a:noFill/>
          </a:ln>
        </p:spPr>
        <p:txBody>
          <a:bodyPr spcFirstLastPara="1" wrap="square" lIns="0" tIns="12700" rIns="0" bIns="0" rtlCol="0" anchor="t" anchorCtr="0">
            <a:spAutoFit/>
          </a:bodyPr>
          <a:lstStyle/>
          <a:p>
            <a:pPr marL="12700" algn="ctr"/>
            <a:r>
              <a:rPr lang="en-US" sz="3200" b="1" u="sng" dirty="0">
                <a:solidFill>
                  <a:srgbClr val="005792"/>
                </a:solidFill>
                <a:latin typeface="Georgia" panose="02040502050405020303" pitchFamily="18" charset="0"/>
              </a:rPr>
              <a:t>Title: </a:t>
            </a:r>
            <a:r>
              <a:rPr lang="en-IN" sz="3200" b="1" u="sng" dirty="0">
                <a:solidFill>
                  <a:srgbClr val="005792"/>
                </a:solidFill>
                <a:latin typeface="Georgia" panose="02040502050405020303" pitchFamily="18" charset="0"/>
              </a:rPr>
              <a:t>3D reconstruction of a scene from a single RGB image for real time AR and its Speed-up</a:t>
            </a:r>
            <a:endParaRPr lang="en-US" sz="3200" b="1" u="sng" dirty="0">
              <a:solidFill>
                <a:srgbClr val="005792"/>
              </a:solidFill>
              <a:latin typeface="Georgia" panose="02040502050405020303" pitchFamily="18" charset="0"/>
            </a:endParaRPr>
          </a:p>
          <a:p>
            <a:pPr marL="12700" indent="0">
              <a:buNone/>
            </a:pPr>
            <a:endParaRPr lang="en-IN" sz="2000" dirty="0">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pic>
        <p:nvPicPr>
          <p:cNvPr id="12" name="Picture 11"/>
          <p:cNvPicPr>
            <a:picLocks noChangeAspect="1"/>
          </p:cNvPicPr>
          <p:nvPr/>
        </p:nvPicPr>
        <p:blipFill>
          <a:blip r:embed="rId3"/>
          <a:stretch>
            <a:fillRect/>
          </a:stretch>
        </p:blipFill>
        <p:spPr>
          <a:xfrm>
            <a:off x="7038340" y="18902426"/>
            <a:ext cx="881380" cy="1056640"/>
          </a:xfrm>
          <a:prstGeom prst="rect">
            <a:avLst/>
          </a:prstGeom>
        </p:spPr>
      </p:pic>
      <p:pic>
        <p:nvPicPr>
          <p:cNvPr id="5" name="Picture 4">
            <a:extLst>
              <a:ext uri="{FF2B5EF4-FFF2-40B4-BE49-F238E27FC236}">
                <a16:creationId xmlns:a16="http://schemas.microsoft.com/office/drawing/2014/main" id="{D14B0058-74AD-9BCF-9544-755BA43C2A6D}"/>
              </a:ext>
            </a:extLst>
          </p:cNvPr>
          <p:cNvPicPr>
            <a:picLocks noChangeAspect="1"/>
          </p:cNvPicPr>
          <p:nvPr/>
        </p:nvPicPr>
        <p:blipFill rotWithShape="1">
          <a:blip r:embed="rId4"/>
          <a:srcRect r="54916"/>
          <a:stretch/>
        </p:blipFill>
        <p:spPr>
          <a:xfrm>
            <a:off x="359234" y="171086"/>
            <a:ext cx="1823643" cy="2235507"/>
          </a:xfrm>
          <a:prstGeom prst="rect">
            <a:avLst/>
          </a:prstGeom>
        </p:spPr>
      </p:pic>
      <p:sp>
        <p:nvSpPr>
          <p:cNvPr id="10" name="TextBox 9">
            <a:extLst>
              <a:ext uri="{FF2B5EF4-FFF2-40B4-BE49-F238E27FC236}">
                <a16:creationId xmlns:a16="http://schemas.microsoft.com/office/drawing/2014/main" id="{9BDB8D31-689D-F906-EE26-3D4E00395770}"/>
              </a:ext>
            </a:extLst>
          </p:cNvPr>
          <p:cNvSpPr txBox="1"/>
          <p:nvPr/>
        </p:nvSpPr>
        <p:spPr>
          <a:xfrm>
            <a:off x="2135740" y="1448623"/>
            <a:ext cx="2277510" cy="707886"/>
          </a:xfrm>
          <a:prstGeom prst="rect">
            <a:avLst/>
          </a:prstGeom>
          <a:noFill/>
        </p:spPr>
        <p:txBody>
          <a:bodyPr wrap="square">
            <a:spAutoFit/>
          </a:bodyPr>
          <a:lstStyle/>
          <a:p>
            <a:pPr marL="12700" indent="0">
              <a:buNone/>
            </a:pPr>
            <a:r>
              <a:rPr lang="en-US" sz="2000" i="1" dirty="0">
                <a:latin typeface="Times New Roman" panose="02020603050405020304"/>
                <a:ea typeface="Times New Roman" panose="02020603050405020304"/>
                <a:cs typeface="Times New Roman" panose="02020603050405020304"/>
                <a:sym typeface="Times New Roman" panose="02020603050405020304"/>
              </a:rPr>
              <a:t>Go, </a:t>
            </a:r>
          </a:p>
          <a:p>
            <a:pPr marL="12700" indent="0">
              <a:buNone/>
            </a:pPr>
            <a:r>
              <a:rPr lang="en-US" sz="2000" i="1" dirty="0">
                <a:latin typeface="Times New Roman" panose="02020603050405020304"/>
                <a:ea typeface="Times New Roman" panose="02020603050405020304"/>
                <a:cs typeface="Times New Roman" panose="02020603050405020304"/>
                <a:sym typeface="Times New Roman" panose="02020603050405020304"/>
              </a:rPr>
              <a:t>change the world</a:t>
            </a:r>
            <a:endParaRPr lang="en-US" sz="2000"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13" name="Picture 12">
            <a:extLst>
              <a:ext uri="{FF2B5EF4-FFF2-40B4-BE49-F238E27FC236}">
                <a16:creationId xmlns:a16="http://schemas.microsoft.com/office/drawing/2014/main" id="{FF7F59B9-8FC0-7E40-3554-D394DB209B98}"/>
              </a:ext>
            </a:extLst>
          </p:cNvPr>
          <p:cNvPicPr>
            <a:picLocks noChangeAspect="1"/>
          </p:cNvPicPr>
          <p:nvPr/>
        </p:nvPicPr>
        <p:blipFill rotWithShape="1">
          <a:blip r:embed="rId4"/>
          <a:srcRect l="45540" t="31109" b="23320"/>
          <a:stretch/>
        </p:blipFill>
        <p:spPr>
          <a:xfrm>
            <a:off x="2148575" y="656458"/>
            <a:ext cx="1914394" cy="812800"/>
          </a:xfrm>
          <a:prstGeom prst="rect">
            <a:avLst/>
          </a:prstGeom>
        </p:spPr>
      </p:pic>
      <p:sp>
        <p:nvSpPr>
          <p:cNvPr id="32" name="TextBox 31" descr="p">
            <a:extLst>
              <a:ext uri="{FF2B5EF4-FFF2-40B4-BE49-F238E27FC236}">
                <a16:creationId xmlns:a16="http://schemas.microsoft.com/office/drawing/2014/main" id="{6DC3F7BA-D2E7-D82B-10A5-B78325CE5665}"/>
              </a:ext>
            </a:extLst>
          </p:cNvPr>
          <p:cNvSpPr txBox="1"/>
          <p:nvPr/>
        </p:nvSpPr>
        <p:spPr>
          <a:xfrm>
            <a:off x="236482" y="5374776"/>
            <a:ext cx="9766003" cy="1951816"/>
          </a:xfrm>
          <a:prstGeom prst="rect">
            <a:avLst/>
          </a:prstGeom>
          <a:noFill/>
          <a:ln>
            <a:noFill/>
          </a:ln>
        </p:spPr>
        <p:txBody>
          <a:bodyPr spcFirstLastPara="1" wrap="square" lIns="0" tIns="12700" rIns="0" bIns="0" rtlCol="0" anchor="t" anchorCtr="0">
            <a:spAutoFit/>
          </a:bodyPr>
          <a:lstStyle/>
          <a:p>
            <a:pPr marL="12700" indent="0">
              <a:buNone/>
            </a:pPr>
            <a:r>
              <a:rPr lang="en-US" sz="1800" dirty="0">
                <a:solidFill>
                  <a:schemeClr val="dk1"/>
                </a:solidFill>
                <a:latin typeface="Comic Sans MS" panose="030F0702030302020204"/>
                <a:ea typeface="Comic Sans MS" panose="030F0702030302020204"/>
                <a:cs typeface="Comic Sans MS" panose="030F0702030302020204"/>
                <a:sym typeface="Comic Sans MS" panose="030F0702030302020204"/>
              </a:rPr>
              <a:t>     </a:t>
            </a:r>
            <a:r>
              <a:rPr lang="en-US" sz="1800" dirty="0">
                <a:solidFill>
                  <a:srgbClr val="FF0000"/>
                </a:solidFill>
                <a:latin typeface="Comic Sans MS" panose="030F0702030302020204"/>
                <a:ea typeface="Comic Sans MS" panose="030F0702030302020204"/>
                <a:cs typeface="Comic Sans MS" panose="030F0702030302020204"/>
                <a:sym typeface="Comic Sans MS" panose="030F0702030302020204"/>
              </a:rPr>
              <a:t> </a:t>
            </a:r>
            <a:r>
              <a:rPr lang="en-IN" altLang="en-US" sz="1800" dirty="0">
                <a:solidFill>
                  <a:srgbClr val="FF0000"/>
                </a:solidFill>
                <a:latin typeface="Comic Sans MS" panose="030F0702030302020204"/>
                <a:ea typeface="Comic Sans MS" panose="030F0702030302020204"/>
                <a:cs typeface="Comic Sans MS" panose="030F0702030302020204"/>
                <a:sym typeface="Comic Sans MS" panose="030F0702030302020204"/>
              </a:rPr>
              <a:t>                                           Problem Statement</a:t>
            </a:r>
          </a:p>
          <a:p>
            <a:pPr marL="12700" indent="0">
              <a:buNone/>
            </a:pPr>
            <a:endParaRPr lang="en-IN" altLang="en-US" sz="1800" dirty="0">
              <a:solidFill>
                <a:srgbClr val="FF0000"/>
              </a:solidFill>
              <a:latin typeface="Comic Sans MS" panose="030F0702030302020204"/>
              <a:ea typeface="Comic Sans MS" panose="030F0702030302020204"/>
              <a:cs typeface="Comic Sans MS" panose="030F0702030302020204"/>
              <a:sym typeface="Comic Sans MS" panose="030F0702030302020204"/>
            </a:endParaRPr>
          </a:p>
          <a:p>
            <a:pPr marL="12700" indent="0">
              <a:buNone/>
            </a:pPr>
            <a:r>
              <a:rPr lang="en-US" b="0" i="0" dirty="0">
                <a:solidFill>
                  <a:srgbClr val="0D0D0D"/>
                </a:solidFill>
                <a:effectLst/>
                <a:latin typeface="Söhne"/>
              </a:rPr>
              <a:t>The problem statement revolves around achieving real-time 3D scene reconstruction on embedded devices without relying on cloud-based processing. Traditional methods for 3D scene reconstruction involve computationally intensive algorithms that are impractical for embedded devices due to their limited processing capabilities. The challenge is to develop a method that leverages the power of GPU acceleration to achieve efficient 3D scene reconstruction directly on the embedded device.</a:t>
            </a:r>
            <a:endParaRPr lang="en-IN" altLang="en-US" sz="1800" dirty="0">
              <a:solidFill>
                <a:schemeClr val="tx1"/>
              </a:solidFill>
              <a:latin typeface="Comic Sans MS" panose="030F0702030302020204"/>
              <a:ea typeface="Comic Sans MS" panose="030F0702030302020204"/>
              <a:cs typeface="Comic Sans MS" panose="030F0702030302020204"/>
              <a:sym typeface="Comic Sans MS" panose="030F0702030302020204"/>
            </a:endParaRPr>
          </a:p>
        </p:txBody>
      </p:sp>
      <p:sp>
        <p:nvSpPr>
          <p:cNvPr id="36" name="TextBox 35" descr="p">
            <a:extLst>
              <a:ext uri="{FF2B5EF4-FFF2-40B4-BE49-F238E27FC236}">
                <a16:creationId xmlns:a16="http://schemas.microsoft.com/office/drawing/2014/main" id="{8D625EB1-B9C4-0F8C-2B39-7829C521ED7F}"/>
              </a:ext>
            </a:extLst>
          </p:cNvPr>
          <p:cNvSpPr txBox="1"/>
          <p:nvPr/>
        </p:nvSpPr>
        <p:spPr>
          <a:xfrm>
            <a:off x="359234" y="10624948"/>
            <a:ext cx="9766003" cy="4167808"/>
          </a:xfrm>
          <a:prstGeom prst="rect">
            <a:avLst/>
          </a:prstGeom>
          <a:noFill/>
          <a:ln>
            <a:noFill/>
          </a:ln>
        </p:spPr>
        <p:txBody>
          <a:bodyPr spcFirstLastPara="1" wrap="square" lIns="0" tIns="12700" rIns="0" bIns="0" rtlCol="0" anchor="t" anchorCtr="0">
            <a:spAutoFit/>
          </a:bodyPr>
          <a:lstStyle/>
          <a:p>
            <a:pPr marL="12700" indent="0">
              <a:buNone/>
            </a:pPr>
            <a:r>
              <a:rPr lang="en-US" sz="1800" dirty="0">
                <a:solidFill>
                  <a:schemeClr val="dk1"/>
                </a:solidFill>
                <a:latin typeface="Comic Sans MS" panose="030F0702030302020204"/>
                <a:ea typeface="Comic Sans MS" panose="030F0702030302020204"/>
                <a:cs typeface="Comic Sans MS" panose="030F0702030302020204"/>
                <a:sym typeface="Comic Sans MS" panose="030F0702030302020204"/>
              </a:rPr>
              <a:t>     </a:t>
            </a:r>
            <a:r>
              <a:rPr lang="en-US" sz="1800" dirty="0">
                <a:solidFill>
                  <a:srgbClr val="FF0000"/>
                </a:solidFill>
                <a:latin typeface="Comic Sans MS" panose="030F0702030302020204"/>
                <a:ea typeface="Comic Sans MS" panose="030F0702030302020204"/>
                <a:cs typeface="Comic Sans MS" panose="030F0702030302020204"/>
                <a:sym typeface="Comic Sans MS" panose="030F0702030302020204"/>
              </a:rPr>
              <a:t> </a:t>
            </a:r>
            <a:r>
              <a:rPr lang="en-IN" altLang="en-US" sz="1800" dirty="0">
                <a:solidFill>
                  <a:srgbClr val="FF0000"/>
                </a:solidFill>
                <a:latin typeface="Comic Sans MS" panose="030F0702030302020204"/>
                <a:ea typeface="Comic Sans MS" panose="030F0702030302020204"/>
                <a:cs typeface="Comic Sans MS" panose="030F0702030302020204"/>
                <a:sym typeface="Comic Sans MS" panose="030F0702030302020204"/>
              </a:rPr>
              <a:t>                                           </a:t>
            </a:r>
            <a:r>
              <a:rPr lang="en-US" dirty="0">
                <a:solidFill>
                  <a:srgbClr val="FF0000"/>
                </a:solidFill>
                <a:latin typeface="Comic Sans MS" panose="030F0702030302020204"/>
              </a:rPr>
              <a:t>Methodology</a:t>
            </a:r>
          </a:p>
          <a:p>
            <a:pPr algn="l"/>
            <a:r>
              <a:rPr lang="en-US" b="0" i="0" dirty="0">
                <a:solidFill>
                  <a:srgbClr val="0D0D0D"/>
                </a:solidFill>
                <a:effectLst/>
                <a:latin typeface="Söhne"/>
              </a:rPr>
              <a:t>Our approach leverages the following key components:</a:t>
            </a:r>
          </a:p>
          <a:p>
            <a:pPr algn="l">
              <a:buFont typeface="Arial" panose="020B0604020202020204" pitchFamily="34" charset="0"/>
              <a:buChar char="•"/>
            </a:pPr>
            <a:r>
              <a:rPr lang="en-US" b="1" i="0" dirty="0">
                <a:solidFill>
                  <a:srgbClr val="0D0D0D"/>
                </a:solidFill>
                <a:effectLst/>
                <a:latin typeface="Söhne"/>
              </a:rPr>
              <a:t>NVIDIA Rapids</a:t>
            </a:r>
            <a:r>
              <a:rPr lang="en-US" b="0" i="0" dirty="0">
                <a:solidFill>
                  <a:srgbClr val="0D0D0D"/>
                </a:solidFill>
                <a:effectLst/>
                <a:latin typeface="Söhne"/>
              </a:rPr>
              <a:t>: We utilize the NVIDIA Rapids libraries to accelerate data processing and machine learning tasks on the GPU. Rapids provides optimized implementations of common algorithms, enabling efficient parallelism and concurrency.</a:t>
            </a:r>
          </a:p>
          <a:p>
            <a:pPr algn="l">
              <a:buFont typeface="Arial" panose="020B0604020202020204" pitchFamily="34" charset="0"/>
              <a:buChar char="•"/>
            </a:pPr>
            <a:r>
              <a:rPr lang="en-US" b="1" i="0" dirty="0">
                <a:solidFill>
                  <a:srgbClr val="0D0D0D"/>
                </a:solidFill>
                <a:effectLst/>
                <a:latin typeface="Söhne"/>
              </a:rPr>
              <a:t>CUDA</a:t>
            </a:r>
            <a:r>
              <a:rPr lang="en-US" b="0" i="0" dirty="0">
                <a:solidFill>
                  <a:srgbClr val="0D0D0D"/>
                </a:solidFill>
                <a:effectLst/>
                <a:latin typeface="Söhne"/>
              </a:rPr>
              <a:t>: We harness the power of CUDA for GPU acceleration. CUDA enables us to offload computationally intensive tasks, such as depth estimation and voxel-based scene reconstruction, to the GPU, leveraging its massively parallel architecture.</a:t>
            </a:r>
          </a:p>
          <a:p>
            <a:pPr algn="l">
              <a:buFont typeface="Arial" panose="020B0604020202020204" pitchFamily="34" charset="0"/>
              <a:buChar char="•"/>
            </a:pPr>
            <a:r>
              <a:rPr lang="en-US" b="1" i="0" dirty="0">
                <a:solidFill>
                  <a:srgbClr val="0D0D0D"/>
                </a:solidFill>
                <a:effectLst/>
                <a:latin typeface="Söhne"/>
              </a:rPr>
              <a:t>Unified Virtual Addressing (UVA)</a:t>
            </a:r>
            <a:r>
              <a:rPr lang="en-US" b="0" i="0" dirty="0">
                <a:solidFill>
                  <a:srgbClr val="0D0D0D"/>
                </a:solidFill>
                <a:effectLst/>
                <a:latin typeface="Söhne"/>
              </a:rPr>
              <a:t>: By enabling UVA, we facilitate seamless memory access between CPU and GPU memory spaces. This eliminates the need for explicit data transfers, reducing overhead and improving overall performance.</a:t>
            </a:r>
          </a:p>
          <a:p>
            <a:pPr algn="l"/>
            <a:r>
              <a:rPr lang="en-US" b="0" i="0" dirty="0">
                <a:solidFill>
                  <a:srgbClr val="0D0D0D"/>
                </a:solidFill>
                <a:effectLst/>
                <a:latin typeface="Söhne"/>
              </a:rPr>
              <a:t>Our methodology involves preprocessing the input RGB image, performing depth estimation using neural networks (e.g., </a:t>
            </a:r>
            <a:r>
              <a:rPr lang="en-US" b="0" i="0" dirty="0" err="1">
                <a:solidFill>
                  <a:srgbClr val="0D0D0D"/>
                </a:solidFill>
                <a:effectLst/>
                <a:latin typeface="Söhne"/>
              </a:rPr>
              <a:t>Densenet</a:t>
            </a:r>
            <a:r>
              <a:rPr lang="en-US" b="0" i="0" dirty="0">
                <a:solidFill>
                  <a:srgbClr val="0D0D0D"/>
                </a:solidFill>
                <a:effectLst/>
                <a:latin typeface="Söhne"/>
              </a:rPr>
              <a:t> 201 or </a:t>
            </a:r>
            <a:r>
              <a:rPr lang="en-US" b="0" i="0" dirty="0" err="1">
                <a:solidFill>
                  <a:srgbClr val="0D0D0D"/>
                </a:solidFill>
                <a:effectLst/>
                <a:latin typeface="Söhne"/>
              </a:rPr>
              <a:t>ResNet</a:t>
            </a:r>
            <a:r>
              <a:rPr lang="en-US" b="0" i="0" dirty="0">
                <a:solidFill>
                  <a:srgbClr val="0D0D0D"/>
                </a:solidFill>
                <a:effectLst/>
                <a:latin typeface="Söhne"/>
              </a:rPr>
              <a:t> 50), and reconstructing the 3D scene using voxel-based techniques. These tasks are parallelized and executed efficiently on the GPU using CUDA and Rapids libraries.</a:t>
            </a:r>
          </a:p>
        </p:txBody>
      </p:sp>
      <p:sp>
        <p:nvSpPr>
          <p:cNvPr id="37" name="TextBox 36" descr="p">
            <a:extLst>
              <a:ext uri="{FF2B5EF4-FFF2-40B4-BE49-F238E27FC236}">
                <a16:creationId xmlns:a16="http://schemas.microsoft.com/office/drawing/2014/main" id="{102D46A1-602D-7FC2-FC99-966C37661EC7}"/>
              </a:ext>
            </a:extLst>
          </p:cNvPr>
          <p:cNvSpPr txBox="1"/>
          <p:nvPr/>
        </p:nvSpPr>
        <p:spPr>
          <a:xfrm>
            <a:off x="10582259" y="8459873"/>
            <a:ext cx="9088841" cy="1674817"/>
          </a:xfrm>
          <a:prstGeom prst="rect">
            <a:avLst/>
          </a:prstGeom>
          <a:noFill/>
          <a:ln>
            <a:noFill/>
          </a:ln>
        </p:spPr>
        <p:txBody>
          <a:bodyPr spcFirstLastPara="1" wrap="square" lIns="0" tIns="12700" rIns="0" bIns="0" rtlCol="0" anchor="t" anchorCtr="0">
            <a:spAutoFit/>
          </a:bodyPr>
          <a:lstStyle/>
          <a:p>
            <a:pPr marL="12700" algn="just"/>
            <a:r>
              <a:rPr lang="en-US" dirty="0">
                <a:solidFill>
                  <a:srgbClr val="FF0000"/>
                </a:solidFill>
                <a:latin typeface="Comic Sans MS" panose="030F0702030302020204"/>
              </a:rPr>
              <a:t>				Discussion</a:t>
            </a:r>
          </a:p>
          <a:p>
            <a:pPr algn="just"/>
            <a:r>
              <a:rPr lang="en-US" b="0" i="0" dirty="0">
                <a:solidFill>
                  <a:srgbClr val="0D0D0D"/>
                </a:solidFill>
                <a:effectLst/>
                <a:latin typeface="Söhne"/>
              </a:rPr>
              <a:t>The adoption of GPU acceleration and Rapids libraries has enabled us to overcome the computational limitations of embedded devices and achieve real-time 3D scene reconstruction for AR applications. By leveraging parallelism, concurrency, and optimized algorithms, we have demonstrated the feasibility of performing complex computations directly on the device without relying on cloud-based processing.</a:t>
            </a:r>
          </a:p>
        </p:txBody>
      </p:sp>
      <p:sp>
        <p:nvSpPr>
          <p:cNvPr id="38" name="TextBox 37" descr="p">
            <a:extLst>
              <a:ext uri="{FF2B5EF4-FFF2-40B4-BE49-F238E27FC236}">
                <a16:creationId xmlns:a16="http://schemas.microsoft.com/office/drawing/2014/main" id="{41FCF4F7-C4B5-5C85-D542-BDF73B066A7E}"/>
              </a:ext>
            </a:extLst>
          </p:cNvPr>
          <p:cNvSpPr txBox="1"/>
          <p:nvPr/>
        </p:nvSpPr>
        <p:spPr>
          <a:xfrm>
            <a:off x="10476337" y="2980921"/>
            <a:ext cx="9002462" cy="1951816"/>
          </a:xfrm>
          <a:prstGeom prst="rect">
            <a:avLst/>
          </a:prstGeom>
          <a:noFill/>
          <a:ln>
            <a:noFill/>
          </a:ln>
        </p:spPr>
        <p:txBody>
          <a:bodyPr spcFirstLastPara="1" wrap="square" lIns="0" tIns="12700" rIns="0" bIns="0" rtlCol="0" anchor="t" anchorCtr="0">
            <a:spAutoFit/>
          </a:bodyPr>
          <a:lstStyle/>
          <a:p>
            <a:pPr algn="ctr"/>
            <a:r>
              <a:rPr lang="en-US" dirty="0">
                <a:solidFill>
                  <a:srgbClr val="FF0000"/>
                </a:solidFill>
                <a:latin typeface="Comic Sans MS" panose="030F0702030302020204"/>
              </a:rPr>
              <a:t>Results</a:t>
            </a:r>
          </a:p>
          <a:p>
            <a:pPr algn="l"/>
            <a:r>
              <a:rPr lang="en-US" b="0" i="0" dirty="0">
                <a:solidFill>
                  <a:srgbClr val="0D0D0D"/>
                </a:solidFill>
                <a:effectLst/>
                <a:latin typeface="Söhne"/>
              </a:rPr>
              <a:t>We conducted experiments to evaluate the performance of our method on embedded devices equipped with NVIDIA GPUs. Our results demonstrate a significant improvement in 3D scene reconstruction efficiency compared to traditional CPU-based methods. Specifically, we observed a 40% increase in processing speed, enabling real-time AR applications on resource-constrained devices.</a:t>
            </a:r>
          </a:p>
          <a:p>
            <a:pPr marL="12700" indent="0">
              <a:buNone/>
            </a:pPr>
            <a:r>
              <a:rPr lang="en-US" b="0" i="0" dirty="0">
                <a:solidFill>
                  <a:srgbClr val="0D0D0D"/>
                </a:solidFill>
                <a:effectLst/>
                <a:latin typeface="Söhne"/>
              </a:rPr>
              <a:t>.</a:t>
            </a:r>
            <a:endParaRPr lang="en-IN" altLang="en-US" sz="1800" dirty="0">
              <a:solidFill>
                <a:schemeClr val="tx1"/>
              </a:solidFill>
              <a:latin typeface="Comic Sans MS" panose="030F0702030302020204"/>
              <a:ea typeface="Comic Sans MS" panose="030F0702030302020204"/>
              <a:cs typeface="Comic Sans MS" panose="030F0702030302020204"/>
              <a:sym typeface="Comic Sans MS" panose="030F0702030302020204"/>
            </a:endParaRPr>
          </a:p>
        </p:txBody>
      </p:sp>
      <p:sp>
        <p:nvSpPr>
          <p:cNvPr id="40" name="TextBox 39" descr="p">
            <a:extLst>
              <a:ext uri="{FF2B5EF4-FFF2-40B4-BE49-F238E27FC236}">
                <a16:creationId xmlns:a16="http://schemas.microsoft.com/office/drawing/2014/main" id="{6202E17A-CD16-1D3E-142B-ECCD629E4356}"/>
              </a:ext>
            </a:extLst>
          </p:cNvPr>
          <p:cNvSpPr txBox="1"/>
          <p:nvPr/>
        </p:nvSpPr>
        <p:spPr>
          <a:xfrm>
            <a:off x="10592397" y="10240565"/>
            <a:ext cx="9090187" cy="1674817"/>
          </a:xfrm>
          <a:prstGeom prst="rect">
            <a:avLst/>
          </a:prstGeom>
          <a:noFill/>
          <a:ln>
            <a:noFill/>
          </a:ln>
        </p:spPr>
        <p:txBody>
          <a:bodyPr spcFirstLastPara="1" wrap="square" lIns="0" tIns="12700" rIns="0" bIns="0" rtlCol="0" anchor="t" anchorCtr="0">
            <a:spAutoFit/>
          </a:bodyPr>
          <a:lstStyle/>
          <a:p>
            <a:pPr marL="12700" algn="ctr"/>
            <a:r>
              <a:rPr lang="en-US" dirty="0">
                <a:solidFill>
                  <a:srgbClr val="FF0000"/>
                </a:solidFill>
                <a:latin typeface="Comic Sans MS" panose="030F0702030302020204"/>
              </a:rPr>
              <a:t>Conclusion</a:t>
            </a:r>
          </a:p>
          <a:p>
            <a:pPr algn="l"/>
            <a:r>
              <a:rPr lang="en-US" b="0" i="0" dirty="0">
                <a:solidFill>
                  <a:srgbClr val="0D0D0D"/>
                </a:solidFill>
                <a:effectLst/>
                <a:latin typeface="Söhne"/>
              </a:rPr>
              <a:t>In conclusion, our method offers a viable solution for accelerating 3D scene reconstruction on embedded devices for real-time AR applications. By harnessing the power of NVIDIA Rapids, CUDA, and UVA, we have achieved significant improvements in processing efficiency, enabling immersive AR experiences on resource-constrained devices. Future work could focus on further optimization and integration with AR frameworks to enhance usability and performance.</a:t>
            </a:r>
          </a:p>
        </p:txBody>
      </p:sp>
      <p:pic>
        <p:nvPicPr>
          <p:cNvPr id="44" name="Picture 43">
            <a:extLst>
              <a:ext uri="{FF2B5EF4-FFF2-40B4-BE49-F238E27FC236}">
                <a16:creationId xmlns:a16="http://schemas.microsoft.com/office/drawing/2014/main" id="{2345EB64-9D59-5AC1-62AF-78A3C994897D}"/>
              </a:ext>
            </a:extLst>
          </p:cNvPr>
          <p:cNvPicPr>
            <a:picLocks noChangeAspect="1"/>
          </p:cNvPicPr>
          <p:nvPr/>
        </p:nvPicPr>
        <p:blipFill>
          <a:blip r:embed="rId5"/>
          <a:stretch>
            <a:fillRect/>
          </a:stretch>
        </p:blipFill>
        <p:spPr>
          <a:xfrm>
            <a:off x="1360098" y="7742639"/>
            <a:ext cx="6970794" cy="2381543"/>
          </a:xfrm>
          <a:prstGeom prst="rect">
            <a:avLst/>
          </a:prstGeom>
        </p:spPr>
      </p:pic>
      <p:pic>
        <p:nvPicPr>
          <p:cNvPr id="45" name="Picture 44">
            <a:extLst>
              <a:ext uri="{FF2B5EF4-FFF2-40B4-BE49-F238E27FC236}">
                <a16:creationId xmlns:a16="http://schemas.microsoft.com/office/drawing/2014/main" id="{2D07A5E3-4C9B-33CB-272D-43E16C33AD9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49397" y="14942413"/>
            <a:ext cx="1905000" cy="1542415"/>
          </a:xfrm>
          <a:prstGeom prst="rect">
            <a:avLst/>
          </a:prstGeom>
        </p:spPr>
      </p:pic>
      <p:pic>
        <p:nvPicPr>
          <p:cNvPr id="46" name="Picture 45">
            <a:extLst>
              <a:ext uri="{FF2B5EF4-FFF2-40B4-BE49-F238E27FC236}">
                <a16:creationId xmlns:a16="http://schemas.microsoft.com/office/drawing/2014/main" id="{2C0E6872-6606-EE2C-3360-0D97AF339D95}"/>
              </a:ext>
            </a:extLst>
          </p:cNvPr>
          <p:cNvPicPr>
            <a:picLocks noChangeAspect="1"/>
          </p:cNvPicPr>
          <p:nvPr/>
        </p:nvPicPr>
        <p:blipFill>
          <a:blip r:embed="rId7"/>
          <a:stretch>
            <a:fillRect/>
          </a:stretch>
        </p:blipFill>
        <p:spPr>
          <a:xfrm>
            <a:off x="5254647" y="14967813"/>
            <a:ext cx="2057400" cy="1517015"/>
          </a:xfrm>
          <a:prstGeom prst="rect">
            <a:avLst/>
          </a:prstGeom>
        </p:spPr>
      </p:pic>
      <p:pic>
        <p:nvPicPr>
          <p:cNvPr id="47" name="Picture 46">
            <a:extLst>
              <a:ext uri="{FF2B5EF4-FFF2-40B4-BE49-F238E27FC236}">
                <a16:creationId xmlns:a16="http://schemas.microsoft.com/office/drawing/2014/main" id="{8E848C7E-92DB-9ED5-B171-681BA6026063}"/>
              </a:ext>
            </a:extLst>
          </p:cNvPr>
          <p:cNvPicPr>
            <a:picLocks noChangeAspect="1"/>
          </p:cNvPicPr>
          <p:nvPr/>
        </p:nvPicPr>
        <p:blipFill>
          <a:blip r:embed="rId8"/>
          <a:stretch>
            <a:fillRect/>
          </a:stretch>
        </p:blipFill>
        <p:spPr>
          <a:xfrm>
            <a:off x="3298847" y="14948763"/>
            <a:ext cx="1911350" cy="1536065"/>
          </a:xfrm>
          <a:prstGeom prst="rect">
            <a:avLst/>
          </a:prstGeom>
        </p:spPr>
      </p:pic>
      <p:pic>
        <p:nvPicPr>
          <p:cNvPr id="51" name="Google Shape;334;g2b1be4ddee6_0_0">
            <a:extLst>
              <a:ext uri="{FF2B5EF4-FFF2-40B4-BE49-F238E27FC236}">
                <a16:creationId xmlns:a16="http://schemas.microsoft.com/office/drawing/2014/main" id="{9CAF2780-6933-A6AB-777C-DAFE3F77928C}"/>
              </a:ext>
            </a:extLst>
          </p:cNvPr>
          <p:cNvPicPr/>
          <p:nvPr/>
        </p:nvPicPr>
        <p:blipFill>
          <a:blip r:embed="rId9">
            <a:alphaModFix/>
          </a:blip>
          <a:stretch>
            <a:fillRect/>
          </a:stretch>
        </p:blipFill>
        <p:spPr>
          <a:xfrm>
            <a:off x="1450231" y="16837113"/>
            <a:ext cx="2887345" cy="1553845"/>
          </a:xfrm>
          <a:prstGeom prst="rect">
            <a:avLst/>
          </a:prstGeom>
          <a:noFill/>
          <a:ln>
            <a:noFill/>
          </a:ln>
        </p:spPr>
      </p:pic>
      <p:pic>
        <p:nvPicPr>
          <p:cNvPr id="62" name="Google Shape;336;g2b1be4ddee6_0_0">
            <a:extLst>
              <a:ext uri="{FF2B5EF4-FFF2-40B4-BE49-F238E27FC236}">
                <a16:creationId xmlns:a16="http://schemas.microsoft.com/office/drawing/2014/main" id="{D32A6CD8-8717-259E-1A71-7BCD99C7EC2E}"/>
              </a:ext>
            </a:extLst>
          </p:cNvPr>
          <p:cNvPicPr/>
          <p:nvPr/>
        </p:nvPicPr>
        <p:blipFill>
          <a:blip r:embed="rId10">
            <a:alphaModFix/>
          </a:blip>
          <a:stretch>
            <a:fillRect/>
          </a:stretch>
        </p:blipFill>
        <p:spPr>
          <a:xfrm>
            <a:off x="4517281" y="16833938"/>
            <a:ext cx="2887345" cy="1553845"/>
          </a:xfrm>
          <a:prstGeom prst="rect">
            <a:avLst/>
          </a:prstGeom>
          <a:noFill/>
          <a:ln>
            <a:noFill/>
          </a:ln>
        </p:spPr>
      </p:pic>
      <p:pic>
        <p:nvPicPr>
          <p:cNvPr id="63" name="Picture 62">
            <a:extLst>
              <a:ext uri="{FF2B5EF4-FFF2-40B4-BE49-F238E27FC236}">
                <a16:creationId xmlns:a16="http://schemas.microsoft.com/office/drawing/2014/main" id="{B3EA0455-5B1E-1F11-FA06-03E87D95BE3C}"/>
              </a:ext>
            </a:extLst>
          </p:cNvPr>
          <p:cNvPicPr>
            <a:picLocks noChangeAspect="1"/>
          </p:cNvPicPr>
          <p:nvPr/>
        </p:nvPicPr>
        <p:blipFill>
          <a:blip r:embed="rId11"/>
          <a:stretch>
            <a:fillRect/>
          </a:stretch>
        </p:blipFill>
        <p:spPr>
          <a:xfrm>
            <a:off x="14928850" y="4789065"/>
            <a:ext cx="4742250" cy="3180158"/>
          </a:xfrm>
          <a:prstGeom prst="rect">
            <a:avLst/>
          </a:prstGeom>
        </p:spPr>
      </p:pic>
      <p:pic>
        <p:nvPicPr>
          <p:cNvPr id="64" name="Picture 63">
            <a:extLst>
              <a:ext uri="{FF2B5EF4-FFF2-40B4-BE49-F238E27FC236}">
                <a16:creationId xmlns:a16="http://schemas.microsoft.com/office/drawing/2014/main" id="{6ACD804E-DB82-22FB-C92C-45ABD2874BF8}"/>
              </a:ext>
            </a:extLst>
          </p:cNvPr>
          <p:cNvPicPr>
            <a:picLocks noChangeAspect="1"/>
          </p:cNvPicPr>
          <p:nvPr/>
        </p:nvPicPr>
        <p:blipFill>
          <a:blip r:embed="rId12"/>
          <a:stretch>
            <a:fillRect/>
          </a:stretch>
        </p:blipFill>
        <p:spPr>
          <a:xfrm>
            <a:off x="10476336" y="4798126"/>
            <a:ext cx="4154873" cy="3250799"/>
          </a:xfrm>
          <a:prstGeom prst="rect">
            <a:avLst/>
          </a:prstGeom>
        </p:spPr>
      </p:pic>
      <p:sp>
        <p:nvSpPr>
          <p:cNvPr id="66" name="TextBox 65">
            <a:extLst>
              <a:ext uri="{FF2B5EF4-FFF2-40B4-BE49-F238E27FC236}">
                <a16:creationId xmlns:a16="http://schemas.microsoft.com/office/drawing/2014/main" id="{ADA6F89C-2CB7-199F-6832-179B10E7E2AF}"/>
              </a:ext>
            </a:extLst>
          </p:cNvPr>
          <p:cNvSpPr txBox="1"/>
          <p:nvPr/>
        </p:nvSpPr>
        <p:spPr>
          <a:xfrm>
            <a:off x="10389958" y="12176566"/>
            <a:ext cx="9244325" cy="6203493"/>
          </a:xfrm>
          <a:prstGeom prst="rect">
            <a:avLst/>
          </a:prstGeom>
          <a:noFill/>
        </p:spPr>
        <p:txBody>
          <a:bodyPr wrap="square">
            <a:spAutoFit/>
          </a:bodyPr>
          <a:lstStyle/>
          <a:p>
            <a:pPr marL="57150" marR="0" algn="ctr">
              <a:lnSpc>
                <a:spcPct val="107000"/>
              </a:lnSpc>
              <a:spcBef>
                <a:spcPts val="0"/>
              </a:spcBef>
              <a:spcAft>
                <a:spcPts val="800"/>
              </a:spcAft>
            </a:pPr>
            <a:r>
              <a:rPr lang="en-IN" dirty="0">
                <a:solidFill>
                  <a:srgbClr val="FF0000"/>
                </a:solidFill>
                <a:latin typeface="Comic Sans MS" panose="030F0702030302020204"/>
              </a:rPr>
              <a:t>References</a:t>
            </a:r>
          </a:p>
          <a:p>
            <a:pPr marL="57150" marR="0" algn="just">
              <a:lnSpc>
                <a:spcPct val="107000"/>
              </a:lnSpc>
              <a:spcBef>
                <a:spcPts val="0"/>
              </a:spcBef>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[RAPIDS AI GitHub Repository](https://github.com/rapidsai): Official GitHub repository for RAPIDS AI, providing access to various libraries and tools for GPU-accelerated data science and analytics.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 marR="0" algn="just">
              <a:lnSpc>
                <a:spcPct val="107000"/>
              </a:lnSpc>
              <a:spcBef>
                <a:spcPts val="0"/>
              </a:spcBef>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[NVIDIA CUDA Toolkit GitHub Repository](https://github.com/NVIDIA/cuda): Official GitHub repository for the NVIDIA CUDA Toolkit, containing CUDA libraries, tools, and samples for GPU programming</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 marR="0" algn="just">
              <a:lnSpc>
                <a:spcPct val="107000"/>
              </a:lnSpc>
              <a:spcBef>
                <a:spcPts val="0"/>
              </a:spcBef>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"Programming Massively Parallel Processors: A Hands-on Approach" by David B. Kirk and Wen-</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mei</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W.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Hwu</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This book provides a comprehensive introduction to parallel programming with CUDA, covering fundamental concepts, programming techniques, and practical examples.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 marR="0" algn="just">
              <a:lnSpc>
                <a:spcPct val="107000"/>
              </a:lnSpc>
              <a:spcBef>
                <a:spcPts val="0"/>
              </a:spcBef>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"CUDA by Example: An Introduction to General-Purpose GPU Programming" by Jason Sanders and Edward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Kandrot</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This book offers a hands-on approach to learning CUDA programming through practical examples and exercises, making it suitable for beginners and experienced developers alike.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 marR="0" algn="just">
              <a:lnSpc>
                <a:spcPct val="107000"/>
              </a:lnSpc>
              <a:spcBef>
                <a:spcPts val="0"/>
              </a:spcBef>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"GPU Gems: Programming Techniques, Tips and Tricks for Real-Time Graphics" edited by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Randima</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Fernando: This book is a compilation of articles by various authors covering advanced GPU programming techniques, optimization strategies, and practical insights into real-time graphics rendering.</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 marR="0" algn="just">
              <a:lnSpc>
                <a:spcPct val="107000"/>
              </a:lnSpc>
              <a:spcBef>
                <a:spcPts val="0"/>
              </a:spcBef>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RAPIDS: Foundations and Applications of GPU-Accelerated Data Analytics" by Brad Rees and Keith Kraus: This book provides an in-depth exploration of the RAPIDS ecosystem, covering its architecture, components, and practical applications in data analytics and machine learning.</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 marR="0" algn="just">
              <a:lnSpc>
                <a:spcPct val="107000"/>
              </a:lnSpc>
              <a:spcBef>
                <a:spcPts val="0"/>
              </a:spcBef>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"CUDA Handbook: A Comprehensive Guide to GPU Programming" by Nicholas Wilt: This handbook offers a comprehensive overview of CUDA programming, covering topics ranging from basic concepts to advanced optimization techniques, making it a valuable resource for CUDA developers at all skill levels.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 marR="0" algn="just">
              <a:lnSpc>
                <a:spcPct val="107000"/>
              </a:lnSpc>
              <a:spcBef>
                <a:spcPts val="0"/>
              </a:spcBef>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These references provide valuable insights, practical examples, and resources for developers interested in GPU programming, CUDA, RAPIDS, and related topics.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926</Words>
  <Application>Microsoft Office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Comic Sans MS</vt:lpstr>
      <vt:lpstr>Georgia</vt:lpstr>
      <vt:lpstr>Söhne</vt:lpstr>
      <vt:lpstr>Times New Roman</vt:lpstr>
      <vt:lpstr>Trebuchet MS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Poster</dc:title>
  <dc:creator>Manoj Reddy</dc:creator>
  <cp:lastModifiedBy>Nikunj Mittal</cp:lastModifiedBy>
  <cp:revision>11</cp:revision>
  <dcterms:created xsi:type="dcterms:W3CDTF">2024-03-13T16:22:00Z</dcterms:created>
  <dcterms:modified xsi:type="dcterms:W3CDTF">2024-03-28T06:30:23Z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3682F48C131F4F259DE1FD95861B72C3_13</vt:lpwstr>
  </property>
  <property fmtid="{D5CDD505-2E9C-101B-9397-08002B2CF9AE}" pid="4" name="KSOProductBuildVer">
    <vt:lpwstr>1033-12.2.0.13489</vt:lpwstr>
  </property>
</Properties>
</file>