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62"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34B42-74A9-4434-AF13-49C5607E5461}" type="datetimeFigureOut">
              <a:rPr lang="en-US" smtClean="0"/>
              <a:t>11/27/2023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8E7B80-41DC-4382-B3D9-AE10D669BA8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Logistic regression</a:t>
            </a:r>
            <a:endParaRPr lang="en-US" dirty="0"/>
          </a:p>
        </p:txBody>
      </p:sp>
      <p:sp>
        <p:nvSpPr>
          <p:cNvPr id="4" name="Slide Number Placeholder 3"/>
          <p:cNvSpPr>
            <a:spLocks noGrp="1"/>
          </p:cNvSpPr>
          <p:nvPr>
            <p:ph type="sldNum" sz="quarter" idx="10"/>
          </p:nvPr>
        </p:nvSpPr>
        <p:spPr/>
        <p:txBody>
          <a:bodyPr/>
          <a:lstStyle/>
          <a:p>
            <a:fld id="{2E8E7B80-41DC-4382-B3D9-AE10D669BA89}"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1C749-226E-46BC-86F0-4307D62E117F}"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1C749-226E-46BC-86F0-4307D62E117F}"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1C749-226E-46BC-86F0-4307D62E117F}"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1C749-226E-46BC-86F0-4307D62E117F}"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1C749-226E-46BC-86F0-4307D62E117F}"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1C749-226E-46BC-86F0-4307D62E117F}"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1C749-226E-46BC-86F0-4307D62E117F}"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1C749-226E-46BC-86F0-4307D62E117F}"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1C749-226E-46BC-86F0-4307D62E117F}"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1C749-226E-46BC-86F0-4307D62E117F}"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1C749-226E-46BC-86F0-4307D62E117F}"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2D151-73D1-412E-8A87-CDFDFB5486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C749-226E-46BC-86F0-4307D62E117F}" type="datetimeFigureOut">
              <a:rPr lang="en-US" smtClean="0"/>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2D151-73D1-412E-8A87-CDFDFB5486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Water</a:t>
            </a: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Potability</a:t>
            </a:r>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Detection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857224" y="3886200"/>
            <a:ext cx="7429552" cy="1752600"/>
          </a:xfrm>
        </p:spPr>
        <p:txBody>
          <a:bodyPr>
            <a:noAutofit/>
          </a:bodyPr>
          <a:lstStyle/>
          <a:p>
            <a:pPr algn="just">
              <a:lnSpc>
                <a:spcPct val="170000"/>
              </a:lnSpc>
            </a:pPr>
            <a:r>
              <a:rPr lang="en-US" sz="1400" dirty="0" smtClean="0">
                <a:latin typeface="Times New Roman" pitchFamily="18" charset="0"/>
                <a:cs typeface="Times New Roman" pitchFamily="18" charset="0"/>
              </a:rPr>
              <a:t> </a:t>
            </a:r>
            <a:r>
              <a:rPr lang="en-US" sz="1400" dirty="0" smtClean="0">
                <a:solidFill>
                  <a:schemeClr val="tx1"/>
                </a:solidFill>
                <a:latin typeface="Times New Roman" pitchFamily="18" charset="0"/>
                <a:cs typeface="Times New Roman" pitchFamily="18" charset="0"/>
              </a:rPr>
              <a:t>Submitted By:-                                                                                                 Submitted To:</a:t>
            </a:r>
          </a:p>
          <a:p>
            <a:pPr algn="just">
              <a:lnSpc>
                <a:spcPct val="170000"/>
              </a:lnSpc>
            </a:pPr>
            <a:r>
              <a:rPr lang="en-US" sz="1400" dirty="0" err="1" smtClean="0">
                <a:solidFill>
                  <a:schemeClr val="tx1"/>
                </a:solidFill>
                <a:latin typeface="Times New Roman" pitchFamily="18" charset="0"/>
                <a:cs typeface="Times New Roman" pitchFamily="18" charset="0"/>
              </a:rPr>
              <a:t>Hitansh</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Mangla</a:t>
            </a:r>
            <a:r>
              <a:rPr lang="en-US" sz="1400" dirty="0" smtClean="0">
                <a:solidFill>
                  <a:schemeClr val="tx1"/>
                </a:solidFill>
                <a:latin typeface="Times New Roman" pitchFamily="18" charset="0"/>
                <a:cs typeface="Times New Roman" pitchFamily="18" charset="0"/>
              </a:rPr>
              <a:t> - F – 2115000473                                                                    </a:t>
            </a:r>
            <a:r>
              <a:rPr lang="en-US" sz="1400" dirty="0" err="1" smtClean="0">
                <a:solidFill>
                  <a:schemeClr val="tx1"/>
                </a:solidFill>
                <a:latin typeface="Times New Roman" pitchFamily="18" charset="0"/>
                <a:cs typeface="Times New Roman" pitchFamily="18" charset="0"/>
              </a:rPr>
              <a:t>Dr.Sanjay</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Madan</a:t>
            </a:r>
            <a:r>
              <a:rPr lang="en-US" sz="1400" dirty="0" smtClean="0">
                <a:solidFill>
                  <a:schemeClr val="tx1"/>
                </a:solidFill>
                <a:latin typeface="Times New Roman" pitchFamily="18" charset="0"/>
                <a:cs typeface="Times New Roman" pitchFamily="18" charset="0"/>
              </a:rPr>
              <a:t>  </a:t>
            </a:r>
          </a:p>
          <a:p>
            <a:pPr algn="just">
              <a:lnSpc>
                <a:spcPct val="170000"/>
              </a:lnSpc>
            </a:pPr>
            <a:r>
              <a:rPr lang="en-US" sz="1400" dirty="0" err="1" smtClean="0">
                <a:solidFill>
                  <a:schemeClr val="tx1"/>
                </a:solidFill>
                <a:latin typeface="Times New Roman" pitchFamily="18" charset="0"/>
                <a:cs typeface="Times New Roman" pitchFamily="18" charset="0"/>
              </a:rPr>
              <a:t>Ayush</a:t>
            </a:r>
            <a:r>
              <a:rPr lang="en-US" sz="1400" dirty="0" smtClean="0">
                <a:solidFill>
                  <a:schemeClr val="tx1"/>
                </a:solidFill>
                <a:latin typeface="Times New Roman" pitchFamily="18" charset="0"/>
                <a:cs typeface="Times New Roman" pitchFamily="18" charset="0"/>
              </a:rPr>
              <a:t>  </a:t>
            </a:r>
            <a:r>
              <a:rPr lang="en-US" sz="1400" dirty="0">
                <a:solidFill>
                  <a:schemeClr val="tx1"/>
                </a:solidFill>
                <a:latin typeface="Times New Roman" pitchFamily="18" charset="0"/>
                <a:cs typeface="Times New Roman" pitchFamily="18" charset="0"/>
              </a:rPr>
              <a:t>- M – 2115000248                                                         </a:t>
            </a:r>
            <a:r>
              <a:rPr lang="en-US" sz="1400" dirty="0" smtClean="0">
                <a:solidFill>
                  <a:schemeClr val="tx1"/>
                </a:solidFill>
                <a:latin typeface="Times New Roman" pitchFamily="18" charset="0"/>
                <a:cs typeface="Times New Roman" pitchFamily="18" charset="0"/>
              </a:rPr>
              <a:t>                        Technical </a:t>
            </a:r>
            <a:r>
              <a:rPr lang="en-US" sz="1400" dirty="0">
                <a:solidFill>
                  <a:schemeClr val="tx1"/>
                </a:solidFill>
                <a:latin typeface="Times New Roman" pitchFamily="18" charset="0"/>
                <a:cs typeface="Times New Roman" pitchFamily="18" charset="0"/>
              </a:rPr>
              <a:t>Trainer</a:t>
            </a:r>
          </a:p>
          <a:p>
            <a:pPr algn="just">
              <a:lnSpc>
                <a:spcPct val="170000"/>
              </a:lnSpc>
            </a:pPr>
            <a:r>
              <a:rPr lang="en-US" sz="1400" dirty="0" err="1">
                <a:solidFill>
                  <a:schemeClr val="tx1"/>
                </a:solidFill>
                <a:latin typeface="Times New Roman" pitchFamily="18" charset="0"/>
                <a:cs typeface="Times New Roman" pitchFamily="18" charset="0"/>
              </a:rPr>
              <a:t>Nikunj</a:t>
            </a:r>
            <a:r>
              <a:rPr lang="en-US" sz="1400" dirty="0">
                <a:solidFill>
                  <a:schemeClr val="tx1"/>
                </a:solidFill>
                <a:latin typeface="Times New Roman" pitchFamily="18" charset="0"/>
                <a:cs typeface="Times New Roman" pitchFamily="18" charset="0"/>
              </a:rPr>
              <a:t> - K – 2115000672                                                         </a:t>
            </a:r>
            <a:r>
              <a:rPr lang="en-US" sz="1400" dirty="0" smtClean="0">
                <a:solidFill>
                  <a:schemeClr val="tx1"/>
                </a:solidFill>
                <a:latin typeface="Times New Roman" pitchFamily="18" charset="0"/>
                <a:cs typeface="Times New Roman" pitchFamily="18" charset="0"/>
              </a:rPr>
              <a:t>                         Dept</a:t>
            </a:r>
            <a:r>
              <a:rPr lang="en-US" sz="1400" dirty="0">
                <a:solidFill>
                  <a:schemeClr val="tx1"/>
                </a:solidFill>
                <a:latin typeface="Times New Roman" pitchFamily="18" charset="0"/>
                <a:cs typeface="Times New Roman" pitchFamily="18" charset="0"/>
              </a:rPr>
              <a:t>. of T&amp;D</a:t>
            </a:r>
          </a:p>
          <a:p>
            <a:pPr algn="just">
              <a:lnSpc>
                <a:spcPct val="170000"/>
              </a:lnSpc>
            </a:pPr>
            <a:r>
              <a:rPr lang="en-US" sz="1400" dirty="0" err="1" smtClean="0">
                <a:solidFill>
                  <a:schemeClr val="tx1"/>
                </a:solidFill>
                <a:latin typeface="Times New Roman" pitchFamily="18" charset="0"/>
                <a:cs typeface="Times New Roman" pitchFamily="18" charset="0"/>
              </a:rPr>
              <a:t>Achintya</a:t>
            </a:r>
            <a:r>
              <a:rPr lang="en-US" sz="1400" dirty="0" smtClean="0">
                <a:solidFill>
                  <a:schemeClr val="tx1"/>
                </a:solidFill>
                <a:latin typeface="Times New Roman" pitchFamily="18" charset="0"/>
                <a:cs typeface="Times New Roman" pitchFamily="18" charset="0"/>
              </a:rPr>
              <a:t> Gupta-</a:t>
            </a:r>
            <a:r>
              <a:rPr lang="en-US" sz="1400" dirty="0">
                <a:solidFill>
                  <a:schemeClr val="tx1"/>
                </a:solidFill>
                <a:latin typeface="Times New Roman" pitchFamily="18" charset="0"/>
                <a:cs typeface="Times New Roman" pitchFamily="18" charset="0"/>
              </a:rPr>
              <a:t> J-2115000043</a:t>
            </a:r>
          </a:p>
        </p:txBody>
      </p:sp>
      <p:pic>
        <p:nvPicPr>
          <p:cNvPr id="5122" name="Picture 2" descr="C:\Users\HITANSH\Desktop\download1.png"/>
          <p:cNvPicPr>
            <a:picLocks noChangeAspect="1" noChangeArrowheads="1"/>
          </p:cNvPicPr>
          <p:nvPr/>
        </p:nvPicPr>
        <p:blipFill>
          <a:blip r:embed="rId2"/>
          <a:srcRect/>
          <a:stretch>
            <a:fillRect/>
          </a:stretch>
        </p:blipFill>
        <p:spPr bwMode="auto">
          <a:xfrm>
            <a:off x="1428728" y="214290"/>
            <a:ext cx="6113052" cy="23772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214282" y="214290"/>
            <a:ext cx="5628720"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Data Visualization</a:t>
            </a:r>
            <a:endParaRPr lang="en-US" sz="5400" b="1" dirty="0">
              <a:latin typeface="Times New Roman" pitchFamily="18" charset="0"/>
              <a:cs typeface="Times New Roman" pitchFamily="18" charset="0"/>
            </a:endParaRPr>
          </a:p>
        </p:txBody>
      </p:sp>
      <p:pic>
        <p:nvPicPr>
          <p:cNvPr id="9218" name="Picture 2" descr="C:\Users\HITANSH\Pictures\1.png"/>
          <p:cNvPicPr>
            <a:picLocks noChangeAspect="1" noChangeArrowheads="1"/>
          </p:cNvPicPr>
          <p:nvPr/>
        </p:nvPicPr>
        <p:blipFill>
          <a:blip r:embed="rId3"/>
          <a:srcRect/>
          <a:stretch>
            <a:fillRect/>
          </a:stretch>
        </p:blipFill>
        <p:spPr bwMode="auto">
          <a:xfrm>
            <a:off x="241301" y="1412125"/>
            <a:ext cx="7688285" cy="4617199"/>
          </a:xfrm>
          <a:prstGeom prst="rect">
            <a:avLst/>
          </a:prstGeom>
          <a:noFill/>
        </p:spPr>
      </p:pic>
      <p:sp>
        <p:nvSpPr>
          <p:cNvPr id="5" name="TextBox 4"/>
          <p:cNvSpPr txBox="1"/>
          <p:nvPr/>
        </p:nvSpPr>
        <p:spPr>
          <a:xfrm>
            <a:off x="142844" y="6072206"/>
            <a:ext cx="8286808"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Here the data visualization of drinking and non-drinking water is done where 1 represents the potable water and zero represents not potable water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357158" y="142852"/>
            <a:ext cx="4884992"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Project Pipeline</a:t>
            </a:r>
            <a:endParaRPr lang="en-US" sz="5400"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srcRect/>
          <a:stretch>
            <a:fillRect/>
          </a:stretch>
        </p:blipFill>
        <p:spPr bwMode="auto">
          <a:xfrm>
            <a:off x="642910" y="1357299"/>
            <a:ext cx="7572396" cy="5500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3"/>
          <a:srcRect/>
          <a:stretch>
            <a:fillRect/>
          </a:stretch>
        </p:blipFill>
        <p:spPr bwMode="auto">
          <a:xfrm>
            <a:off x="8038514" y="0"/>
            <a:ext cx="1105486" cy="1071546"/>
          </a:xfrm>
          <a:prstGeom prst="rect">
            <a:avLst/>
          </a:prstGeom>
          <a:noFill/>
        </p:spPr>
      </p:pic>
      <p:sp>
        <p:nvSpPr>
          <p:cNvPr id="3" name="TextBox 2"/>
          <p:cNvSpPr txBox="1"/>
          <p:nvPr/>
        </p:nvSpPr>
        <p:spPr>
          <a:xfrm>
            <a:off x="214282" y="214290"/>
            <a:ext cx="4897495"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Model Planning</a:t>
            </a:r>
            <a:endParaRPr lang="en-US" sz="5400" b="1" dirty="0">
              <a:latin typeface="Times New Roman" pitchFamily="18" charset="0"/>
              <a:cs typeface="Times New Roman" pitchFamily="18" charset="0"/>
            </a:endParaRPr>
          </a:p>
        </p:txBody>
      </p:sp>
      <p:sp>
        <p:nvSpPr>
          <p:cNvPr id="4" name="TextBox 3"/>
          <p:cNvSpPr txBox="1"/>
          <p:nvPr/>
        </p:nvSpPr>
        <p:spPr>
          <a:xfrm>
            <a:off x="214282" y="1214422"/>
            <a:ext cx="2986715" cy="461665"/>
          </a:xfrm>
          <a:prstGeom prst="rect">
            <a:avLst/>
          </a:prstGeom>
          <a:noFill/>
        </p:spPr>
        <p:txBody>
          <a:bodyPr wrap="none" rtlCol="0">
            <a:spAutoFit/>
          </a:bodyPr>
          <a:lstStyle/>
          <a:p>
            <a:pPr>
              <a:buFont typeface="Wingdings" pitchFamily="2" charset="2"/>
              <a:buChar char="v"/>
            </a:pPr>
            <a:r>
              <a:rPr lang="en-US" sz="2400" u="sng" dirty="0" smtClean="0">
                <a:latin typeface="Times New Roman" pitchFamily="18" charset="0"/>
                <a:cs typeface="Times New Roman" pitchFamily="18" charset="0"/>
              </a:rPr>
              <a:t> Logistic Regression</a:t>
            </a:r>
            <a:endParaRPr lang="en-US" sz="2400" u="sng" dirty="0">
              <a:latin typeface="Times New Roman" pitchFamily="18" charset="0"/>
              <a:cs typeface="Times New Roman" pitchFamily="18" charset="0"/>
            </a:endParaRPr>
          </a:p>
        </p:txBody>
      </p:sp>
      <p:pic>
        <p:nvPicPr>
          <p:cNvPr id="11266" name="Picture 2" descr="C:\Users\HITANSH\Pictures\1.png"/>
          <p:cNvPicPr>
            <a:picLocks noChangeAspect="1" noChangeArrowheads="1"/>
          </p:cNvPicPr>
          <p:nvPr/>
        </p:nvPicPr>
        <p:blipFill>
          <a:blip r:embed="rId4"/>
          <a:srcRect/>
          <a:stretch>
            <a:fillRect/>
          </a:stretch>
        </p:blipFill>
        <p:spPr bwMode="auto">
          <a:xfrm>
            <a:off x="142844" y="1714488"/>
            <a:ext cx="5715040" cy="4352505"/>
          </a:xfrm>
          <a:prstGeom prst="rect">
            <a:avLst/>
          </a:prstGeom>
          <a:noFill/>
        </p:spPr>
      </p:pic>
      <p:sp>
        <p:nvSpPr>
          <p:cNvPr id="6" name="TextBox 5"/>
          <p:cNvSpPr txBox="1"/>
          <p:nvPr/>
        </p:nvSpPr>
        <p:spPr>
          <a:xfrm>
            <a:off x="6215074" y="2000240"/>
            <a:ext cx="2643206" cy="3139321"/>
          </a:xfrm>
          <a:prstGeom prst="rect">
            <a:avLst/>
          </a:prstGeom>
          <a:noFill/>
        </p:spPr>
        <p:txBody>
          <a:bodyPr wrap="square" rtlCol="0">
            <a:spAutoFit/>
          </a:bodyPr>
          <a:lstStyle/>
          <a:p>
            <a:pPr algn="just"/>
            <a:r>
              <a:rPr lang="en-US" dirty="0">
                <a:latin typeface="Times New Roman" pitchFamily="18" charset="0"/>
                <a:cs typeface="Times New Roman" pitchFamily="18" charset="0"/>
              </a:rPr>
              <a:t>Logistic regression is one of the </a:t>
            </a:r>
            <a:r>
              <a:rPr lang="en-US" dirty="0" smtClean="0">
                <a:latin typeface="Times New Roman" pitchFamily="18" charset="0"/>
                <a:cs typeface="Times New Roman" pitchFamily="18" charset="0"/>
              </a:rPr>
              <a:t>Machine </a:t>
            </a:r>
            <a:r>
              <a:rPr lang="en-US" dirty="0">
                <a:latin typeface="Times New Roman" pitchFamily="18" charset="0"/>
                <a:cs typeface="Times New Roman" pitchFamily="18" charset="0"/>
              </a:rPr>
              <a:t>Learning </a:t>
            </a:r>
            <a:r>
              <a:rPr lang="en-US" dirty="0" smtClean="0">
                <a:latin typeface="Times New Roman" pitchFamily="18" charset="0"/>
                <a:cs typeface="Times New Roman" pitchFamily="18" charset="0"/>
              </a:rPr>
              <a:t>algorithms of Supervised Learning. </a:t>
            </a:r>
            <a:r>
              <a:rPr lang="en-US" dirty="0">
                <a:latin typeface="Times New Roman" pitchFamily="18" charset="0"/>
                <a:cs typeface="Times New Roman" pitchFamily="18" charset="0"/>
              </a:rPr>
              <a:t>It is used for predicting the categorical dependent variable using a given set of independent variables. Logistic regression predicts the output of a categorical dependent variable.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357158" y="428604"/>
            <a:ext cx="3990195" cy="461665"/>
          </a:xfrm>
          <a:prstGeom prst="rect">
            <a:avLst/>
          </a:prstGeom>
          <a:noFill/>
        </p:spPr>
        <p:txBody>
          <a:bodyPr wrap="none" rtlCol="0">
            <a:spAutoFit/>
          </a:bodyPr>
          <a:lstStyle/>
          <a:p>
            <a:pPr>
              <a:buFont typeface="Wingdings" pitchFamily="2" charset="2"/>
              <a:buChar char="v"/>
            </a:pPr>
            <a:r>
              <a:rPr lang="en-US" sz="2400" u="sng" dirty="0" smtClean="0">
                <a:latin typeface="Times New Roman" pitchFamily="18" charset="0"/>
                <a:cs typeface="Times New Roman" pitchFamily="18" charset="0"/>
              </a:rPr>
              <a:t>K-Nearest Neighbors(KNN)</a:t>
            </a:r>
            <a:endParaRPr lang="en-US" sz="2400" u="sng" dirty="0">
              <a:latin typeface="Times New Roman" pitchFamily="18" charset="0"/>
              <a:cs typeface="Times New Roman" pitchFamily="18" charset="0"/>
            </a:endParaRPr>
          </a:p>
        </p:txBody>
      </p:sp>
      <p:pic>
        <p:nvPicPr>
          <p:cNvPr id="12290" name="Picture 2" descr="C:\Users\HITANSH\Pictures\1.png"/>
          <p:cNvPicPr>
            <a:picLocks noChangeAspect="1" noChangeArrowheads="1"/>
          </p:cNvPicPr>
          <p:nvPr/>
        </p:nvPicPr>
        <p:blipFill>
          <a:blip r:embed="rId3"/>
          <a:srcRect/>
          <a:stretch>
            <a:fillRect/>
          </a:stretch>
        </p:blipFill>
        <p:spPr bwMode="auto">
          <a:xfrm>
            <a:off x="214282" y="1214422"/>
            <a:ext cx="5524675" cy="4714908"/>
          </a:xfrm>
          <a:prstGeom prst="rect">
            <a:avLst/>
          </a:prstGeom>
          <a:noFill/>
        </p:spPr>
      </p:pic>
      <p:sp>
        <p:nvSpPr>
          <p:cNvPr id="5" name="TextBox 4"/>
          <p:cNvSpPr txBox="1"/>
          <p:nvPr/>
        </p:nvSpPr>
        <p:spPr>
          <a:xfrm>
            <a:off x="6357950" y="1643050"/>
            <a:ext cx="2571768" cy="4613058"/>
          </a:xfrm>
          <a:prstGeom prst="rect">
            <a:avLst/>
          </a:prstGeom>
          <a:noFill/>
        </p:spPr>
        <p:txBody>
          <a:bodyPr wrap="square" rtlCol="0">
            <a:spAutoFit/>
          </a:bodyPr>
          <a:lstStyle/>
          <a:p>
            <a:pPr algn="just">
              <a:lnSpc>
                <a:spcPct val="150000"/>
              </a:lnSpc>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KNN stands for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K-Nearest </a:t>
            </a:r>
            <a:r>
              <a:rPr lang="en-US" dirty="0" smtClean="0">
                <a:latin typeface="Times New Roman" pitchFamily="18" charset="0"/>
                <a:cs typeface="Times New Roman" pitchFamily="18" charset="0"/>
              </a:rPr>
              <a:t>Neighbor”.</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a supervised machine learning algorithm</a:t>
            </a:r>
            <a:r>
              <a:rPr lang="en-US" dirty="0" smtClean="0">
                <a:latin typeface="Times New Roman" pitchFamily="18" charset="0"/>
                <a:cs typeface="Times New Roman" pitchFamily="18" charset="0"/>
              </a:rPr>
              <a:t>.</a:t>
            </a:r>
          </a:p>
          <a:p>
            <a:pPr algn="just">
              <a:lnSpc>
                <a:spcPct val="150000"/>
              </a:lnSpc>
            </a:pPr>
            <a:endParaRPr lang="en-US" dirty="0" smtClean="0">
              <a:latin typeface="Times New Roman" pitchFamily="18" charset="0"/>
              <a:cs typeface="Times New Roman" pitchFamily="18" charset="0"/>
            </a:endParaRPr>
          </a:p>
          <a:p>
            <a:pPr algn="just">
              <a:lnSpc>
                <a:spcPct val="150000"/>
              </a:lnSpc>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algorithm can be used to solve both classification and regression problem statement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285720" y="500042"/>
            <a:ext cx="3459986" cy="461665"/>
          </a:xfrm>
          <a:prstGeom prst="rect">
            <a:avLst/>
          </a:prstGeom>
          <a:noFill/>
        </p:spPr>
        <p:txBody>
          <a:bodyPr wrap="none" rtlCol="0">
            <a:spAutoFit/>
          </a:bodyPr>
          <a:lstStyle/>
          <a:p>
            <a:pPr>
              <a:buFont typeface="Wingdings" pitchFamily="2" charset="2"/>
              <a:buChar char="v"/>
            </a:pPr>
            <a:r>
              <a:rPr lang="en-US" sz="2400" u="sng" dirty="0" smtClean="0">
                <a:latin typeface="Times New Roman" pitchFamily="18" charset="0"/>
                <a:cs typeface="Times New Roman" pitchFamily="18" charset="0"/>
              </a:rPr>
              <a:t>Support Vector Machine</a:t>
            </a:r>
            <a:endParaRPr lang="en-US" sz="2400" u="sng" dirty="0">
              <a:latin typeface="Times New Roman" pitchFamily="18" charset="0"/>
              <a:cs typeface="Times New Roman" pitchFamily="18" charset="0"/>
            </a:endParaRPr>
          </a:p>
        </p:txBody>
      </p:sp>
      <p:pic>
        <p:nvPicPr>
          <p:cNvPr id="13315" name="Picture 3" descr="C:\Users\HITANSH\Pictures\1.png"/>
          <p:cNvPicPr>
            <a:picLocks noChangeAspect="1" noChangeArrowheads="1"/>
          </p:cNvPicPr>
          <p:nvPr/>
        </p:nvPicPr>
        <p:blipFill>
          <a:blip r:embed="rId3"/>
          <a:srcRect/>
          <a:stretch>
            <a:fillRect/>
          </a:stretch>
        </p:blipFill>
        <p:spPr bwMode="auto">
          <a:xfrm>
            <a:off x="285721" y="1071547"/>
            <a:ext cx="5587932" cy="4929222"/>
          </a:xfrm>
          <a:prstGeom prst="rect">
            <a:avLst/>
          </a:prstGeom>
          <a:noFill/>
        </p:spPr>
      </p:pic>
      <p:sp>
        <p:nvSpPr>
          <p:cNvPr id="6" name="TextBox 5"/>
          <p:cNvSpPr txBox="1"/>
          <p:nvPr/>
        </p:nvSpPr>
        <p:spPr>
          <a:xfrm>
            <a:off x="6286513" y="2000240"/>
            <a:ext cx="2571767" cy="3693319"/>
          </a:xfrm>
          <a:prstGeom prst="rect">
            <a:avLst/>
          </a:prstGeom>
          <a:noFill/>
        </p:spPr>
        <p:txBody>
          <a:bodyPr wrap="square" rtlCol="0">
            <a:spAutoFit/>
          </a:bodyPr>
          <a:lstStyle/>
          <a:p>
            <a:pPr algn="just">
              <a:buFont typeface="Wingdings" pitchFamily="2" charset="2"/>
              <a:buChar char="v"/>
            </a:pP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support vector machine (SVM) </a:t>
            </a:r>
            <a:r>
              <a:rPr lang="en-US" dirty="0">
                <a:latin typeface="Times New Roman" pitchFamily="18" charset="0"/>
                <a:cs typeface="Times New Roman" pitchFamily="18" charset="0"/>
              </a:rPr>
              <a:t>is a type of supervised learning algorithm used in machine learning to solve classification and regression </a:t>
            </a:r>
            <a:r>
              <a:rPr lang="en-US" dirty="0" smtClean="0">
                <a:latin typeface="Times New Roman" pitchFamily="18" charset="0"/>
                <a:cs typeface="Times New Roman" pitchFamily="18" charset="0"/>
              </a:rPr>
              <a:t>tasks .</a:t>
            </a:r>
          </a:p>
          <a:p>
            <a:pPr algn="just">
              <a:buFont typeface="Wingdings" pitchFamily="2" charset="2"/>
              <a:buChar char="v"/>
            </a:pPr>
            <a:r>
              <a:rPr lang="en-US" dirty="0" smtClean="0">
                <a:latin typeface="Times New Roman" pitchFamily="18" charset="0"/>
                <a:cs typeface="Times New Roman" pitchFamily="18" charset="0"/>
              </a:rPr>
              <a:t>SVMs </a:t>
            </a:r>
            <a:r>
              <a:rPr lang="en-US" dirty="0">
                <a:latin typeface="Times New Roman" pitchFamily="18" charset="0"/>
                <a:cs typeface="Times New Roman" pitchFamily="18" charset="0"/>
              </a:rPr>
              <a:t>are particularly good at solving binary classification problems, which require classifying the elements of a data set into two groups.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285720" y="500042"/>
            <a:ext cx="2339102"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Results</a:t>
            </a:r>
            <a:endParaRPr lang="en-US" sz="5400" b="1" dirty="0">
              <a:latin typeface="Times New Roman" pitchFamily="18" charset="0"/>
              <a:cs typeface="Times New Roman" pitchFamily="18" charset="0"/>
            </a:endParaRPr>
          </a:p>
        </p:txBody>
      </p:sp>
      <p:pic>
        <p:nvPicPr>
          <p:cNvPr id="14339" name="Picture 3" descr="C:\Users\HITANSH\Pictures\1.png"/>
          <p:cNvPicPr>
            <a:picLocks noChangeAspect="1" noChangeArrowheads="1"/>
          </p:cNvPicPr>
          <p:nvPr/>
        </p:nvPicPr>
        <p:blipFill>
          <a:blip r:embed="rId3"/>
          <a:srcRect/>
          <a:stretch>
            <a:fillRect/>
          </a:stretch>
        </p:blipFill>
        <p:spPr bwMode="auto">
          <a:xfrm>
            <a:off x="214282" y="1285860"/>
            <a:ext cx="6538604" cy="3786214"/>
          </a:xfrm>
          <a:prstGeom prst="rect">
            <a:avLst/>
          </a:prstGeom>
          <a:noFill/>
        </p:spPr>
      </p:pic>
      <p:sp>
        <p:nvSpPr>
          <p:cNvPr id="6" name="TextBox 5"/>
          <p:cNvSpPr txBox="1"/>
          <p:nvPr/>
        </p:nvSpPr>
        <p:spPr>
          <a:xfrm>
            <a:off x="357159" y="5500702"/>
            <a:ext cx="8572559"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In this we have a bar graph showing comparison between all the model’s accuracy score and we have come to a result that </a:t>
            </a:r>
            <a:r>
              <a:rPr lang="en-US" b="1" u="sng" dirty="0" smtClean="0">
                <a:latin typeface="Times New Roman" pitchFamily="18" charset="0"/>
                <a:cs typeface="Times New Roman" pitchFamily="18" charset="0"/>
              </a:rPr>
              <a:t>SVM</a:t>
            </a:r>
            <a:r>
              <a:rPr lang="en-US" dirty="0" smtClean="0">
                <a:latin typeface="Times New Roman" pitchFamily="18" charset="0"/>
                <a:cs typeface="Times New Roman" pitchFamily="18" charset="0"/>
              </a:rPr>
              <a:t> is the best model among all these models.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4" name="TextBox 3"/>
          <p:cNvSpPr txBox="1"/>
          <p:nvPr/>
        </p:nvSpPr>
        <p:spPr>
          <a:xfrm>
            <a:off x="214282" y="500042"/>
            <a:ext cx="3493264"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Conclusion</a:t>
            </a:r>
            <a:endParaRPr lang="en-US" sz="5400" b="1" dirty="0">
              <a:latin typeface="Times New Roman" pitchFamily="18" charset="0"/>
              <a:cs typeface="Times New Roman" pitchFamily="18" charset="0"/>
            </a:endParaRPr>
          </a:p>
        </p:txBody>
      </p:sp>
      <p:sp>
        <p:nvSpPr>
          <p:cNvPr id="6" name="TextBox 5"/>
          <p:cNvSpPr txBox="1"/>
          <p:nvPr/>
        </p:nvSpPr>
        <p:spPr>
          <a:xfrm>
            <a:off x="928662" y="1857364"/>
            <a:ext cx="7215238" cy="3885936"/>
          </a:xfrm>
          <a:prstGeom prst="rect">
            <a:avLst/>
          </a:prstGeom>
          <a:noFill/>
        </p:spPr>
        <p:txBody>
          <a:bodyPr wrap="square" rtlCol="0">
            <a:spAutoFit/>
          </a:bodyPr>
          <a:lstStyle/>
          <a:p>
            <a:pPr>
              <a:lnSpc>
                <a:spcPct val="200000"/>
              </a:lnSpc>
              <a:buFont typeface="Wingdings" pitchFamily="2" charset="2"/>
              <a:buChar char="v"/>
            </a:pPr>
            <a:r>
              <a:rPr lang="en-US" dirty="0" smtClean="0">
                <a:latin typeface="Times New Roman" pitchFamily="18" charset="0"/>
                <a:cs typeface="Times New Roman" pitchFamily="18" charset="0"/>
              </a:rPr>
              <a:t>The project is meant to be replacement to the existing manual system of water testing as the existing system is very time consuming and includes human labor.</a:t>
            </a:r>
          </a:p>
          <a:p>
            <a:pPr>
              <a:lnSpc>
                <a:spcPct val="200000"/>
              </a:lnSpc>
              <a:buFont typeface="Wingdings" pitchFamily="2" charset="2"/>
              <a:buChar char="v"/>
            </a:pPr>
            <a:r>
              <a:rPr lang="en-US" dirty="0" smtClean="0">
                <a:latin typeface="Times New Roman" pitchFamily="18" charset="0"/>
                <a:cs typeface="Times New Roman" pitchFamily="18" charset="0"/>
              </a:rPr>
              <a:t>The system automates the process of testing the water samples using the various parameters of water. Proposed system takes various parameters of water as the inputs and predicts whether the water sample of the provided parameters are contaminated or not.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285720" y="214290"/>
            <a:ext cx="5647700"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Acknowledgement</a:t>
            </a:r>
            <a:endParaRPr lang="en-US" sz="5400" b="1" dirty="0">
              <a:latin typeface="Times New Roman" pitchFamily="18" charset="0"/>
              <a:cs typeface="Times New Roman" pitchFamily="18" charset="0"/>
            </a:endParaRPr>
          </a:p>
        </p:txBody>
      </p:sp>
      <p:sp>
        <p:nvSpPr>
          <p:cNvPr id="4" name="TextBox 3"/>
          <p:cNvSpPr txBox="1"/>
          <p:nvPr/>
        </p:nvSpPr>
        <p:spPr>
          <a:xfrm>
            <a:off x="142844" y="1071546"/>
            <a:ext cx="8572560" cy="4708981"/>
          </a:xfrm>
          <a:prstGeom prst="rect">
            <a:avLst/>
          </a:prstGeom>
          <a:noFill/>
        </p:spPr>
        <p:txBody>
          <a:bodyPr wrap="square" rtlCol="0">
            <a:spAutoFit/>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 would like to express my sincere gratitude to all those who contributed to the successful completion of this mini project. Their support and encouragement were invaluable throughout the entire process . </a:t>
            </a:r>
          </a:p>
          <a:p>
            <a:pPr algn="just"/>
            <a:r>
              <a:rPr lang="en-US" sz="2000" dirty="0" smtClean="0">
                <a:latin typeface="Times New Roman" pitchFamily="18" charset="0"/>
                <a:cs typeface="Times New Roman" pitchFamily="18" charset="0"/>
              </a:rPr>
              <a:t>I extend my heartfelt thanks to </a:t>
            </a:r>
            <a:r>
              <a:rPr lang="en-US" sz="2000" b="1" dirty="0" smtClean="0">
                <a:latin typeface="Times New Roman" pitchFamily="18" charset="0"/>
                <a:cs typeface="Times New Roman" pitchFamily="18" charset="0"/>
              </a:rPr>
              <a:t>Mr. Sanjay </a:t>
            </a:r>
            <a:r>
              <a:rPr lang="en-US" sz="2000" b="1" dirty="0" err="1" smtClean="0">
                <a:latin typeface="Times New Roman" pitchFamily="18" charset="0"/>
                <a:cs typeface="Times New Roman" pitchFamily="18" charset="0"/>
              </a:rPr>
              <a:t>Madaan</a:t>
            </a:r>
            <a:r>
              <a:rPr lang="en-US" sz="2000" b="1" dirty="0" smtClean="0">
                <a:latin typeface="Times New Roman" pitchFamily="18" charset="0"/>
                <a:cs typeface="Times New Roman" pitchFamily="18" charset="0"/>
              </a:rPr>
              <a:t> Sir  </a:t>
            </a:r>
            <a:r>
              <a:rPr lang="en-US" sz="2000" dirty="0" smtClean="0">
                <a:latin typeface="Times New Roman" pitchFamily="18" charset="0"/>
                <a:cs typeface="Times New Roman" pitchFamily="18" charset="0"/>
              </a:rPr>
              <a:t>for their guidance, mentorship, and valuable insights. Their expertise and constructive feedback played a crucial role in shaping the project and enhancing its quality .</a:t>
            </a:r>
          </a:p>
          <a:p>
            <a:pPr algn="just"/>
            <a:r>
              <a:rPr lang="en-US" sz="2000" dirty="0" smtClean="0">
                <a:latin typeface="Times New Roman" pitchFamily="18" charset="0"/>
                <a:cs typeface="Times New Roman" pitchFamily="18" charset="0"/>
              </a:rPr>
              <a:t> I am grateful to my teammates for their collaborative spirit and dedication. Each member brought unique skills and perspectives to the project, creating a dynamic and effective team.</a:t>
            </a:r>
          </a:p>
          <a:p>
            <a:pPr algn="just"/>
            <a:r>
              <a:rPr lang="en-US" sz="2000" dirty="0" smtClean="0">
                <a:latin typeface="Times New Roman" pitchFamily="18" charset="0"/>
                <a:cs typeface="Times New Roman" pitchFamily="18" charset="0"/>
              </a:rPr>
              <a:t>I also want to acknowledge the resources and facilities provided by GLA UNIVERSITY MATHURA.</a:t>
            </a:r>
          </a:p>
          <a:p>
            <a:pPr algn="just"/>
            <a:r>
              <a:rPr lang="en-US" sz="2000" dirty="0" smtClean="0">
                <a:latin typeface="Times New Roman" pitchFamily="18" charset="0"/>
                <a:cs typeface="Times New Roman" pitchFamily="18" charset="0"/>
              </a:rPr>
              <a:t>This project would not have been possible without the collective efforts of everyone mentioned above. </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7" name="TextBox 6"/>
          <p:cNvSpPr txBox="1"/>
          <p:nvPr/>
        </p:nvSpPr>
        <p:spPr>
          <a:xfrm>
            <a:off x="2643174" y="1928802"/>
            <a:ext cx="4429156" cy="2308324"/>
          </a:xfrm>
          <a:prstGeom prst="rect">
            <a:avLst/>
          </a:prstGeom>
          <a:noFill/>
        </p:spPr>
        <p:txBody>
          <a:bodyPr wrap="square" rtlCol="0">
            <a:spAutoFit/>
          </a:bodyPr>
          <a:lstStyle/>
          <a:p>
            <a:pPr algn="ctr"/>
            <a:r>
              <a:rPr lang="en-US" sz="7200" b="1" dirty="0" smtClean="0">
                <a:latin typeface="Times New Roman" pitchFamily="18" charset="0"/>
                <a:cs typeface="Times New Roman" pitchFamily="18" charset="0"/>
              </a:rPr>
              <a:t>THANK</a:t>
            </a:r>
          </a:p>
          <a:p>
            <a:pPr algn="ctr"/>
            <a:r>
              <a:rPr lang="en-US" sz="7200" b="1" dirty="0" smtClean="0">
                <a:latin typeface="Times New Roman" pitchFamily="18" charset="0"/>
                <a:cs typeface="Times New Roman" pitchFamily="18" charset="0"/>
              </a:rPr>
              <a:t>  YOU</a:t>
            </a:r>
            <a:endParaRPr lang="en-US" sz="7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214282" y="285728"/>
            <a:ext cx="2786082" cy="769441"/>
          </a:xfrm>
          <a:prstGeom prst="rect">
            <a:avLst/>
          </a:prstGeom>
          <a:noFill/>
        </p:spPr>
        <p:txBody>
          <a:bodyPr wrap="square" rtlCol="0">
            <a:spAutoFit/>
          </a:bodyPr>
          <a:lstStyle/>
          <a:p>
            <a:pPr algn="just"/>
            <a:r>
              <a:rPr lang="en-US" sz="4400" b="1" dirty="0" smtClean="0">
                <a:latin typeface="Roboto" charset="0"/>
                <a:ea typeface="Roboto" charset="0"/>
              </a:rPr>
              <a:t>Contents</a:t>
            </a:r>
            <a:endParaRPr lang="en-US" sz="4400" b="1" dirty="0">
              <a:latin typeface="Roboto" charset="0"/>
              <a:ea typeface="Roboto" charset="0"/>
            </a:endParaRPr>
          </a:p>
        </p:txBody>
      </p:sp>
      <p:sp>
        <p:nvSpPr>
          <p:cNvPr id="4" name="TextBox 3"/>
          <p:cNvSpPr txBox="1"/>
          <p:nvPr/>
        </p:nvSpPr>
        <p:spPr>
          <a:xfrm>
            <a:off x="571472" y="1928802"/>
            <a:ext cx="2933111" cy="3647152"/>
          </a:xfrm>
          <a:prstGeom prst="rect">
            <a:avLst/>
          </a:prstGeom>
          <a:noFill/>
        </p:spPr>
        <p:txBody>
          <a:bodyPr wrap="none" rtlCol="0">
            <a:spAutoFit/>
          </a:bodyPr>
          <a:lstStyle/>
          <a:p>
            <a:pPr>
              <a:lnSpc>
                <a:spcPct val="150000"/>
              </a:lnSpc>
              <a:buFont typeface="Arial" pitchFamily="34" charset="0"/>
              <a:buChar char="•"/>
            </a:pPr>
            <a:r>
              <a:rPr lang="en-US" sz="2200" dirty="0" smtClean="0">
                <a:latin typeface="Times New Roman" pitchFamily="18" charset="0"/>
                <a:cs typeface="Times New Roman" pitchFamily="18" charset="0"/>
              </a:rPr>
              <a:t> Introduction</a:t>
            </a:r>
          </a:p>
          <a:p>
            <a:pPr>
              <a:lnSpc>
                <a:spcPct val="150000"/>
              </a:lnSpc>
              <a:buFont typeface="Arial" pitchFamily="34" charset="0"/>
              <a:buChar char="•"/>
            </a:pPr>
            <a:r>
              <a:rPr lang="en-US" sz="2200" dirty="0" smtClean="0">
                <a:latin typeface="Times New Roman" pitchFamily="18" charset="0"/>
                <a:cs typeface="Times New Roman" pitchFamily="18" charset="0"/>
              </a:rPr>
              <a:t> Literature Review</a:t>
            </a:r>
          </a:p>
          <a:p>
            <a:pPr>
              <a:lnSpc>
                <a:spcPct val="150000"/>
              </a:lnSpc>
              <a:buFont typeface="Arial" pitchFamily="34" charset="0"/>
              <a:buChar char="•"/>
            </a:pPr>
            <a:r>
              <a:rPr lang="en-US" sz="2200" dirty="0" smtClean="0">
                <a:latin typeface="Times New Roman" pitchFamily="18" charset="0"/>
                <a:cs typeface="Times New Roman" pitchFamily="18" charset="0"/>
              </a:rPr>
              <a:t> Dataset</a:t>
            </a:r>
          </a:p>
          <a:p>
            <a:pPr>
              <a:lnSpc>
                <a:spcPct val="150000"/>
              </a:lnSpc>
              <a:buFont typeface="Arial" pitchFamily="34" charset="0"/>
              <a:buChar char="•"/>
            </a:pPr>
            <a:r>
              <a:rPr lang="en-US" sz="2200" dirty="0" smtClean="0">
                <a:latin typeface="Times New Roman" pitchFamily="18" charset="0"/>
                <a:cs typeface="Times New Roman" pitchFamily="18" charset="0"/>
              </a:rPr>
              <a:t> Analysis of Algorithm</a:t>
            </a:r>
          </a:p>
          <a:p>
            <a:pPr>
              <a:lnSpc>
                <a:spcPct val="150000"/>
              </a:lnSpc>
              <a:buFont typeface="Arial" pitchFamily="34" charset="0"/>
              <a:buChar char="•"/>
            </a:pPr>
            <a:r>
              <a:rPr lang="en-US" sz="2200" dirty="0" smtClean="0">
                <a:latin typeface="Times New Roman" pitchFamily="18" charset="0"/>
                <a:cs typeface="Times New Roman" pitchFamily="18" charset="0"/>
              </a:rPr>
              <a:t> Project Pipeline</a:t>
            </a:r>
          </a:p>
          <a:p>
            <a:pPr>
              <a:lnSpc>
                <a:spcPct val="150000"/>
              </a:lnSpc>
              <a:buFont typeface="Arial" pitchFamily="34" charset="0"/>
              <a:buChar char="•"/>
            </a:pPr>
            <a:r>
              <a:rPr lang="en-US" sz="2200" dirty="0" smtClean="0">
                <a:latin typeface="Times New Roman" pitchFamily="18" charset="0"/>
                <a:cs typeface="Times New Roman" pitchFamily="18" charset="0"/>
              </a:rPr>
              <a:t> Result and discussion</a:t>
            </a:r>
          </a:p>
          <a:p>
            <a:pPr>
              <a:lnSpc>
                <a:spcPct val="150000"/>
              </a:lnSpc>
              <a:buFont typeface="Arial" pitchFamily="34" charset="0"/>
              <a:buChar char="•"/>
            </a:pPr>
            <a:r>
              <a:rPr lang="en-US" sz="2200" dirty="0" smtClean="0">
                <a:latin typeface="Times New Roman" pitchFamily="18" charset="0"/>
                <a:cs typeface="Times New Roman" pitchFamily="18" charset="0"/>
              </a:rPr>
              <a:t> Conclusion</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5" name="TextBox 4"/>
          <p:cNvSpPr txBox="1"/>
          <p:nvPr/>
        </p:nvSpPr>
        <p:spPr>
          <a:xfrm>
            <a:off x="285720" y="357166"/>
            <a:ext cx="2877711" cy="646331"/>
          </a:xfrm>
          <a:prstGeom prst="rect">
            <a:avLst/>
          </a:prstGeom>
          <a:noFill/>
        </p:spPr>
        <p:txBody>
          <a:bodyPr wrap="none" rtlCol="0">
            <a:spAutoFit/>
          </a:bodyPr>
          <a:lstStyle/>
          <a:p>
            <a:r>
              <a:rPr lang="en-US" sz="3600" b="1" dirty="0" smtClean="0">
                <a:latin typeface="Roboto" charset="0"/>
                <a:ea typeface="Roboto" charset="0"/>
              </a:rPr>
              <a:t>Introduction</a:t>
            </a:r>
            <a:endParaRPr lang="en-US" sz="3600" b="1" dirty="0">
              <a:latin typeface="Roboto" charset="0"/>
              <a:ea typeface="Roboto" charset="0"/>
            </a:endParaRPr>
          </a:p>
        </p:txBody>
      </p:sp>
      <p:sp>
        <p:nvSpPr>
          <p:cNvPr id="6" name="TextBox 5"/>
          <p:cNvSpPr txBox="1"/>
          <p:nvPr/>
        </p:nvSpPr>
        <p:spPr>
          <a:xfrm>
            <a:off x="214282" y="1428736"/>
            <a:ext cx="6851427" cy="461665"/>
          </a:xfrm>
          <a:prstGeom prst="rect">
            <a:avLst/>
          </a:prstGeom>
          <a:noFill/>
        </p:spPr>
        <p:txBody>
          <a:bodyPr wrap="none" rtlCol="0">
            <a:spAutoFit/>
          </a:bodyPr>
          <a:lstStyle/>
          <a:p>
            <a:r>
              <a:rPr lang="en-US" sz="2400" b="1" dirty="0">
                <a:latin typeface="Times New Roman" pitchFamily="18" charset="0"/>
                <a:cs typeface="Times New Roman" pitchFamily="18" charset="0"/>
              </a:rPr>
              <a:t>Water Potability Detection using Machine learning</a:t>
            </a:r>
          </a:p>
        </p:txBody>
      </p:sp>
      <p:sp>
        <p:nvSpPr>
          <p:cNvPr id="7" name="TextBox 6"/>
          <p:cNvSpPr txBox="1"/>
          <p:nvPr/>
        </p:nvSpPr>
        <p:spPr>
          <a:xfrm>
            <a:off x="285720" y="2500306"/>
            <a:ext cx="8643966" cy="3366563"/>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A Water Potability detection using Machine Learning aims to assess the safety of a specific water source for drinking by employing  various ML algorithms to analyze the quality of water</a:t>
            </a:r>
            <a:r>
              <a:rPr lang="en-US" dirty="0" smtClean="0">
                <a:latin typeface="Times New Roman" pitchFamily="18" charset="0"/>
                <a:cs typeface="Times New Roman" pitchFamily="18" charset="0"/>
              </a:rPr>
              <a:t>.</a:t>
            </a:r>
          </a:p>
          <a:p>
            <a:pPr>
              <a:lnSpc>
                <a:spcPct val="150000"/>
              </a:lnSpc>
            </a:pPr>
            <a:endParaRPr lang="en-US" dirty="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This project aims to automate the assessment process by developing a model that can predict water </a:t>
            </a:r>
            <a:r>
              <a:rPr lang="en-US" dirty="0" err="1">
                <a:latin typeface="Times New Roman" pitchFamily="18" charset="0"/>
                <a:cs typeface="Times New Roman" pitchFamily="18" charset="0"/>
              </a:rPr>
              <a:t>potability</a:t>
            </a:r>
            <a:r>
              <a:rPr lang="en-US" dirty="0">
                <a:latin typeface="Times New Roman" pitchFamily="18" charset="0"/>
                <a:cs typeface="Times New Roman" pitchFamily="18" charset="0"/>
              </a:rPr>
              <a:t> based on water quality data</a:t>
            </a:r>
          </a:p>
          <a:p>
            <a:pPr>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214282" y="428604"/>
            <a:ext cx="4929222" cy="646331"/>
          </a:xfrm>
          <a:prstGeom prst="rect">
            <a:avLst/>
          </a:prstGeom>
          <a:noFill/>
        </p:spPr>
        <p:txBody>
          <a:bodyPr wrap="square" rtlCol="0">
            <a:spAutoFit/>
          </a:bodyPr>
          <a:lstStyle/>
          <a:p>
            <a:r>
              <a:rPr lang="en-US" sz="3600" b="1" dirty="0" smtClean="0">
                <a:latin typeface="Roboto" charset="0"/>
                <a:ea typeface="Roboto" charset="0"/>
              </a:rPr>
              <a:t>Problem Statement</a:t>
            </a:r>
            <a:endParaRPr lang="en-US" sz="3600" b="1" dirty="0">
              <a:latin typeface="Roboto" charset="0"/>
              <a:ea typeface="Roboto" charset="0"/>
            </a:endParaRPr>
          </a:p>
        </p:txBody>
      </p:sp>
      <p:sp>
        <p:nvSpPr>
          <p:cNvPr id="4" name="TextBox 3"/>
          <p:cNvSpPr txBox="1"/>
          <p:nvPr/>
        </p:nvSpPr>
        <p:spPr>
          <a:xfrm>
            <a:off x="642910" y="1643050"/>
            <a:ext cx="7715304" cy="3912225"/>
          </a:xfrm>
          <a:prstGeom prst="rect">
            <a:avLst/>
          </a:prstGeom>
          <a:noFill/>
        </p:spPr>
        <p:txBody>
          <a:bodyPr wrap="square" rtlCol="0">
            <a:spAutoFit/>
          </a:bodyPr>
          <a:lstStyle/>
          <a:p>
            <a:pPr>
              <a:lnSpc>
                <a:spcPct val="150000"/>
              </a:lnSpc>
              <a:buFont typeface="Wingdings" pitchFamily="2" charset="2"/>
              <a:buChar char="v"/>
            </a:pPr>
            <a:r>
              <a:rPr lang="en-US" sz="2100" dirty="0" smtClean="0">
                <a:latin typeface="Times New Roman" pitchFamily="18" charset="0"/>
                <a:cs typeface="Times New Roman" pitchFamily="18" charset="0"/>
              </a:rPr>
              <a:t>With the population and the ever increasing need for various resources we are faced with a dilemma in how to manage our lives. Sometimes we end up by utilizing a poor or contaminated source of water for our use.</a:t>
            </a:r>
          </a:p>
          <a:p>
            <a:pPr>
              <a:lnSpc>
                <a:spcPct val="150000"/>
              </a:lnSpc>
              <a:buFont typeface="Wingdings" pitchFamily="2" charset="2"/>
              <a:buChar char="v"/>
            </a:pPr>
            <a:endParaRPr lang="en-US" sz="2100" dirty="0">
              <a:latin typeface="Times New Roman" pitchFamily="18" charset="0"/>
              <a:cs typeface="Times New Roman" pitchFamily="18" charset="0"/>
            </a:endParaRPr>
          </a:p>
          <a:p>
            <a:pPr>
              <a:lnSpc>
                <a:spcPct val="150000"/>
              </a:lnSpc>
              <a:buFont typeface="Wingdings" pitchFamily="2" charset="2"/>
              <a:buChar char="v"/>
            </a:pPr>
            <a:r>
              <a:rPr lang="en-US" sz="2100" dirty="0" smtClean="0">
                <a:latin typeface="Times New Roman" pitchFamily="18" charset="0"/>
                <a:cs typeface="Times New Roman" pitchFamily="18" charset="0"/>
              </a:rPr>
              <a:t> The proposed system aims to provide the solution for the same by allowing users to monitor the water quality from a given sample of water and predict whether water is contaminated or not.</a:t>
            </a:r>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4" name="TextBox 3"/>
          <p:cNvSpPr txBox="1"/>
          <p:nvPr/>
        </p:nvSpPr>
        <p:spPr>
          <a:xfrm>
            <a:off x="357158" y="2714620"/>
            <a:ext cx="8286808" cy="1107996"/>
          </a:xfrm>
          <a:prstGeom prst="rect">
            <a:avLst/>
          </a:prstGeom>
          <a:noFill/>
        </p:spPr>
        <p:txBody>
          <a:bodyPr wrap="square" rtlCol="0">
            <a:spAutoFit/>
          </a:bodyPr>
          <a:lstStyle/>
          <a:p>
            <a:r>
              <a:rPr lang="en-US" sz="6600" b="1" dirty="0" smtClean="0">
                <a:latin typeface="Roboto" charset="0"/>
                <a:ea typeface="Roboto" charset="0"/>
                <a:cs typeface="Times New Roman" pitchFamily="18" charset="0"/>
              </a:rPr>
              <a:t> Literature   Review</a:t>
            </a:r>
            <a:endParaRPr lang="en-US" sz="6600" b="1" dirty="0">
              <a:latin typeface="Roboto" charset="0"/>
              <a:ea typeface="Roboto"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4" name="TextBox 3"/>
          <p:cNvSpPr txBox="1"/>
          <p:nvPr/>
        </p:nvSpPr>
        <p:spPr>
          <a:xfrm>
            <a:off x="857224" y="428604"/>
            <a:ext cx="3351943"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DATASET</a:t>
            </a:r>
            <a:endParaRPr lang="en-US" sz="5400" b="1" dirty="0">
              <a:latin typeface="Times New Roman" pitchFamily="18" charset="0"/>
              <a:cs typeface="Times New Roman" pitchFamily="18" charset="0"/>
            </a:endParaRPr>
          </a:p>
        </p:txBody>
      </p:sp>
      <p:sp>
        <p:nvSpPr>
          <p:cNvPr id="7" name="TextBox 6"/>
          <p:cNvSpPr txBox="1"/>
          <p:nvPr/>
        </p:nvSpPr>
        <p:spPr>
          <a:xfrm>
            <a:off x="428597" y="1785926"/>
            <a:ext cx="8572559" cy="4247317"/>
          </a:xfrm>
          <a:prstGeom prst="rect">
            <a:avLst/>
          </a:prstGeom>
          <a:noFill/>
        </p:spPr>
        <p:txBody>
          <a:bodyPr wrap="square" rtlCol="0">
            <a:spAutoFit/>
          </a:bodyPr>
          <a:lstStyle/>
          <a:p>
            <a:pPr>
              <a:lnSpc>
                <a:spcPct val="150000"/>
              </a:lnSpc>
            </a:pPr>
            <a:r>
              <a:rPr lang="en-US" sz="2000" dirty="0" smtClean="0">
                <a:latin typeface="Times New Roman" pitchFamily="18" charset="0"/>
                <a:cs typeface="Times New Roman" pitchFamily="18" charset="0"/>
              </a:rPr>
              <a:t>• Proposed system is implemented using the water </a:t>
            </a:r>
            <a:r>
              <a:rPr lang="en-US" sz="2000" dirty="0" err="1" smtClean="0">
                <a:latin typeface="Times New Roman" pitchFamily="18" charset="0"/>
                <a:cs typeface="Times New Roman" pitchFamily="18" charset="0"/>
              </a:rPr>
              <a:t>potability</a:t>
            </a:r>
            <a:r>
              <a:rPr lang="en-US" sz="2000" dirty="0" smtClean="0">
                <a:latin typeface="Times New Roman" pitchFamily="18" charset="0"/>
                <a:cs typeface="Times New Roman" pitchFamily="18" charset="0"/>
              </a:rPr>
              <a:t> dataset from  Kaggle . The water_potability.csv file contains water quality metrics for 3276 dataset, 9 features and one class variable.</a:t>
            </a:r>
          </a:p>
          <a:p>
            <a:pPr>
              <a:lnSpc>
                <a:spcPct val="150000"/>
              </a:lnSpc>
            </a:pPr>
            <a:r>
              <a:rPr lang="en-US" sz="2000" dirty="0" smtClean="0">
                <a:latin typeface="Times New Roman" pitchFamily="18" charset="0"/>
                <a:cs typeface="Times New Roman" pitchFamily="18" charset="0"/>
              </a:rPr>
              <a:t> • Feature lists are pH, Hardness, Solids, Chloramines, Sulfate, Conductivity, Organic Carbon, Trihalomethanes, Turbidity</a:t>
            </a:r>
          </a:p>
          <a:p>
            <a:pPr>
              <a:lnSpc>
                <a:spcPct val="150000"/>
              </a:lnSpc>
            </a:pPr>
            <a:r>
              <a:rPr lang="en-US" sz="2000" dirty="0" smtClean="0">
                <a:latin typeface="Times New Roman" pitchFamily="18" charset="0"/>
                <a:cs typeface="Times New Roman" pitchFamily="18" charset="0"/>
              </a:rPr>
              <a:t>• Potability is the class label</a:t>
            </a:r>
          </a:p>
          <a:p>
            <a:pPr>
              <a:lnSpc>
                <a:spcPct val="150000"/>
              </a:lnSpc>
            </a:pPr>
            <a:endParaRPr lang="en-US" sz="2000" dirty="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hlinkClick r:id="rId3"/>
              </a:rPr>
              <a:t>URL:-</a:t>
            </a:r>
            <a:r>
              <a:rPr lang="en-US" sz="2000" dirty="0" smtClean="0">
                <a:latin typeface="Times New Roman" pitchFamily="18" charset="0"/>
                <a:cs typeface="Times New Roman" pitchFamily="18" charset="0"/>
              </a:rPr>
              <a:t>    </a:t>
            </a:r>
            <a:r>
              <a:rPr lang="en-US" sz="2000" dirty="0" smtClean="0">
                <a:solidFill>
                  <a:schemeClr val="tx2">
                    <a:lumMod val="60000"/>
                    <a:lumOff val="40000"/>
                  </a:schemeClr>
                </a:solidFill>
                <a:latin typeface="Times New Roman" pitchFamily="18" charset="0"/>
                <a:cs typeface="Times New Roman" pitchFamily="18" charset="0"/>
              </a:rPr>
              <a:t>https://www.kaggle.com/datasets/adityakadiwal/water-potability</a:t>
            </a:r>
            <a:endParaRPr lang="en-US" sz="2000" dirty="0">
              <a:solidFill>
                <a:schemeClr val="tx2">
                  <a:lumMod val="60000"/>
                  <a:lumOff val="40000"/>
                </a:schemeClr>
              </a:solidFill>
            </a:endParaRPr>
          </a:p>
          <a:p>
            <a:pPr>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pic>
        <p:nvPicPr>
          <p:cNvPr id="7172" name="Picture 4" descr="C:\Users\HITANSH\Pictures\1.png"/>
          <p:cNvPicPr>
            <a:picLocks noChangeAspect="1" noChangeArrowheads="1"/>
          </p:cNvPicPr>
          <p:nvPr/>
        </p:nvPicPr>
        <p:blipFill>
          <a:blip r:embed="rId3"/>
          <a:srcRect/>
          <a:stretch>
            <a:fillRect/>
          </a:stretch>
        </p:blipFill>
        <p:spPr bwMode="auto">
          <a:xfrm>
            <a:off x="214282" y="928670"/>
            <a:ext cx="6512671" cy="1747845"/>
          </a:xfrm>
          <a:prstGeom prst="rect">
            <a:avLst/>
          </a:prstGeom>
          <a:noFill/>
        </p:spPr>
      </p:pic>
      <p:sp>
        <p:nvSpPr>
          <p:cNvPr id="6" name="TextBox 5"/>
          <p:cNvSpPr txBox="1"/>
          <p:nvPr/>
        </p:nvSpPr>
        <p:spPr>
          <a:xfrm>
            <a:off x="142844" y="285728"/>
            <a:ext cx="578647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Importing all the libraries</a:t>
            </a:r>
            <a:endParaRPr lang="en-US" sz="2400" b="1" dirty="0">
              <a:latin typeface="Times New Roman" pitchFamily="18" charset="0"/>
              <a:cs typeface="Times New Roman" pitchFamily="18" charset="0"/>
            </a:endParaRPr>
          </a:p>
        </p:txBody>
      </p:sp>
      <p:pic>
        <p:nvPicPr>
          <p:cNvPr id="7173" name="Picture 5" descr="C:\Users\HITANSH\Pictures\2.png"/>
          <p:cNvPicPr>
            <a:picLocks noChangeAspect="1" noChangeArrowheads="1"/>
          </p:cNvPicPr>
          <p:nvPr/>
        </p:nvPicPr>
        <p:blipFill>
          <a:blip r:embed="rId4"/>
          <a:srcRect/>
          <a:stretch>
            <a:fillRect/>
          </a:stretch>
        </p:blipFill>
        <p:spPr bwMode="auto">
          <a:xfrm>
            <a:off x="214282" y="2928934"/>
            <a:ext cx="8715436" cy="2638425"/>
          </a:xfrm>
          <a:prstGeom prst="rect">
            <a:avLst/>
          </a:prstGeom>
          <a:noFill/>
        </p:spPr>
      </p:pic>
      <p:sp>
        <p:nvSpPr>
          <p:cNvPr id="8" name="TextBox 7"/>
          <p:cNvSpPr txBox="1"/>
          <p:nvPr/>
        </p:nvSpPr>
        <p:spPr>
          <a:xfrm>
            <a:off x="214282" y="5786454"/>
            <a:ext cx="8643998"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First five rows of the dataset. The dataset contains null values which is rectified further by data preprocessing.</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TANSH\Desktop\download.jpeg"/>
          <p:cNvPicPr>
            <a:picLocks noChangeAspect="1" noChangeArrowheads="1"/>
          </p:cNvPicPr>
          <p:nvPr/>
        </p:nvPicPr>
        <p:blipFill>
          <a:blip r:embed="rId2"/>
          <a:srcRect/>
          <a:stretch>
            <a:fillRect/>
          </a:stretch>
        </p:blipFill>
        <p:spPr bwMode="auto">
          <a:xfrm>
            <a:off x="8038514" y="0"/>
            <a:ext cx="1105486" cy="1071546"/>
          </a:xfrm>
          <a:prstGeom prst="rect">
            <a:avLst/>
          </a:prstGeom>
          <a:noFill/>
        </p:spPr>
      </p:pic>
      <p:sp>
        <p:nvSpPr>
          <p:cNvPr id="3" name="TextBox 2"/>
          <p:cNvSpPr txBox="1"/>
          <p:nvPr/>
        </p:nvSpPr>
        <p:spPr>
          <a:xfrm>
            <a:off x="285720" y="214290"/>
            <a:ext cx="5911234" cy="923330"/>
          </a:xfrm>
          <a:prstGeom prst="rect">
            <a:avLst/>
          </a:prstGeom>
          <a:noFill/>
        </p:spPr>
        <p:txBody>
          <a:bodyPr wrap="none" rtlCol="0">
            <a:spAutoFit/>
          </a:bodyPr>
          <a:lstStyle/>
          <a:p>
            <a:r>
              <a:rPr lang="en-US" sz="5400" b="1" dirty="0" smtClean="0">
                <a:latin typeface="Times New Roman" pitchFamily="18" charset="0"/>
                <a:cs typeface="Times New Roman" pitchFamily="18" charset="0"/>
              </a:rPr>
              <a:t>Data Preprocessing</a:t>
            </a:r>
            <a:endParaRPr lang="en-US" sz="5400" b="1" dirty="0">
              <a:latin typeface="Times New Roman" pitchFamily="18" charset="0"/>
              <a:cs typeface="Times New Roman" pitchFamily="18" charset="0"/>
            </a:endParaRPr>
          </a:p>
        </p:txBody>
      </p:sp>
      <p:pic>
        <p:nvPicPr>
          <p:cNvPr id="8194" name="Picture 2" descr="C:\Users\HITANSH\Pictures\1.png"/>
          <p:cNvPicPr>
            <a:picLocks noChangeAspect="1" noChangeArrowheads="1"/>
          </p:cNvPicPr>
          <p:nvPr/>
        </p:nvPicPr>
        <p:blipFill>
          <a:blip r:embed="rId3"/>
          <a:srcRect/>
          <a:stretch>
            <a:fillRect/>
          </a:stretch>
        </p:blipFill>
        <p:spPr bwMode="auto">
          <a:xfrm>
            <a:off x="142844" y="1428736"/>
            <a:ext cx="7031037" cy="4286250"/>
          </a:xfrm>
          <a:prstGeom prst="rect">
            <a:avLst/>
          </a:prstGeom>
          <a:noFill/>
        </p:spPr>
      </p:pic>
      <p:sp>
        <p:nvSpPr>
          <p:cNvPr id="5" name="TextBox 4"/>
          <p:cNvSpPr txBox="1"/>
          <p:nvPr/>
        </p:nvSpPr>
        <p:spPr>
          <a:xfrm>
            <a:off x="142844" y="5929330"/>
            <a:ext cx="8501121"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As null values are present in data. Data cleaning is carried out and null values are filled by median of the respective feature.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2017</TotalTime>
  <Words>644</Words>
  <Application>Microsoft Office PowerPoint</Application>
  <PresentationFormat>On-screen Show (4:3)</PresentationFormat>
  <Paragraphs>66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Water Potability Detection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Potability Detection</dc:title>
  <dc:creator>HITANSH</dc:creator>
  <cp:lastModifiedBy>HITANSH</cp:lastModifiedBy>
  <cp:revision>26</cp:revision>
  <dcterms:created xsi:type="dcterms:W3CDTF">2023-11-27T08:47:24Z</dcterms:created>
  <dcterms:modified xsi:type="dcterms:W3CDTF">2023-11-28T18:25:12Z</dcterms:modified>
</cp:coreProperties>
</file>