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66" r:id="rId4"/>
  </p:sldMasterIdLst>
  <p:notesMasterIdLst>
    <p:notesMasterId r:id="rId13"/>
  </p:notesMasterIdLst>
  <p:handoutMasterIdLst>
    <p:handoutMasterId r:id="rId14"/>
  </p:handoutMasterIdLst>
  <p:sldIdLst>
    <p:sldId id="268" r:id="rId5"/>
    <p:sldId id="257" r:id="rId6"/>
    <p:sldId id="258" r:id="rId7"/>
    <p:sldId id="259" r:id="rId8"/>
    <p:sldId id="260" r:id="rId9"/>
    <p:sldId id="270" r:id="rId10"/>
    <p:sldId id="261" r:id="rId11"/>
    <p:sldId id="269" r:id="rId12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E4"/>
    <a:srgbClr val="E6E8F2"/>
    <a:srgbClr val="D0D4E8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3496" autoAdjust="0"/>
    <p:restoredTop sz="94095" autoAdjust="0"/>
  </p:normalViewPr>
  <p:slideViewPr>
    <p:cSldViewPr>
      <p:cViewPr>
        <p:scale>
          <a:sx n="50" d="100"/>
          <a:sy n="50" d="100"/>
        </p:scale>
        <p:origin x="1820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50" d="100"/>
          <a:sy n="50" d="100"/>
        </p:scale>
        <p:origin x="2708" y="1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F03E94-4398-4C0B-9B4F-0B6AFF136DE6}" type="datetimeFigureOut">
              <a:rPr lang="en-US"/>
              <a:pPr>
                <a:defRPr/>
              </a:pPr>
              <a:t>5/9/2017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D502606-ECA5-460E-8E5B-0316D76CBF1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74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1625" y="428625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43063" y="4100513"/>
            <a:ext cx="4500562" cy="4491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23556" name="Rectangle 14"/>
          <p:cNvSpPr>
            <a:spLocks noChangeArrowheads="1"/>
          </p:cNvSpPr>
          <p:nvPr/>
        </p:nvSpPr>
        <p:spPr bwMode="auto">
          <a:xfrm>
            <a:off x="214313" y="13966"/>
            <a:ext cx="650081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Recap for Propel Courses	</a:t>
            </a:r>
            <a:endParaRPr lang="en-US" alt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7" name="Rectangle 14"/>
          <p:cNvSpPr>
            <a:spLocks noChangeArrowheads="1"/>
          </p:cNvSpPr>
          <p:nvPr/>
        </p:nvSpPr>
        <p:spPr bwMode="auto">
          <a:xfrm>
            <a:off x="3573016" y="8591551"/>
            <a:ext cx="2762250" cy="22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Page 00-</a:t>
            </a:r>
            <a:fld id="{FF422E18-1089-4290-8F97-23B17FE41BEE}" type="slidenum">
              <a:rPr lang="en-US" alt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defRPr/>
            </a:pP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2" name="Line 8"/>
          <p:cNvSpPr>
            <a:spLocks noChangeShapeType="1"/>
          </p:cNvSpPr>
          <p:nvPr/>
        </p:nvSpPr>
        <p:spPr bwMode="auto">
          <a:xfrm>
            <a:off x="1341438" y="357188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0" y="642938"/>
            <a:ext cx="1357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200" b="1" smtClean="0">
                <a:latin typeface="Candara" pitchFamily="34" charset="0"/>
              </a:rPr>
              <a:t>Instructor Notes:</a:t>
            </a:r>
          </a:p>
        </p:txBody>
      </p:sp>
    </p:spTree>
    <p:extLst>
      <p:ext uri="{BB962C8B-B14F-4D97-AF65-F5344CB8AC3E}">
        <p14:creationId xmlns:p14="http://schemas.microsoft.com/office/powerpoint/2010/main" val="2188424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 </a:t>
            </a:r>
            <a:endParaRPr lang="en-US" altLang="en-US" dirty="0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69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5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6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97414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5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6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26807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5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6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2182031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5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6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</a:rPr>
              <a:t>Batch Orientation – Day 1 - 1 </a:t>
            </a:r>
            <a:r>
              <a:rPr lang="en-US" altLang="en-US" dirty="0" err="1" smtClean="0">
                <a:solidFill>
                  <a:srgbClr val="000000"/>
                </a:solidFill>
              </a:rPr>
              <a:t>Hrs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</a:rPr>
              <a:t>Lesson 1: Programming Fundamentals– Day 1 - 3 </a:t>
            </a:r>
            <a:r>
              <a:rPr lang="en-US" altLang="en-US" dirty="0" err="1" smtClean="0">
                <a:solidFill>
                  <a:srgbClr val="000000"/>
                </a:solidFill>
              </a:rPr>
              <a:t>Hrs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1.1 Good programming practices.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Readable(Naming Conventions , Comments, Guidelines for writing good code)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Maintainable (Remove Hardcoded constants)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Modular               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Coupling and Cohesion    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Composite Datatype  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Robust program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Pseudocode review checklist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1.2 Demo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1.3 Case Study</a:t>
            </a:r>
          </a:p>
          <a:p>
            <a:pPr lvl="1"/>
            <a:endParaRPr lang="en-US" altLang="en-US" dirty="0" smtClean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Lesson 2: HTML  and </a:t>
            </a:r>
            <a:r>
              <a:rPr lang="en-US" altLang="en-US" dirty="0" err="1" smtClean="0">
                <a:solidFill>
                  <a:srgbClr val="000000"/>
                </a:solidFill>
              </a:rPr>
              <a:t>Javascript</a:t>
            </a:r>
            <a:r>
              <a:rPr lang="en-US" altLang="en-US" dirty="0" smtClean="0">
                <a:solidFill>
                  <a:srgbClr val="000000"/>
                </a:solidFill>
              </a:rPr>
              <a:t> – 4 </a:t>
            </a:r>
            <a:r>
              <a:rPr lang="en-US" altLang="en-US" dirty="0" err="1" smtClean="0">
                <a:solidFill>
                  <a:srgbClr val="000000"/>
                </a:solidFill>
              </a:rPr>
              <a:t>Hrs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2.1 HTML form element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2.2 HTML 5 new form elements (Number, Date and Email)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2.3 HTML 5 validations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2.2 DOM objects (Document and Form)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2.3 Event handling in </a:t>
            </a:r>
            <a:r>
              <a:rPr lang="en-US" dirty="0" err="1" smtClean="0">
                <a:solidFill>
                  <a:srgbClr val="000000"/>
                </a:solidFill>
              </a:rPr>
              <a:t>javascript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2.4 Demo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2.5 Case Study</a:t>
            </a:r>
          </a:p>
          <a:p>
            <a:pPr lvl="1"/>
            <a:endParaRPr lang="en-US" altLang="en-US" dirty="0" smtClean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3494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5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6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</a:rPr>
              <a:t>Batch Orientation – Day 1 - 1 </a:t>
            </a:r>
            <a:r>
              <a:rPr lang="en-US" altLang="en-US" dirty="0" err="1" smtClean="0">
                <a:solidFill>
                  <a:srgbClr val="000000"/>
                </a:solidFill>
              </a:rPr>
              <a:t>Hrs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</a:rPr>
              <a:t>Lesson 1: Programming Fundamentals– Day 1 - 3 </a:t>
            </a:r>
            <a:r>
              <a:rPr lang="en-US" altLang="en-US" dirty="0" err="1" smtClean="0">
                <a:solidFill>
                  <a:srgbClr val="000000"/>
                </a:solidFill>
              </a:rPr>
              <a:t>Hrs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1.1 Good programming practices.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Readable(Naming Conventions , Comments, Guidelines for writing good code)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Maintainable (Remove Hardcoded constants)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Modular               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Coupling and Cohesion    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Composite Datatype  </a:t>
            </a:r>
          </a:p>
          <a:p>
            <a:pPr lvl="2"/>
            <a:r>
              <a:rPr lang="en-US" altLang="en-US" dirty="0" smtClean="0">
                <a:solidFill>
                  <a:srgbClr val="000000"/>
                </a:solidFill>
              </a:rPr>
              <a:t>Robust program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Pseudocode review checklist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1.2 Demo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1.3 Case Study</a:t>
            </a:r>
          </a:p>
          <a:p>
            <a:pPr lvl="1"/>
            <a:endParaRPr lang="en-US" altLang="en-US" dirty="0" smtClean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Lesson 2: HTML  and </a:t>
            </a:r>
            <a:r>
              <a:rPr lang="en-US" altLang="en-US" dirty="0" err="1" smtClean="0">
                <a:solidFill>
                  <a:srgbClr val="000000"/>
                </a:solidFill>
              </a:rPr>
              <a:t>Javascript</a:t>
            </a:r>
            <a:r>
              <a:rPr lang="en-US" altLang="en-US" dirty="0" smtClean="0">
                <a:solidFill>
                  <a:srgbClr val="000000"/>
                </a:solidFill>
              </a:rPr>
              <a:t> – 4 </a:t>
            </a:r>
            <a:r>
              <a:rPr lang="en-US" altLang="en-US" dirty="0" err="1" smtClean="0">
                <a:solidFill>
                  <a:srgbClr val="000000"/>
                </a:solidFill>
              </a:rPr>
              <a:t>Hrs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2.1 HTML form element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2.2 HTML 5 new form elements (Number, Date and Email)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2.3 HTML 5 validations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2.2 DOM objects (Document and Form)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2.3 Event handling in </a:t>
            </a:r>
            <a:r>
              <a:rPr lang="en-US" dirty="0" err="1" smtClean="0">
                <a:solidFill>
                  <a:srgbClr val="000000"/>
                </a:solidFill>
              </a:rPr>
              <a:t>javascript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2.4 Demo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2.5 Case Study</a:t>
            </a:r>
          </a:p>
          <a:p>
            <a:pPr lvl="1"/>
            <a:endParaRPr lang="en-US" altLang="en-US" dirty="0" smtClean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49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5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6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000000"/>
                </a:solidFill>
              </a:rPr>
              <a:t>Lesson 5: XML   Day</a:t>
            </a:r>
            <a:r>
              <a:rPr lang="en-US" altLang="en-US" b="1" baseline="0" dirty="0" smtClean="0">
                <a:solidFill>
                  <a:srgbClr val="000000"/>
                </a:solidFill>
              </a:rPr>
              <a:t> 2 – 1.5 </a:t>
            </a:r>
            <a:r>
              <a:rPr lang="en-US" altLang="en-US" b="1" baseline="0" dirty="0" err="1" smtClean="0">
                <a:solidFill>
                  <a:srgbClr val="000000"/>
                </a:solidFill>
              </a:rPr>
              <a:t>Hrs</a:t>
            </a:r>
            <a:endParaRPr lang="en-US" altLang="en-US" b="1" dirty="0" smtClean="0">
              <a:solidFill>
                <a:srgbClr val="00000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5.1 V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Candara" pitchFamily="34" charset="0"/>
                <a:ea typeface="+mn-ea"/>
                <a:cs typeface="+mn-cs"/>
              </a:rPr>
              <a:t>alidating xml against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Candara" pitchFamily="34" charset="0"/>
                <a:ea typeface="+mn-ea"/>
                <a:cs typeface="+mn-cs"/>
              </a:rPr>
              <a:t>xsd</a:t>
            </a:r>
            <a:endParaRPr lang="en-US" sz="1100" kern="1200" dirty="0" smtClean="0">
              <a:solidFill>
                <a:schemeClr val="tx1"/>
              </a:solidFill>
              <a:effectLst/>
              <a:latin typeface="Candara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5.2 Simple Type restriction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5.3 Demo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5.4 </a:t>
            </a:r>
            <a:r>
              <a:rPr lang="en-US" altLang="en-US" dirty="0" smtClean="0">
                <a:solidFill>
                  <a:srgbClr val="000000"/>
                </a:solidFill>
              </a:rPr>
              <a:t>Case Study</a:t>
            </a:r>
          </a:p>
          <a:p>
            <a:pPr lvl="1"/>
            <a:endParaRPr lang="en-US" altLang="en-US" dirty="0" smtClean="0">
              <a:solidFill>
                <a:srgbClr val="000000"/>
              </a:solidFill>
            </a:endParaRPr>
          </a:p>
          <a:p>
            <a:pPr marL="342900" lvl="1" indent="-342900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b="1" dirty="0" smtClean="0">
                <a:solidFill>
                  <a:srgbClr val="000000"/>
                </a:solidFill>
              </a:rPr>
              <a:t>Lesson 4:  </a:t>
            </a:r>
            <a:r>
              <a:rPr lang="en-US" b="1" dirty="0" smtClean="0">
                <a:solidFill>
                  <a:srgbClr val="000000"/>
                </a:solidFill>
              </a:rPr>
              <a:t>DBMS Concepts and SQL – 6.5</a:t>
            </a:r>
            <a:r>
              <a:rPr lang="en-US" b="1" baseline="0" dirty="0" smtClean="0">
                <a:solidFill>
                  <a:srgbClr val="000000"/>
                </a:solidFill>
              </a:rPr>
              <a:t> </a:t>
            </a:r>
            <a:r>
              <a:rPr lang="en-US" b="1" baseline="0" dirty="0" err="1" smtClean="0">
                <a:solidFill>
                  <a:srgbClr val="000000"/>
                </a:solidFill>
              </a:rPr>
              <a:t>Hrs</a:t>
            </a:r>
            <a:endParaRPr lang="en-US" altLang="en-US" b="1" dirty="0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4.1 DDL commands (CREATE, ALTER and DROP)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4.2 Constraints 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4.3 Sequence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4.4 DML command (Insert, Update, Delete)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4.5 Select Query, Joins and subquery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4.6 Demos</a:t>
            </a:r>
          </a:p>
          <a:p>
            <a:pPr eaLnBrk="1" hangingPunct="1"/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669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000000"/>
                </a:solidFill>
              </a:rPr>
              <a:t>Lesson 5: OOP-UML – 2 </a:t>
            </a:r>
            <a:r>
              <a:rPr lang="en-US" altLang="en-US" b="1" dirty="0" err="1" smtClean="0">
                <a:solidFill>
                  <a:srgbClr val="000000"/>
                </a:solidFill>
              </a:rPr>
              <a:t>Hrs</a:t>
            </a:r>
            <a:endParaRPr lang="en-US" altLang="en-US" b="1" dirty="0" smtClean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5.1 </a:t>
            </a:r>
            <a:r>
              <a:rPr lang="en-US" dirty="0" smtClean="0">
                <a:solidFill>
                  <a:srgbClr val="000000"/>
                </a:solidFill>
              </a:rPr>
              <a:t>Principles in Object-Oriented technology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5.2 UML diagram</a:t>
            </a:r>
          </a:p>
          <a:p>
            <a:pPr lvl="2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Use Case Diagram</a:t>
            </a:r>
          </a:p>
          <a:p>
            <a:pPr lvl="2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Class Diagram</a:t>
            </a:r>
          </a:p>
          <a:p>
            <a:pPr lvl="2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Sequence Diagram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5.3 Demo </a:t>
            </a:r>
          </a:p>
          <a:p>
            <a:pPr lvl="1"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5.4 Case study</a:t>
            </a:r>
          </a:p>
          <a:p>
            <a:pPr marL="457200" lvl="1" indent="0">
              <a:buNone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342900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 smtClean="0">
                <a:solidFill>
                  <a:srgbClr val="000000"/>
                </a:solidFill>
              </a:rPr>
              <a:t>Lesson 6:  Software Engineering – 1 </a:t>
            </a:r>
            <a:r>
              <a:rPr lang="en-US" altLang="en-US" b="1" dirty="0" err="1" smtClean="0">
                <a:solidFill>
                  <a:srgbClr val="000000"/>
                </a:solidFill>
              </a:rPr>
              <a:t>Hrs</a:t>
            </a:r>
            <a:endParaRPr lang="en-US" altLang="en-US" b="1" dirty="0" smtClean="0">
              <a:solidFill>
                <a:srgbClr val="00000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6.1 Different </a:t>
            </a:r>
            <a:r>
              <a:rPr lang="en-US" dirty="0" smtClean="0">
                <a:solidFill>
                  <a:schemeClr val="tx1"/>
                </a:solidFill>
              </a:rPr>
              <a:t>Phases in Software  Engineering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Requirements Phase,  Design Phase,  Construction Phase, Testing and acceptance Phase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6.2 Review and Configuration Management Process 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6.3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4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1.xml"/><Relationship Id="rId10" Type="http://schemas.openxmlformats.org/officeDocument/2006/relationships/image" Target="../media/image4.jpeg"/><Relationship Id="rId4" Type="http://schemas.openxmlformats.org/officeDocument/2006/relationships/tags" Target="../tags/tag10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shutterstock_111035876.jpg"/>
          <p:cNvPicPr>
            <a:picLocks noChangeAspect="1"/>
          </p:cNvPicPr>
          <p:nvPr userDrawn="1"/>
        </p:nvPicPr>
        <p:blipFill>
          <a:blip r:embed="rId9" cstate="print"/>
          <a:srcRect b="6147"/>
          <a:stretch>
            <a:fillRect/>
          </a:stretch>
        </p:blipFill>
        <p:spPr>
          <a:xfrm>
            <a:off x="0" y="972965"/>
            <a:ext cx="9144000" cy="588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144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14429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79098" y="658705"/>
            <a:ext cx="2880360" cy="685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tretch>
            <a:fillRect/>
          </a:stretch>
        </p:blipFill>
        <p:spPr bwMode="auto">
          <a:xfrm>
            <a:off x="5910040" y="6509494"/>
            <a:ext cx="2889576" cy="2398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2238838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5188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228909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94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783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5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770562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9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008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999609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3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d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92524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0" y="1828800"/>
            <a:ext cx="1828800" cy="24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5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5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0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21756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8800"/>
            <a:ext cx="2286000" cy="1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086917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020720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1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70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9150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298450" y="1839913"/>
            <a:ext cx="50914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  <a:defRPr b="1">
                <a:solidFill>
                  <a:srgbClr val="7F7F7F"/>
                </a:solidFill>
                <a:latin typeface="Candar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  <a:defRPr sz="1600">
                <a:solidFill>
                  <a:srgbClr val="7F7F7F"/>
                </a:solidFill>
                <a:latin typeface="Candar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  <a:defRPr sz="1200">
                <a:solidFill>
                  <a:srgbClr val="7F7F7F"/>
                </a:solidFill>
                <a:latin typeface="Candar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ndar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ndara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0" dirty="0" smtClean="0">
                <a:solidFill>
                  <a:schemeClr val="bg1"/>
                </a:solidFill>
              </a:rPr>
              <a:t>Recap for Propel Courses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 smtClean="0">
                <a:solidFill>
                  <a:schemeClr val="bg1"/>
                </a:solidFill>
              </a:rPr>
              <a:t>Lesson </a:t>
            </a:r>
            <a:r>
              <a:rPr lang="en-US" altLang="en-US" sz="2400" b="0" dirty="0">
                <a:solidFill>
                  <a:schemeClr val="bg1"/>
                </a:solidFill>
              </a:rPr>
              <a:t>00: 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Recap session for below courses:</a:t>
            </a:r>
          </a:p>
          <a:p>
            <a:pPr lvl="2"/>
            <a:r>
              <a:rPr lang="en-US" dirty="0"/>
              <a:t>Programming foundation</a:t>
            </a:r>
          </a:p>
          <a:p>
            <a:pPr lvl="2"/>
            <a:r>
              <a:rPr lang="en-US" dirty="0"/>
              <a:t>HTML, </a:t>
            </a:r>
            <a:r>
              <a:rPr lang="en-US" dirty="0" err="1"/>
              <a:t>Javascript</a:t>
            </a:r>
            <a:r>
              <a:rPr lang="en-US" dirty="0"/>
              <a:t>, CSS and XML</a:t>
            </a:r>
          </a:p>
          <a:p>
            <a:pPr lvl="2"/>
            <a:r>
              <a:rPr lang="en-US" dirty="0"/>
              <a:t>SQL</a:t>
            </a:r>
          </a:p>
          <a:p>
            <a:pPr lvl="2"/>
            <a:r>
              <a:rPr lang="en-US" dirty="0"/>
              <a:t>OOP-UML</a:t>
            </a:r>
          </a:p>
          <a:p>
            <a:pPr lvl="2"/>
            <a:r>
              <a:rPr lang="en-US" dirty="0"/>
              <a:t>Software Engineering</a:t>
            </a:r>
          </a:p>
          <a:p>
            <a:endParaRPr lang="en-US" dirty="0"/>
          </a:p>
          <a:p>
            <a:r>
              <a:rPr lang="en-US" dirty="0"/>
              <a:t>Course Non Goals</a:t>
            </a:r>
          </a:p>
          <a:p>
            <a:pPr lvl="1"/>
            <a:r>
              <a:rPr lang="en-US" dirty="0"/>
              <a:t>No complete training session will be conducted for these courses.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5676" y="0"/>
            <a:ext cx="9143999" cy="1002135"/>
          </a:xfrm>
        </p:spPr>
        <p:txBody>
          <a:bodyPr/>
          <a:lstStyle/>
          <a:p>
            <a:r>
              <a:rPr lang="en-US" dirty="0"/>
              <a:t>Intended </a:t>
            </a:r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Course Goals and Non Goals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0"/>
            <a:ext cx="9143999" cy="1002135"/>
          </a:xfrm>
        </p:spPr>
        <p:txBody>
          <a:bodyPr/>
          <a:lstStyle/>
          <a:p>
            <a:r>
              <a:rPr lang="en-US" dirty="0"/>
              <a:t>Day Wise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Lesson 1: Programming Fundamentals</a:t>
            </a:r>
          </a:p>
          <a:p>
            <a:pPr lvl="1"/>
            <a:r>
              <a:rPr lang="en-US" dirty="0"/>
              <a:t>Lesson 2: HTML and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Day 2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3 :  XML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4: DBMS Concepts and SQL</a:t>
            </a:r>
          </a:p>
          <a:p>
            <a:r>
              <a:rPr lang="en-US" dirty="0"/>
              <a:t> Day 3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5 :  OOP-UML</a:t>
            </a:r>
          </a:p>
          <a:p>
            <a:pPr lvl="1"/>
            <a:r>
              <a:rPr lang="en-US" dirty="0" smtClean="0"/>
              <a:t>Lesson </a:t>
            </a:r>
            <a:r>
              <a:rPr lang="en-US" dirty="0"/>
              <a:t>6: Software </a:t>
            </a:r>
            <a:r>
              <a:rPr lang="en-US" dirty="0" smtClean="0"/>
              <a:t>Engineering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02135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Table of </a:t>
            </a:r>
            <a:r>
              <a:rPr lang="en-US" altLang="en-US" dirty="0" smtClean="0">
                <a:solidFill>
                  <a:srgbClr val="000000"/>
                </a:solidFill>
                <a:ea typeface="ヒラギノ角ゴ Pro W3"/>
                <a:cs typeface="ヒラギノ角ゴ Pro W3"/>
              </a:rPr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Lesson 1: Programming Fundamentals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1.1 Good programming practices.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Readable(Naming Conventions , Comments, Guidelines for writing good code)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Maintainable (Remove Hardcoded constants)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1.2 Modular  programming      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1.3 Coupling and Cohesion  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1.4 Composite Datatype  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1.5 Robust program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1.6 Review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1.7 Demo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1.8 Case Study</a:t>
            </a:r>
          </a:p>
          <a:p>
            <a:pPr lvl="1"/>
            <a:endParaRPr lang="en-US" altLang="en-US" dirty="0">
              <a:solidFill>
                <a:srgbClr val="000000"/>
              </a:solidFill>
            </a:endParaRPr>
          </a:p>
          <a:p>
            <a:pPr lvl="1"/>
            <a:endParaRPr lang="en-US" altLang="en-US" dirty="0">
              <a:solidFill>
                <a:srgbClr val="000000"/>
              </a:solidFill>
            </a:endParaRPr>
          </a:p>
          <a:p>
            <a:pPr lvl="1"/>
            <a:endParaRPr lang="en-US" altLang="en-US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13" y="-27384"/>
            <a:ext cx="9143999" cy="1002135"/>
          </a:xfrm>
        </p:spPr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/>
              <a:t>2: HTML  and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2.1 HTML form element</a:t>
            </a:r>
          </a:p>
          <a:p>
            <a:pPr lvl="1"/>
            <a:r>
              <a:rPr lang="en-US" dirty="0"/>
              <a:t>2.2 HTML 5 new form elements (Number, Date and Email)</a:t>
            </a:r>
          </a:p>
          <a:p>
            <a:pPr lvl="1"/>
            <a:r>
              <a:rPr lang="en-US" dirty="0"/>
              <a:t>2.3 HTML 5 validations</a:t>
            </a:r>
          </a:p>
          <a:p>
            <a:pPr lvl="1"/>
            <a:r>
              <a:rPr lang="en-US" dirty="0"/>
              <a:t>2.2 DOM objects (Document and Form)</a:t>
            </a:r>
          </a:p>
          <a:p>
            <a:pPr lvl="1"/>
            <a:r>
              <a:rPr lang="en-US" dirty="0"/>
              <a:t>2.3 Event handling in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2.4 Demo</a:t>
            </a:r>
          </a:p>
          <a:p>
            <a:pPr lvl="1"/>
            <a:r>
              <a:rPr lang="en-US" dirty="0"/>
              <a:t>2.5 Case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420" y="0"/>
            <a:ext cx="9143999" cy="1002135"/>
          </a:xfrm>
        </p:spPr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 3: XML</a:t>
            </a:r>
          </a:p>
          <a:p>
            <a:pPr lvl="1"/>
            <a:r>
              <a:rPr lang="en-US" dirty="0"/>
              <a:t>3.1 Validating xml against </a:t>
            </a:r>
            <a:r>
              <a:rPr lang="en-US" dirty="0" err="1"/>
              <a:t>xsd</a:t>
            </a:r>
            <a:endParaRPr lang="en-US" dirty="0"/>
          </a:p>
          <a:p>
            <a:pPr lvl="1"/>
            <a:r>
              <a:rPr lang="en-US" dirty="0"/>
              <a:t>3.2 Simple Type restriction</a:t>
            </a:r>
          </a:p>
          <a:p>
            <a:pPr lvl="1"/>
            <a:r>
              <a:rPr lang="en-US" dirty="0"/>
              <a:t>3.3 Demo</a:t>
            </a:r>
          </a:p>
          <a:p>
            <a:pPr lvl="1"/>
            <a:r>
              <a:rPr lang="en-US" dirty="0"/>
              <a:t>3.4 Case Study</a:t>
            </a:r>
          </a:p>
          <a:p>
            <a:endParaRPr lang="en-US" dirty="0"/>
          </a:p>
          <a:p>
            <a:r>
              <a:rPr lang="en-US" dirty="0"/>
              <a:t>Lesson 4:  DBMS Concepts and SQL </a:t>
            </a:r>
          </a:p>
          <a:p>
            <a:pPr lvl="1"/>
            <a:r>
              <a:rPr lang="en-US" dirty="0"/>
              <a:t>4.1 DDL commands (CREATE, ALTER and DROP)</a:t>
            </a:r>
          </a:p>
          <a:p>
            <a:pPr lvl="1"/>
            <a:r>
              <a:rPr lang="en-US" dirty="0"/>
              <a:t>4.2 Constraints </a:t>
            </a:r>
          </a:p>
          <a:p>
            <a:pPr lvl="1"/>
            <a:r>
              <a:rPr lang="en-US" dirty="0"/>
              <a:t>4.3 Sequence</a:t>
            </a:r>
          </a:p>
          <a:p>
            <a:pPr lvl="1"/>
            <a:r>
              <a:rPr lang="en-US" dirty="0"/>
              <a:t>4.4 DML command (Insert, Update, Delete)</a:t>
            </a:r>
          </a:p>
          <a:p>
            <a:pPr lvl="1"/>
            <a:r>
              <a:rPr lang="en-US" dirty="0"/>
              <a:t>4.5 Select Query, Joins and subquery</a:t>
            </a:r>
          </a:p>
          <a:p>
            <a:pPr lvl="1"/>
            <a:r>
              <a:rPr lang="en-US" dirty="0"/>
              <a:t>4.6 Demos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ea typeface="ヒラギノ角ゴ Pro W3"/>
                <a:cs typeface="ヒラギノ角ゴ Pro W3"/>
              </a:rPr>
              <a:t>Table of </a:t>
            </a:r>
            <a:r>
              <a:rPr lang="en-US" altLang="en-US" dirty="0" smtClean="0">
                <a:solidFill>
                  <a:srgbClr val="000000"/>
                </a:solidFill>
                <a:ea typeface="ヒラギノ角ゴ Pro W3"/>
                <a:cs typeface="ヒラギノ角ゴ Pro W3"/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Lesson </a:t>
            </a:r>
            <a:r>
              <a:rPr lang="en-US" altLang="en-US" dirty="0"/>
              <a:t>5: OOP-UML</a:t>
            </a:r>
            <a:endParaRPr lang="en-US" altLang="en-US" dirty="0"/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</a:rPr>
              <a:t>5.1 </a:t>
            </a:r>
            <a:r>
              <a:rPr lang="en-US" dirty="0">
                <a:solidFill>
                  <a:srgbClr val="000000"/>
                </a:solidFill>
              </a:rPr>
              <a:t>Principles in Object-Oriented technology</a:t>
            </a: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</a:rPr>
              <a:t>5.2 UML diagram</a:t>
            </a:r>
          </a:p>
          <a:p>
            <a:pPr lvl="2">
              <a:defRPr/>
            </a:pPr>
            <a:r>
              <a:rPr lang="en-US" altLang="en-US" dirty="0">
                <a:solidFill>
                  <a:srgbClr val="000000"/>
                </a:solidFill>
              </a:rPr>
              <a:t>Use Case Diagram</a:t>
            </a:r>
          </a:p>
          <a:p>
            <a:pPr lvl="2">
              <a:defRPr/>
            </a:pPr>
            <a:r>
              <a:rPr lang="en-US" altLang="en-US" dirty="0">
                <a:solidFill>
                  <a:srgbClr val="000000"/>
                </a:solidFill>
              </a:rPr>
              <a:t>Class Diagram</a:t>
            </a:r>
          </a:p>
          <a:p>
            <a:pPr lvl="2">
              <a:defRPr/>
            </a:pPr>
            <a:r>
              <a:rPr lang="en-US" altLang="en-US" dirty="0">
                <a:solidFill>
                  <a:srgbClr val="000000"/>
                </a:solidFill>
              </a:rPr>
              <a:t>Sequence Diagram</a:t>
            </a: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</a:rPr>
              <a:t>5.3 Demo </a:t>
            </a: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</a:rPr>
              <a:t>5.4 Case study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000000"/>
              </a:solidFill>
            </a:endParaRPr>
          </a:p>
          <a:p>
            <a:pPr marL="166189" lvl="1" indent="-166189" fontAlgn="auto">
              <a:buClr>
                <a:schemeClr val="accent5"/>
              </a:buClr>
              <a:defRPr/>
            </a:pPr>
            <a:r>
              <a:rPr lang="en-US" altLang="en-US" sz="2200" dirty="0"/>
              <a:t>Lesson 6</a:t>
            </a:r>
            <a:r>
              <a:rPr lang="en-US" altLang="en-US" sz="2200" dirty="0"/>
              <a:t>:  Software Engineering</a:t>
            </a:r>
            <a:endParaRPr lang="en-US" altLang="en-US" sz="2200" dirty="0"/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6.1 </a:t>
            </a:r>
            <a:r>
              <a:rPr lang="en-US" altLang="en-US" dirty="0">
                <a:solidFill>
                  <a:srgbClr val="000000"/>
                </a:solidFill>
              </a:rPr>
              <a:t>Different </a:t>
            </a:r>
            <a:r>
              <a:rPr lang="en-US" dirty="0">
                <a:solidFill>
                  <a:schemeClr val="tx1"/>
                </a:solidFill>
              </a:rPr>
              <a:t>Phases in Software  Engineering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Requirements Phase,  Design Phase,  Construction Phase, Testing and acceptance Phase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6.2 </a:t>
            </a:r>
            <a:r>
              <a:rPr lang="en-US" dirty="0">
                <a:solidFill>
                  <a:srgbClr val="000000"/>
                </a:solidFill>
              </a:rPr>
              <a:t>Review and Configuration Management Process 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6.3 </a:t>
            </a:r>
            <a:r>
              <a:rPr lang="en-US" altLang="en-US" dirty="0">
                <a:solidFill>
                  <a:srgbClr val="000000"/>
                </a:solidFill>
              </a:rPr>
              <a:t>Case Study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91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1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90F0099B6204A992AAF82A2A26582" ma:contentTypeVersion="3" ma:contentTypeDescription="Create a new document." ma:contentTypeScope="" ma:versionID="647d81cd89999b02674cf54dde3c9283">
  <xsd:schema xmlns:xsd="http://www.w3.org/2001/XMLSchema" xmlns:xs="http://www.w3.org/2001/XMLSchema" xmlns:p="http://schemas.microsoft.com/office/2006/metadata/properties" xmlns:ns2="0d8c4aea-b462-4687-8b40-bd2f5a85267d" targetNamespace="http://schemas.microsoft.com/office/2006/metadata/properties" ma:root="true" ma:fieldsID="1e381b838e1515737216dd4535b8eb25" ns2:_="">
    <xsd:import namespace="0d8c4aea-b462-4687-8b40-bd2f5a85267d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aea-b462-4687-8b40-bd2f5a85267d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0d8c4aea-b462-4687-8b40-bd2f5a85267d">Class book</Material_x0020_Type>
    <Category xmlns="0d8c4aea-b462-4687-8b40-bd2f5a85267d">Module Artifact</Category>
    <Level xmlns="0d8c4aea-b462-4687-8b40-bd2f5a85267d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69FA51-5905-4508-900C-A0FA2ABAD6F4}"/>
</file>

<file path=customXml/itemProps2.xml><?xml version="1.0" encoding="utf-8"?>
<ds:datastoreItem xmlns:ds="http://schemas.openxmlformats.org/officeDocument/2006/customXml" ds:itemID="{0FD8CBBF-7B7C-425C-80A7-EE0828028292}"/>
</file>

<file path=customXml/itemProps3.xml><?xml version="1.0" encoding="utf-8"?>
<ds:datastoreItem xmlns:ds="http://schemas.openxmlformats.org/officeDocument/2006/customXml" ds:itemID="{E6D7665F-8C87-49F1-94B0-6D13FB5E12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7589</TotalTime>
  <Words>648</Words>
  <Application>Microsoft Office PowerPoint</Application>
  <PresentationFormat>On-screen Show (4:3)</PresentationFormat>
  <Paragraphs>173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Candara</vt:lpstr>
      <vt:lpstr>ヒラギノ角ゴ Pro W3</vt:lpstr>
      <vt:lpstr>Arial</vt:lpstr>
      <vt:lpstr>Wingdings</vt:lpstr>
      <vt:lpstr>Helvetica Light</vt:lpstr>
      <vt:lpstr>Calibri</vt:lpstr>
      <vt:lpstr>1_Corporate Presentation Template (4x3 - Normal)</vt:lpstr>
      <vt:lpstr>think-cell Slide</vt:lpstr>
      <vt:lpstr>PowerPoint Presentation</vt:lpstr>
      <vt:lpstr>PowerPoint Presentation</vt:lpstr>
      <vt:lpstr>Intended Audience</vt:lpstr>
      <vt:lpstr>Day Wise Schedule</vt:lpstr>
      <vt:lpstr>Table of Contents</vt:lpstr>
      <vt:lpstr>Table of Contents</vt:lpstr>
      <vt:lpstr>Table of Contents</vt:lpstr>
      <vt:lpstr>Table of Contents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IGATE</dc:creator>
  <cp:lastModifiedBy>Misal, Dinesh</cp:lastModifiedBy>
  <cp:revision>176</cp:revision>
  <dcterms:created xsi:type="dcterms:W3CDTF">2014-04-28T11:21:39Z</dcterms:created>
  <dcterms:modified xsi:type="dcterms:W3CDTF">2017-05-09T04:55:21Z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0x010100BC290F0099B6204A992AAF82A2A26582</vt:lpwstr>
  </property>
</Properties>
</file>