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70" r:id="rId4"/>
  </p:sldMasterIdLst>
  <p:notesMasterIdLst>
    <p:notesMasterId r:id="rId62"/>
  </p:notesMasterIdLst>
  <p:handoutMasterIdLst>
    <p:handoutMasterId r:id="rId63"/>
  </p:handoutMasterIdLst>
  <p:sldIdLst>
    <p:sldId id="268" r:id="rId5"/>
    <p:sldId id="270" r:id="rId6"/>
    <p:sldId id="272" r:id="rId7"/>
    <p:sldId id="273" r:id="rId8"/>
    <p:sldId id="274" r:id="rId9"/>
    <p:sldId id="275" r:id="rId10"/>
    <p:sldId id="280" r:id="rId11"/>
    <p:sldId id="281" r:id="rId12"/>
    <p:sldId id="271" r:id="rId13"/>
    <p:sldId id="282" r:id="rId14"/>
    <p:sldId id="283" r:id="rId15"/>
    <p:sldId id="284" r:id="rId16"/>
    <p:sldId id="285" r:id="rId17"/>
    <p:sldId id="286" r:id="rId18"/>
    <p:sldId id="287" r:id="rId19"/>
    <p:sldId id="288"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35" r:id="rId45"/>
    <p:sldId id="336" r:id="rId46"/>
    <p:sldId id="337" r:id="rId47"/>
    <p:sldId id="338" r:id="rId48"/>
    <p:sldId id="339" r:id="rId49"/>
    <p:sldId id="340" r:id="rId50"/>
    <p:sldId id="330" r:id="rId51"/>
    <p:sldId id="331" r:id="rId52"/>
    <p:sldId id="332" r:id="rId53"/>
    <p:sldId id="333" r:id="rId54"/>
    <p:sldId id="325" r:id="rId55"/>
    <p:sldId id="341" r:id="rId56"/>
    <p:sldId id="342" r:id="rId57"/>
    <p:sldId id="326" r:id="rId58"/>
    <p:sldId id="327" r:id="rId59"/>
    <p:sldId id="328" r:id="rId60"/>
    <p:sldId id="329" r:id="rId61"/>
  </p:sldIdLst>
  <p:sldSz cx="9144000" cy="6858000" type="screen4x3"/>
  <p:notesSz cx="6858000" cy="9144000"/>
  <p:embeddedFontLst>
    <p:embeddedFont>
      <p:font typeface="Candara" panose="020E0502030303020204" pitchFamily="34" charset="0"/>
      <p:regular r:id="rId64"/>
      <p:bold r:id="rId65"/>
      <p:italic r:id="rId66"/>
      <p:boldItalic r:id="rId67"/>
    </p:embeddedFont>
    <p:embeddedFont>
      <p:font typeface="Trebuchet MS" panose="020B0603020202020204" pitchFamily="34" charset="0"/>
      <p:regular r:id="rId68"/>
      <p:bold r:id="rId69"/>
      <p:italic r:id="rId70"/>
      <p:boldItalic r:id="rId71"/>
    </p:embeddedFont>
    <p:embeddedFont>
      <p:font typeface="MS PGothic" panose="020B0600070205080204" pitchFamily="34" charset="-128"/>
      <p:regular r:id="rId72"/>
    </p:embeddedFont>
    <p:embeddedFont>
      <p:font typeface="Calibri" panose="020F0502020204030204" pitchFamily="34" charset="0"/>
      <p:regular r:id="rId73"/>
      <p:bold r:id="rId74"/>
      <p:italic r:id="rId75"/>
      <p:boldItalic r:id="rId76"/>
    </p:embeddedFont>
    <p:embeddedFont>
      <p:font typeface="MS PGothic" panose="020B0600070205080204" pitchFamily="34" charset="-128"/>
      <p:regular r:id="rId72"/>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5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6" autoAdjust="0"/>
    <p:restoredTop sz="83825" autoAdjust="0"/>
  </p:normalViewPr>
  <p:slideViewPr>
    <p:cSldViewPr>
      <p:cViewPr varScale="1">
        <p:scale>
          <a:sx n="59" d="100"/>
          <a:sy n="59" d="100"/>
        </p:scale>
        <p:origin x="1580" y="4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8" y="52"/>
      </p:cViewPr>
      <p:guideLst>
        <p:guide orient="horz" pos="2880"/>
        <p:guide pos="2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font" Target="fonts/font5.fntdata"/><Relationship Id="rId76" Type="http://schemas.openxmlformats.org/officeDocument/2006/relationships/font" Target="fonts/font13.fntdata"/><Relationship Id="rId7" Type="http://schemas.openxmlformats.org/officeDocument/2006/relationships/slide" Target="slides/slide3.xml"/><Relationship Id="rId71"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9.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5F03E94-4398-4C0B-9B4F-0B6AFF136DE6}" type="datetimeFigureOut">
              <a:rPr lang="en-US"/>
              <a:pPr>
                <a:defRPr/>
              </a:pPr>
              <a:t>5/9/2017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502606-ECA5-460E-8E5B-0316D76CBF13}" type="slidenum">
              <a:rPr lang="en-IN"/>
              <a:pPr>
                <a:defRPr/>
              </a:pPr>
              <a:t>‹#›</a:t>
            </a:fld>
            <a:endParaRPr lang="en-IN"/>
          </a:p>
        </p:txBody>
      </p:sp>
    </p:spTree>
    <p:extLst>
      <p:ext uri="{BB962C8B-B14F-4D97-AF65-F5344CB8AC3E}">
        <p14:creationId xmlns:p14="http://schemas.microsoft.com/office/powerpoint/2010/main" val="35687745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25" y="428625"/>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643063" y="4100512"/>
            <a:ext cx="4500562" cy="4503935"/>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3556" name="Rectangle 14"/>
          <p:cNvSpPr>
            <a:spLocks noChangeArrowheads="1"/>
          </p:cNvSpPr>
          <p:nvPr/>
        </p:nvSpPr>
        <p:spPr bwMode="auto">
          <a:xfrm>
            <a:off x="214313" y="13966"/>
            <a:ext cx="65008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200" dirty="0" smtClean="0">
                <a:latin typeface="Candara" pitchFamily="34" charset="0"/>
              </a:rPr>
              <a:t>Programming Fundamentals 	</a:t>
            </a:r>
            <a:endParaRPr lang="en-US" altLang="en-US" dirty="0" smtClean="0">
              <a:latin typeface="Candara" pitchFamily="34" charset="0"/>
            </a:endParaRPr>
          </a:p>
        </p:txBody>
      </p:sp>
      <p:sp>
        <p:nvSpPr>
          <p:cNvPr id="23557" name="Rectangle 14"/>
          <p:cNvSpPr>
            <a:spLocks noChangeArrowheads="1"/>
          </p:cNvSpPr>
          <p:nvPr/>
        </p:nvSpPr>
        <p:spPr bwMode="auto">
          <a:xfrm>
            <a:off x="3573016" y="8663558"/>
            <a:ext cx="2762250" cy="30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000" dirty="0" smtClean="0">
                <a:latin typeface="Candara" pitchFamily="34" charset="0"/>
              </a:rPr>
              <a:t>		 Page 01-</a:t>
            </a:r>
            <a:fld id="{FF422E18-1089-4290-8F97-23B17FE41BEE}" type="slidenum">
              <a:rPr lang="en-US" altLang="en-US" sz="1000" smtClean="0">
                <a:latin typeface="Candara" pitchFamily="34" charset="0"/>
              </a:rPr>
              <a:pPr eaLnBrk="1" hangingPunct="1">
                <a:defRPr/>
              </a:pPr>
              <a:t>‹#›</a:t>
            </a:fld>
            <a:r>
              <a:rPr lang="en-US" altLang="en-US" sz="1000" dirty="0" smtClean="0">
                <a:latin typeface="Candara" pitchFamily="34" charset="0"/>
              </a:rPr>
              <a:t> </a:t>
            </a:r>
          </a:p>
          <a:p>
            <a:pPr eaLnBrk="1" hangingPunct="1">
              <a:defRPr/>
            </a:pPr>
            <a:endParaRPr lang="en-US" altLang="en-US" sz="1000" dirty="0" smtClean="0">
              <a:latin typeface="Candara" pitchFamily="34" charset="0"/>
            </a:endParaRPr>
          </a:p>
        </p:txBody>
      </p:sp>
      <p:sp>
        <p:nvSpPr>
          <p:cNvPr id="24582" name="Line 8"/>
          <p:cNvSpPr>
            <a:spLocks noChangeShapeType="1"/>
          </p:cNvSpPr>
          <p:nvPr/>
        </p:nvSpPr>
        <p:spPr bwMode="auto">
          <a:xfrm>
            <a:off x="1341438" y="357188"/>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Text Box 9"/>
          <p:cNvSpPr txBox="1">
            <a:spLocks noChangeArrowheads="1"/>
          </p:cNvSpPr>
          <p:nvPr/>
        </p:nvSpPr>
        <p:spPr bwMode="auto">
          <a:xfrm>
            <a:off x="0" y="642938"/>
            <a:ext cx="1357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defRPr/>
            </a:pPr>
            <a:r>
              <a:rPr lang="en-US" altLang="en-US" sz="1200" b="1" smtClean="0">
                <a:latin typeface="Candara" pitchFamily="34" charset="0"/>
              </a:rPr>
              <a:t>Instructor Notes:</a:t>
            </a:r>
          </a:p>
        </p:txBody>
      </p:sp>
    </p:spTree>
    <p:extLst>
      <p:ext uri="{BB962C8B-B14F-4D97-AF65-F5344CB8AC3E}">
        <p14:creationId xmlns:p14="http://schemas.microsoft.com/office/powerpoint/2010/main" val="21884245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5"/>
          <p:cNvSpPr>
            <a:spLocks noGrp="1"/>
          </p:cNvSpPr>
          <p:nvPr>
            <p:ph type="body"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 </a:t>
            </a:r>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769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r>
              <a:rPr lang="en-US" altLang="en-US" smtClean="0"/>
              <a:t>If the program is easy to understand and if it is easy to modify then the program is called as maintainable. Selection of proper data management technique helps to make code more simpler and maintainable. Achieve maintainability by eliminating hard coded constants from the code.</a:t>
            </a:r>
          </a:p>
          <a:p>
            <a:endParaRPr lang="en-US" altLang="en-US" smtClean="0"/>
          </a:p>
          <a:p>
            <a:endParaRPr lang="en-US" altLang="en-US" dirty="0"/>
          </a:p>
        </p:txBody>
      </p:sp>
      <p:sp>
        <p:nvSpPr>
          <p:cNvPr id="9114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489142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p:txBody>
          <a:bodyPr/>
          <a:lstStyle/>
          <a:p>
            <a:r>
              <a:rPr lang="en-US" altLang="en-US" smtClean="0"/>
              <a:t>Example:</a:t>
            </a:r>
          </a:p>
          <a:p>
            <a:r>
              <a:rPr lang="en-US" altLang="en-US" smtClean="0"/>
              <a:t>The given program is used to find the circumference of a circle based on radius. In the given code, hardcoded constant exists which is eliminated by using hard coded constant.</a:t>
            </a:r>
          </a:p>
          <a:p>
            <a:endParaRPr lang="en-US" altLang="en-US" smtClean="0"/>
          </a:p>
          <a:p>
            <a:endParaRPr lang="en-US" altLang="en-US" dirty="0"/>
          </a:p>
        </p:txBody>
      </p:sp>
      <p:sp>
        <p:nvSpPr>
          <p:cNvPr id="92164"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0671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8"/>
          <p:cNvSpPr>
            <a:spLocks noGrp="1" noChangeArrowheads="1"/>
          </p:cNvSpPr>
          <p:nvPr>
            <p:ph type="body" idx="1"/>
          </p:nvPr>
        </p:nvSpPr>
        <p:spPr/>
        <p:txBody>
          <a:bodyPr/>
          <a:lstStyle/>
          <a:p>
            <a:r>
              <a:rPr lang="en-US" altLang="en-US" smtClean="0"/>
              <a:t>What are problems in the code above:</a:t>
            </a:r>
          </a:p>
          <a:p>
            <a:endParaRPr lang="en-US" altLang="en-US" smtClean="0"/>
          </a:p>
          <a:p>
            <a:r>
              <a:rPr lang="en-US" altLang="en-US" smtClean="0"/>
              <a:t>Variable names are not meaningful. Understanding meaning of variables G, B, T, N  etc is difficult. Hence the code is not easily understandable</a:t>
            </a:r>
          </a:p>
          <a:p>
            <a:r>
              <a:rPr lang="en-US" altLang="en-US" smtClean="0"/>
              <a:t>We don’t understand what the given code is doing?</a:t>
            </a:r>
          </a:p>
          <a:p>
            <a:endParaRPr lang="en-US" altLang="en-US" smtClean="0"/>
          </a:p>
          <a:p>
            <a:endParaRPr lang="en-US" altLang="en-US" dirty="0"/>
          </a:p>
        </p:txBody>
      </p:sp>
      <p:sp>
        <p:nvSpPr>
          <p:cNvPr id="93188" name="Text Box 4"/>
          <p:cNvSpPr txBox="1">
            <a:spLocks noChangeArrowheads="1"/>
          </p:cNvSpPr>
          <p:nvPr/>
        </p:nvSpPr>
        <p:spPr bwMode="auto">
          <a:xfrm>
            <a:off x="-27384" y="1043608"/>
            <a:ext cx="1368152" cy="163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8" tIns="48329" rIns="96658" bIns="48329">
            <a:spAutoFit/>
          </a:bodyPr>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dirty="0">
                <a:latin typeface="Trebuchet MS" pitchFamily="34" charset="0"/>
                <a:ea typeface="MS PGothic" pitchFamily="34" charset="-128"/>
              </a:rPr>
              <a:t>Show this code to participants and give them time to find issues in the code</a:t>
            </a:r>
          </a:p>
          <a:p>
            <a:pPr eaLnBrk="1" hangingPunct="1">
              <a:spcBef>
                <a:spcPct val="0"/>
              </a:spcBef>
              <a:buFontTx/>
              <a:buChar char="•"/>
            </a:pPr>
            <a:r>
              <a:rPr lang="en-US" altLang="en-US" dirty="0">
                <a:latin typeface="Trebuchet MS" pitchFamily="34" charset="0"/>
                <a:ea typeface="MS PGothic" pitchFamily="34" charset="-128"/>
              </a:rPr>
              <a:t>Subsequently, explain the issues given in the notes pages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105899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8"/>
          <p:cNvSpPr>
            <a:spLocks noGrp="1" noChangeArrowheads="1"/>
          </p:cNvSpPr>
          <p:nvPr>
            <p:ph type="body" idx="1"/>
          </p:nvPr>
        </p:nvSpPr>
        <p:spPr/>
        <p:txBody>
          <a:bodyPr/>
          <a:lstStyle/>
          <a:p>
            <a:r>
              <a:rPr lang="en-US" altLang="en-US" smtClean="0"/>
              <a:t>See the above example what it is doing? </a:t>
            </a:r>
          </a:p>
          <a:p>
            <a:r>
              <a:rPr lang="en-US" altLang="en-US" smtClean="0"/>
              <a:t> It reads employee code, employee name and basic salary from keyboard. </a:t>
            </a:r>
          </a:p>
          <a:p>
            <a:r>
              <a:rPr lang="en-US" altLang="en-US" smtClean="0"/>
              <a:t> Calculates Gross pay, Provident Fund (PF), Tax and Net pay.</a:t>
            </a:r>
          </a:p>
          <a:p>
            <a:r>
              <a:rPr lang="en-US" altLang="en-US" smtClean="0"/>
              <a:t> Prints the pay slip</a:t>
            </a:r>
          </a:p>
          <a:p>
            <a:endParaRPr lang="en-US" altLang="en-US" smtClean="0"/>
          </a:p>
          <a:p>
            <a:r>
              <a:rPr lang="en-US" altLang="en-US" smtClean="0"/>
              <a:t>It is understandable because the variable names given are meaningful than given in previous example.</a:t>
            </a:r>
          </a:p>
          <a:p>
            <a:r>
              <a:rPr lang="en-US" altLang="en-US" smtClean="0"/>
              <a:t>It shows that if you give meaningful variable names then it helps you to understand program better.</a:t>
            </a:r>
            <a:endParaRPr lang="en-US" altLang="en-US" dirty="0"/>
          </a:p>
        </p:txBody>
      </p:sp>
      <p:sp>
        <p:nvSpPr>
          <p:cNvPr id="94212" name="Text Box 4"/>
          <p:cNvSpPr txBox="1">
            <a:spLocks noChangeArrowheads="1"/>
          </p:cNvSpPr>
          <p:nvPr/>
        </p:nvSpPr>
        <p:spPr bwMode="auto">
          <a:xfrm>
            <a:off x="-15344" y="971600"/>
            <a:ext cx="1356112" cy="179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8" tIns="48329" rIns="96658" bIns="48329">
            <a:spAutoFit/>
          </a:bodyPr>
          <a:lstStyle>
            <a:lvl1pPr marL="228600" indent="-228600" eaLnBrk="0" hangingPunct="0">
              <a:spcBef>
                <a:spcPct val="30000"/>
              </a:spcBef>
              <a:defRPr sz="1000">
                <a:solidFill>
                  <a:schemeClr val="tx1"/>
                </a:solidFill>
                <a:latin typeface="Candara" pitchFamily="34" charset="0"/>
                <a:cs typeface="Arial" pitchFamily="34" charset="0"/>
              </a:defRPr>
            </a:lvl1pPr>
            <a:lvl2pPr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dirty="0">
                <a:latin typeface="Trebuchet MS" pitchFamily="34" charset="0"/>
                <a:ea typeface="MS PGothic" pitchFamily="34" charset="-128"/>
              </a:rPr>
              <a:t>Show this code to participants and give them time to find improvements in the code</a:t>
            </a:r>
          </a:p>
          <a:p>
            <a:pPr eaLnBrk="1" hangingPunct="1">
              <a:spcBef>
                <a:spcPct val="0"/>
              </a:spcBef>
              <a:buFontTx/>
              <a:buChar char="•"/>
            </a:pPr>
            <a:r>
              <a:rPr lang="en-US" altLang="en-US" dirty="0">
                <a:latin typeface="Trebuchet MS" pitchFamily="34" charset="0"/>
                <a:ea typeface="MS PGothic" pitchFamily="34" charset="-128"/>
              </a:rPr>
              <a:t>Explain improvements </a:t>
            </a:r>
          </a:p>
          <a:p>
            <a:pPr lvl="1" eaLnBrk="1" hangingPunct="1">
              <a:spcBef>
                <a:spcPct val="0"/>
              </a:spcBef>
              <a:buFontTx/>
              <a:buChar char="•"/>
            </a:pPr>
            <a:r>
              <a:rPr lang="en-US" altLang="en-US" dirty="0">
                <a:latin typeface="Trebuchet MS" pitchFamily="34" charset="0"/>
                <a:ea typeface="MS PGothic" pitchFamily="34" charset="-128"/>
              </a:rPr>
              <a:t>Given in the notes pages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36859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8"/>
          <p:cNvSpPr>
            <a:spLocks noGrp="1" noChangeArrowheads="1"/>
          </p:cNvSpPr>
          <p:nvPr>
            <p:ph type="body" idx="1"/>
          </p:nvPr>
        </p:nvSpPr>
        <p:spPr/>
        <p:txBody>
          <a:bodyPr/>
          <a:lstStyle/>
          <a:p>
            <a:r>
              <a:rPr lang="en-US" altLang="en-US" smtClean="0"/>
              <a:t>Programming standards that are to be followed are given below:</a:t>
            </a:r>
          </a:p>
          <a:p>
            <a:endParaRPr lang="en-US" altLang="en-US" smtClean="0"/>
          </a:p>
          <a:p>
            <a:r>
              <a:rPr lang="en-US" altLang="en-US" smtClean="0"/>
              <a:t>Use meaningful variable names.  It helps to easily understand the program. Avoid using hard-coded constants in the program.  Instead, declare them as constants at the beginning of the program, and use these constant names through the program.  If value of constant changes later, the value can be modified for the declared constant at one place.  The effect will be visible everywhere this constant name is used.  </a:t>
            </a:r>
          </a:p>
          <a:p>
            <a:r>
              <a:rPr lang="en-US" altLang="en-US" smtClean="0"/>
              <a:t>	For example: tax rate</a:t>
            </a:r>
          </a:p>
          <a:p>
            <a:endParaRPr lang="en-US" altLang="en-US" smtClean="0"/>
          </a:p>
          <a:p>
            <a:r>
              <a:rPr lang="en-US" altLang="en-US" smtClean="0"/>
              <a:t>Include comments at the header and module level</a:t>
            </a:r>
          </a:p>
          <a:p>
            <a:r>
              <a:rPr lang="en-US" altLang="en-US" smtClean="0"/>
              <a:t>Don’t use literal values in the program instead create constant variable to store fixed literal value for making program to be more maintainable.</a:t>
            </a:r>
          </a:p>
          <a:p>
            <a:r>
              <a:rPr lang="en-US" altLang="en-US" smtClean="0"/>
              <a:t>Ensure that you have created more modular program.</a:t>
            </a:r>
          </a:p>
          <a:p>
            <a:endParaRPr lang="en-US" altLang="en-US" smtClean="0"/>
          </a:p>
          <a:p>
            <a:endParaRPr lang="en-US" altLang="en-US" smtClean="0"/>
          </a:p>
          <a:p>
            <a:r>
              <a:rPr lang="en-US" altLang="en-US" smtClean="0"/>
              <a:t>	</a:t>
            </a:r>
            <a:endParaRPr lang="en-US" altLang="en-US" dirty="0"/>
          </a:p>
        </p:txBody>
      </p:sp>
      <p:sp>
        <p:nvSpPr>
          <p:cNvPr id="95236" name="Text Box 4"/>
          <p:cNvSpPr txBox="1">
            <a:spLocks noChangeArrowheads="1"/>
          </p:cNvSpPr>
          <p:nvPr/>
        </p:nvSpPr>
        <p:spPr bwMode="auto">
          <a:xfrm>
            <a:off x="162560" y="1360171"/>
            <a:ext cx="1788160"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08044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8"/>
          <p:cNvSpPr>
            <a:spLocks noGrp="1" noChangeArrowheads="1"/>
          </p:cNvSpPr>
          <p:nvPr>
            <p:ph type="body" idx="1"/>
          </p:nvPr>
        </p:nvSpPr>
        <p:spPr/>
        <p:txBody>
          <a:bodyPr/>
          <a:lstStyle/>
          <a:p>
            <a:r>
              <a:rPr lang="en-US" altLang="en-US" smtClean="0"/>
              <a:t>If we use above solution to update the code then the code will become more readable, maintainable.</a:t>
            </a:r>
          </a:p>
          <a:p>
            <a:endParaRPr lang="en-US" altLang="en-US" smtClean="0"/>
          </a:p>
          <a:p>
            <a:r>
              <a:rPr lang="en-US" altLang="en-US" smtClean="0"/>
              <a:t>By reading the code, G = B * 0.8 + 1700, we do not understand what is meant by 1700, nor what is meant by 1.8 in the gross calculation.</a:t>
            </a:r>
          </a:p>
          <a:p>
            <a:endParaRPr lang="en-US" altLang="en-US" smtClean="0"/>
          </a:p>
          <a:p>
            <a:r>
              <a:rPr lang="en-US" altLang="en-US" smtClean="0"/>
              <a:t>However,  the given code  explains that Conveyance is 1700.  HRA is 50% of Basic.  Offshore Project allowance is 30% of Basic.  So do not try to club these equations.  Otherwise, maintenance of the code will be difficult, and understandability of code will reduce, as well. </a:t>
            </a:r>
          </a:p>
          <a:p>
            <a:endParaRPr lang="en-US" altLang="en-US" smtClean="0"/>
          </a:p>
          <a:p>
            <a:r>
              <a:rPr lang="en-US" altLang="en-US" smtClean="0"/>
              <a:t>Hence avoid such obscure code.  Keep it simplified.</a:t>
            </a:r>
          </a:p>
          <a:p>
            <a:endParaRPr lang="en-US" altLang="en-US" smtClean="0"/>
          </a:p>
          <a:p>
            <a:endParaRPr lang="en-US" altLang="en-US" smtClean="0"/>
          </a:p>
          <a:p>
            <a:endParaRPr lang="en-US" altLang="en-US" dirty="0"/>
          </a:p>
        </p:txBody>
      </p:sp>
      <p:sp>
        <p:nvSpPr>
          <p:cNvPr id="96260" name="Text Box 4"/>
          <p:cNvSpPr txBox="1">
            <a:spLocks noChangeArrowheads="1"/>
          </p:cNvSpPr>
          <p:nvPr/>
        </p:nvSpPr>
        <p:spPr bwMode="auto">
          <a:xfrm>
            <a:off x="162560" y="1360171"/>
            <a:ext cx="1788160"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72381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8"/>
          <p:cNvSpPr>
            <a:spLocks noGrp="1" noChangeArrowheads="1"/>
          </p:cNvSpPr>
          <p:nvPr>
            <p:ph type="body" idx="1"/>
          </p:nvPr>
        </p:nvSpPr>
        <p:spPr/>
        <p:txBody>
          <a:bodyPr/>
          <a:lstStyle/>
          <a:p>
            <a:r>
              <a:rPr lang="en-US" altLang="en-US" smtClean="0"/>
              <a:t>See the given header block of comments </a:t>
            </a:r>
          </a:p>
          <a:p>
            <a:r>
              <a:rPr lang="en-US" altLang="en-US" smtClean="0"/>
              <a:t>It includes:</a:t>
            </a:r>
          </a:p>
          <a:p>
            <a:r>
              <a:rPr lang="en-US" altLang="en-US" smtClean="0"/>
              <a:t>File	             : Give the name of the file.</a:t>
            </a:r>
          </a:p>
          <a:p>
            <a:r>
              <a:rPr lang="en-US" altLang="en-US" smtClean="0"/>
              <a:t>Author name            : Provide the author name who involved in the 	               development of program</a:t>
            </a:r>
          </a:p>
          <a:p>
            <a:r>
              <a:rPr lang="en-US" altLang="en-US" smtClean="0"/>
              <a:t>Description               : Detailed description of the program</a:t>
            </a:r>
          </a:p>
          <a:p>
            <a:r>
              <a:rPr lang="en-US" altLang="en-US" smtClean="0"/>
              <a:t>Version 	             : Version of the program</a:t>
            </a:r>
          </a:p>
          <a:p>
            <a:r>
              <a:rPr lang="en-US" altLang="en-US" smtClean="0"/>
              <a:t>Last modified date  : Date on which the program is last modified</a:t>
            </a:r>
          </a:p>
          <a:p>
            <a:r>
              <a:rPr lang="en-US" altLang="en-US" smtClean="0"/>
              <a:t>Change Description: History of changes happened in the program</a:t>
            </a:r>
            <a:endParaRPr lang="en-US" altLang="en-US" dirty="0"/>
          </a:p>
        </p:txBody>
      </p:sp>
      <p:sp>
        <p:nvSpPr>
          <p:cNvPr id="97284" name="Text Box 4"/>
          <p:cNvSpPr txBox="1">
            <a:spLocks noChangeArrowheads="1"/>
          </p:cNvSpPr>
          <p:nvPr/>
        </p:nvSpPr>
        <p:spPr bwMode="auto">
          <a:xfrm>
            <a:off x="-27384" y="1043608"/>
            <a:ext cx="136815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solidFill>
                  <a:srgbClr val="3F3F3F"/>
                </a:solidFill>
                <a:latin typeface="Trebuchet MS" pitchFamily="34" charset="0"/>
                <a:ea typeface="MS PGothic" pitchFamily="34" charset="-128"/>
              </a:rPr>
              <a:t>Explain the what can be added  the header block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647968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8"/>
          <p:cNvSpPr>
            <a:spLocks noGrp="1" noChangeArrowheads="1"/>
          </p:cNvSpPr>
          <p:nvPr>
            <p:ph type="body" idx="1"/>
          </p:nvPr>
        </p:nvSpPr>
        <p:spPr/>
        <p:txBody>
          <a:bodyPr/>
          <a:lstStyle/>
          <a:p>
            <a:r>
              <a:rPr lang="en-US" altLang="en-US" sz="950" dirty="0" smtClean="0"/>
              <a:t>Why version 3 is better than version 1 and 2</a:t>
            </a:r>
          </a:p>
          <a:p>
            <a:r>
              <a:rPr lang="en-US" altLang="en-US" sz="950" dirty="0" smtClean="0"/>
              <a:t>1. Hard coded constants are given proper names. </a:t>
            </a:r>
            <a:r>
              <a:rPr lang="en-US" altLang="en-US" sz="950" dirty="0" err="1" smtClean="0"/>
              <a:t>E.g</a:t>
            </a:r>
            <a:r>
              <a:rPr lang="en-US" altLang="en-US" sz="950" dirty="0" smtClean="0"/>
              <a:t> – HRA, OPA, Conveyance.</a:t>
            </a:r>
          </a:p>
          <a:p>
            <a:r>
              <a:rPr lang="en-US" altLang="en-US" sz="950" dirty="0" smtClean="0"/>
              <a:t>2. The given code is easy to maintain because if conveyance amount , percentage for HRA or OPA changes then we can easily understand where to make the change in the code,  which was difficult in version 1 and 2</a:t>
            </a:r>
          </a:p>
          <a:p>
            <a:r>
              <a:rPr lang="en-US" altLang="en-US" sz="950" dirty="0" smtClean="0"/>
              <a:t>3. Code is readable as naming conventions are followed and layout is applied</a:t>
            </a:r>
          </a:p>
          <a:p>
            <a:r>
              <a:rPr lang="en-US" altLang="en-US" sz="950" dirty="0" smtClean="0"/>
              <a:t>Following improvements are required in the code:</a:t>
            </a:r>
          </a:p>
          <a:p>
            <a:r>
              <a:rPr lang="en-US" altLang="en-US" sz="950" dirty="0" smtClean="0"/>
              <a:t>a)  If your code includes any complicated calculations It is necessary to document it in the code. In the above example the calculation of income tax includes many operations. What is meaning of it need to be documented in the code.</a:t>
            </a:r>
          </a:p>
          <a:p>
            <a:r>
              <a:rPr lang="en-US" altLang="en-US" sz="950" dirty="0" smtClean="0"/>
              <a:t>Steps involved in income tax calculations</a:t>
            </a:r>
          </a:p>
          <a:p>
            <a:r>
              <a:rPr lang="en-US" altLang="en-US" sz="950" dirty="0" smtClean="0"/>
              <a:t>1.  Calculate annual salary :        Gross * 12 </a:t>
            </a:r>
          </a:p>
          <a:p>
            <a:r>
              <a:rPr lang="en-US" altLang="en-US" sz="950" dirty="0" smtClean="0"/>
              <a:t>2. Calculate taxable amount:    1,50,000 will be subtracted from annual salary  </a:t>
            </a:r>
          </a:p>
          <a:p>
            <a:r>
              <a:rPr lang="en-US" altLang="en-US" sz="950" dirty="0" smtClean="0"/>
              <a:t>3. Calculate annual tax:               Annual Tax = 30% of taxable amount + 19000</a:t>
            </a:r>
          </a:p>
          <a:p>
            <a:r>
              <a:rPr lang="en-US" altLang="en-US" sz="950" dirty="0" smtClean="0"/>
              <a:t>4. Calculate monthly tax             Monthly tax = Annual tax/12</a:t>
            </a:r>
          </a:p>
          <a:p>
            <a:r>
              <a:rPr lang="en-US" altLang="en-US" sz="950" dirty="0" smtClean="0"/>
              <a:t>b) The given code is not modular. It doesn't have any modular structure. </a:t>
            </a:r>
          </a:p>
          <a:p>
            <a:r>
              <a:rPr lang="en-US" altLang="en-US" sz="950" dirty="0" smtClean="0"/>
              <a:t>If the code is huge. It is performing various functions then it is better to create separate module for each function which increases reusability of the program.</a:t>
            </a:r>
          </a:p>
          <a:p>
            <a:r>
              <a:rPr lang="en-US" altLang="en-US" sz="950" dirty="0" smtClean="0"/>
              <a:t>If any of these modules can be reused in some other application Programmer's efforts and time will be saved.</a:t>
            </a:r>
          </a:p>
          <a:p>
            <a:r>
              <a:rPr lang="en-US" altLang="en-US" sz="950" dirty="0" smtClean="0"/>
              <a:t>A good example is login module. Almost every application requires login screen which authenticate users. Such modules can be written once and used in multiple applications.</a:t>
            </a:r>
          </a:p>
        </p:txBody>
      </p:sp>
      <p:sp>
        <p:nvSpPr>
          <p:cNvPr id="98308" name="Text Box 4"/>
          <p:cNvSpPr txBox="1">
            <a:spLocks noChangeArrowheads="1"/>
          </p:cNvSpPr>
          <p:nvPr/>
        </p:nvSpPr>
        <p:spPr bwMode="auto">
          <a:xfrm>
            <a:off x="-27384" y="971600"/>
            <a:ext cx="1368152" cy="209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8" tIns="48329" rIns="96658" bIns="48329">
            <a:spAutoFit/>
          </a:bodyPr>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dirty="0">
                <a:latin typeface="Trebuchet MS" pitchFamily="34" charset="0"/>
                <a:ea typeface="MS PGothic" pitchFamily="34" charset="-128"/>
              </a:rPr>
              <a:t>Show this code to participants and give them time to find changes in the code</a:t>
            </a:r>
          </a:p>
          <a:p>
            <a:pPr eaLnBrk="1" hangingPunct="1">
              <a:spcBef>
                <a:spcPct val="0"/>
              </a:spcBef>
              <a:buFontTx/>
              <a:buChar char="•"/>
            </a:pPr>
            <a:r>
              <a:rPr lang="en-US" altLang="en-US" dirty="0">
                <a:latin typeface="Trebuchet MS" pitchFamily="34" charset="0"/>
                <a:ea typeface="MS PGothic" pitchFamily="34" charset="-128"/>
              </a:rPr>
              <a:t>Explain what other improvements are required</a:t>
            </a:r>
          </a:p>
          <a:p>
            <a:pPr eaLnBrk="1" hangingPunct="1">
              <a:spcBef>
                <a:spcPct val="0"/>
              </a:spcBef>
            </a:pPr>
            <a:r>
              <a:rPr lang="en-US" altLang="en-US" dirty="0">
                <a:latin typeface="Trebuchet MS" pitchFamily="34" charset="0"/>
                <a:ea typeface="MS PGothic" pitchFamily="34" charset="-128"/>
              </a:rPr>
              <a:t>Given in the notes pages and on the next slide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701238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r>
              <a:rPr lang="en-US" altLang="en-US" smtClean="0"/>
              <a:t>Modular : A small unit of code for a single purpose intended to operate in a larger program unit . It can be a function, a method, a procedure or a sub-program or a component. Module is a self contained piece of code , but cannot be independent by itself </a:t>
            </a:r>
          </a:p>
          <a:p>
            <a:endParaRPr lang="en-US" altLang="en-US" dirty="0"/>
          </a:p>
        </p:txBody>
      </p:sp>
      <p:sp>
        <p:nvSpPr>
          <p:cNvPr id="100356" name="Text Box 4"/>
          <p:cNvSpPr txBox="1">
            <a:spLocks noChangeArrowheads="1"/>
          </p:cNvSpPr>
          <p:nvPr/>
        </p:nvSpPr>
        <p:spPr bwMode="auto">
          <a:xfrm>
            <a:off x="-27384" y="998263"/>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1202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r>
              <a:rPr lang="en-US" altLang="en-US" smtClean="0"/>
              <a:t>Reasons for creating a module</a:t>
            </a:r>
          </a:p>
          <a:p>
            <a:r>
              <a:rPr lang="en-US" altLang="en-US" smtClean="0"/>
              <a:t>Reduce complexity : By using the abstracting power of modules, complex  code can be made to appear simpler and easy to understand </a:t>
            </a:r>
          </a:p>
          <a:p>
            <a:r>
              <a:rPr lang="en-US" altLang="en-US" smtClean="0"/>
              <a:t>Better documentation : By putting a set code into a well defined module, makes the code self –explanatory </a:t>
            </a:r>
          </a:p>
          <a:p>
            <a:r>
              <a:rPr lang="en-US" altLang="en-US" smtClean="0"/>
              <a:t>Avoid duplication of code</a:t>
            </a:r>
          </a:p>
          <a:p>
            <a:r>
              <a:rPr lang="en-US" altLang="en-US" smtClean="0"/>
              <a:t>Avoid dependencies : Sections of code that depend on each other makes changes difficult to incorporate </a:t>
            </a:r>
          </a:p>
          <a:p>
            <a:r>
              <a:rPr lang="en-US" altLang="en-US" smtClean="0"/>
              <a:t>Improve performance : Easy to test and debug units of code, than a long one </a:t>
            </a:r>
          </a:p>
          <a:p>
            <a:endParaRPr lang="en-US" altLang="en-US" dirty="0"/>
          </a:p>
        </p:txBody>
      </p:sp>
      <p:sp>
        <p:nvSpPr>
          <p:cNvPr id="101380" name="Text Box 4"/>
          <p:cNvSpPr txBox="1">
            <a:spLocks noChangeArrowheads="1"/>
          </p:cNvSpPr>
          <p:nvPr/>
        </p:nvSpPr>
        <p:spPr bwMode="auto">
          <a:xfrm>
            <a:off x="-27384" y="998263"/>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9145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719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102404" name="Notes Placeholder 1"/>
          <p:cNvSpPr>
            <a:spLocks noGrp="1"/>
          </p:cNvSpPr>
          <p:nvPr/>
        </p:nvSpPr>
        <p:spPr bwMode="auto">
          <a:xfrm>
            <a:off x="2175935" y="4447223"/>
            <a:ext cx="4892039" cy="432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endParaRPr lang="en-US" altLang="en-US"/>
          </a:p>
        </p:txBody>
      </p:sp>
      <p:sp>
        <p:nvSpPr>
          <p:cNvPr id="5" name="Rectangle 3"/>
          <p:cNvSpPr>
            <a:spLocks noGrp="1" noChangeArrowheads="1"/>
          </p:cNvSpPr>
          <p:nvPr>
            <p:ph type="body" idx="3"/>
          </p:nvPr>
        </p:nvSpPr>
        <p:spPr/>
        <p:txBody>
          <a:bodyPr/>
          <a:lstStyle/>
          <a:p>
            <a:r>
              <a:rPr lang="en-US" altLang="en-US" smtClean="0"/>
              <a:t>Advantages of Modularity</a:t>
            </a:r>
          </a:p>
          <a:p>
            <a:r>
              <a:rPr lang="en-US" altLang="en-US" smtClean="0"/>
              <a:t>Easy to test and debug each unit independently so that defects will be identified at the earlier stage.</a:t>
            </a:r>
          </a:p>
          <a:p>
            <a:r>
              <a:rPr lang="en-US" altLang="en-US" smtClean="0"/>
              <a:t>Divide work among multiple developers so that application development time will be reduced.</a:t>
            </a:r>
          </a:p>
          <a:p>
            <a:r>
              <a:rPr lang="en-US" altLang="en-US" smtClean="0"/>
              <a:t>Reuse code: Once a module is written, the same module can be reused in another application.</a:t>
            </a:r>
          </a:p>
          <a:p>
            <a:r>
              <a:rPr lang="en-US" altLang="en-US" smtClean="0"/>
              <a:t>Easy to incorporate changes, as required so that the code will be more maintainable.</a:t>
            </a:r>
          </a:p>
          <a:p>
            <a:r>
              <a:rPr lang="en-US" altLang="en-US" smtClean="0"/>
              <a:t>Easy to understand as the code is written in a single unit called module.</a:t>
            </a:r>
          </a:p>
          <a:p>
            <a:r>
              <a:rPr lang="en-US" altLang="en-US" smtClean="0"/>
              <a:t>Cleaner Code</a:t>
            </a:r>
            <a:endParaRPr lang="en-US" alt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43868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92164" name="Rectangle 3"/>
          <p:cNvSpPr>
            <a:spLocks noGrp="1" noChangeArrowheads="1"/>
          </p:cNvSpPr>
          <p:nvPr>
            <p:ph type="body" idx="1"/>
          </p:nvPr>
        </p:nvSpPr>
        <p:spPr/>
        <p:txBody>
          <a:bodyPr/>
          <a:lstStyle/>
          <a:p>
            <a:r>
              <a:rPr lang="en-US" altLang="en-US" smtClean="0"/>
              <a:t>Characteristics of well defined modules</a:t>
            </a:r>
          </a:p>
          <a:p>
            <a:r>
              <a:rPr lang="en-US" altLang="en-US" smtClean="0"/>
              <a:t>They always return same set of results for same set of inputs </a:t>
            </a:r>
          </a:p>
          <a:p>
            <a:r>
              <a:rPr lang="en-US" altLang="en-US" smtClean="0"/>
              <a:t>They perform a single well defined functionality</a:t>
            </a:r>
          </a:p>
          <a:p>
            <a:r>
              <a:rPr lang="en-US" altLang="en-US" smtClean="0"/>
              <a:t>High Cohesion – do one thing, and do it well</a:t>
            </a:r>
          </a:p>
          <a:p>
            <a:r>
              <a:rPr lang="en-US" altLang="en-US" smtClean="0"/>
              <a:t>Low Coupling – reduce dependencies between modules  </a:t>
            </a:r>
          </a:p>
          <a:p>
            <a:r>
              <a:rPr lang="en-US" altLang="en-US" smtClean="0"/>
              <a:t>Ideally when there is “high cohesion” and “low coupling”, one can change the implementation of a routine without impacting the call interface. </a:t>
            </a:r>
          </a:p>
          <a:p>
            <a:pPr lvl="1"/>
            <a:r>
              <a:rPr lang="en-US" altLang="en-US" smtClean="0"/>
              <a:t>For example:  A sort routine can change its algorithm from “Bubble” to “Quick sort” – without causing the calling code to break.</a:t>
            </a:r>
          </a:p>
          <a:p>
            <a:r>
              <a:rPr lang="en-US" altLang="en-US" smtClean="0"/>
              <a:t>Meaningful names  </a:t>
            </a:r>
          </a:p>
          <a:p>
            <a:r>
              <a:rPr lang="en-US" altLang="en-US" smtClean="0"/>
              <a:t>Use Verb-noun format (be specific):  </a:t>
            </a:r>
          </a:p>
          <a:p>
            <a:r>
              <a:rPr lang="en-US" altLang="en-US" smtClean="0"/>
              <a:t>     For example: Read-Employee-Record, Calculate-Deductions, Print-Pay-slip</a:t>
            </a:r>
          </a:p>
          <a:p>
            <a:r>
              <a:rPr lang="en-US" altLang="en-US" smtClean="0"/>
              <a:t>Avoid generic names: </a:t>
            </a:r>
          </a:p>
          <a:p>
            <a:r>
              <a:rPr lang="en-US" altLang="en-US" smtClean="0"/>
              <a:t>     For example: Process-inputs, Handle-calculations</a:t>
            </a:r>
          </a:p>
          <a:p>
            <a:endParaRPr lang="en-US" altLang="en-US" smtClean="0"/>
          </a:p>
          <a:p>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667638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4"/>
          <p:cNvSpPr txBox="1">
            <a:spLocks noChangeArrowheads="1"/>
          </p:cNvSpPr>
          <p:nvPr/>
        </p:nvSpPr>
        <p:spPr bwMode="auto">
          <a:xfrm>
            <a:off x="-15344" y="971600"/>
            <a:ext cx="135611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5" name="Rectangle 3"/>
          <p:cNvSpPr>
            <a:spLocks noGrp="1" noChangeArrowheads="1"/>
          </p:cNvSpPr>
          <p:nvPr>
            <p:ph type="body" idx="3"/>
          </p:nvPr>
        </p:nvSpPr>
        <p:spPr/>
        <p:txBody>
          <a:bodyPr/>
          <a:lstStyle/>
          <a:p>
            <a:r>
              <a:rPr lang="en-US" altLang="en-US" smtClean="0"/>
              <a:t>Best Practices to follow when creating modules</a:t>
            </a:r>
          </a:p>
          <a:p>
            <a:r>
              <a:rPr lang="en-US" altLang="en-US" smtClean="0"/>
              <a:t>Informative Module Name:  Give the module an informative name like getProductPrice, calculateSalary, printDetails.</a:t>
            </a:r>
          </a:p>
          <a:p>
            <a:r>
              <a:rPr lang="en-US" altLang="en-US" smtClean="0"/>
              <a:t>Module logic should be specific:  Identify a clear purpose for the module before you start writing</a:t>
            </a:r>
          </a:p>
          <a:p>
            <a:r>
              <a:rPr lang="en-US" altLang="en-US" smtClean="0"/>
              <a:t>Test each module as it is created by performing unit testing</a:t>
            </a:r>
          </a:p>
          <a:p>
            <a:r>
              <a:rPr lang="en-US" altLang="en-US" smtClean="0"/>
              <a:t>Parameter passing should be accurate: Ensure that the number of parameters, and the sequence is correct for the module call. </a:t>
            </a:r>
          </a:p>
          <a:p>
            <a:pPr lvl="2"/>
            <a:r>
              <a:rPr lang="en-US" altLang="en-US" smtClean="0"/>
              <a:t>Ensure that there is no “Type mismatch” for any parameter.</a:t>
            </a:r>
          </a:p>
          <a:p>
            <a:pPr lvl="2"/>
            <a:r>
              <a:rPr lang="en-US" altLang="en-US" smtClean="0"/>
              <a:t>Ensure that there is no “NOPS”(No Operation) Module definition. i.e. Empty module definition shouldn’t be there.</a:t>
            </a:r>
          </a:p>
          <a:p>
            <a:endParaRPr lang="en-US" altLang="en-US" smtClean="0"/>
          </a:p>
          <a:p>
            <a:r>
              <a:rPr lang="en-US" altLang="en-US" smtClean="0"/>
              <a:t>calculateTotal(Integer price, Integer quantity)</a:t>
            </a:r>
          </a:p>
          <a:p>
            <a:endParaRPr lang="en-US" altLang="en-US" smtClean="0"/>
          </a:p>
          <a:p>
            <a:r>
              <a:rPr lang="en-US" altLang="en-US" smtClean="0"/>
              <a:t>Refer the valid and invalid statements to invoke a module</a:t>
            </a:r>
          </a:p>
          <a:p>
            <a:pPr lvl="1"/>
            <a:r>
              <a:rPr lang="en-US" altLang="en-US" smtClean="0"/>
              <a:t>calculateTotal(3,5); //Valid</a:t>
            </a:r>
          </a:p>
          <a:p>
            <a:pPr lvl="1"/>
            <a:r>
              <a:rPr lang="en-US" altLang="en-US" smtClean="0"/>
              <a:t>calculateTotal(4,3,4); //Invalid</a:t>
            </a:r>
          </a:p>
          <a:p>
            <a:pPr lvl="1"/>
            <a:r>
              <a:rPr lang="en-US" altLang="en-US" smtClean="0"/>
              <a:t>calculateTotal(‘Test’,3); //Invalid</a:t>
            </a:r>
          </a:p>
          <a:p>
            <a:pPr lvl="2"/>
            <a:endParaRPr lang="en-US" altLang="en-US" smtClean="0"/>
          </a:p>
          <a:p>
            <a:endParaRPr lang="en-US" altLang="en-US" smtClean="0"/>
          </a:p>
          <a:p>
            <a:endParaRPr lang="en-US" alt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887105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9911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r>
              <a:rPr lang="en-US" altLang="en-US" smtClean="0"/>
              <a:t>The above pseudocode for calculating bill amount is not modularized</a:t>
            </a:r>
          </a:p>
        </p:txBody>
      </p:sp>
      <p:sp>
        <p:nvSpPr>
          <p:cNvPr id="106500" name="Text Box 4"/>
          <p:cNvSpPr txBox="1">
            <a:spLocks noChangeArrowheads="1"/>
          </p:cNvSpPr>
          <p:nvPr/>
        </p:nvSpPr>
        <p:spPr bwMode="auto">
          <a:xfrm>
            <a:off x="-27384" y="1043608"/>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9556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4"/>
          <p:cNvSpPr txBox="1">
            <a:spLocks noChangeArrowheads="1"/>
          </p:cNvSpPr>
          <p:nvPr/>
        </p:nvSpPr>
        <p:spPr bwMode="auto">
          <a:xfrm>
            <a:off x="-27384" y="998263"/>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107524" name="Rectangle 9"/>
          <p:cNvSpPr>
            <a:spLocks noGrp="1" noChangeArrowheads="1"/>
          </p:cNvSpPr>
          <p:nvPr>
            <p:ph type="body" idx="1"/>
          </p:nvPr>
        </p:nvSpPr>
        <p:spPr/>
        <p:txBody>
          <a:bodyPr/>
          <a:lstStyle/>
          <a:p>
            <a:r>
              <a:rPr lang="en-US" altLang="en-US" smtClean="0"/>
              <a:t>The above pseudocode for calculating bill amount is modularized</a:t>
            </a:r>
          </a:p>
          <a:p>
            <a:endParaRPr lang="en-US" alt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042734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45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4"/>
          <p:cNvSpPr txBox="1">
            <a:spLocks noChangeArrowheads="1"/>
          </p:cNvSpPr>
          <p:nvPr/>
        </p:nvSpPr>
        <p:spPr bwMode="auto">
          <a:xfrm>
            <a:off x="-27384" y="971600"/>
            <a:ext cx="1368152" cy="71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Discuss about the input and output parameters in the given module.</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2846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pPr lvl="1"/>
            <a:r>
              <a:rPr lang="en-US" smtClean="0"/>
              <a:t>Guidelines to follow while using arguments</a:t>
            </a:r>
          </a:p>
          <a:p>
            <a:pPr lvl="1"/>
            <a:r>
              <a:rPr lang="en-US" smtClean="0"/>
              <a:t>Identify input and output parameters: After analyzing the requirement, identify input and output parameters before writing module code. For an Example, if you want to create a module for implementing a logic related to retrieving product details based on product id, then input parameter is productid and output parameter is variable of type record which contains product details.</a:t>
            </a:r>
          </a:p>
          <a:p>
            <a:pPr lvl="1"/>
            <a:r>
              <a:rPr lang="en-US" smtClean="0"/>
              <a:t>Only include the parameters which are used by the module, never pass unused parameters.</a:t>
            </a:r>
          </a:p>
          <a:p>
            <a:pPr lvl="1"/>
            <a:r>
              <a:rPr lang="en-US" smtClean="0"/>
              <a:t>If parameters are related to each other, then pass record as an argument instead of multiple parameters which strive for high cohesion and low coupling. For an example, refer the below module code snippet to add an employee details</a:t>
            </a:r>
          </a:p>
          <a:p>
            <a:pPr lvl="1"/>
            <a:r>
              <a:rPr lang="en-US" smtClean="0"/>
              <a:t>      SUB addEmployee(empId, name, salary)</a:t>
            </a:r>
          </a:p>
          <a:p>
            <a:pPr lvl="1"/>
            <a:r>
              <a:rPr lang="en-US" smtClean="0"/>
              <a:t>      END SUB</a:t>
            </a:r>
          </a:p>
          <a:p>
            <a:pPr lvl="1"/>
            <a:r>
              <a:rPr lang="en-US" smtClean="0"/>
              <a:t>Instead use the below module signature</a:t>
            </a:r>
          </a:p>
          <a:p>
            <a:pPr lvl="1"/>
            <a:r>
              <a:rPr lang="en-US" smtClean="0"/>
              <a:t>      SUB addEmployee(Employee emp) //Consider Employee is a record</a:t>
            </a:r>
          </a:p>
          <a:p>
            <a:pPr lvl="1"/>
            <a:r>
              <a:rPr lang="en-US" smtClean="0"/>
              <a:t>      END SUB</a:t>
            </a:r>
            <a:endParaRPr lang="en-US" dirty="0"/>
          </a:p>
        </p:txBody>
      </p:sp>
      <p:sp>
        <p:nvSpPr>
          <p:cNvPr id="111620"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30402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p:txBody>
          <a:bodyPr/>
          <a:lstStyle/>
          <a:p>
            <a:r>
              <a:rPr lang="en-US" altLang="en-US" sz="950" dirty="0" smtClean="0"/>
              <a:t>Best Practice to follow for return values</a:t>
            </a:r>
          </a:p>
          <a:p>
            <a:r>
              <a:rPr lang="en-US" altLang="en-US" sz="950" dirty="0" smtClean="0"/>
              <a:t>Use only one return statement in each module as shown below:</a:t>
            </a:r>
          </a:p>
          <a:p>
            <a:r>
              <a:rPr lang="en-US" altLang="en-US" sz="950" dirty="0" smtClean="0"/>
              <a:t> SUB </a:t>
            </a:r>
            <a:r>
              <a:rPr lang="en-US" altLang="en-US" sz="950" dirty="0" err="1" smtClean="0"/>
              <a:t>checkDigit</a:t>
            </a:r>
            <a:r>
              <a:rPr lang="en-US" altLang="en-US" sz="950" dirty="0" smtClean="0"/>
              <a:t>(number)</a:t>
            </a:r>
          </a:p>
          <a:p>
            <a:r>
              <a:rPr lang="en-US" altLang="en-US" sz="950" dirty="0" smtClean="0"/>
              <a:t>           DELCARE result AS BOOLEAN</a:t>
            </a:r>
          </a:p>
          <a:p>
            <a:r>
              <a:rPr lang="en-US" altLang="en-US" sz="950" dirty="0" smtClean="0"/>
              <a:t>           IF(</a:t>
            </a:r>
            <a:r>
              <a:rPr lang="en-US" altLang="en-US" sz="950" dirty="0" err="1" smtClean="0"/>
              <a:t>num</a:t>
            </a:r>
            <a:r>
              <a:rPr lang="en-US" altLang="en-US" sz="950" dirty="0" smtClean="0"/>
              <a:t>&gt;0) THEN</a:t>
            </a:r>
          </a:p>
          <a:p>
            <a:r>
              <a:rPr lang="en-US" altLang="en-US" sz="950" dirty="0" smtClean="0"/>
              <a:t>	result=true</a:t>
            </a:r>
          </a:p>
          <a:p>
            <a:r>
              <a:rPr lang="en-US" altLang="en-US" sz="950" dirty="0" smtClean="0"/>
              <a:t>           ELSE</a:t>
            </a:r>
          </a:p>
          <a:p>
            <a:r>
              <a:rPr lang="en-US" altLang="en-US" sz="950" dirty="0" smtClean="0"/>
              <a:t>	result=false</a:t>
            </a:r>
          </a:p>
          <a:p>
            <a:r>
              <a:rPr lang="en-US" altLang="en-US" sz="950" dirty="0" smtClean="0"/>
              <a:t>           END IF</a:t>
            </a:r>
          </a:p>
          <a:p>
            <a:r>
              <a:rPr lang="en-US" altLang="en-US" sz="950" dirty="0" smtClean="0"/>
              <a:t>           RETURN result</a:t>
            </a:r>
          </a:p>
          <a:p>
            <a:r>
              <a:rPr lang="en-US" altLang="en-US" sz="950" dirty="0" smtClean="0"/>
              <a:t>END SUB</a:t>
            </a:r>
          </a:p>
          <a:p>
            <a:r>
              <a:rPr lang="en-US" altLang="en-US" sz="950" dirty="0" smtClean="0"/>
              <a:t>Return null values instead of zero length arrays.</a:t>
            </a:r>
          </a:p>
          <a:p>
            <a:r>
              <a:rPr lang="en-US" altLang="en-US" sz="950" dirty="0" smtClean="0"/>
              <a:t>Return exceptions/error code if an invalid input is accepted.</a:t>
            </a:r>
          </a:p>
          <a:p>
            <a:r>
              <a:rPr lang="en-US" altLang="en-US" sz="950" dirty="0" smtClean="0"/>
              <a:t>SUB </a:t>
            </a:r>
            <a:r>
              <a:rPr lang="en-US" altLang="en-US" sz="950" dirty="0" err="1" smtClean="0"/>
              <a:t>getProductPrice</a:t>
            </a:r>
            <a:r>
              <a:rPr lang="en-US" altLang="en-US" sz="950" dirty="0" smtClean="0"/>
              <a:t>(</a:t>
            </a:r>
            <a:r>
              <a:rPr lang="en-US" altLang="en-US" sz="950" dirty="0" err="1" smtClean="0"/>
              <a:t>productId</a:t>
            </a:r>
            <a:r>
              <a:rPr lang="en-US" altLang="en-US" sz="950" dirty="0" smtClean="0"/>
              <a:t>)</a:t>
            </a:r>
          </a:p>
          <a:p>
            <a:r>
              <a:rPr lang="en-US" altLang="en-US" sz="950" dirty="0" smtClean="0"/>
              <a:t>	DECLARE </a:t>
            </a:r>
            <a:r>
              <a:rPr lang="en-US" altLang="en-US" sz="950" dirty="0" err="1" smtClean="0"/>
              <a:t>errorcode</a:t>
            </a:r>
            <a:r>
              <a:rPr lang="en-US" altLang="en-US" sz="950" dirty="0" smtClean="0"/>
              <a:t> AS INTEGER AND STORE 0</a:t>
            </a:r>
          </a:p>
          <a:p>
            <a:r>
              <a:rPr lang="en-US" altLang="en-US" sz="950" dirty="0" smtClean="0"/>
              <a:t>	IF(</a:t>
            </a:r>
            <a:r>
              <a:rPr lang="en-US" altLang="en-US" sz="950" dirty="0" err="1" smtClean="0"/>
              <a:t>elementfound</a:t>
            </a:r>
            <a:r>
              <a:rPr lang="en-US" altLang="en-US" sz="950" dirty="0" smtClean="0"/>
              <a:t>(</a:t>
            </a:r>
            <a:r>
              <a:rPr lang="en-US" altLang="en-US" sz="950" dirty="0" err="1" smtClean="0"/>
              <a:t>productId</a:t>
            </a:r>
            <a:r>
              <a:rPr lang="en-US" altLang="en-US" sz="950" dirty="0" smtClean="0"/>
              <a:t>)) THEN</a:t>
            </a:r>
          </a:p>
          <a:p>
            <a:r>
              <a:rPr lang="en-US" altLang="en-US" sz="950" dirty="0" smtClean="0"/>
              <a:t>	        RETURN </a:t>
            </a:r>
            <a:r>
              <a:rPr lang="en-US" altLang="en-US" sz="950" dirty="0" err="1" smtClean="0"/>
              <a:t>productPrice</a:t>
            </a:r>
            <a:endParaRPr lang="en-US" altLang="en-US" sz="950" dirty="0" smtClean="0"/>
          </a:p>
          <a:p>
            <a:r>
              <a:rPr lang="en-US" altLang="en-US" sz="950" dirty="0" smtClean="0"/>
              <a:t>	ELSE</a:t>
            </a:r>
          </a:p>
          <a:p>
            <a:r>
              <a:rPr lang="en-US" altLang="en-US" sz="950" dirty="0" smtClean="0"/>
              <a:t>		</a:t>
            </a:r>
            <a:r>
              <a:rPr lang="en-US" altLang="en-US" sz="950" dirty="0" err="1" smtClean="0"/>
              <a:t>errorcode</a:t>
            </a:r>
            <a:r>
              <a:rPr lang="en-US" altLang="en-US" sz="950" dirty="0" smtClean="0"/>
              <a:t> = -1</a:t>
            </a:r>
          </a:p>
          <a:p>
            <a:r>
              <a:rPr lang="en-US" altLang="en-US" sz="950" dirty="0" smtClean="0"/>
              <a:t>	       	RETURN </a:t>
            </a:r>
            <a:r>
              <a:rPr lang="en-US" altLang="en-US" sz="950" dirty="0" err="1" smtClean="0"/>
              <a:t>errorcode</a:t>
            </a:r>
            <a:r>
              <a:rPr lang="en-US" altLang="en-US" sz="950" dirty="0" smtClean="0"/>
              <a:t>;</a:t>
            </a:r>
          </a:p>
          <a:p>
            <a:r>
              <a:rPr lang="en-US" altLang="en-US" sz="950" dirty="0" smtClean="0"/>
              <a:t>	END IF</a:t>
            </a:r>
          </a:p>
          <a:p>
            <a:r>
              <a:rPr lang="en-US" altLang="en-US" sz="950" dirty="0" smtClean="0"/>
              <a:t>END SUB</a:t>
            </a:r>
          </a:p>
          <a:p>
            <a:r>
              <a:rPr lang="en-US" altLang="en-US" sz="950" dirty="0" smtClean="0"/>
              <a:t>Use array as return type if more than one value has to be returned of same type or use record if more than one value has to be returned of different type.</a:t>
            </a:r>
          </a:p>
        </p:txBody>
      </p:sp>
      <p:sp>
        <p:nvSpPr>
          <p:cNvPr id="112644"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50176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7"/>
          <p:cNvSpPr>
            <a:spLocks noGrp="1" noChangeArrowheads="1"/>
          </p:cNvSpPr>
          <p:nvPr>
            <p:ph type="body" idx="1"/>
          </p:nvPr>
        </p:nvSpPr>
        <p:spPr/>
        <p:txBody>
          <a:bodyPr/>
          <a:lstStyle/>
          <a:p>
            <a:r>
              <a:rPr lang="en-US" altLang="en-US" smtClean="0"/>
              <a:t>Naming Conventions</a:t>
            </a:r>
          </a:p>
          <a:p>
            <a:r>
              <a:rPr lang="en-US" altLang="en-US" smtClean="0"/>
              <a:t>Meaningful Names:</a:t>
            </a:r>
          </a:p>
          <a:p>
            <a:pPr lvl="1"/>
            <a:r>
              <a:rPr lang="en-US" altLang="en-US" smtClean="0"/>
              <a:t>The name fully and accurately describes what the variable represents</a:t>
            </a:r>
          </a:p>
          <a:p>
            <a:pPr lvl="1"/>
            <a:r>
              <a:rPr lang="en-US" altLang="en-US" smtClean="0"/>
              <a:t>The name should refer to the real-world problem rather than to the programming-language solution</a:t>
            </a:r>
          </a:p>
          <a:p>
            <a:pPr lvl="1"/>
            <a:r>
              <a:rPr lang="en-US" altLang="en-US" smtClean="0"/>
              <a:t>Use Verb-noun format (be specific):  </a:t>
            </a:r>
          </a:p>
          <a:p>
            <a:pPr lvl="1"/>
            <a:r>
              <a:rPr lang="en-US" altLang="en-US" smtClean="0"/>
              <a:t>	For example: Read-Employee-Record, Calculate-Deductions, Print-Pay-slip</a:t>
            </a:r>
          </a:p>
          <a:p>
            <a:pPr lvl="1"/>
            <a:r>
              <a:rPr lang="en-US" altLang="en-US" smtClean="0"/>
              <a:t>Avoid generic names: </a:t>
            </a:r>
          </a:p>
          <a:p>
            <a:pPr lvl="2"/>
            <a:r>
              <a:rPr lang="en-US" altLang="en-US" smtClean="0"/>
              <a:t>For example: Process-inputs, Handle-calculations</a:t>
            </a:r>
          </a:p>
          <a:p>
            <a:pPr lvl="1"/>
            <a:r>
              <a:rPr lang="en-US" altLang="en-US" smtClean="0"/>
              <a:t>Good variable names are a key element of program readability.</a:t>
            </a:r>
          </a:p>
          <a:p>
            <a:r>
              <a:rPr lang="en-US" altLang="en-US" smtClean="0"/>
              <a:t>Use naming conventions to distinguish Scope of data like local/global.  </a:t>
            </a:r>
          </a:p>
          <a:p>
            <a:pPr lvl="1"/>
            <a:r>
              <a:rPr lang="en-US" altLang="en-US" smtClean="0"/>
              <a:t>For an Example, MAX_USERS_G variable scope is global </a:t>
            </a:r>
          </a:p>
          <a:p>
            <a:r>
              <a:rPr lang="en-US" altLang="en-US" smtClean="0"/>
              <a:t>Use capitalized names for distinguishing among type names, named constants, enumerated types, and variables.</a:t>
            </a:r>
          </a:p>
          <a:p>
            <a:pPr lvl="1"/>
            <a:endParaRPr lang="en-US" altLang="en-US" smtClean="0"/>
          </a:p>
          <a:p>
            <a:endParaRPr lang="en-US" altLang="en-US" smtClean="0"/>
          </a:p>
          <a:p>
            <a:pPr lvl="1"/>
            <a:endParaRPr lang="en-US" altLang="en-US" smtClean="0"/>
          </a:p>
          <a:p>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91185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p:txBody>
          <a:bodyPr/>
          <a:lstStyle/>
          <a:p>
            <a:r>
              <a:rPr lang="en-US" altLang="en-US" smtClean="0"/>
              <a:t>If a module does only one thing, we need to pass less parameters. </a:t>
            </a:r>
          </a:p>
          <a:p>
            <a:r>
              <a:rPr lang="en-US" altLang="en-US" smtClean="0"/>
              <a:t>If a module does too many things, we need to pass more parameters. </a:t>
            </a:r>
          </a:p>
          <a:p>
            <a:r>
              <a:rPr lang="en-US" altLang="en-US" smtClean="0"/>
              <a:t>Passing more parameters means high coupling.</a:t>
            </a:r>
          </a:p>
          <a:p>
            <a:endParaRPr lang="en-US" altLang="en-US" smtClean="0"/>
          </a:p>
          <a:p>
            <a:r>
              <a:rPr lang="en-US" altLang="en-US" smtClean="0"/>
              <a:t>We should strive for low coupling. </a:t>
            </a:r>
            <a:endParaRPr lang="en-US" altLang="en-US"/>
          </a:p>
        </p:txBody>
      </p:sp>
      <p:sp>
        <p:nvSpPr>
          <p:cNvPr id="113668" name="Text Box 5"/>
          <p:cNvSpPr txBox="1">
            <a:spLocks noChangeArrowheads="1"/>
          </p:cNvSpPr>
          <p:nvPr/>
        </p:nvSpPr>
        <p:spPr bwMode="auto">
          <a:xfrm>
            <a:off x="-32278" y="1547664"/>
            <a:ext cx="1322308" cy="22520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b="1" dirty="0">
                <a:latin typeface="Trebuchet MS" pitchFamily="34" charset="0"/>
              </a:rPr>
              <a:t>Example for Coupling:</a:t>
            </a:r>
          </a:p>
          <a:p>
            <a:pPr eaLnBrk="1" hangingPunct="1">
              <a:spcBef>
                <a:spcPct val="0"/>
              </a:spcBef>
            </a:pPr>
            <a:endParaRPr lang="en-US" altLang="en-US" b="1" dirty="0">
              <a:latin typeface="Trebuchet MS" pitchFamily="34" charset="0"/>
            </a:endParaRPr>
          </a:p>
          <a:p>
            <a:pPr eaLnBrk="1" hangingPunct="1">
              <a:spcBef>
                <a:spcPct val="0"/>
              </a:spcBef>
            </a:pPr>
            <a:r>
              <a:rPr lang="en-US" altLang="en-US" b="1" dirty="0">
                <a:latin typeface="Trebuchet MS" pitchFamily="34" charset="0"/>
              </a:rPr>
              <a:t>Make Tea in Pot (min)</a:t>
            </a:r>
          </a:p>
          <a:p>
            <a:pPr eaLnBrk="1" hangingPunct="1">
              <a:spcBef>
                <a:spcPct val="0"/>
              </a:spcBef>
            </a:pPr>
            <a:r>
              <a:rPr lang="en-US" altLang="en-US" dirty="0">
                <a:latin typeface="Trebuchet MS" pitchFamily="34" charset="0"/>
              </a:rPr>
              <a:t>Pour Boiling Water in Pot</a:t>
            </a:r>
          </a:p>
          <a:p>
            <a:pPr eaLnBrk="1" hangingPunct="1">
              <a:spcBef>
                <a:spcPct val="0"/>
              </a:spcBef>
            </a:pPr>
            <a:r>
              <a:rPr lang="en-US" altLang="en-US" dirty="0">
                <a:latin typeface="Trebuchet MS" pitchFamily="34" charset="0"/>
              </a:rPr>
              <a:t>Add Tea powder in Pot</a:t>
            </a:r>
          </a:p>
          <a:p>
            <a:pPr eaLnBrk="1" hangingPunct="1">
              <a:spcBef>
                <a:spcPct val="0"/>
              </a:spcBef>
            </a:pPr>
            <a:r>
              <a:rPr lang="en-US" altLang="en-US" dirty="0">
                <a:latin typeface="Trebuchet MS" pitchFamily="34" charset="0"/>
              </a:rPr>
              <a:t>Wait min Minutes</a:t>
            </a:r>
          </a:p>
          <a:p>
            <a:pPr eaLnBrk="1" hangingPunct="1">
              <a:spcBef>
                <a:spcPct val="0"/>
              </a:spcBef>
            </a:pPr>
            <a:endParaRPr lang="en-US" altLang="en-US" dirty="0">
              <a:latin typeface="Trebuchet MS" pitchFamily="34" charset="0"/>
            </a:endParaRPr>
          </a:p>
          <a:p>
            <a:pPr eaLnBrk="1" hangingPunct="1">
              <a:spcBef>
                <a:spcPct val="0"/>
              </a:spcBef>
            </a:pPr>
            <a:r>
              <a:rPr lang="en-US" altLang="en-US" b="1" dirty="0">
                <a:solidFill>
                  <a:srgbClr val="000000"/>
                </a:solidFill>
                <a:latin typeface="Trebuchet MS" pitchFamily="34" charset="0"/>
              </a:rPr>
              <a:t>Well Coupled </a:t>
            </a:r>
            <a:r>
              <a:rPr lang="en-US" altLang="en-US" dirty="0">
                <a:solidFill>
                  <a:srgbClr val="000000"/>
                </a:solidFill>
                <a:latin typeface="Trebuchet MS" pitchFamily="34" charset="0"/>
              </a:rPr>
              <a:t>– all parameters are needed</a:t>
            </a:r>
          </a:p>
        </p:txBody>
      </p:sp>
      <p:sp>
        <p:nvSpPr>
          <p:cNvPr id="113669" name="Text Box 6"/>
          <p:cNvSpPr txBox="1">
            <a:spLocks noChangeArrowheads="1"/>
          </p:cNvSpPr>
          <p:nvPr/>
        </p:nvSpPr>
        <p:spPr bwMode="auto">
          <a:xfrm>
            <a:off x="-15344" y="3779912"/>
            <a:ext cx="1305374" cy="20673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b="1">
                <a:latin typeface="Trebuchet MS" pitchFamily="34" charset="0"/>
              </a:rPr>
              <a:t>Make Tea in Pot (min, temp)</a:t>
            </a:r>
          </a:p>
          <a:p>
            <a:pPr eaLnBrk="1" hangingPunct="1">
              <a:spcBef>
                <a:spcPct val="0"/>
              </a:spcBef>
            </a:pPr>
            <a:r>
              <a:rPr lang="en-US" altLang="en-US">
                <a:latin typeface="Trebuchet MS" pitchFamily="34" charset="0"/>
              </a:rPr>
              <a:t>Pour Boiling Water in Pot</a:t>
            </a:r>
          </a:p>
          <a:p>
            <a:pPr eaLnBrk="1" hangingPunct="1">
              <a:spcBef>
                <a:spcPct val="0"/>
              </a:spcBef>
            </a:pPr>
            <a:r>
              <a:rPr lang="en-US" altLang="en-US">
                <a:latin typeface="Trebuchet MS" pitchFamily="34" charset="0"/>
              </a:rPr>
              <a:t>Add Tea powder in Pot</a:t>
            </a:r>
          </a:p>
          <a:p>
            <a:pPr eaLnBrk="1" hangingPunct="1">
              <a:spcBef>
                <a:spcPct val="0"/>
              </a:spcBef>
            </a:pPr>
            <a:r>
              <a:rPr lang="en-US" altLang="en-US">
                <a:latin typeface="Trebuchet MS" pitchFamily="34" charset="0"/>
              </a:rPr>
              <a:t>Wait min Minutes</a:t>
            </a:r>
          </a:p>
          <a:p>
            <a:pPr eaLnBrk="1" hangingPunct="1">
              <a:spcBef>
                <a:spcPct val="0"/>
              </a:spcBef>
            </a:pPr>
            <a:r>
              <a:rPr lang="en-US" altLang="en-US" sz="1800">
                <a:latin typeface="Calibri" pitchFamily="34" charset="0"/>
              </a:rPr>
              <a:t> </a:t>
            </a:r>
            <a:r>
              <a:rPr lang="en-US" altLang="en-US" b="1">
                <a:latin typeface="Trebuchet MS" pitchFamily="34" charset="0"/>
              </a:rPr>
              <a:t>Not Well Coupled </a:t>
            </a:r>
            <a:r>
              <a:rPr lang="en-US" altLang="en-US">
                <a:latin typeface="Trebuchet MS" pitchFamily="34" charset="0"/>
              </a:rPr>
              <a:t>– temp variable is not used</a:t>
            </a:r>
          </a:p>
          <a:p>
            <a:pPr eaLnBrk="1" hangingPunct="1">
              <a:spcBef>
                <a:spcPct val="0"/>
              </a:spcBef>
            </a:pPr>
            <a:endParaRPr lang="en-US" altLang="en-US">
              <a:latin typeface="Trebuchet MS" pitchFamily="34" charset="0"/>
            </a:endParaRPr>
          </a:p>
          <a:p>
            <a:pPr eaLnBrk="1" hangingPunct="1">
              <a:spcBef>
                <a:spcPct val="0"/>
              </a:spcBef>
            </a:pPr>
            <a:endParaRPr lang="en-US" altLang="en-US">
              <a:latin typeface="Trebuchet MS" pitchFamily="34" charset="0"/>
            </a:endParaRPr>
          </a:p>
        </p:txBody>
      </p:sp>
      <p:sp>
        <p:nvSpPr>
          <p:cNvPr id="113670" name="Text Box 4"/>
          <p:cNvSpPr txBox="1">
            <a:spLocks noChangeArrowheads="1"/>
          </p:cNvSpPr>
          <p:nvPr/>
        </p:nvSpPr>
        <p:spPr bwMode="auto">
          <a:xfrm>
            <a:off x="-27384" y="988391"/>
            <a:ext cx="1317414" cy="55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Calibri" pitchFamily="34" charset="0"/>
              </a:rPr>
              <a:t>Explain the meaning of coupling with examples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343682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r>
              <a:rPr lang="en-US" altLang="en-US" smtClean="0"/>
              <a:t>Low Coupling – reduce dependencies between modules  </a:t>
            </a:r>
          </a:p>
          <a:p>
            <a:r>
              <a:rPr lang="en-US" altLang="en-US" smtClean="0"/>
              <a:t>Note that changes in one routine should not normally impact other routines, as long as the interface is the same.</a:t>
            </a:r>
          </a:p>
          <a:p>
            <a:r>
              <a:rPr lang="en-US" altLang="en-US" smtClean="0"/>
              <a:t>Remember that, in case too many things are done in one routine, a lot of data needs to be shared.  This increases the dependencies, and also the chances of defects</a:t>
            </a:r>
          </a:p>
          <a:p>
            <a:r>
              <a:rPr lang="en-US" altLang="en-US" smtClean="0"/>
              <a:t>Consider “Smaller interface” (low coupling) versus “long list of parameters” (high)</a:t>
            </a:r>
          </a:p>
          <a:p>
            <a:r>
              <a:rPr lang="en-US" altLang="en-US" smtClean="0"/>
              <a:t>Consider data sharing through “parameters” (low) versus “global data” or “global files” (high)</a:t>
            </a:r>
          </a:p>
          <a:p>
            <a:r>
              <a:rPr lang="en-US" altLang="en-US" smtClean="0"/>
              <a:t>Note that passing “flags” that control the processing implies High coupling. </a:t>
            </a:r>
          </a:p>
          <a:p>
            <a:endParaRPr lang="en-US" altLang="en-US" dirty="0"/>
          </a:p>
        </p:txBody>
      </p:sp>
      <p:sp>
        <p:nvSpPr>
          <p:cNvPr id="114692"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092346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body" idx="1"/>
          </p:nvPr>
        </p:nvSpPr>
        <p:spPr/>
        <p:txBody>
          <a:bodyPr/>
          <a:lstStyle/>
          <a:p>
            <a:r>
              <a:rPr lang="en-US" dirty="0" smtClean="0"/>
              <a:t>Writing function with high cohesion is always good practice.</a:t>
            </a:r>
          </a:p>
          <a:p>
            <a:r>
              <a:rPr lang="en-US" dirty="0" smtClean="0"/>
              <a:t>Ideally, we should strive for High Cohesion and Low Coupling.</a:t>
            </a:r>
          </a:p>
          <a:p>
            <a:endParaRPr lang="en-US" dirty="0" smtClean="0"/>
          </a:p>
          <a:p>
            <a:r>
              <a:rPr lang="en-US" dirty="0" smtClean="0"/>
              <a:t>For example: </a:t>
            </a:r>
          </a:p>
          <a:p>
            <a:r>
              <a:rPr lang="en-US" dirty="0" smtClean="0"/>
              <a:t>  Sin (x); Cos (x); Tan (x); (High Cohesion, Low Coupling)</a:t>
            </a:r>
          </a:p>
          <a:p>
            <a:endParaRPr lang="en-US" dirty="0" smtClean="0"/>
          </a:p>
          <a:p>
            <a:r>
              <a:rPr lang="en-US" dirty="0" smtClean="0"/>
              <a:t>Note: </a:t>
            </a:r>
          </a:p>
          <a:p>
            <a:r>
              <a:rPr lang="en-US" dirty="0" smtClean="0"/>
              <a:t>     A good program requires high cohesion and low coupling.</a:t>
            </a:r>
          </a:p>
          <a:p>
            <a:endParaRPr lang="en-US" dirty="0" smtClean="0"/>
          </a:p>
          <a:p>
            <a:r>
              <a:rPr lang="en-US" dirty="0" smtClean="0"/>
              <a:t>Trig (Type, x)	</a:t>
            </a:r>
          </a:p>
          <a:p>
            <a:r>
              <a:rPr lang="en-US" dirty="0" smtClean="0"/>
              <a:t>    where type is Sin, Cos, or Tan; (Less Cohesion, High Coupling)</a:t>
            </a:r>
          </a:p>
          <a:p>
            <a:r>
              <a:rPr lang="en-US" dirty="0" smtClean="0"/>
              <a:t>	</a:t>
            </a:r>
          </a:p>
          <a:p>
            <a:r>
              <a:rPr lang="en-US" dirty="0" smtClean="0"/>
              <a:t>Note: </a:t>
            </a:r>
          </a:p>
          <a:p>
            <a:r>
              <a:rPr lang="en-US" dirty="0" smtClean="0"/>
              <a:t>   Since in function trig  we are trying to add all three functions together, we require to pass one extra parameter i.e. Type. This parameter indicates whether to calculate Sin, Cos, or Tan. </a:t>
            </a:r>
          </a:p>
          <a:p>
            <a:r>
              <a:rPr lang="en-US" dirty="0" smtClean="0"/>
              <a:t>More number of parameters are required to pass, so it is High Coupling. </a:t>
            </a:r>
          </a:p>
          <a:p>
            <a:r>
              <a:rPr lang="en-US" dirty="0" smtClean="0"/>
              <a:t>b.  The function is not performing just a single task, so it is Low Cohesion.</a:t>
            </a:r>
          </a:p>
          <a:p>
            <a:endParaRPr lang="en-US" dirty="0" smtClean="0"/>
          </a:p>
          <a:p>
            <a:endParaRPr lang="en-US" dirty="0" smtClean="0"/>
          </a:p>
          <a:p>
            <a:endParaRPr lang="en-US" dirty="0"/>
          </a:p>
        </p:txBody>
      </p:sp>
      <p:sp>
        <p:nvSpPr>
          <p:cNvPr id="115716" name="Text Box 4"/>
          <p:cNvSpPr txBox="1">
            <a:spLocks noChangeArrowheads="1"/>
          </p:cNvSpPr>
          <p:nvPr/>
        </p:nvSpPr>
        <p:spPr bwMode="auto">
          <a:xfrm>
            <a:off x="-27384" y="926255"/>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99831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p:txBody>
          <a:bodyPr/>
          <a:lstStyle/>
          <a:p>
            <a:r>
              <a:rPr lang="en-US" altLang="en-US" smtClean="0"/>
              <a:t>Consider Fopen, Fwrite, Rewind, Fclose are predefined functions.</a:t>
            </a:r>
          </a:p>
          <a:p>
            <a:endParaRPr lang="en-US" altLang="en-US" smtClean="0"/>
          </a:p>
          <a:p>
            <a:r>
              <a:rPr lang="en-US" altLang="en-US" smtClean="0"/>
              <a:t>Fopen   : To open a file</a:t>
            </a:r>
          </a:p>
          <a:p>
            <a:r>
              <a:rPr lang="en-US" altLang="en-US" smtClean="0"/>
              <a:t>Fwrite  : To write data to a file</a:t>
            </a:r>
          </a:p>
          <a:p>
            <a:r>
              <a:rPr lang="en-US" altLang="en-US" smtClean="0"/>
              <a:t>Fclose  :  To close the opened file</a:t>
            </a:r>
          </a:p>
          <a:p>
            <a:r>
              <a:rPr lang="en-US" altLang="en-US" smtClean="0"/>
              <a:t>Rewind :Moving cursor back to the first position of a file.</a:t>
            </a:r>
            <a:endParaRPr lang="en-US" altLang="en-US" dirty="0"/>
          </a:p>
        </p:txBody>
      </p:sp>
      <p:sp>
        <p:nvSpPr>
          <p:cNvPr id="116740" name="Text Box 4"/>
          <p:cNvSpPr txBox="1">
            <a:spLocks noChangeArrowheads="1"/>
          </p:cNvSpPr>
          <p:nvPr/>
        </p:nvSpPr>
        <p:spPr bwMode="auto">
          <a:xfrm>
            <a:off x="-27384" y="998263"/>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980241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a:spLocks noChangeArrowheads="1"/>
          </p:cNvSpPr>
          <p:nvPr/>
        </p:nvSpPr>
        <p:spPr bwMode="auto">
          <a:xfrm>
            <a:off x="-15344" y="971600"/>
            <a:ext cx="1356112" cy="10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Explain why the program will crash because of change request.</a:t>
            </a:r>
          </a:p>
          <a:p>
            <a:pPr eaLnBrk="1" hangingPunct="1">
              <a:spcBef>
                <a:spcPct val="0"/>
              </a:spcBef>
            </a:pPr>
            <a:r>
              <a:rPr lang="en-US" altLang="en-US" dirty="0">
                <a:latin typeface="Trebuchet MS" pitchFamily="34" charset="0"/>
              </a:rPr>
              <a:t>It is discussed on further slides.</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2050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p:cNvSpPr txBox="1">
            <a:spLocks noChangeArrowheads="1"/>
          </p:cNvSpPr>
          <p:nvPr/>
        </p:nvSpPr>
        <p:spPr bwMode="auto">
          <a:xfrm>
            <a:off x="-27384" y="971601"/>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2103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p:txBody>
          <a:bodyPr/>
          <a:lstStyle/>
          <a:p>
            <a:r>
              <a:rPr lang="en-US" smtClean="0"/>
              <a:t>Cohesion:</a:t>
            </a:r>
          </a:p>
          <a:p>
            <a:r>
              <a:rPr lang="en-US" smtClean="0"/>
              <a:t>It means, the function should do one thing only, and the code should not be mixed up.  </a:t>
            </a:r>
          </a:p>
          <a:p>
            <a:r>
              <a:rPr lang="en-US" smtClean="0"/>
              <a:t>As a result, the code becomes more readable and more maintainable.</a:t>
            </a:r>
          </a:p>
          <a:p>
            <a:endParaRPr lang="en-US" smtClean="0"/>
          </a:p>
          <a:p>
            <a:endParaRPr lang="en-US" smtClean="0"/>
          </a:p>
          <a:p>
            <a:endParaRPr lang="en-US" smtClean="0"/>
          </a:p>
          <a:p>
            <a:endParaRPr lang="en-US" smtClean="0"/>
          </a:p>
          <a:p>
            <a:endParaRPr lang="en-US" dirty="0"/>
          </a:p>
        </p:txBody>
      </p:sp>
      <p:sp>
        <p:nvSpPr>
          <p:cNvPr id="119812" name="Text Box 4"/>
          <p:cNvSpPr txBox="1">
            <a:spLocks noChangeArrowheads="1"/>
          </p:cNvSpPr>
          <p:nvPr/>
        </p:nvSpPr>
        <p:spPr bwMode="auto">
          <a:xfrm>
            <a:off x="-27384" y="939030"/>
            <a:ext cx="1296144" cy="179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Once participants found the issues explain the problems in the code because of not following principle of coupling and cohesion.</a:t>
            </a:r>
          </a:p>
          <a:p>
            <a:pPr eaLnBrk="1" hangingPunct="1">
              <a:spcBef>
                <a:spcPct val="0"/>
              </a:spcBef>
            </a:pPr>
            <a:endParaRPr lang="en-US" altLang="en-US">
              <a:latin typeface="Trebuchet MS" pitchFamily="34" charset="0"/>
            </a:endParaRPr>
          </a:p>
          <a:p>
            <a:pPr eaLnBrk="1" hangingPunct="1">
              <a:spcBef>
                <a:spcPct val="0"/>
              </a:spcBef>
            </a:pPr>
            <a:r>
              <a:rPr lang="en-US" altLang="en-US">
                <a:latin typeface="Trebuchet MS" pitchFamily="34" charset="0"/>
              </a:rPr>
              <a:t>Cohesion principle: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748177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p:txBody>
          <a:bodyPr/>
          <a:lstStyle/>
          <a:p>
            <a:r>
              <a:rPr lang="en-US" altLang="en-US" smtClean="0"/>
              <a:t>Steps to be taken care for avoiding drawbacks on the implementation of cohesion and coupling:</a:t>
            </a:r>
          </a:p>
          <a:p>
            <a:r>
              <a:rPr lang="en-US" altLang="en-US" smtClean="0"/>
              <a:t>Use a STATIC variable(cust-file-already-open) to represent the STATE of the file as OPEN or not</a:t>
            </a:r>
          </a:p>
          <a:p>
            <a:r>
              <a:rPr lang="en-US" altLang="en-US" smtClean="0"/>
              <a:t>We cannot access the STATIC variable cust-file-already-open outside this routine</a:t>
            </a:r>
          </a:p>
          <a:p>
            <a:r>
              <a:rPr lang="en-US" altLang="en-US" smtClean="0"/>
              <a:t>We will be able to access it outside the routine if we declare it as GLOBAL.  However, that is not a good practice. </a:t>
            </a:r>
          </a:p>
          <a:p>
            <a:r>
              <a:rPr lang="en-US" altLang="en-US" smtClean="0"/>
              <a:t>It is better to open and close the cust-file in the higher-level calling routine.  The routine should call UpdateCust only to write the record. </a:t>
            </a:r>
          </a:p>
          <a:p>
            <a:r>
              <a:rPr lang="en-US" altLang="en-US" smtClean="0"/>
              <a:t>The calls to fread / fwrite / fopen / fclose are encapsulated or wrapped in the modules ReadCust / WriteCust / OpenCust / CloseCust respectively. </a:t>
            </a:r>
          </a:p>
          <a:p>
            <a:endParaRPr lang="en-US" smtClean="0"/>
          </a:p>
          <a:p>
            <a:endParaRPr lang="en-US" smtClean="0"/>
          </a:p>
          <a:p>
            <a:endParaRPr lang="en-US" smtClean="0"/>
          </a:p>
          <a:p>
            <a:endParaRPr lang="en-US" smtClean="0"/>
          </a:p>
          <a:p>
            <a:endParaRPr lang="en-US" dirty="0"/>
          </a:p>
        </p:txBody>
      </p:sp>
      <p:sp>
        <p:nvSpPr>
          <p:cNvPr id="120836" name="Text Box 4"/>
          <p:cNvSpPr txBox="1">
            <a:spLocks noChangeArrowheads="1"/>
          </p:cNvSpPr>
          <p:nvPr/>
        </p:nvSpPr>
        <p:spPr bwMode="auto">
          <a:xfrm>
            <a:off x="-27384" y="971600"/>
            <a:ext cx="1368152" cy="16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Once participants found the issues explain the problems in the code because of not following principle of coupling and cohesion.</a:t>
            </a:r>
          </a:p>
          <a:p>
            <a:pPr eaLnBrk="1" hangingPunct="1">
              <a:spcBef>
                <a:spcPct val="0"/>
              </a:spcBef>
            </a:pPr>
            <a:endParaRPr lang="en-US" altLang="en-US" dirty="0">
              <a:latin typeface="Trebuchet MS" pitchFamily="34" charset="0"/>
            </a:endParaRPr>
          </a:p>
          <a:p>
            <a:pPr eaLnBrk="1" hangingPunct="1">
              <a:spcBef>
                <a:spcPct val="0"/>
              </a:spcBef>
            </a:pPr>
            <a:r>
              <a:rPr lang="en-US" altLang="en-US" dirty="0">
                <a:latin typeface="Trebuchet MS" pitchFamily="34" charset="0"/>
              </a:rPr>
              <a:t>Cohesion principle: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483567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p:txBody>
          <a:bodyPr/>
          <a:lstStyle/>
          <a:p>
            <a:r>
              <a:rPr lang="en-US" altLang="en-US" smtClean="0"/>
              <a:t>The calls to fread / fwrite / fopen / fclose are encapsulated or wrapped in the modules ReadCust / WriteCust / OpenCust / CloseCust respectively. </a:t>
            </a:r>
          </a:p>
          <a:p>
            <a:endParaRPr lang="en-US" altLang="en-US"/>
          </a:p>
        </p:txBody>
      </p:sp>
      <p:sp>
        <p:nvSpPr>
          <p:cNvPr id="121860" name="Text Box 4"/>
          <p:cNvSpPr txBox="1">
            <a:spLocks noChangeArrowheads="1"/>
          </p:cNvSpPr>
          <p:nvPr/>
        </p:nvSpPr>
        <p:spPr bwMode="auto">
          <a:xfrm>
            <a:off x="-27384" y="971600"/>
            <a:ext cx="1368152" cy="16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Once participants found the issues explain the problems in the code because of not following principle of coupling and cohesion.</a:t>
            </a:r>
          </a:p>
          <a:p>
            <a:pPr eaLnBrk="1" hangingPunct="1">
              <a:spcBef>
                <a:spcPct val="0"/>
              </a:spcBef>
            </a:pPr>
            <a:endParaRPr lang="en-US" altLang="en-US" dirty="0">
              <a:latin typeface="Trebuchet MS" pitchFamily="34" charset="0"/>
            </a:endParaRPr>
          </a:p>
          <a:p>
            <a:pPr eaLnBrk="1" hangingPunct="1">
              <a:spcBef>
                <a:spcPct val="0"/>
              </a:spcBef>
            </a:pPr>
            <a:r>
              <a:rPr lang="en-US" altLang="en-US" dirty="0">
                <a:latin typeface="Trebuchet MS" pitchFamily="34" charset="0"/>
              </a:rPr>
              <a:t>Cohesion principle: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386141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p:txBody>
          <a:bodyPr/>
          <a:lstStyle/>
          <a:p>
            <a:r>
              <a:rPr lang="en-US" altLang="en-US" smtClean="0"/>
              <a:t>Used STATIC variable(cust-file-already-open) to represent the STATE of the file as OPEN or not</a:t>
            </a:r>
          </a:p>
          <a:p>
            <a:endParaRPr lang="en-US" altLang="en-US" smtClean="0"/>
          </a:p>
        </p:txBody>
      </p:sp>
      <p:sp>
        <p:nvSpPr>
          <p:cNvPr id="122884" name="Text Box 4"/>
          <p:cNvSpPr txBox="1">
            <a:spLocks noChangeArrowheads="1"/>
          </p:cNvSpPr>
          <p:nvPr/>
        </p:nvSpPr>
        <p:spPr bwMode="auto">
          <a:xfrm>
            <a:off x="-27384" y="971600"/>
            <a:ext cx="1296144" cy="10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Explain why the program will crash because of change request.</a:t>
            </a:r>
          </a:p>
          <a:p>
            <a:pPr eaLnBrk="1" hangingPunct="1">
              <a:spcBef>
                <a:spcPct val="0"/>
              </a:spcBef>
            </a:pPr>
            <a:r>
              <a:rPr lang="en-US" altLang="en-US" dirty="0">
                <a:latin typeface="Trebuchet MS" pitchFamily="34" charset="0"/>
              </a:rPr>
              <a:t>It is discussed on further slides.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8942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9"/>
          <p:cNvSpPr>
            <a:spLocks noGrp="1" noChangeArrowheads="1"/>
          </p:cNvSpPr>
          <p:nvPr>
            <p:ph type="body" idx="1"/>
          </p:nvPr>
        </p:nvSpPr>
        <p:spPr/>
        <p:txBody>
          <a:bodyPr/>
          <a:lstStyle/>
          <a:p>
            <a:r>
              <a:rPr lang="en-US" altLang="en-US" smtClean="0"/>
              <a:t>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6393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27384" y="971600"/>
            <a:ext cx="1296144"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rPr>
              <a:t>Additional notes for instructor</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5056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8"/>
          <p:cNvSpPr>
            <a:spLocks noGrp="1" noChangeArrowheads="1"/>
          </p:cNvSpPr>
          <p:nvPr>
            <p:ph type="body" idx="1"/>
          </p:nvPr>
        </p:nvSpPr>
        <p:spPr/>
        <p:txBody>
          <a:bodyPr/>
          <a:lstStyle/>
          <a:p>
            <a:r>
              <a:rPr lang="en-US" altLang="en-US" smtClean="0"/>
              <a:t>Robust program ensures that software handles invalid inputs reasonably preventing abnormal termination. Robust program anticipates common and uncommon problems. To ensure software is well defended, one should write robust program. The program should terminate gracefully and provide appropriate debugging information for the programmer</a:t>
            </a:r>
          </a:p>
          <a:p>
            <a:endParaRPr lang="en-US" altLang="en-US" smtClean="0"/>
          </a:p>
        </p:txBody>
      </p:sp>
      <p:sp>
        <p:nvSpPr>
          <p:cNvPr id="124932" name="Text Box 4"/>
          <p:cNvSpPr txBox="1">
            <a:spLocks noChangeArrowheads="1"/>
          </p:cNvSpPr>
          <p:nvPr/>
        </p:nvSpPr>
        <p:spPr bwMode="auto">
          <a:xfrm>
            <a:off x="-27384" y="971600"/>
            <a:ext cx="1368152"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32777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9"/>
          <p:cNvSpPr>
            <a:spLocks noGrp="1" noChangeArrowheads="1"/>
          </p:cNvSpPr>
          <p:nvPr>
            <p:ph type="body" idx="1"/>
          </p:nvPr>
        </p:nvSpPr>
        <p:spPr/>
        <p:txBody>
          <a:bodyPr/>
          <a:lstStyle/>
          <a:p>
            <a:r>
              <a:rPr lang="en-US" altLang="en-US" smtClean="0"/>
              <a:t>In the above program we are not considering a case where annual_gross is less than 40000.  As a result, in case the statements at the bottom of the program are executed, we will get wrong result.</a:t>
            </a:r>
          </a:p>
          <a:p>
            <a:r>
              <a:rPr lang="en-US" altLang="en-US" smtClean="0"/>
              <a:t>Note: When we use a nested IF, be careful while writing the last ELSE.  This is because, the program will be executed for all unhandled conditions, as well.</a:t>
            </a:r>
          </a:p>
          <a:p>
            <a:endParaRPr lang="en-US" altLang="en-US" smtClean="0"/>
          </a:p>
          <a:p>
            <a:r>
              <a:rPr lang="en-US" altLang="en-US" smtClean="0"/>
              <a:t>The above program has one more mistake. We have used Gross instead of Annual_Gross.  This error will not be detected by the compiler because we are using Gross as a variable form during calculation of monthly gross.  </a:t>
            </a:r>
          </a:p>
          <a:p>
            <a:r>
              <a:rPr lang="en-US" altLang="en-US" smtClean="0"/>
              <a:t>This will result in wrong output.</a:t>
            </a:r>
          </a:p>
          <a:p>
            <a:endParaRPr lang="en-US" altLang="en-US"/>
          </a:p>
        </p:txBody>
      </p:sp>
      <p:sp>
        <p:nvSpPr>
          <p:cNvPr id="125956" name="Rectangle 4"/>
          <p:cNvSpPr>
            <a:spLocks noChangeArrowheads="1"/>
          </p:cNvSpPr>
          <p:nvPr/>
        </p:nvSpPr>
        <p:spPr bwMode="auto">
          <a:xfrm>
            <a:off x="2113280" y="5920740"/>
            <a:ext cx="495808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buFontTx/>
              <a:buChar char="•"/>
            </a:pPr>
            <a:endParaRPr lang="en-US" altLang="en-US">
              <a:latin typeface="Trebuchet MS" pitchFamily="34" charset="0"/>
            </a:endParaRP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51175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7"/>
          <p:cNvSpPr>
            <a:spLocks noGrp="1" noChangeArrowheads="1"/>
          </p:cNvSpPr>
          <p:nvPr>
            <p:ph type="body" idx="1"/>
          </p:nvPr>
        </p:nvSpPr>
        <p:spPr/>
        <p:txBody>
          <a:bodyPr/>
          <a:lstStyle/>
          <a:p>
            <a:r>
              <a:rPr lang="en-US" altLang="en-US" smtClean="0"/>
              <a:t>For resolving all the defects mentioned in the slide, rework on the code.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589354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In the above program we have considered a case where annual_gross is less than 40000.  We have renamed, Gross as Annual_Gross. The statements in ELSE block will be executed only if Annual_Gross value is greater than 150000.</a:t>
            </a:r>
          </a:p>
          <a:p>
            <a:pPr eaLnBrk="1" hangingPunct="1">
              <a:spcBef>
                <a:spcPct val="0"/>
              </a:spcBef>
            </a:pPr>
            <a:endParaRPr lang="en-US" altLang="en-US"/>
          </a:p>
          <a:p>
            <a:pPr eaLnBrk="1" hangingPunct="1">
              <a:spcBef>
                <a:spcPct val="0"/>
              </a:spcBef>
            </a:pPr>
            <a:r>
              <a:rPr lang="en-US" altLang="en-US"/>
              <a:t>Annual Gross salary is calculation is taken care based on the below data</a:t>
            </a:r>
          </a:p>
          <a:p>
            <a:pPr eaLnBrk="1" hangingPunct="1">
              <a:spcBef>
                <a:spcPct val="0"/>
              </a:spcBef>
            </a:pPr>
            <a:endParaRPr lang="en-US" altLang="en-US"/>
          </a:p>
          <a:p>
            <a:r>
              <a:rPr lang="en-US" altLang="en-US"/>
              <a:t>/****</a:t>
            </a:r>
          </a:p>
          <a:p>
            <a:r>
              <a:rPr lang="en-US" altLang="en-US"/>
              <a:t>“for gross less than 50K, tax is 5% of gross over 49K”</a:t>
            </a:r>
          </a:p>
          <a:p>
            <a:r>
              <a:rPr lang="en-US" altLang="en-US"/>
              <a:t>“for gross between 50 to 60K, tax is 10% of gross over 50K, max 1000”</a:t>
            </a:r>
          </a:p>
          <a:p>
            <a:r>
              <a:rPr lang="en-US" altLang="en-US"/>
              <a:t>“for gross between 60 to 150K, tax is 20% of gross over 60K, max 18000”</a:t>
            </a:r>
          </a:p>
          <a:p>
            <a:r>
              <a:rPr lang="en-US" altLang="en-US"/>
              <a:t>“for gross exceeding 150K, tax is 30% of gross over 150K” ******/</a:t>
            </a:r>
          </a:p>
          <a:p>
            <a:pPr eaLnBrk="1" hangingPunct="1">
              <a:spcBef>
                <a:spcPct val="0"/>
              </a:spcBef>
            </a:pPr>
            <a:endParaRPr lang="en-US" altLang="en-US"/>
          </a:p>
        </p:txBody>
      </p:sp>
      <p:sp>
        <p:nvSpPr>
          <p:cNvPr id="128004" name="Rectangle 4"/>
          <p:cNvSpPr>
            <a:spLocks noChangeArrowheads="1"/>
          </p:cNvSpPr>
          <p:nvPr/>
        </p:nvSpPr>
        <p:spPr bwMode="auto">
          <a:xfrm>
            <a:off x="2113280" y="5920740"/>
            <a:ext cx="495808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buFontTx/>
              <a:buChar char="•"/>
            </a:pPr>
            <a:endParaRPr lang="en-US" altLang="en-US">
              <a:latin typeface="Trebuchet MS" pitchFamily="34" charset="0"/>
            </a:endParaRPr>
          </a:p>
        </p:txBody>
      </p:sp>
    </p:spTree>
    <p:extLst>
      <p:ext uri="{BB962C8B-B14F-4D97-AF65-F5344CB8AC3E}">
        <p14:creationId xmlns:p14="http://schemas.microsoft.com/office/powerpoint/2010/main" val="665063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8"/>
          <p:cNvSpPr>
            <a:spLocks noGrp="1" noChangeArrowheads="1"/>
          </p:cNvSpPr>
          <p:nvPr>
            <p:ph type="body" idx="1"/>
          </p:nvPr>
        </p:nvSpPr>
        <p:spPr/>
        <p:txBody>
          <a:bodyPr/>
          <a:lstStyle/>
          <a:p>
            <a:r>
              <a:rPr lang="en-US" altLang="en-US" smtClean="0"/>
              <a:t>Is the program robust?</a:t>
            </a:r>
          </a:p>
          <a:p>
            <a:endParaRPr lang="en-US" altLang="en-US" smtClean="0"/>
          </a:p>
          <a:p>
            <a:r>
              <a:rPr lang="en-US" altLang="en-US" smtClean="0"/>
              <a:t>We test the program with different expected values, and it works fine as per our expectation.</a:t>
            </a:r>
          </a:p>
          <a:p>
            <a:pPr lvl="1"/>
            <a:endParaRPr lang="en-US" altLang="en-US" smtClean="0"/>
          </a:p>
          <a:p>
            <a:r>
              <a:rPr lang="en-US" altLang="en-US" smtClean="0"/>
              <a:t>However, what if somebody provides an unexpected input?  </a:t>
            </a:r>
          </a:p>
          <a:p>
            <a:pPr lvl="1"/>
            <a:r>
              <a:rPr lang="en-US" altLang="en-US" smtClean="0"/>
              <a:t>will the program give proper error message and stop gracefully, or </a:t>
            </a:r>
          </a:p>
          <a:p>
            <a:pPr lvl="1"/>
            <a:r>
              <a:rPr lang="en-US" altLang="en-US" smtClean="0"/>
              <a:t>will the program fail and give some garbage output</a:t>
            </a:r>
          </a:p>
          <a:p>
            <a:pPr lvl="1"/>
            <a:endParaRPr lang="en-US" altLang="en-US" smtClean="0"/>
          </a:p>
          <a:p>
            <a:r>
              <a:rPr lang="en-US" altLang="en-US" smtClean="0"/>
              <a:t>Hence to make the program robust, add appropriate messages to handle unexpected input as mentioned in the slide.</a:t>
            </a:r>
          </a:p>
          <a:p>
            <a:pPr lvl="1"/>
            <a:endParaRPr lang="en-US" altLang="en-US" smtClean="0"/>
          </a:p>
          <a:p>
            <a:r>
              <a:rPr lang="en-US" altLang="en-US" smtClean="0"/>
              <a:t>How can we make the program robust? </a:t>
            </a:r>
          </a:p>
          <a:p>
            <a:pPr lvl="1"/>
            <a:r>
              <a:rPr lang="en-US" altLang="en-US" smtClean="0"/>
              <a:t>Check if it can display error message as “Input cannot be negative”</a:t>
            </a:r>
          </a:p>
          <a:p>
            <a:pPr lvl="1"/>
            <a:r>
              <a:rPr lang="en-US" altLang="en-US" smtClean="0"/>
              <a:t>Check if it can accept extreme values for inputs.  </a:t>
            </a:r>
          </a:p>
          <a:p>
            <a:pPr lvl="1"/>
            <a:r>
              <a:rPr lang="en-US" altLang="en-US" smtClean="0"/>
              <a:t>	For example: Basic = 1 crore</a:t>
            </a:r>
          </a:p>
          <a:p>
            <a:pPr lvl="1"/>
            <a:r>
              <a:rPr lang="en-US" altLang="en-US" smtClean="0"/>
              <a:t>Check if it can handle Output / Printer related problems.</a:t>
            </a:r>
          </a:p>
          <a:p>
            <a:r>
              <a:rPr lang="en-US" altLang="en-US" smtClean="0"/>
              <a:t>Check whether:</a:t>
            </a:r>
          </a:p>
          <a:p>
            <a:pPr lvl="1"/>
            <a:r>
              <a:rPr lang="en-US" altLang="en-US" smtClean="0"/>
              <a:t>“Can the Tax calculated be negative?” or </a:t>
            </a:r>
          </a:p>
          <a:p>
            <a:pPr lvl="1"/>
            <a:r>
              <a:rPr lang="en-US" altLang="en-US" smtClean="0"/>
              <a:t>“Can the Net Pay calculated be negative?”</a:t>
            </a:r>
          </a:p>
          <a:p>
            <a:pPr lvl="1"/>
            <a:endParaRPr lang="en-US" altLang="en-US" smtClean="0"/>
          </a:p>
          <a:p>
            <a:endParaRPr lang="en-US" altLang="en-US" dirty="0"/>
          </a:p>
        </p:txBody>
      </p:sp>
      <p:sp>
        <p:nvSpPr>
          <p:cNvPr id="129028" name="Text Box 4"/>
          <p:cNvSpPr txBox="1">
            <a:spLocks noChangeArrowheads="1"/>
          </p:cNvSpPr>
          <p:nvPr/>
        </p:nvSpPr>
        <p:spPr bwMode="auto">
          <a:xfrm>
            <a:off x="-27384" y="971600"/>
            <a:ext cx="1368152"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93543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7"/>
          <p:cNvSpPr>
            <a:spLocks noGrp="1" noChangeArrowheads="1"/>
          </p:cNvSpPr>
          <p:nvPr>
            <p:ph type="body" idx="1"/>
          </p:nvPr>
        </p:nvSpPr>
        <p:spPr/>
        <p:txBody>
          <a:bodyPr/>
          <a:lstStyle/>
          <a:p>
            <a:r>
              <a:rPr lang="en-US" altLang="en-US" smtClean="0"/>
              <a:t>First determine whether you want the program to primarily offer robustness or correctness</a:t>
            </a:r>
          </a:p>
          <a:p>
            <a:r>
              <a:rPr lang="en-US" altLang="en-US" smtClean="0"/>
              <a:t>Examples of Robustness</a:t>
            </a:r>
          </a:p>
          <a:p>
            <a:pPr lvl="1"/>
            <a:r>
              <a:rPr lang="en-US" altLang="en-US" smtClean="0"/>
              <a:t>Consumer applications typically favor robustness as any result is better than software crashing</a:t>
            </a:r>
          </a:p>
          <a:p>
            <a:pPr lvl="1"/>
            <a:r>
              <a:rPr lang="en-US" altLang="en-US" smtClean="0"/>
              <a:t>You may want a  word processing program to sometimes display unwanted characters rather than to shut down when it detects them </a:t>
            </a:r>
          </a:p>
          <a:p>
            <a:pPr lvl="1"/>
            <a:r>
              <a:rPr lang="en-US" altLang="en-US" smtClean="0"/>
              <a:t>Web browsers should focus on robustness as they often have to handle invalid input. </a:t>
            </a:r>
          </a:p>
          <a:p>
            <a:r>
              <a:rPr lang="en-US" altLang="en-US" smtClean="0"/>
              <a:t>Examples of Correctness</a:t>
            </a:r>
          </a:p>
          <a:p>
            <a:pPr lvl="1"/>
            <a:r>
              <a:rPr lang="en-US" altLang="en-US" smtClean="0"/>
              <a:t>Safety critical applications tend to focus on correctness , failure to achieve a result being regarded as better than inaccurate result.</a:t>
            </a:r>
          </a:p>
          <a:p>
            <a:pPr lvl="1"/>
            <a:r>
              <a:rPr lang="en-US" altLang="en-US" smtClean="0"/>
              <a:t>E,g software which controls radiation equipment for patients is best shut down if it receives bad input for a radiation dosage. </a:t>
            </a:r>
          </a:p>
          <a:p>
            <a:pPr lvl="1"/>
            <a:r>
              <a:rPr lang="en-US" altLang="en-US" smtClean="0"/>
              <a:t>Software which controls a Bank machine  should focus on correctness because it is better to return no value than an inaccurate value when an error could mean dispensing or recording wrong amounts of money </a:t>
            </a:r>
          </a:p>
          <a:p>
            <a:pPr lvl="1"/>
            <a:endParaRPr lang="en-US" altLang="en-US" smtClean="0"/>
          </a:p>
          <a:p>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14948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
          <p:cNvSpPr>
            <a:spLocks noGrp="1" noChangeArrowheads="1"/>
          </p:cNvSpPr>
          <p:nvPr>
            <p:ph type="body" idx="1"/>
          </p:nvPr>
        </p:nvSpPr>
        <p:spPr/>
        <p:txBody>
          <a:bodyPr/>
          <a:lstStyle/>
          <a:p>
            <a:r>
              <a:rPr lang="en-US" altLang="en-US" smtClean="0"/>
              <a:t>Record: Record is one of the composite data type, consisting of two or more values or variables stored in consecutive memory positions .</a:t>
            </a:r>
          </a:p>
          <a:p>
            <a:r>
              <a:rPr lang="en-US" altLang="en-US" smtClean="0"/>
              <a:t> </a:t>
            </a:r>
          </a:p>
          <a:p>
            <a:endParaRPr lang="en-US" altLang="en-US" smtClean="0"/>
          </a:p>
          <a:p>
            <a:r>
              <a:rPr lang="en-US" altLang="en-US" smtClean="0"/>
              <a:t>Example for record:</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The above record is used to hold details about an employee such as employee code, employee name, employee salary and department in which employee is working.</a:t>
            </a:r>
          </a:p>
        </p:txBody>
      </p:sp>
      <p:sp>
        <p:nvSpPr>
          <p:cNvPr id="43012" name="Slide Number Placeholder 5"/>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endParaRPr lang="en-US" altLang="en-US" sz="1200">
              <a:ea typeface="MS PGothic" panose="020B0604020202020204" charset="-128"/>
            </a:endParaRPr>
          </a:p>
        </p:txBody>
      </p:sp>
      <p:sp>
        <p:nvSpPr>
          <p:cNvPr id="43013" name="AutoShape 6"/>
          <p:cNvSpPr>
            <a:spLocks noChangeArrowheads="1"/>
          </p:cNvSpPr>
          <p:nvPr/>
        </p:nvSpPr>
        <p:spPr bwMode="auto">
          <a:xfrm>
            <a:off x="2895600" y="5219700"/>
            <a:ext cx="2286000" cy="1219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a:latin typeface="Candara" panose="020E0502030303020204" pitchFamily="34" charset="0"/>
              </a:rPr>
              <a:t>RECORD Employee</a:t>
            </a:r>
          </a:p>
          <a:p>
            <a:pPr eaLnBrk="1" hangingPunct="1">
              <a:spcBef>
                <a:spcPct val="0"/>
              </a:spcBef>
            </a:pPr>
            <a:r>
              <a:rPr lang="en-US" altLang="en-US">
                <a:latin typeface="Candara" panose="020E0502030303020204" pitchFamily="34" charset="0"/>
              </a:rPr>
              <a:t>              DECLARE ecode AS INTEGER</a:t>
            </a:r>
          </a:p>
          <a:p>
            <a:pPr eaLnBrk="1" hangingPunct="1">
              <a:spcBef>
                <a:spcPct val="0"/>
              </a:spcBef>
            </a:pPr>
            <a:r>
              <a:rPr lang="en-US" altLang="en-US">
                <a:latin typeface="Candara" panose="020E0502030303020204" pitchFamily="34" charset="0"/>
              </a:rPr>
              <a:t>               DECLARE ename AS STRING</a:t>
            </a:r>
          </a:p>
          <a:p>
            <a:pPr eaLnBrk="1" hangingPunct="1">
              <a:spcBef>
                <a:spcPct val="0"/>
              </a:spcBef>
            </a:pPr>
            <a:r>
              <a:rPr lang="en-US" altLang="en-US">
                <a:latin typeface="Candara" panose="020E0502030303020204" pitchFamily="34" charset="0"/>
              </a:rPr>
              <a:t>               DECLARE esal AS INTEGER</a:t>
            </a:r>
          </a:p>
          <a:p>
            <a:pPr eaLnBrk="1" hangingPunct="1">
              <a:spcBef>
                <a:spcPct val="0"/>
              </a:spcBef>
            </a:pPr>
            <a:r>
              <a:rPr lang="en-US" altLang="en-US">
                <a:latin typeface="Candara" panose="020E0502030303020204" pitchFamily="34" charset="0"/>
              </a:rPr>
              <a:t>               DECLARE edept AS STRING</a:t>
            </a:r>
          </a:p>
          <a:p>
            <a:pPr eaLnBrk="1" hangingPunct="1">
              <a:spcBef>
                <a:spcPct val="0"/>
              </a:spcBef>
            </a:pPr>
            <a:r>
              <a:rPr lang="en-US" altLang="en-US">
                <a:latin typeface="Candara" panose="020E0502030303020204" pitchFamily="34" charset="0"/>
              </a:rPr>
              <a:t> END RECORD</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011539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Grp="1" noChangeArrowheads="1"/>
          </p:cNvSpPr>
          <p:nvPr>
            <p:ph type="body" idx="1"/>
          </p:nvPr>
        </p:nvSpPr>
        <p:spPr/>
        <p:txBody>
          <a:bodyPr/>
          <a:lstStyle/>
          <a:p>
            <a:r>
              <a:rPr lang="en-US" altLang="en-US" smtClean="0"/>
              <a:t>The code given in slide is used to maintain information about a student like rollno, sname and course details.</a:t>
            </a:r>
          </a:p>
          <a:p>
            <a:endParaRPr lang="en-US" altLang="en-US" smtClean="0"/>
          </a:p>
          <a:p>
            <a:r>
              <a:rPr lang="en-US" altLang="en-US" smtClean="0"/>
              <a:t>Functionalities implemented in the above code are </a:t>
            </a:r>
          </a:p>
          <a:p>
            <a:pPr lvl="1"/>
            <a:r>
              <a:rPr lang="en-US" altLang="en-US" smtClean="0"/>
              <a:t>Accepting student details like  id, name and course</a:t>
            </a:r>
          </a:p>
          <a:p>
            <a:pPr lvl="1"/>
            <a:r>
              <a:rPr lang="en-US" altLang="en-US" smtClean="0"/>
              <a:t>Printing the same.</a:t>
            </a:r>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97496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nchor="b"/>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p>
        </p:txBody>
      </p:sp>
      <p:sp>
        <p:nvSpPr>
          <p:cNvPr id="80900" name="Rectangle 3"/>
          <p:cNvSpPr>
            <a:spLocks noChangeArrowheads="1"/>
          </p:cNvSpPr>
          <p:nvPr/>
        </p:nvSpPr>
        <p:spPr bwMode="auto">
          <a:xfrm>
            <a:off x="1981200" y="4419600"/>
            <a:ext cx="4572000" cy="3773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00"/>
          </a:p>
        </p:txBody>
      </p:sp>
      <p:sp>
        <p:nvSpPr>
          <p:cNvPr id="80901" name="TextBox 1"/>
          <p:cNvSpPr txBox="1">
            <a:spLocks noChangeArrowheads="1"/>
          </p:cNvSpPr>
          <p:nvPr/>
        </p:nvSpPr>
        <p:spPr bwMode="auto">
          <a:xfrm>
            <a:off x="-27384" y="971600"/>
            <a:ext cx="1341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latin typeface="Candara" panose="020E0502030303020204" pitchFamily="34" charset="0"/>
              </a:rPr>
              <a:t>Explain how to review the code/document using checklist</a:t>
            </a:r>
          </a:p>
        </p:txBody>
      </p:sp>
      <p:sp>
        <p:nvSpPr>
          <p:cNvPr id="80902" name="Notes Placeholder 2"/>
          <p:cNvSpPr>
            <a:spLocks noGrp="1"/>
          </p:cNvSpPr>
          <p:nvPr>
            <p:ph type="body" idx="1"/>
          </p:nvPr>
        </p:nvSpPr>
        <p:spPr/>
        <p:txBody>
          <a:bodyPr/>
          <a:lstStyle/>
          <a:p>
            <a:r>
              <a:rPr lang="en-US" altLang="en-US" smtClean="0"/>
              <a:t>Review Process</a:t>
            </a:r>
          </a:p>
          <a:p>
            <a:endParaRPr lang="en-US" altLang="en-US" smtClean="0"/>
          </a:p>
          <a:p>
            <a:r>
              <a:rPr lang="en-US" altLang="en-US" smtClean="0"/>
              <a:t>Input : Work Product ,  Specifications,  Checklists,  Guidelines, Historical Data</a:t>
            </a:r>
          </a:p>
          <a:p>
            <a:endParaRPr lang="en-US" altLang="en-US" smtClean="0"/>
          </a:p>
          <a:p>
            <a:r>
              <a:rPr lang="en-US" altLang="en-US" smtClean="0"/>
              <a:t>Process</a:t>
            </a:r>
          </a:p>
          <a:p>
            <a:pPr lvl="1"/>
            <a:r>
              <a:rPr lang="en-US" altLang="en-US" smtClean="0"/>
              <a:t>Prepare for Review</a:t>
            </a:r>
          </a:p>
          <a:p>
            <a:pPr lvl="1"/>
            <a:r>
              <a:rPr lang="en-US" altLang="en-US" smtClean="0"/>
              <a:t>Conduct Reviews</a:t>
            </a:r>
          </a:p>
          <a:p>
            <a:pPr lvl="1"/>
            <a:r>
              <a:rPr lang="en-US" altLang="en-US" smtClean="0"/>
              <a:t>Analyze Deviations</a:t>
            </a:r>
          </a:p>
          <a:p>
            <a:pPr lvl="1"/>
            <a:r>
              <a:rPr lang="en-US" altLang="en-US" smtClean="0"/>
              <a:t>Correct Defects</a:t>
            </a:r>
          </a:p>
          <a:p>
            <a:pPr lvl="1"/>
            <a:endParaRPr lang="en-US" altLang="en-US" smtClean="0"/>
          </a:p>
          <a:p>
            <a:r>
              <a:rPr lang="en-US" altLang="en-US" smtClean="0"/>
              <a:t>Output : Review Form, reviewed work product</a:t>
            </a:r>
          </a:p>
          <a:p>
            <a:endParaRPr lang="en-US" altLang="en-US" smtClean="0"/>
          </a:p>
          <a:p>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1797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9"/>
          <p:cNvSpPr>
            <a:spLocks noGrp="1" noChangeArrowheads="1"/>
          </p:cNvSpPr>
          <p:nvPr>
            <p:ph type="body" idx="1"/>
          </p:nvPr>
        </p:nvSpPr>
        <p:spPr/>
        <p:txBody>
          <a:bodyPr/>
          <a:lstStyle/>
          <a:p>
            <a:r>
              <a:rPr lang="en-US" altLang="en-US" smtClean="0"/>
              <a:t>Naming Status Variable: Think of a better name than “flag” for status variables.  </a:t>
            </a:r>
          </a:p>
          <a:p>
            <a:pPr lvl="1"/>
            <a:r>
              <a:rPr lang="en-US" altLang="en-US" smtClean="0"/>
              <a:t>if ( DataReady ) …..</a:t>
            </a:r>
          </a:p>
          <a:p>
            <a:pPr lvl="1"/>
            <a:r>
              <a:rPr lang="en-US" altLang="en-US" smtClean="0"/>
              <a:t>  if ( CharacterType &amp; PRINTABLE_CHAR) …</a:t>
            </a:r>
            <a:br>
              <a:rPr lang="en-US" altLang="en-US" smtClean="0"/>
            </a:br>
            <a:r>
              <a:rPr lang="en-US" altLang="en-US" smtClean="0"/>
              <a:t>  if ( ReportType == AnnualRpt ) …</a:t>
            </a:r>
          </a:p>
          <a:p>
            <a:pPr lvl="1"/>
            <a:r>
              <a:rPr lang="en-US" altLang="en-US" smtClean="0"/>
              <a:t>  DataReady    = TRUE;</a:t>
            </a:r>
          </a:p>
          <a:p>
            <a:pPr lvl="1"/>
            <a:r>
              <a:rPr lang="en-US" altLang="en-US" smtClean="0"/>
              <a:t>  CharacterType = CONTROL_CHARACTER ;</a:t>
            </a:r>
          </a:p>
          <a:p>
            <a:pPr lvl="1"/>
            <a:r>
              <a:rPr lang="en-US" altLang="en-US" smtClean="0"/>
              <a:t>  ReportType   = AnnualRpt;</a:t>
            </a:r>
          </a:p>
          <a:p>
            <a:pPr lvl="1"/>
            <a:r>
              <a:rPr lang="en-US" altLang="en-US" smtClean="0"/>
              <a:t>  RecalcNeeded = FALSE;</a:t>
            </a:r>
          </a:p>
          <a:p>
            <a:r>
              <a:rPr lang="en-US" altLang="en-US" smtClean="0"/>
              <a:t>                 CharacterType = CONTROL_CHARACTER is more meaningful than StatusFlag = 0x80.</a:t>
            </a:r>
          </a:p>
          <a:p>
            <a:r>
              <a:rPr lang="en-US" altLang="en-US" smtClean="0"/>
              <a:t>Naming Temporary Variable: Use meaningful, descriptive names for Temporary variables. Don’t use Temp, x or some other vague name. </a:t>
            </a:r>
          </a:p>
          <a:p>
            <a:r>
              <a:rPr lang="en-US" altLang="en-US" smtClean="0"/>
              <a:t>Bad Temporary variable Name</a:t>
            </a:r>
          </a:p>
          <a:p>
            <a:pPr lvl="1"/>
            <a:r>
              <a:rPr lang="en-US" altLang="en-US" smtClean="0"/>
              <a:t>Temp  = sqrt( b^2 – 4 *a*c );</a:t>
            </a:r>
          </a:p>
          <a:p>
            <a:r>
              <a:rPr lang="en-US" altLang="en-US" smtClean="0"/>
              <a:t>A Better approach is </a:t>
            </a:r>
          </a:p>
          <a:p>
            <a:pPr lvl="1"/>
            <a:r>
              <a:rPr lang="en-US" altLang="en-US" smtClean="0"/>
              <a:t>Discriminant  = sqrt( b^2 – 4 *a*c );</a:t>
            </a:r>
          </a:p>
          <a:p>
            <a:r>
              <a:rPr lang="en-US" altLang="en-US" smtClean="0"/>
              <a:t>Never use a numeric suffix to differentiate variables</a:t>
            </a:r>
          </a:p>
          <a:p>
            <a:pPr lvl="1"/>
            <a:endParaRPr lang="en-US" altLang="en-US" smtClean="0"/>
          </a:p>
          <a:p>
            <a:endParaRPr lang="en-US" altLang="en-US" smtClean="0"/>
          </a:p>
          <a:p>
            <a:endParaRPr lang="en-US" altLang="en-US" smtClean="0"/>
          </a:p>
          <a:p>
            <a:endParaRPr lang="en-US" altLang="en-US" smtClean="0"/>
          </a:p>
          <a:p>
            <a:r>
              <a:rPr lang="en-US" altLang="en-US" smtClean="0"/>
              <a:t>                                  </a:t>
            </a:r>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8437299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nchor="b"/>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p>
        </p:txBody>
      </p:sp>
      <p:sp>
        <p:nvSpPr>
          <p:cNvPr id="80900" name="Rectangle 3"/>
          <p:cNvSpPr>
            <a:spLocks noChangeArrowheads="1"/>
          </p:cNvSpPr>
          <p:nvPr/>
        </p:nvSpPr>
        <p:spPr bwMode="auto">
          <a:xfrm>
            <a:off x="1981200" y="4419600"/>
            <a:ext cx="4572000" cy="3773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00"/>
          </a:p>
        </p:txBody>
      </p:sp>
      <p:sp>
        <p:nvSpPr>
          <p:cNvPr id="80901" name="TextBox 1"/>
          <p:cNvSpPr txBox="1">
            <a:spLocks noChangeArrowheads="1"/>
          </p:cNvSpPr>
          <p:nvPr/>
        </p:nvSpPr>
        <p:spPr bwMode="auto">
          <a:xfrm>
            <a:off x="-27384" y="983655"/>
            <a:ext cx="1341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latin typeface="Candara" panose="020E0502030303020204" pitchFamily="34" charset="0"/>
              </a:rPr>
              <a:t>Explain how to review the code/document using checklist</a:t>
            </a:r>
          </a:p>
        </p:txBody>
      </p:sp>
      <p:sp>
        <p:nvSpPr>
          <p:cNvPr id="80902" name="Notes Placeholder 2"/>
          <p:cNvSpPr>
            <a:spLocks noGrp="1"/>
          </p:cNvSpPr>
          <p:nvPr>
            <p:ph type="body" idx="1"/>
          </p:nvPr>
        </p:nvSpPr>
        <p:spPr/>
        <p:txBody>
          <a:bodyPr/>
          <a:lstStyle/>
          <a:p>
            <a:r>
              <a:rPr lang="en-US" altLang="en-US" smtClean="0"/>
              <a:t>Review Process</a:t>
            </a:r>
          </a:p>
          <a:p>
            <a:endParaRPr lang="en-US" altLang="en-US" smtClean="0"/>
          </a:p>
          <a:p>
            <a:r>
              <a:rPr lang="en-US" altLang="en-US" smtClean="0"/>
              <a:t>Input : Work Product ,  Specifications,  Checklists,  Guidelines, Historical Data</a:t>
            </a:r>
          </a:p>
          <a:p>
            <a:endParaRPr lang="en-US" altLang="en-US" smtClean="0"/>
          </a:p>
          <a:p>
            <a:r>
              <a:rPr lang="en-US" altLang="en-US" smtClean="0"/>
              <a:t>Process</a:t>
            </a:r>
          </a:p>
          <a:p>
            <a:pPr lvl="1"/>
            <a:r>
              <a:rPr lang="en-US" altLang="en-US" smtClean="0"/>
              <a:t>Prepare for Review</a:t>
            </a:r>
          </a:p>
          <a:p>
            <a:pPr lvl="1"/>
            <a:r>
              <a:rPr lang="en-US" altLang="en-US" smtClean="0"/>
              <a:t>Conduct Reviews</a:t>
            </a:r>
          </a:p>
          <a:p>
            <a:pPr lvl="1"/>
            <a:r>
              <a:rPr lang="en-US" altLang="en-US" smtClean="0"/>
              <a:t>Analyze Deviations</a:t>
            </a:r>
          </a:p>
          <a:p>
            <a:pPr lvl="1"/>
            <a:r>
              <a:rPr lang="en-US" altLang="en-US" smtClean="0"/>
              <a:t>Correct Defects</a:t>
            </a:r>
          </a:p>
          <a:p>
            <a:pPr lvl="1"/>
            <a:endParaRPr lang="en-US" altLang="en-US" smtClean="0"/>
          </a:p>
          <a:p>
            <a:r>
              <a:rPr lang="en-US" altLang="en-US" smtClean="0"/>
              <a:t>Output : Review Form, reviewed work product</a:t>
            </a:r>
          </a:p>
          <a:p>
            <a:endParaRPr lang="en-US" altLang="en-US" smtClean="0"/>
          </a:p>
          <a:p>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085532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z="1200" dirty="0"/>
          </a:p>
        </p:txBody>
      </p:sp>
    </p:spTree>
    <p:extLst>
      <p:ext uri="{BB962C8B-B14F-4D97-AF65-F5344CB8AC3E}">
        <p14:creationId xmlns:p14="http://schemas.microsoft.com/office/powerpoint/2010/main" val="22669212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z="1200" dirty="0"/>
          </a:p>
        </p:txBody>
      </p:sp>
    </p:spTree>
    <p:extLst>
      <p:ext uri="{BB962C8B-B14F-4D97-AF65-F5344CB8AC3E}">
        <p14:creationId xmlns:p14="http://schemas.microsoft.com/office/powerpoint/2010/main" val="33649486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z="1200" dirty="0"/>
          </a:p>
        </p:txBody>
      </p:sp>
    </p:spTree>
    <p:extLst>
      <p:ext uri="{BB962C8B-B14F-4D97-AF65-F5344CB8AC3E}">
        <p14:creationId xmlns:p14="http://schemas.microsoft.com/office/powerpoint/2010/main" val="33190418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7242483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8244"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A,B,C</a:t>
            </a:r>
          </a:p>
          <a:p>
            <a:pPr eaLnBrk="1" hangingPunct="1">
              <a:spcBef>
                <a:spcPct val="0"/>
              </a:spcBef>
            </a:pPr>
            <a:r>
              <a:rPr lang="en-US" altLang="en-US">
                <a:latin typeface="Trebuchet MS" pitchFamily="34" charset="0"/>
                <a:ea typeface="MS PGothic" pitchFamily="34" charset="-128"/>
              </a:rPr>
              <a:t>Question 2: B</a:t>
            </a:r>
          </a:p>
        </p:txBody>
      </p:sp>
    </p:spTree>
    <p:extLst>
      <p:ext uri="{BB962C8B-B14F-4D97-AF65-F5344CB8AC3E}">
        <p14:creationId xmlns:p14="http://schemas.microsoft.com/office/powerpoint/2010/main" val="2735103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9268" name="Text Box 4"/>
          <p:cNvSpPr txBox="1">
            <a:spLocks noChangeArrowheads="1"/>
          </p:cNvSpPr>
          <p:nvPr/>
        </p:nvSpPr>
        <p:spPr bwMode="auto">
          <a:xfrm>
            <a:off x="-27384" y="971600"/>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3: A,C,D</a:t>
            </a:r>
          </a:p>
          <a:p>
            <a:pPr eaLnBrk="1" hangingPunct="1">
              <a:spcBef>
                <a:spcPct val="0"/>
              </a:spcBef>
            </a:pPr>
            <a:r>
              <a:rPr lang="en-US" altLang="en-US">
                <a:latin typeface="Trebuchet MS" pitchFamily="34" charset="0"/>
                <a:ea typeface="MS PGothic" pitchFamily="34" charset="-128"/>
              </a:rPr>
              <a:t>Question 4: A,B,C</a:t>
            </a:r>
          </a:p>
        </p:txBody>
      </p:sp>
    </p:spTree>
    <p:extLst>
      <p:ext uri="{BB962C8B-B14F-4D97-AF65-F5344CB8AC3E}">
        <p14:creationId xmlns:p14="http://schemas.microsoft.com/office/powerpoint/2010/main" val="9840660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0292" name="Text Box 4"/>
          <p:cNvSpPr txBox="1">
            <a:spLocks noChangeArrowheads="1"/>
          </p:cNvSpPr>
          <p:nvPr/>
        </p:nvSpPr>
        <p:spPr bwMode="auto">
          <a:xfrm>
            <a:off x="-27384" y="998263"/>
            <a:ext cx="1368152"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ea typeface="MS PGothic" pitchFamily="34" charset="-128"/>
              </a:rPr>
              <a:t>Question 5 : A,C</a:t>
            </a:r>
          </a:p>
          <a:p>
            <a:pPr eaLnBrk="1" hangingPunct="1">
              <a:spcBef>
                <a:spcPct val="0"/>
              </a:spcBef>
            </a:pPr>
            <a:r>
              <a:rPr lang="en-US" altLang="en-US" dirty="0">
                <a:latin typeface="Trebuchet MS" pitchFamily="34" charset="0"/>
                <a:ea typeface="MS PGothic" pitchFamily="34" charset="-128"/>
              </a:rPr>
              <a:t>Question 6: C,D</a:t>
            </a:r>
          </a:p>
        </p:txBody>
      </p:sp>
    </p:spTree>
    <p:extLst>
      <p:ext uri="{BB962C8B-B14F-4D97-AF65-F5344CB8AC3E}">
        <p14:creationId xmlns:p14="http://schemas.microsoft.com/office/powerpoint/2010/main" val="267049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9"/>
          <p:cNvSpPr>
            <a:spLocks noGrp="1" noChangeArrowheads="1"/>
          </p:cNvSpPr>
          <p:nvPr>
            <p:ph type="body" idx="1"/>
          </p:nvPr>
        </p:nvSpPr>
        <p:spPr/>
        <p:txBody>
          <a:bodyPr/>
          <a:lstStyle/>
          <a:p>
            <a:r>
              <a:rPr lang="en-US" altLang="en-US" smtClean="0"/>
              <a:t>Naming Boolean Variables: Use names  that imply true or false like done, error, found, success as boolean variables</a:t>
            </a:r>
          </a:p>
          <a:p>
            <a:r>
              <a:rPr lang="en-US" altLang="en-US" smtClean="0"/>
              <a:t> Avoid using negative names like NotFound, NotDone and NotSuccessful</a:t>
            </a:r>
          </a:p>
          <a:p>
            <a:pPr lvl="1"/>
            <a:r>
              <a:rPr lang="en-US" altLang="en-US" smtClean="0"/>
              <a:t>“If not notFound” is difficult to read</a:t>
            </a:r>
          </a:p>
          <a:p>
            <a:pPr lvl="1"/>
            <a:r>
              <a:rPr lang="en-US" altLang="en-US" smtClean="0"/>
              <a:t>Better way is to use “if found” instead</a:t>
            </a:r>
          </a:p>
          <a:p>
            <a:pPr lvl="1"/>
            <a:endParaRPr lang="en-US" altLang="en-US" smtClean="0"/>
          </a:p>
          <a:p>
            <a:r>
              <a:rPr lang="en-US" altLang="en-US" smtClean="0"/>
              <a:t>Give meaningful names for Loop index.  </a:t>
            </a:r>
          </a:p>
          <a:p>
            <a:endParaRPr lang="en-US" altLang="en-US" smtClean="0"/>
          </a:p>
          <a:p>
            <a:endParaRPr lang="en-US" altLang="en-US" dirty="0" smtClean="0"/>
          </a:p>
        </p:txBody>
      </p:sp>
      <p:sp>
        <p:nvSpPr>
          <p:cNvPr id="83972" name="AutoShape 6"/>
          <p:cNvSpPr>
            <a:spLocks noChangeArrowheads="1"/>
          </p:cNvSpPr>
          <p:nvPr/>
        </p:nvSpPr>
        <p:spPr bwMode="auto">
          <a:xfrm>
            <a:off x="1643063" y="5580112"/>
            <a:ext cx="4451773" cy="1955243"/>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4855" tIns="47428" rIns="94855" bIns="47428" anchor="ctr"/>
          <a:lstStyle>
            <a:lvl1pPr marL="342900" indent="-342900" defTabSz="896938" eaLnBrk="0" hangingPunct="0">
              <a:spcBef>
                <a:spcPct val="30000"/>
              </a:spcBef>
              <a:defRPr sz="1000">
                <a:solidFill>
                  <a:schemeClr val="tx1"/>
                </a:solidFill>
                <a:latin typeface="Candara" pitchFamily="34" charset="0"/>
                <a:cs typeface="Arial" pitchFamily="34" charset="0"/>
              </a:defRPr>
            </a:lvl1pPr>
            <a:lvl2pPr marL="785813" indent="-3365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lvl="1" eaLnBrk="1" hangingPunct="1">
              <a:lnSpc>
                <a:spcPct val="120000"/>
              </a:lnSpc>
              <a:spcBef>
                <a:spcPct val="0"/>
              </a:spcBef>
            </a:pPr>
            <a:r>
              <a:rPr lang="en-US" altLang="en-US" dirty="0" err="1"/>
              <a:t>i</a:t>
            </a:r>
            <a:r>
              <a:rPr lang="en-US" altLang="en-US" dirty="0"/>
              <a:t> = 0</a:t>
            </a:r>
          </a:p>
          <a:p>
            <a:pPr lvl="1" eaLnBrk="1" hangingPunct="1">
              <a:lnSpc>
                <a:spcPct val="120000"/>
              </a:lnSpc>
              <a:spcBef>
                <a:spcPct val="0"/>
              </a:spcBef>
            </a:pPr>
            <a:r>
              <a:rPr lang="en-US" altLang="en-US" dirty="0"/>
              <a:t>ACCEPT </a:t>
            </a:r>
            <a:r>
              <a:rPr lang="en-US" altLang="en-US" dirty="0" err="1"/>
              <a:t>Emp</a:t>
            </a:r>
            <a:r>
              <a:rPr lang="en-US" altLang="en-US" dirty="0"/>
              <a:t>, Basic</a:t>
            </a:r>
          </a:p>
          <a:p>
            <a:pPr lvl="1" eaLnBrk="1" hangingPunct="1">
              <a:lnSpc>
                <a:spcPct val="120000"/>
              </a:lnSpc>
              <a:spcBef>
                <a:spcPct val="0"/>
              </a:spcBef>
            </a:pPr>
            <a:r>
              <a:rPr lang="en-US" altLang="en-US" dirty="0"/>
              <a:t>G = B * 1.8 + 1700</a:t>
            </a:r>
          </a:p>
          <a:p>
            <a:pPr lvl="1" eaLnBrk="1" hangingPunct="1">
              <a:lnSpc>
                <a:spcPct val="120000"/>
              </a:lnSpc>
              <a:spcBef>
                <a:spcPct val="0"/>
              </a:spcBef>
            </a:pPr>
            <a:r>
              <a:rPr lang="en-US" altLang="en-US" dirty="0"/>
              <a:t>PF = 0.12*B</a:t>
            </a:r>
          </a:p>
          <a:p>
            <a:pPr lvl="1" eaLnBrk="1" hangingPunct="1">
              <a:lnSpc>
                <a:spcPct val="120000"/>
              </a:lnSpc>
              <a:spcBef>
                <a:spcPct val="0"/>
              </a:spcBef>
            </a:pPr>
            <a:r>
              <a:rPr lang="en-US" altLang="en-US" dirty="0"/>
              <a:t>T = ((G*12 - 150000)*0.3 + 19000)/12</a:t>
            </a:r>
          </a:p>
          <a:p>
            <a:pPr lvl="1" eaLnBrk="1" hangingPunct="1">
              <a:lnSpc>
                <a:spcPct val="120000"/>
              </a:lnSpc>
              <a:spcBef>
                <a:spcPct val="0"/>
              </a:spcBef>
            </a:pPr>
            <a:r>
              <a:rPr lang="de-DE" altLang="en-US" dirty="0"/>
              <a:t>N = G - PF - T – 200</a:t>
            </a:r>
          </a:p>
          <a:p>
            <a:pPr lvl="1" eaLnBrk="1" hangingPunct="1">
              <a:lnSpc>
                <a:spcPct val="120000"/>
              </a:lnSpc>
              <a:spcBef>
                <a:spcPct val="0"/>
              </a:spcBef>
            </a:pPr>
            <a:r>
              <a:rPr lang="en-US" altLang="en-US" dirty="0"/>
              <a:t>PRINT </a:t>
            </a:r>
            <a:r>
              <a:rPr lang="en-US" altLang="en-US" dirty="0" err="1"/>
              <a:t>Emp</a:t>
            </a:r>
            <a:r>
              <a:rPr lang="en-US" altLang="en-US" dirty="0"/>
              <a:t>, B, G, PF, T, N</a:t>
            </a:r>
          </a:p>
          <a:p>
            <a:pPr lvl="1" eaLnBrk="1" hangingPunct="1">
              <a:lnSpc>
                <a:spcPct val="120000"/>
              </a:lnSpc>
              <a:spcBef>
                <a:spcPct val="0"/>
              </a:spcBef>
            </a:pPr>
            <a:r>
              <a:rPr lang="en-US" altLang="en-US" dirty="0" err="1"/>
              <a:t>i</a:t>
            </a:r>
            <a:r>
              <a:rPr lang="en-US" altLang="en-US" dirty="0"/>
              <a:t>=</a:t>
            </a:r>
            <a:r>
              <a:rPr lang="en-US" altLang="en-US" dirty="0" err="1"/>
              <a:t>i</a:t>
            </a:r>
            <a:r>
              <a:rPr lang="en-US" altLang="en-US" dirty="0"/>
              <a:t> +1</a:t>
            </a:r>
          </a:p>
          <a:p>
            <a:pPr lvl="1" eaLnBrk="1" hangingPunct="1">
              <a:lnSpc>
                <a:spcPct val="120000"/>
              </a:lnSpc>
              <a:spcBef>
                <a:spcPct val="0"/>
              </a:spcBef>
            </a:pPr>
            <a:r>
              <a:rPr lang="en-US" altLang="en-US" dirty="0"/>
              <a:t>IF </a:t>
            </a:r>
            <a:r>
              <a:rPr lang="en-US" altLang="en-US" dirty="0" err="1"/>
              <a:t>i</a:t>
            </a:r>
            <a:r>
              <a:rPr lang="en-US" altLang="en-US" dirty="0"/>
              <a:t>==10  THEN Stop</a:t>
            </a:r>
          </a:p>
          <a:p>
            <a:pPr lvl="1" eaLnBrk="1" hangingPunct="1">
              <a:lnSpc>
                <a:spcPct val="120000"/>
              </a:lnSpc>
              <a:spcBef>
                <a:spcPct val="0"/>
              </a:spcBef>
            </a:pPr>
            <a:r>
              <a:rPr lang="en-US" altLang="en-US" dirty="0"/>
              <a:t>Continue</a:t>
            </a:r>
          </a:p>
        </p:txBody>
      </p:sp>
      <p:sp>
        <p:nvSpPr>
          <p:cNvPr id="83973" name="Text Box 7"/>
          <p:cNvSpPr txBox="1">
            <a:spLocks noChangeArrowheads="1"/>
          </p:cNvSpPr>
          <p:nvPr/>
        </p:nvSpPr>
        <p:spPr bwMode="auto">
          <a:xfrm>
            <a:off x="1691852" y="7698844"/>
            <a:ext cx="4451773" cy="7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5" tIns="47428" rIns="94855" bIns="47428">
            <a:spAutoFit/>
          </a:bodyP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50000"/>
              </a:spcBef>
            </a:pPr>
            <a:r>
              <a:rPr lang="en-US" altLang="en-US" sz="1200">
                <a:latin typeface="Arial" panose="020B0604020202020204" pitchFamily="34" charset="0"/>
                <a:ea typeface="MS PGothic" pitchFamily="34" charset="-128"/>
              </a:rPr>
              <a:t>In this example variable ‘i’ is used to count how many pay slips have been generated. </a:t>
            </a:r>
          </a:p>
          <a:p>
            <a:pPr eaLnBrk="1" hangingPunct="1">
              <a:spcBef>
                <a:spcPct val="50000"/>
              </a:spcBef>
            </a:pPr>
            <a:r>
              <a:rPr lang="en-US" altLang="en-US" sz="1200" i="1">
                <a:latin typeface="Arial" panose="020B0604020202020204" pitchFamily="34" charset="0"/>
                <a:ea typeface="MS PGothic" pitchFamily="34" charset="-128"/>
              </a:rPr>
              <a:t>‘Rec_Count’</a:t>
            </a:r>
            <a:r>
              <a:rPr lang="en-US" altLang="en-US" sz="1200">
                <a:latin typeface="Arial" panose="020B0604020202020204" pitchFamily="34" charset="0"/>
                <a:ea typeface="MS PGothic" pitchFamily="34" charset="-128"/>
              </a:rPr>
              <a:t>  can be used instead of ‘i’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296442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7"/>
          <p:cNvSpPr>
            <a:spLocks noGrp="1" noChangeArrowheads="1"/>
          </p:cNvSpPr>
          <p:nvPr>
            <p:ph type="body" idx="1"/>
          </p:nvPr>
        </p:nvSpPr>
        <p:spPr/>
        <p:txBody>
          <a:bodyPr/>
          <a:lstStyle/>
          <a:p>
            <a:r>
              <a:rPr lang="en-US" altLang="en-US" dirty="0" smtClean="0"/>
              <a:t>Kinds of comments</a:t>
            </a:r>
          </a:p>
          <a:p>
            <a:r>
              <a:rPr lang="en-US" altLang="en-US" dirty="0" smtClean="0"/>
              <a:t>Repeat of the code: </a:t>
            </a:r>
          </a:p>
          <a:p>
            <a:r>
              <a:rPr lang="en-US" altLang="en-US" dirty="0" smtClean="0"/>
              <a:t>A repetitious comment restates what the code does in different words. It merely gives the reader of the code more to read without providing additional information</a:t>
            </a:r>
          </a:p>
          <a:p>
            <a:r>
              <a:rPr lang="en-US" altLang="en-US" dirty="0" smtClean="0"/>
              <a:t>Explanatory Comments:</a:t>
            </a:r>
          </a:p>
          <a:p>
            <a:r>
              <a:rPr lang="en-US" altLang="en-US" dirty="0" smtClean="0"/>
              <a:t>Explanatory comments are typically used to explain complicated, tricky or sensitive pieces of code. If the code is so complicated that it needs to be explained, its nearly always better to improve the code than it is to add comments. Make the code itself cleared and then use summary comments</a:t>
            </a:r>
          </a:p>
          <a:p>
            <a:r>
              <a:rPr lang="en-US" altLang="en-US" dirty="0" smtClean="0"/>
              <a:t>Marker in the code /** @@</a:t>
            </a:r>
            <a:r>
              <a:rPr lang="en-US" altLang="en-US" dirty="0" err="1" smtClean="0"/>
              <a:t>todo</a:t>
            </a:r>
            <a:r>
              <a:rPr lang="en-US" altLang="en-US" dirty="0" smtClean="0"/>
              <a:t>*/ : </a:t>
            </a:r>
          </a:p>
          <a:p>
            <a:r>
              <a:rPr lang="en-US" altLang="en-US" dirty="0" smtClean="0"/>
              <a:t>   </a:t>
            </a:r>
            <a:r>
              <a:rPr lang="en-US" altLang="en-US" dirty="0" err="1" smtClean="0"/>
              <a:t>todo</a:t>
            </a:r>
            <a:r>
              <a:rPr lang="en-US" altLang="en-US" dirty="0" smtClean="0"/>
              <a:t> is a form of comment used to convey that the code is yet to be completed by replacing </a:t>
            </a:r>
            <a:r>
              <a:rPr lang="en-US" altLang="en-US" dirty="0" err="1" smtClean="0"/>
              <a:t>todo</a:t>
            </a:r>
            <a:r>
              <a:rPr lang="en-US" altLang="en-US" dirty="0" smtClean="0"/>
              <a:t> comment with the functionality logic. For an example,  /**@@</a:t>
            </a:r>
            <a:r>
              <a:rPr lang="en-US" altLang="en-US" dirty="0" err="1" smtClean="0"/>
              <a:t>todo</a:t>
            </a:r>
            <a:r>
              <a:rPr lang="en-US" altLang="en-US" dirty="0" smtClean="0"/>
              <a:t>*/</a:t>
            </a:r>
          </a:p>
          <a:p>
            <a:r>
              <a:rPr lang="en-US" altLang="en-US" dirty="0" smtClean="0"/>
              <a:t>Summary of the code : Use comment to provide description of the program like header block comment. For an example,</a:t>
            </a:r>
          </a:p>
          <a:p>
            <a:r>
              <a:rPr lang="en-US" altLang="en-US" dirty="0" smtClean="0"/>
              <a:t>//Program Description: </a:t>
            </a:r>
          </a:p>
          <a:p>
            <a:r>
              <a:rPr lang="en-US" altLang="en-US" dirty="0" smtClean="0"/>
              <a:t>Description of the code’s intent : Use this comment, to describe the layout used </a:t>
            </a:r>
          </a:p>
          <a:p>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2835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7"/>
          <p:cNvSpPr>
            <a:spLocks noGrp="1" noChangeArrowheads="1"/>
          </p:cNvSpPr>
          <p:nvPr>
            <p:ph type="body" idx="1"/>
          </p:nvPr>
        </p:nvSpPr>
        <p:spPr/>
        <p:txBody>
          <a:bodyPr/>
          <a:lstStyle/>
          <a:p>
            <a:r>
              <a:rPr lang="en-US" altLang="en-US" dirty="0" smtClean="0"/>
              <a:t>Commenting Techniques</a:t>
            </a:r>
          </a:p>
          <a:p>
            <a:r>
              <a:rPr lang="en-US" altLang="en-US" dirty="0" smtClean="0"/>
              <a:t>	Commenting is amenable to several different techniques depending on the level to which the comments apply : program, file, routine, paragraph, or individual line</a:t>
            </a:r>
          </a:p>
          <a:p>
            <a:endParaRPr lang="en-US" altLang="en-US" dirty="0" smtClean="0"/>
          </a:p>
          <a:p>
            <a:r>
              <a:rPr lang="en-US" altLang="en-US" dirty="0" err="1" smtClean="0"/>
              <a:t>Endline</a:t>
            </a:r>
            <a:r>
              <a:rPr lang="en-US" altLang="en-US" dirty="0" smtClean="0"/>
              <a:t> Comments</a:t>
            </a:r>
          </a:p>
          <a:p>
            <a:pPr lvl="1"/>
            <a:r>
              <a:rPr lang="en-US" altLang="en-US" dirty="0" err="1" smtClean="0"/>
              <a:t>Endline</a:t>
            </a:r>
            <a:r>
              <a:rPr lang="en-US" altLang="en-US" dirty="0" smtClean="0"/>
              <a:t> comments are comments that appear at the ends of lines of code</a:t>
            </a:r>
          </a:p>
          <a:p>
            <a:pPr lvl="1"/>
            <a:r>
              <a:rPr lang="en-US" altLang="en-US" dirty="0" smtClean="0"/>
              <a:t>Use </a:t>
            </a:r>
            <a:r>
              <a:rPr lang="en-US" altLang="en-US" dirty="0" err="1" smtClean="0"/>
              <a:t>endline</a:t>
            </a:r>
            <a:r>
              <a:rPr lang="en-US" altLang="en-US" dirty="0" smtClean="0"/>
              <a:t> comments to annotate data declarations like </a:t>
            </a:r>
          </a:p>
          <a:p>
            <a:pPr lvl="1"/>
            <a:endParaRPr lang="en-US" altLang="en-US" dirty="0" smtClean="0"/>
          </a:p>
          <a:p>
            <a:pPr lvl="1"/>
            <a:r>
              <a:rPr lang="en-US" altLang="en-US" dirty="0" smtClean="0"/>
              <a:t>Declare index as integer and store 0.  //upper index of an array</a:t>
            </a:r>
          </a:p>
          <a:p>
            <a:pPr lvl="1"/>
            <a:endParaRPr lang="en-US" altLang="en-US" dirty="0" smtClean="0"/>
          </a:p>
          <a:p>
            <a:pPr lvl="1"/>
            <a:r>
              <a:rPr lang="en-US" altLang="en-US" dirty="0" smtClean="0"/>
              <a:t>Use </a:t>
            </a:r>
            <a:r>
              <a:rPr lang="en-US" altLang="en-US" dirty="0" err="1" smtClean="0"/>
              <a:t>endline</a:t>
            </a:r>
            <a:r>
              <a:rPr lang="en-US" altLang="en-US" dirty="0" smtClean="0"/>
              <a:t> comments to mark ends of blocks</a:t>
            </a:r>
          </a:p>
          <a:p>
            <a:endParaRPr lang="en-US" altLang="en-US" dirty="0" smtClean="0"/>
          </a:p>
          <a:p>
            <a:r>
              <a:rPr lang="en-US" altLang="en-US" dirty="0" smtClean="0"/>
              <a:t>Paragraph Comments</a:t>
            </a:r>
          </a:p>
          <a:p>
            <a:pPr lvl="1"/>
            <a:r>
              <a:rPr lang="en-US" altLang="en-US" dirty="0" smtClean="0"/>
              <a:t>Most comments in a well documented program are one sentence or two sentence comments that describe paragraphs of code</a:t>
            </a:r>
          </a:p>
          <a:p>
            <a:pPr lvl="1"/>
            <a:r>
              <a:rPr lang="en-US" altLang="en-US" dirty="0" smtClean="0"/>
              <a:t> Use to describe the purpose of the block of code</a:t>
            </a:r>
          </a:p>
          <a:p>
            <a:pPr lvl="1"/>
            <a:r>
              <a:rPr lang="en-US" altLang="en-US" dirty="0" smtClean="0"/>
              <a:t>For an example, </a:t>
            </a:r>
          </a:p>
          <a:p>
            <a:pPr lvl="1"/>
            <a:r>
              <a:rPr lang="en-US" altLang="en-US" dirty="0" smtClean="0"/>
              <a:t>/*******************************</a:t>
            </a:r>
          </a:p>
          <a:p>
            <a:pPr lvl="1"/>
            <a:r>
              <a:rPr lang="en-US" altLang="en-US" dirty="0" smtClean="0"/>
              <a:t>*	Search for an employee</a:t>
            </a:r>
          </a:p>
          <a:p>
            <a:pPr lvl="1"/>
            <a:r>
              <a:rPr lang="en-US" altLang="en-US" dirty="0" smtClean="0"/>
              <a:t>* ******************************/</a:t>
            </a:r>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0963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7"/>
          <p:cNvSpPr>
            <a:spLocks noGrp="1" noChangeArrowheads="1"/>
          </p:cNvSpPr>
          <p:nvPr>
            <p:ph type="body" idx="1"/>
          </p:nvPr>
        </p:nvSpPr>
        <p:spPr bwMode="auto">
          <a:xfrm>
            <a:off x="2165775" y="4463893"/>
            <a:ext cx="4892039" cy="42105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ts val="106"/>
              </a:spcBef>
              <a:defRPr/>
            </a:pPr>
            <a:r>
              <a:rPr lang="en-US" altLang="en-US" dirty="0"/>
              <a:t>Guidelines for writing good code</a:t>
            </a:r>
          </a:p>
          <a:p>
            <a:pPr marL="181243" indent="-181243" eaLnBrk="1" hangingPunct="1">
              <a:spcBef>
                <a:spcPts val="106"/>
              </a:spcBef>
              <a:buFontTx/>
              <a:buChar char="•"/>
              <a:defRPr/>
            </a:pPr>
            <a:r>
              <a:rPr lang="en-US" altLang="en-US" dirty="0"/>
              <a:t>While writing program, keep in your mind that program will be used by people, so make program to be user friendly.</a:t>
            </a:r>
          </a:p>
          <a:p>
            <a:pPr marL="181243" indent="-181243" eaLnBrk="1" hangingPunct="1">
              <a:spcBef>
                <a:spcPts val="106"/>
              </a:spcBef>
              <a:buFontTx/>
              <a:buChar char="•"/>
              <a:defRPr/>
            </a:pPr>
            <a:r>
              <a:rPr lang="en-US" altLang="en-US" dirty="0"/>
              <a:t>Before starts with development , analyze the case study well to incorporate all the requirements.</a:t>
            </a:r>
          </a:p>
          <a:p>
            <a:pPr marL="181243" indent="-181243" eaLnBrk="1" hangingPunct="1">
              <a:spcBef>
                <a:spcPts val="106"/>
              </a:spcBef>
              <a:buFontTx/>
              <a:buChar char="•"/>
              <a:defRPr/>
            </a:pPr>
            <a:r>
              <a:rPr lang="en-US" altLang="en-US" dirty="0"/>
              <a:t>Do the high level (like database design) and low level designing(pseudocode) of an application before working in coding phase.</a:t>
            </a:r>
          </a:p>
          <a:p>
            <a:pPr marL="181243" indent="-181243" eaLnBrk="1" hangingPunct="1">
              <a:spcBef>
                <a:spcPts val="106"/>
              </a:spcBef>
              <a:buFontTx/>
              <a:buChar char="•"/>
              <a:defRPr/>
            </a:pPr>
            <a:r>
              <a:rPr lang="en-US" altLang="en-US" dirty="0"/>
              <a:t>Create program in an incremental approach, so that after implementation of each logic it can be easily tested for finding defects.(As finding defects in earlier stage, decreases cost and save development time).</a:t>
            </a:r>
          </a:p>
          <a:p>
            <a:pPr marL="181243" indent="-181243" eaLnBrk="1" hangingPunct="1">
              <a:spcBef>
                <a:spcPts val="106"/>
              </a:spcBef>
              <a:buFontTx/>
              <a:buChar char="•"/>
              <a:defRPr/>
            </a:pPr>
            <a:r>
              <a:rPr lang="en-US" altLang="en-US" dirty="0"/>
              <a:t>Make your code to more simple by avoiding the usage of complex data structure/constructs</a:t>
            </a:r>
          </a:p>
          <a:p>
            <a:pPr marL="181243" indent="-181243" eaLnBrk="1" hangingPunct="1">
              <a:spcBef>
                <a:spcPts val="106"/>
              </a:spcBef>
              <a:buFontTx/>
              <a:buChar char="•"/>
              <a:defRPr/>
            </a:pPr>
            <a:r>
              <a:rPr lang="en-US" altLang="en-US" dirty="0"/>
              <a:t>Understand the standards:</a:t>
            </a:r>
          </a:p>
          <a:p>
            <a:pPr marL="664558" lvl="1" indent="-181243" eaLnBrk="1" hangingPunct="1">
              <a:spcBef>
                <a:spcPts val="106"/>
              </a:spcBef>
              <a:buFontTx/>
              <a:buChar char="•"/>
              <a:defRPr/>
            </a:pPr>
            <a:r>
              <a:rPr lang="en-US" altLang="en-US" dirty="0"/>
              <a:t>All the coding standards as well as processed should be understandable and apply the same in your code.</a:t>
            </a:r>
          </a:p>
          <a:p>
            <a:pPr marL="664558" lvl="1" indent="-181243" eaLnBrk="1" hangingPunct="1">
              <a:spcBef>
                <a:spcPts val="106"/>
              </a:spcBef>
              <a:buFontTx/>
              <a:buChar char="•"/>
              <a:defRPr/>
            </a:pPr>
            <a:r>
              <a:rPr lang="en-US" altLang="en-US" dirty="0"/>
              <a:t>Believe in them</a:t>
            </a:r>
          </a:p>
          <a:p>
            <a:pPr marL="664558" lvl="1" indent="-181243" eaLnBrk="1" hangingPunct="1">
              <a:spcBef>
                <a:spcPts val="106"/>
              </a:spcBef>
              <a:buFontTx/>
              <a:buChar char="•"/>
              <a:defRPr/>
            </a:pPr>
            <a:r>
              <a:rPr lang="en-US" altLang="en-US" dirty="0"/>
              <a:t>Make them part of your quality assurance process</a:t>
            </a:r>
          </a:p>
          <a:p>
            <a:pPr marL="664558" lvl="1" indent="-181243" eaLnBrk="1" hangingPunct="1">
              <a:spcBef>
                <a:spcPts val="106"/>
              </a:spcBef>
              <a:buFontTx/>
              <a:buChar char="•"/>
              <a:defRPr/>
            </a:pPr>
            <a:r>
              <a:rPr lang="en-US" altLang="en-US" dirty="0"/>
              <a:t>Adopt the standards that make the most sense for you</a:t>
            </a:r>
          </a:p>
          <a:p>
            <a:pPr marL="181243" indent="-181243" eaLnBrk="1" hangingPunct="1">
              <a:spcBef>
                <a:spcPts val="106"/>
              </a:spcBef>
              <a:buFontTx/>
              <a:buChar char="•"/>
              <a:defRPr/>
            </a:pPr>
            <a:r>
              <a:rPr lang="en-US" altLang="en-US" dirty="0"/>
              <a:t>Document your code using comments for making it to be more readable</a:t>
            </a:r>
          </a:p>
          <a:p>
            <a:pPr marL="181243" indent="-181243" eaLnBrk="1" hangingPunct="1">
              <a:spcBef>
                <a:spcPts val="106"/>
              </a:spcBef>
              <a:buFontTx/>
              <a:buChar char="•"/>
              <a:defRPr/>
            </a:pPr>
            <a:r>
              <a:rPr lang="en-US" altLang="en-US" dirty="0"/>
              <a:t>Paragraph your code by applying modularity to make code reusable.</a:t>
            </a:r>
          </a:p>
          <a:p>
            <a:pPr marL="181243" indent="-181243" eaLnBrk="1" hangingPunct="1">
              <a:spcBef>
                <a:spcPts val="106"/>
              </a:spcBef>
              <a:buFontTx/>
              <a:buChar char="•"/>
              <a:defRPr/>
            </a:pPr>
            <a:r>
              <a:rPr lang="en-US" altLang="en-US" dirty="0"/>
              <a:t>Use whitespace as a layout technique to make code more readable</a:t>
            </a:r>
          </a:p>
          <a:p>
            <a:pPr marL="181243" indent="-181243" eaLnBrk="1" hangingPunct="1">
              <a:spcBef>
                <a:spcPts val="106"/>
              </a:spcBef>
              <a:buFontTx/>
              <a:buChar char="•"/>
              <a:defRPr/>
            </a:pPr>
            <a:r>
              <a:rPr lang="en-US" altLang="en-US" dirty="0"/>
              <a:t>Specify the order of operations using parenthesis for prioritizing</a:t>
            </a:r>
          </a:p>
          <a:p>
            <a:pPr marL="664558" lvl="1" indent="-181243" eaLnBrk="1" hangingPunct="1">
              <a:spcBef>
                <a:spcPts val="106"/>
              </a:spcBef>
              <a:buFontTx/>
              <a:buChar char="•"/>
              <a:defRPr/>
            </a:pPr>
            <a:endParaRPr lang="en-US" altLang="en-US" dirty="0"/>
          </a:p>
          <a:p>
            <a:pPr marL="181243" indent="-181243" eaLnBrk="1" hangingPunct="1">
              <a:spcBef>
                <a:spcPts val="106"/>
              </a:spcBef>
              <a:buFontTx/>
              <a:buChar char="•"/>
              <a:defRPr/>
            </a:pPr>
            <a:endParaRPr lang="en-US" altLang="en-US" dirty="0"/>
          </a:p>
        </p:txBody>
      </p:sp>
    </p:spTree>
    <p:extLst>
      <p:ext uri="{BB962C8B-B14F-4D97-AF65-F5344CB8AC3E}">
        <p14:creationId xmlns:p14="http://schemas.microsoft.com/office/powerpoint/2010/main" val="862340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1973530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55074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68796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0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043481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77744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05609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9478795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083157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66537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6981654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38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3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1284903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708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66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775882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11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29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5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68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40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7944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4.xml"/><Relationship Id="rId30"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82" name="think-cell Slide" r:id="rId31" imgW="360" imgH="360" progId="">
                  <p:embed/>
                </p:oleObj>
              </mc:Choice>
              <mc:Fallback>
                <p:oleObj name="think-cell Slide" r:id="rId31" imgW="360" imgH="360"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3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067692894"/>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66" r:id="rId18"/>
    <p:sldLayoutId id="2147484167" r:id="rId19"/>
    <p:sldLayoutId id="2147484168" r:id="rId20"/>
    <p:sldLayoutId id="2147484169" r:id="rId21"/>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9.wmf"/><Relationship Id="rId4" Type="http://schemas.openxmlformats.org/officeDocument/2006/relationships/oleObject" Target="file:///D:\work%20in%20progress\Revamp%202017\Propel%20Recap\Demo\Checklist_for_Pseudocode_Review.xls"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 </a:t>
            </a:r>
          </a:p>
        </p:txBody>
      </p:sp>
      <p:sp>
        <p:nvSpPr>
          <p:cNvPr id="3" name="Subtitle 2"/>
          <p:cNvSpPr>
            <a:spLocks noGrp="1"/>
          </p:cNvSpPr>
          <p:nvPr>
            <p:ph type="subTitle" idx="1"/>
          </p:nvPr>
        </p:nvSpPr>
        <p:spPr/>
        <p:txBody>
          <a:bodyPr/>
          <a:lstStyle/>
          <a:p>
            <a:r>
              <a:rPr lang="en-US" dirty="0"/>
              <a:t>Lesson 01: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.1.2 </a:t>
            </a:r>
            <a:r>
              <a:rPr lang="en-US" sz="1200" dirty="0"/>
              <a:t>Maintainable</a:t>
            </a:r>
            <a:r>
              <a:rPr lang="en-US" dirty="0"/>
              <a:t/>
            </a:r>
            <a:br>
              <a:rPr lang="en-US" dirty="0"/>
            </a:br>
            <a:r>
              <a:rPr lang="en-US" dirty="0" err="1" smtClean="0"/>
              <a:t>Maintainable</a:t>
            </a:r>
            <a:endParaRPr lang="en-US" dirty="0"/>
          </a:p>
        </p:txBody>
      </p:sp>
      <p:sp>
        <p:nvSpPr>
          <p:cNvPr id="4" name="Content Placeholder 3"/>
          <p:cNvSpPr>
            <a:spLocks noGrp="1"/>
          </p:cNvSpPr>
          <p:nvPr>
            <p:ph idx="1"/>
          </p:nvPr>
        </p:nvSpPr>
        <p:spPr/>
        <p:txBody>
          <a:bodyPr/>
          <a:lstStyle/>
          <a:p>
            <a:r>
              <a:rPr lang="en-US" dirty="0"/>
              <a:t>If the program is easy to understand and if it is easy to modify then the program is called as maintainable.</a:t>
            </a:r>
          </a:p>
          <a:p>
            <a:r>
              <a:rPr lang="en-US" dirty="0"/>
              <a:t>Selection of proper data management technique helps to make code more simpler and maintainable.</a:t>
            </a:r>
          </a:p>
          <a:p>
            <a:r>
              <a:rPr lang="en-US" dirty="0"/>
              <a:t>Achieve maintainability by eliminating hard coded constants from the code</a:t>
            </a:r>
          </a:p>
        </p:txBody>
      </p:sp>
    </p:spTree>
    <p:extLst>
      <p:ext uri="{BB962C8B-B14F-4D97-AF65-F5344CB8AC3E}">
        <p14:creationId xmlns:p14="http://schemas.microsoft.com/office/powerpoint/2010/main" val="811110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.1.2 </a:t>
            </a:r>
            <a:r>
              <a:rPr lang="en-US" sz="1200" dirty="0"/>
              <a:t>Maintainable</a:t>
            </a:r>
            <a:r>
              <a:rPr lang="en-US" dirty="0"/>
              <a:t/>
            </a:r>
            <a:br>
              <a:rPr lang="en-US" dirty="0"/>
            </a:br>
            <a:r>
              <a:rPr lang="en-US" dirty="0" err="1"/>
              <a:t>Maintainable</a:t>
            </a:r>
            <a:r>
              <a:rPr lang="en-US" dirty="0"/>
              <a:t> - </a:t>
            </a:r>
            <a:r>
              <a:rPr lang="en-US" dirty="0" smtClean="0"/>
              <a:t>Example</a:t>
            </a:r>
            <a:endParaRPr lang="en-US" dirty="0"/>
          </a:p>
        </p:txBody>
      </p:sp>
      <p:sp>
        <p:nvSpPr>
          <p:cNvPr id="4" name="Content Placeholder 3"/>
          <p:cNvSpPr>
            <a:spLocks noGrp="1"/>
          </p:cNvSpPr>
          <p:nvPr>
            <p:ph idx="1"/>
          </p:nvPr>
        </p:nvSpPr>
        <p:spPr/>
        <p:txBody>
          <a:bodyPr/>
          <a:lstStyle/>
          <a:p>
            <a:r>
              <a:rPr lang="en-US" dirty="0"/>
              <a:t>Program to find the circumference of a circle.</a:t>
            </a:r>
          </a:p>
          <a:p>
            <a:endParaRPr lang="en-US" dirty="0"/>
          </a:p>
          <a:p>
            <a:endParaRPr lang="en-US" dirty="0"/>
          </a:p>
          <a:p>
            <a:endParaRPr lang="en-US" dirty="0"/>
          </a:p>
          <a:p>
            <a:endParaRPr lang="en-US" dirty="0"/>
          </a:p>
          <a:p>
            <a:endParaRPr lang="en-US" dirty="0"/>
          </a:p>
          <a:p>
            <a:endParaRPr lang="en-US" dirty="0" smtClean="0"/>
          </a:p>
          <a:p>
            <a:r>
              <a:rPr lang="en-US" dirty="0" smtClean="0"/>
              <a:t>Better </a:t>
            </a:r>
            <a:r>
              <a:rPr lang="en-US" dirty="0"/>
              <a:t>Version</a:t>
            </a:r>
          </a:p>
          <a:p>
            <a:endParaRPr lang="en-US" dirty="0"/>
          </a:p>
        </p:txBody>
      </p:sp>
      <p:sp>
        <p:nvSpPr>
          <p:cNvPr id="9" name="AutoShape 3"/>
          <p:cNvSpPr>
            <a:spLocks noChangeArrowheads="1"/>
          </p:cNvSpPr>
          <p:nvPr/>
        </p:nvSpPr>
        <p:spPr bwMode="auto">
          <a:xfrm>
            <a:off x="1136650" y="1970088"/>
            <a:ext cx="6858000" cy="1828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400" dirty="0">
                <a:solidFill>
                  <a:schemeClr val="tx1"/>
                </a:solidFill>
                <a:latin typeface="+mj-lt"/>
              </a:rPr>
              <a:t>BEGIN</a:t>
            </a:r>
          </a:p>
          <a:p>
            <a:pPr>
              <a:defRPr/>
            </a:pPr>
            <a:r>
              <a:rPr lang="en-US" sz="1400" dirty="0">
                <a:solidFill>
                  <a:schemeClr val="tx1"/>
                </a:solidFill>
                <a:latin typeface="+mj-lt"/>
              </a:rPr>
              <a:t>	ACCEPT radius</a:t>
            </a:r>
          </a:p>
          <a:p>
            <a:pPr>
              <a:defRPr/>
            </a:pPr>
            <a:r>
              <a:rPr lang="en-US" sz="1400" dirty="0">
                <a:solidFill>
                  <a:schemeClr val="tx1"/>
                </a:solidFill>
                <a:latin typeface="+mj-lt"/>
              </a:rPr>
              <a:t>	circumference = 2 * 3.14159 * radius</a:t>
            </a:r>
          </a:p>
          <a:p>
            <a:pPr>
              <a:defRPr/>
            </a:pPr>
            <a:r>
              <a:rPr lang="en-US" sz="1400" dirty="0">
                <a:solidFill>
                  <a:schemeClr val="tx1"/>
                </a:solidFill>
                <a:latin typeface="+mj-lt"/>
              </a:rPr>
              <a:t>	PRINT "Circumference of a circle : ", circumference </a:t>
            </a:r>
          </a:p>
          <a:p>
            <a:pPr>
              <a:defRPr/>
            </a:pPr>
            <a:r>
              <a:rPr lang="en-US" sz="1400" dirty="0">
                <a:solidFill>
                  <a:schemeClr val="tx1"/>
                </a:solidFill>
                <a:latin typeface="+mj-lt"/>
              </a:rPr>
              <a:t>END</a:t>
            </a:r>
          </a:p>
        </p:txBody>
      </p:sp>
      <p:sp>
        <p:nvSpPr>
          <p:cNvPr id="10" name="AutoShape 3"/>
          <p:cNvSpPr>
            <a:spLocks noChangeArrowheads="1"/>
          </p:cNvSpPr>
          <p:nvPr/>
        </p:nvSpPr>
        <p:spPr bwMode="auto">
          <a:xfrm>
            <a:off x="1136650" y="4581127"/>
            <a:ext cx="6858000" cy="14908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400" dirty="0">
                <a:solidFill>
                  <a:schemeClr val="tx1"/>
                </a:solidFill>
                <a:latin typeface="+mj-lt"/>
              </a:rPr>
              <a:t>BEGIN</a:t>
            </a:r>
          </a:p>
          <a:p>
            <a:pPr>
              <a:defRPr/>
            </a:pPr>
            <a:r>
              <a:rPr lang="en-US" sz="1400" dirty="0">
                <a:solidFill>
                  <a:schemeClr val="tx1"/>
                </a:solidFill>
                <a:latin typeface="+mj-lt"/>
              </a:rPr>
              <a:t>	DECLARE CONSTANT PI AS INTEGER AND STORE 3.14159</a:t>
            </a:r>
          </a:p>
          <a:p>
            <a:pPr>
              <a:defRPr/>
            </a:pPr>
            <a:r>
              <a:rPr lang="en-US" sz="1400" dirty="0">
                <a:solidFill>
                  <a:schemeClr val="tx1"/>
                </a:solidFill>
                <a:latin typeface="+mj-lt"/>
              </a:rPr>
              <a:t>	ACCEPT radius</a:t>
            </a:r>
          </a:p>
          <a:p>
            <a:pPr>
              <a:defRPr/>
            </a:pPr>
            <a:r>
              <a:rPr lang="en-US" sz="1400" dirty="0">
                <a:solidFill>
                  <a:schemeClr val="tx1"/>
                </a:solidFill>
                <a:latin typeface="+mj-lt"/>
              </a:rPr>
              <a:t>	circumference = 2 * PI* radius</a:t>
            </a:r>
          </a:p>
          <a:p>
            <a:pPr>
              <a:defRPr/>
            </a:pPr>
            <a:r>
              <a:rPr lang="en-US" sz="1400" dirty="0">
                <a:solidFill>
                  <a:schemeClr val="tx1"/>
                </a:solidFill>
                <a:latin typeface="+mj-lt"/>
              </a:rPr>
              <a:t>	PRINT "Circumference of a circle : ", circumference </a:t>
            </a:r>
          </a:p>
          <a:p>
            <a:pPr>
              <a:defRPr/>
            </a:pPr>
            <a:r>
              <a:rPr lang="en-US" sz="1400" dirty="0">
                <a:solidFill>
                  <a:schemeClr val="tx1"/>
                </a:solidFill>
                <a:latin typeface="+mj-lt"/>
              </a:rPr>
              <a:t>END</a:t>
            </a:r>
          </a:p>
        </p:txBody>
      </p:sp>
    </p:spTree>
    <p:extLst>
      <p:ext uri="{BB962C8B-B14F-4D97-AF65-F5344CB8AC3E}">
        <p14:creationId xmlns:p14="http://schemas.microsoft.com/office/powerpoint/2010/main" val="988938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1.1.2 </a:t>
            </a:r>
            <a:r>
              <a:rPr lang="en-US" sz="1200" dirty="0"/>
              <a:t>Maintainable</a:t>
            </a:r>
            <a:r>
              <a:rPr lang="en-US" dirty="0"/>
              <a:t/>
            </a:r>
            <a:br>
              <a:rPr lang="en-US" dirty="0"/>
            </a:br>
            <a:r>
              <a:rPr lang="en-US" dirty="0"/>
              <a:t>Program for Printing Pay-slip – Example </a:t>
            </a:r>
            <a:r>
              <a:rPr lang="en-US" dirty="0" smtClean="0"/>
              <a:t>2</a:t>
            </a:r>
            <a:endParaRPr lang="en-US" dirty="0"/>
          </a:p>
        </p:txBody>
      </p:sp>
      <p:sp>
        <p:nvSpPr>
          <p:cNvPr id="4" name="Content Placeholder 3"/>
          <p:cNvSpPr>
            <a:spLocks noGrp="1"/>
          </p:cNvSpPr>
          <p:nvPr>
            <p:ph idx="1"/>
          </p:nvPr>
        </p:nvSpPr>
        <p:spPr/>
        <p:txBody>
          <a:bodyPr/>
          <a:lstStyle/>
          <a:p>
            <a:r>
              <a:rPr lang="en-US" dirty="0"/>
              <a:t>What does the following Program (example) do?</a:t>
            </a:r>
          </a:p>
          <a:p>
            <a:endParaRPr lang="en-US" dirty="0"/>
          </a:p>
        </p:txBody>
      </p:sp>
      <p:sp>
        <p:nvSpPr>
          <p:cNvPr id="8" name="AutoShape 3"/>
          <p:cNvSpPr>
            <a:spLocks noChangeArrowheads="1"/>
          </p:cNvSpPr>
          <p:nvPr/>
        </p:nvSpPr>
        <p:spPr bwMode="auto">
          <a:xfrm>
            <a:off x="1741488" y="2184400"/>
            <a:ext cx="4572000" cy="256032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r>
              <a:rPr lang="en-US" sz="1600" dirty="0">
                <a:latin typeface="+mj-lt"/>
              </a:rPr>
              <a:t>Version 1</a:t>
            </a:r>
          </a:p>
          <a:p>
            <a:pPr lvl="1">
              <a:defRPr/>
            </a:pPr>
            <a:r>
              <a:rPr lang="en-US" sz="1600" dirty="0">
                <a:latin typeface="+mj-lt"/>
              </a:rPr>
              <a:t>BEGIN</a:t>
            </a:r>
          </a:p>
          <a:p>
            <a:pPr lvl="1">
              <a:defRPr/>
            </a:pPr>
            <a:r>
              <a:rPr lang="en-US" sz="1600" dirty="0">
                <a:latin typeface="+mj-lt"/>
              </a:rPr>
              <a:t>ACCEPT </a:t>
            </a:r>
            <a:r>
              <a:rPr lang="en-US" sz="1600" dirty="0" err="1">
                <a:latin typeface="+mj-lt"/>
              </a:rPr>
              <a:t>ecode</a:t>
            </a:r>
            <a:r>
              <a:rPr lang="en-US" sz="1600" dirty="0">
                <a:latin typeface="+mj-lt"/>
              </a:rPr>
              <a:t>, </a:t>
            </a:r>
            <a:r>
              <a:rPr lang="en-US" sz="1600" dirty="0" err="1">
                <a:latin typeface="+mj-lt"/>
              </a:rPr>
              <a:t>ename</a:t>
            </a:r>
            <a:r>
              <a:rPr lang="en-US" sz="1600" dirty="0">
                <a:latin typeface="+mj-lt"/>
              </a:rPr>
              <a:t>, B</a:t>
            </a:r>
          </a:p>
          <a:p>
            <a:pPr lvl="1">
              <a:defRPr/>
            </a:pPr>
            <a:r>
              <a:rPr lang="en-US" sz="1600" dirty="0">
                <a:latin typeface="+mj-lt"/>
              </a:rPr>
              <a:t>G = B * 0.8 + 1700</a:t>
            </a:r>
          </a:p>
          <a:p>
            <a:pPr lvl="1">
              <a:defRPr/>
            </a:pPr>
            <a:r>
              <a:rPr lang="en-US" sz="1600" dirty="0">
                <a:latin typeface="+mj-lt"/>
              </a:rPr>
              <a:t>PF = 0.12*B</a:t>
            </a:r>
          </a:p>
          <a:p>
            <a:pPr lvl="1">
              <a:defRPr/>
            </a:pPr>
            <a:r>
              <a:rPr lang="en-US" sz="1600" dirty="0">
                <a:latin typeface="+mj-lt"/>
              </a:rPr>
              <a:t>T = ((G*12 - 150000)*0.3 + 19000)/12</a:t>
            </a:r>
          </a:p>
          <a:p>
            <a:pPr lvl="1">
              <a:defRPr/>
            </a:pPr>
            <a:r>
              <a:rPr lang="de-DE" sz="1600" dirty="0">
                <a:latin typeface="+mj-lt"/>
              </a:rPr>
              <a:t>N = G - PF - T – 200</a:t>
            </a:r>
          </a:p>
          <a:p>
            <a:pPr lvl="1">
              <a:defRPr/>
            </a:pPr>
            <a:r>
              <a:rPr lang="en-US" sz="1600" dirty="0">
                <a:latin typeface="+mj-lt"/>
              </a:rPr>
              <a:t>PRINT </a:t>
            </a:r>
            <a:r>
              <a:rPr lang="en-US" sz="1600" dirty="0" err="1">
                <a:latin typeface="+mj-lt"/>
              </a:rPr>
              <a:t>ecode</a:t>
            </a:r>
            <a:r>
              <a:rPr lang="en-US" sz="1600" dirty="0">
                <a:latin typeface="+mj-lt"/>
              </a:rPr>
              <a:t>, </a:t>
            </a:r>
            <a:r>
              <a:rPr lang="en-US" sz="1600" dirty="0" err="1">
                <a:latin typeface="+mj-lt"/>
              </a:rPr>
              <a:t>ename</a:t>
            </a:r>
            <a:r>
              <a:rPr lang="en-US" sz="1600" dirty="0">
                <a:latin typeface="+mj-lt"/>
              </a:rPr>
              <a:t>, B, G, PF, T, N</a:t>
            </a:r>
          </a:p>
          <a:p>
            <a:pPr lvl="1">
              <a:defRPr/>
            </a:pPr>
            <a:r>
              <a:rPr lang="en-US" sz="1600" dirty="0">
                <a:latin typeface="+mj-lt"/>
              </a:rPr>
              <a:t>END</a:t>
            </a:r>
          </a:p>
        </p:txBody>
      </p:sp>
    </p:spTree>
    <p:extLst>
      <p:ext uri="{BB962C8B-B14F-4D97-AF65-F5344CB8AC3E}">
        <p14:creationId xmlns:p14="http://schemas.microsoft.com/office/powerpoint/2010/main" val="3218198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1.1.2 </a:t>
            </a:r>
            <a:r>
              <a:rPr lang="en-US" sz="1200" dirty="0"/>
              <a:t>Maintainable</a:t>
            </a:r>
            <a:br>
              <a:rPr lang="en-US" sz="1200" dirty="0"/>
            </a:br>
            <a:r>
              <a:rPr lang="en-US" dirty="0"/>
              <a:t>Program for Printing Pay-slip - Example  2(</a:t>
            </a:r>
            <a:r>
              <a:rPr lang="en-US" dirty="0" err="1"/>
              <a:t>Contd</a:t>
            </a:r>
            <a:r>
              <a:rPr lang="en-US" dirty="0" smtClean="0"/>
              <a:t>…)</a:t>
            </a:r>
            <a:endParaRPr lang="en-US" dirty="0"/>
          </a:p>
        </p:txBody>
      </p:sp>
      <p:sp>
        <p:nvSpPr>
          <p:cNvPr id="4" name="Content Placeholder 3"/>
          <p:cNvSpPr>
            <a:spLocks noGrp="1"/>
          </p:cNvSpPr>
          <p:nvPr>
            <p:ph idx="1"/>
          </p:nvPr>
        </p:nvSpPr>
        <p:spPr/>
        <p:txBody>
          <a:bodyPr/>
          <a:lstStyle/>
          <a:p>
            <a:r>
              <a:rPr lang="en-US" dirty="0"/>
              <a:t>Is Version 2 better than version 1 – why? </a:t>
            </a:r>
          </a:p>
          <a:p>
            <a:endParaRPr lang="en-US" dirty="0"/>
          </a:p>
        </p:txBody>
      </p:sp>
      <p:sp>
        <p:nvSpPr>
          <p:cNvPr id="9" name="AutoShape 3"/>
          <p:cNvSpPr>
            <a:spLocks noChangeArrowheads="1"/>
          </p:cNvSpPr>
          <p:nvPr/>
        </p:nvSpPr>
        <p:spPr bwMode="auto">
          <a:xfrm>
            <a:off x="801688" y="2309813"/>
            <a:ext cx="5715000" cy="2971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dirty="0">
                <a:latin typeface="+mj-lt"/>
              </a:rPr>
              <a:t>       Version 2</a:t>
            </a:r>
          </a:p>
          <a:p>
            <a:pPr lvl="1">
              <a:defRPr/>
            </a:pPr>
            <a:endParaRPr lang="en-US" dirty="0">
              <a:latin typeface="+mj-lt"/>
            </a:endParaRPr>
          </a:p>
          <a:p>
            <a:pPr>
              <a:defRPr/>
            </a:pPr>
            <a:r>
              <a:rPr lang="en-US" dirty="0">
                <a:latin typeface="+mj-lt"/>
              </a:rPr>
              <a:t>BEGIN</a:t>
            </a:r>
          </a:p>
          <a:p>
            <a:pPr>
              <a:defRPr/>
            </a:pPr>
            <a:r>
              <a:rPr lang="en-US" dirty="0">
                <a:latin typeface="+mj-lt"/>
              </a:rPr>
              <a:t>ACCEPT </a:t>
            </a:r>
            <a:r>
              <a:rPr lang="en-US" dirty="0" err="1">
                <a:latin typeface="+mj-lt"/>
              </a:rPr>
              <a:t>ecode</a:t>
            </a:r>
            <a:r>
              <a:rPr lang="en-US" dirty="0">
                <a:latin typeface="+mj-lt"/>
              </a:rPr>
              <a:t>, </a:t>
            </a:r>
            <a:r>
              <a:rPr lang="en-US" dirty="0" err="1">
                <a:latin typeface="+mj-lt"/>
              </a:rPr>
              <a:t>ename</a:t>
            </a:r>
            <a:r>
              <a:rPr lang="en-US" dirty="0">
                <a:latin typeface="+mj-lt"/>
              </a:rPr>
              <a:t>, Basic</a:t>
            </a:r>
          </a:p>
          <a:p>
            <a:pPr>
              <a:defRPr/>
            </a:pPr>
            <a:r>
              <a:rPr lang="en-US" dirty="0">
                <a:latin typeface="+mj-lt"/>
              </a:rPr>
              <a:t>Gross = Basic * 0.8 + 1700</a:t>
            </a:r>
          </a:p>
          <a:p>
            <a:pPr>
              <a:defRPr/>
            </a:pPr>
            <a:r>
              <a:rPr lang="en-US" dirty="0">
                <a:latin typeface="+mj-lt"/>
              </a:rPr>
              <a:t>PF = 0.12 * Basic</a:t>
            </a:r>
          </a:p>
          <a:p>
            <a:pPr>
              <a:defRPr/>
            </a:pPr>
            <a:r>
              <a:rPr lang="en-US" dirty="0">
                <a:latin typeface="+mj-lt"/>
              </a:rPr>
              <a:t>Tax = ((Gross * 12 - 150000) *0.3 + 19000)/12</a:t>
            </a:r>
          </a:p>
          <a:p>
            <a:pPr>
              <a:defRPr/>
            </a:pPr>
            <a:r>
              <a:rPr lang="en-US" dirty="0">
                <a:latin typeface="+mj-lt"/>
              </a:rPr>
              <a:t>Net = Gross - PF - Tax – 200</a:t>
            </a:r>
          </a:p>
          <a:p>
            <a:pPr>
              <a:defRPr/>
            </a:pPr>
            <a:r>
              <a:rPr lang="en-US" dirty="0">
                <a:latin typeface="+mj-lt"/>
              </a:rPr>
              <a:t>PRINT </a:t>
            </a:r>
            <a:r>
              <a:rPr lang="en-US" dirty="0" err="1">
                <a:latin typeface="+mj-lt"/>
              </a:rPr>
              <a:t>ecode</a:t>
            </a:r>
            <a:r>
              <a:rPr lang="en-US" dirty="0">
                <a:latin typeface="+mj-lt"/>
              </a:rPr>
              <a:t>, </a:t>
            </a:r>
            <a:r>
              <a:rPr lang="en-US" dirty="0" err="1">
                <a:latin typeface="+mj-lt"/>
              </a:rPr>
              <a:t>ename</a:t>
            </a:r>
            <a:r>
              <a:rPr lang="en-US" dirty="0">
                <a:latin typeface="+mj-lt"/>
              </a:rPr>
              <a:t> Basic, Gross, PF, Tax, Net</a:t>
            </a:r>
          </a:p>
          <a:p>
            <a:pPr>
              <a:defRPr/>
            </a:pPr>
            <a:r>
              <a:rPr lang="en-US" dirty="0">
                <a:latin typeface="+mj-lt"/>
              </a:rPr>
              <a:t>END</a:t>
            </a:r>
          </a:p>
        </p:txBody>
      </p:sp>
      <p:sp>
        <p:nvSpPr>
          <p:cNvPr id="10" name="AutoShape 8"/>
          <p:cNvSpPr>
            <a:spLocks noChangeArrowheads="1"/>
          </p:cNvSpPr>
          <p:nvPr/>
        </p:nvSpPr>
        <p:spPr bwMode="auto">
          <a:xfrm>
            <a:off x="6753225" y="1633538"/>
            <a:ext cx="2209800" cy="2590800"/>
          </a:xfrm>
          <a:prstGeom prst="wedgeRoundRectCallout">
            <a:avLst>
              <a:gd name="adj1" fmla="val -116593"/>
              <a:gd name="adj2" fmla="val 32352"/>
              <a:gd name="adj3" fmla="val 16667"/>
            </a:avLst>
          </a:prstGeom>
          <a:ln>
            <a:headEnd/>
            <a:tailEnd/>
          </a:ln>
        </p:spPr>
        <p:style>
          <a:lnRef idx="2">
            <a:schemeClr val="dk1"/>
          </a:lnRef>
          <a:fillRef idx="1">
            <a:schemeClr val="lt1"/>
          </a:fillRef>
          <a:effectRef idx="0">
            <a:schemeClr val="dk1"/>
          </a:effectRef>
          <a:fontRef idx="minor">
            <a:schemeClr val="dk1"/>
          </a:fontRef>
        </p:style>
        <p:txBody>
          <a:bodyPr/>
          <a:lstStyle/>
          <a:p>
            <a:pPr>
              <a:buClr>
                <a:srgbClr val="00A1E4"/>
              </a:buClr>
              <a:buSzPct val="90000"/>
              <a:buFont typeface="Wingdings" pitchFamily="2" charset="2"/>
              <a:buChar char="Ø"/>
              <a:defRPr/>
            </a:pPr>
            <a:r>
              <a:rPr lang="en-US" sz="1400" b="1">
                <a:latin typeface="+mj-lt"/>
              </a:rPr>
              <a:t> What the code is doing is understandable </a:t>
            </a:r>
          </a:p>
          <a:p>
            <a:pPr>
              <a:buClr>
                <a:srgbClr val="00A1E4"/>
              </a:buClr>
              <a:buSzPct val="90000"/>
              <a:buFont typeface="Wingdings" pitchFamily="2" charset="2"/>
              <a:buChar char="Ø"/>
              <a:defRPr/>
            </a:pPr>
            <a:r>
              <a:rPr lang="en-US" sz="1400" b="1">
                <a:latin typeface="+mj-lt"/>
              </a:rPr>
              <a:t> The variable names given are meaningful than given in previous example.</a:t>
            </a:r>
          </a:p>
          <a:p>
            <a:pPr lvl="1">
              <a:buClr>
                <a:srgbClr val="00A1E4"/>
              </a:buClr>
              <a:defRPr/>
            </a:pPr>
            <a:endParaRPr lang="en-US" sz="1400" b="1">
              <a:latin typeface="+mj-lt"/>
            </a:endParaRPr>
          </a:p>
          <a:p>
            <a:pPr algn="ctr">
              <a:buClr>
                <a:srgbClr val="00A1E4"/>
              </a:buClr>
              <a:defRPr/>
            </a:pPr>
            <a:endParaRPr lang="en-US" sz="1600" b="1">
              <a:latin typeface="+mj-lt"/>
            </a:endParaRPr>
          </a:p>
        </p:txBody>
      </p:sp>
    </p:spTree>
    <p:extLst>
      <p:ext uri="{BB962C8B-B14F-4D97-AF65-F5344CB8AC3E}">
        <p14:creationId xmlns:p14="http://schemas.microsoft.com/office/powerpoint/2010/main" val="2066535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1.1.2 </a:t>
            </a:r>
            <a:r>
              <a:rPr lang="en-US" sz="1200" dirty="0"/>
              <a:t>Maintainable</a:t>
            </a:r>
            <a:r>
              <a:rPr lang="en-US" dirty="0"/>
              <a:t/>
            </a:r>
            <a:br>
              <a:rPr lang="en-US" dirty="0"/>
            </a:br>
            <a:r>
              <a:rPr lang="en-US" dirty="0"/>
              <a:t>Program for Printing Pay-slip - </a:t>
            </a:r>
            <a:r>
              <a:rPr lang="en-US" dirty="0" smtClean="0"/>
              <a:t>Issues</a:t>
            </a:r>
            <a:endParaRPr lang="en-US" dirty="0"/>
          </a:p>
        </p:txBody>
      </p:sp>
      <p:sp>
        <p:nvSpPr>
          <p:cNvPr id="4" name="Content Placeholder 3"/>
          <p:cNvSpPr>
            <a:spLocks noGrp="1"/>
          </p:cNvSpPr>
          <p:nvPr>
            <p:ph idx="1"/>
          </p:nvPr>
        </p:nvSpPr>
        <p:spPr/>
        <p:txBody>
          <a:bodyPr/>
          <a:lstStyle/>
          <a:p>
            <a:r>
              <a:rPr lang="en-US" dirty="0"/>
              <a:t>What are the issues in understanding the program calculating the </a:t>
            </a:r>
          </a:p>
          <a:p>
            <a:pPr marL="0" indent="0">
              <a:buNone/>
            </a:pPr>
            <a:r>
              <a:rPr lang="en-US" dirty="0"/>
              <a:t>	gross pay?</a:t>
            </a:r>
          </a:p>
          <a:p>
            <a:pPr lvl="1"/>
            <a:r>
              <a:rPr lang="en-US" dirty="0"/>
              <a:t>Poor readability </a:t>
            </a:r>
          </a:p>
          <a:p>
            <a:pPr lvl="2"/>
            <a:r>
              <a:rPr lang="en-US" dirty="0"/>
              <a:t>Comments are not added in the code</a:t>
            </a:r>
          </a:p>
          <a:p>
            <a:pPr lvl="2"/>
            <a:r>
              <a:rPr lang="en-US" dirty="0"/>
              <a:t>Poor variable names</a:t>
            </a:r>
          </a:p>
          <a:p>
            <a:pPr lvl="1"/>
            <a:r>
              <a:rPr lang="en-US" dirty="0"/>
              <a:t>Maintainability </a:t>
            </a:r>
          </a:p>
          <a:p>
            <a:pPr lvl="2"/>
            <a:r>
              <a:rPr lang="en-US" dirty="0"/>
              <a:t>Hard-coded constants</a:t>
            </a:r>
          </a:p>
          <a:p>
            <a:pPr lvl="2"/>
            <a:r>
              <a:rPr lang="en-US" dirty="0"/>
              <a:t>The program is not modular </a:t>
            </a:r>
          </a:p>
          <a:p>
            <a:endParaRPr lang="en-US" dirty="0"/>
          </a:p>
        </p:txBody>
      </p:sp>
    </p:spTree>
    <p:extLst>
      <p:ext uri="{BB962C8B-B14F-4D97-AF65-F5344CB8AC3E}">
        <p14:creationId xmlns:p14="http://schemas.microsoft.com/office/powerpoint/2010/main" val="130917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.1.2 </a:t>
            </a:r>
            <a:r>
              <a:rPr lang="en-US" sz="1200" dirty="0"/>
              <a:t>Maintainable</a:t>
            </a:r>
            <a:br>
              <a:rPr lang="en-US" sz="1200" dirty="0"/>
            </a:br>
            <a:r>
              <a:rPr lang="en-US" dirty="0"/>
              <a:t>Program for Printing Pay-slip - </a:t>
            </a:r>
            <a:r>
              <a:rPr lang="en-US" dirty="0" smtClean="0"/>
              <a:t>Solution</a:t>
            </a:r>
            <a:endParaRPr lang="en-US" dirty="0"/>
          </a:p>
        </p:txBody>
      </p:sp>
      <p:sp>
        <p:nvSpPr>
          <p:cNvPr id="4" name="Content Placeholder 3"/>
          <p:cNvSpPr>
            <a:spLocks noGrp="1"/>
          </p:cNvSpPr>
          <p:nvPr>
            <p:ph idx="1"/>
          </p:nvPr>
        </p:nvSpPr>
        <p:spPr/>
        <p:txBody>
          <a:bodyPr/>
          <a:lstStyle/>
          <a:p>
            <a:r>
              <a:rPr lang="en-US" dirty="0"/>
              <a:t>What solutions do you recommend for these issues?</a:t>
            </a:r>
          </a:p>
          <a:p>
            <a:pPr lvl="1"/>
            <a:r>
              <a:rPr lang="en-US" dirty="0"/>
              <a:t>Use Header block for comments.</a:t>
            </a:r>
          </a:p>
          <a:p>
            <a:pPr lvl="1"/>
            <a:r>
              <a:rPr lang="en-US" dirty="0"/>
              <a:t>Use meaningful variable names.</a:t>
            </a:r>
          </a:p>
          <a:p>
            <a:pPr lvl="1"/>
            <a:r>
              <a:rPr lang="en-US" dirty="0"/>
              <a:t>Eliminate hard coded constants from the code.</a:t>
            </a:r>
          </a:p>
          <a:p>
            <a:pPr lvl="1"/>
            <a:r>
              <a:rPr lang="en-US" dirty="0"/>
              <a:t>Avoid use of obscure code</a:t>
            </a:r>
          </a:p>
          <a:p>
            <a:pPr marL="0" indent="0">
              <a:buNone/>
            </a:pPr>
            <a:r>
              <a:rPr lang="en-US" dirty="0"/>
              <a:t>       For an example:</a:t>
            </a:r>
          </a:p>
          <a:p>
            <a:pPr marL="0" indent="0">
              <a:buNone/>
            </a:pPr>
            <a:r>
              <a:rPr lang="en-US" dirty="0"/>
              <a:t>                HRA = 0.5 * Basic	/*** avoid obscure code G = B * 0.8 + </a:t>
            </a:r>
            <a:r>
              <a:rPr lang="en-US" dirty="0" smtClean="0"/>
              <a:t>	    1700 </a:t>
            </a:r>
            <a:r>
              <a:rPr lang="en-US" dirty="0"/>
              <a:t>***/</a:t>
            </a:r>
          </a:p>
          <a:p>
            <a:pPr marL="0" indent="0">
              <a:buNone/>
            </a:pPr>
            <a:r>
              <a:rPr lang="en-US" dirty="0"/>
              <a:t>                 OPA = 0.3 * Basic	/*** Offshore project allowance ***/</a:t>
            </a:r>
          </a:p>
          <a:p>
            <a:pPr marL="0" indent="0">
              <a:buNone/>
            </a:pPr>
            <a:r>
              <a:rPr lang="en-US" dirty="0"/>
              <a:t>                 Conveyance = 1700</a:t>
            </a:r>
          </a:p>
          <a:p>
            <a:pPr lvl="1"/>
            <a:r>
              <a:rPr lang="en-US" dirty="0"/>
              <a:t>Use comments to describe program flow or complex sections of code.</a:t>
            </a:r>
          </a:p>
          <a:p>
            <a:endParaRPr lang="en-US" dirty="0"/>
          </a:p>
        </p:txBody>
      </p:sp>
    </p:spTree>
    <p:extLst>
      <p:ext uri="{BB962C8B-B14F-4D97-AF65-F5344CB8AC3E}">
        <p14:creationId xmlns:p14="http://schemas.microsoft.com/office/powerpoint/2010/main" val="1758615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.1.2 </a:t>
            </a:r>
            <a:r>
              <a:rPr lang="en-US" sz="1200" dirty="0"/>
              <a:t>Maintainable</a:t>
            </a:r>
            <a:r>
              <a:rPr lang="en-US" dirty="0"/>
              <a:t/>
            </a:r>
            <a:br>
              <a:rPr lang="en-US" dirty="0"/>
            </a:br>
            <a:r>
              <a:rPr lang="en-US" dirty="0"/>
              <a:t>Program for Printing Pay-slip - </a:t>
            </a:r>
            <a:r>
              <a:rPr lang="en-US" dirty="0" smtClean="0"/>
              <a:t>Solution</a:t>
            </a:r>
            <a:endParaRPr lang="en-US" dirty="0"/>
          </a:p>
        </p:txBody>
      </p:sp>
      <p:sp>
        <p:nvSpPr>
          <p:cNvPr id="4" name="Content Placeholder 3"/>
          <p:cNvSpPr>
            <a:spLocks noGrp="1"/>
          </p:cNvSpPr>
          <p:nvPr>
            <p:ph idx="1"/>
          </p:nvPr>
        </p:nvSpPr>
        <p:spPr/>
        <p:txBody>
          <a:bodyPr/>
          <a:lstStyle/>
          <a:p>
            <a:r>
              <a:rPr lang="en-US" dirty="0"/>
              <a:t>Header Block</a:t>
            </a:r>
          </a:p>
          <a:p>
            <a:endParaRPr lang="en-US" dirty="0"/>
          </a:p>
        </p:txBody>
      </p:sp>
      <p:sp>
        <p:nvSpPr>
          <p:cNvPr id="8" name="AutoShape 3"/>
          <p:cNvSpPr>
            <a:spLocks noChangeArrowheads="1"/>
          </p:cNvSpPr>
          <p:nvPr/>
        </p:nvSpPr>
        <p:spPr bwMode="auto">
          <a:xfrm>
            <a:off x="465138" y="2095500"/>
            <a:ext cx="8226425" cy="34337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buClr>
                <a:srgbClr val="00A1E4"/>
              </a:buClr>
              <a:defRPr/>
            </a:pPr>
            <a:r>
              <a:rPr lang="en-US" dirty="0">
                <a:solidFill>
                  <a:schemeClr val="tx1"/>
                </a:solidFill>
                <a:latin typeface="+mj-lt"/>
              </a:rPr>
              <a:t>/*************************************************************       </a:t>
            </a:r>
          </a:p>
          <a:p>
            <a:pPr lvl="1">
              <a:buClr>
                <a:srgbClr val="00A1E4"/>
              </a:buClr>
              <a:defRPr/>
            </a:pPr>
            <a:r>
              <a:rPr lang="en-US" dirty="0">
                <a:solidFill>
                  <a:schemeClr val="tx1"/>
                </a:solidFill>
                <a:latin typeface="+mj-lt"/>
              </a:rPr>
              <a:t>*  File                                 : Example.txt</a:t>
            </a:r>
          </a:p>
          <a:p>
            <a:pPr lvl="1">
              <a:buClr>
                <a:srgbClr val="00A1E4"/>
              </a:buClr>
              <a:defRPr/>
            </a:pPr>
            <a:r>
              <a:rPr lang="en-US" dirty="0">
                <a:solidFill>
                  <a:schemeClr val="tx1"/>
                </a:solidFill>
                <a:latin typeface="+mj-lt"/>
              </a:rPr>
              <a:t> * Author Name             : </a:t>
            </a:r>
            <a:r>
              <a:rPr lang="en-US" dirty="0" smtClean="0">
                <a:solidFill>
                  <a:schemeClr val="tx1"/>
                </a:solidFill>
                <a:latin typeface="+mj-lt"/>
              </a:rPr>
              <a:t>Capgemini</a:t>
            </a:r>
            <a:endParaRPr lang="en-US" dirty="0">
              <a:solidFill>
                <a:schemeClr val="tx1"/>
              </a:solidFill>
              <a:latin typeface="+mj-lt"/>
            </a:endParaRPr>
          </a:p>
          <a:p>
            <a:pPr lvl="1">
              <a:buClr>
                <a:srgbClr val="00A1E4"/>
              </a:buClr>
              <a:defRPr/>
            </a:pPr>
            <a:r>
              <a:rPr lang="en-US" dirty="0">
                <a:solidFill>
                  <a:schemeClr val="tx1"/>
                </a:solidFill>
                <a:latin typeface="+mj-lt"/>
              </a:rPr>
              <a:t> * Description                 : Program to Print Pay Slips for all employees</a:t>
            </a:r>
          </a:p>
          <a:p>
            <a:pPr lvl="1">
              <a:buClr>
                <a:srgbClr val="00A1E4"/>
              </a:buClr>
              <a:defRPr/>
            </a:pPr>
            <a:r>
              <a:rPr lang="en-US" dirty="0">
                <a:solidFill>
                  <a:schemeClr val="tx1"/>
                </a:solidFill>
                <a:latin typeface="+mj-lt"/>
              </a:rPr>
              <a:t> * Version                         : 3.0</a:t>
            </a:r>
          </a:p>
          <a:p>
            <a:pPr lvl="1">
              <a:buClr>
                <a:srgbClr val="00A1E4"/>
              </a:buClr>
              <a:defRPr/>
            </a:pPr>
            <a:r>
              <a:rPr lang="en-US" dirty="0">
                <a:solidFill>
                  <a:schemeClr val="tx1"/>
                </a:solidFill>
                <a:latin typeface="+mj-lt"/>
              </a:rPr>
              <a:t> * Last Modified Date  : 21-Feb-2015</a:t>
            </a:r>
          </a:p>
          <a:p>
            <a:pPr lvl="1">
              <a:buClr>
                <a:srgbClr val="00A1E4"/>
              </a:buClr>
              <a:defRPr/>
            </a:pPr>
            <a:r>
              <a:rPr lang="en-US" dirty="0">
                <a:solidFill>
                  <a:schemeClr val="tx1"/>
                </a:solidFill>
                <a:latin typeface="+mj-lt"/>
              </a:rPr>
              <a:t> * Change Description : Added meaningful variable names, made use of blank lines </a:t>
            </a:r>
          </a:p>
          <a:p>
            <a:pPr lvl="1">
              <a:buClr>
                <a:srgbClr val="00A1E4"/>
              </a:buClr>
              <a:defRPr/>
            </a:pPr>
            <a:r>
              <a:rPr lang="en-US" dirty="0">
                <a:solidFill>
                  <a:schemeClr val="tx1"/>
                </a:solidFill>
                <a:latin typeface="+mj-lt"/>
              </a:rPr>
              <a:t>*************************************************************/</a:t>
            </a:r>
          </a:p>
        </p:txBody>
      </p:sp>
    </p:spTree>
    <p:extLst>
      <p:ext uri="{BB962C8B-B14F-4D97-AF65-F5344CB8AC3E}">
        <p14:creationId xmlns:p14="http://schemas.microsoft.com/office/powerpoint/2010/main" val="153106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371475" y="1225550"/>
            <a:ext cx="169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sz="2000" b="0">
              <a:solidFill>
                <a:srgbClr val="000000"/>
              </a:solidFill>
              <a:ea typeface="MS PGothic" pitchFamily="34" charset="-128"/>
              <a:cs typeface="MS PGothic" pitchFamily="34" charset="-128"/>
            </a:endParaRPr>
          </a:p>
        </p:txBody>
      </p:sp>
      <p:sp>
        <p:nvSpPr>
          <p:cNvPr id="2" name="Title 1"/>
          <p:cNvSpPr>
            <a:spLocks noGrp="1"/>
          </p:cNvSpPr>
          <p:nvPr>
            <p:ph type="title"/>
          </p:nvPr>
        </p:nvSpPr>
        <p:spPr/>
        <p:txBody>
          <a:bodyPr/>
          <a:lstStyle/>
          <a:p>
            <a:r>
              <a:rPr lang="en-US" sz="1200" dirty="0" smtClean="0"/>
              <a:t>1.1.2 </a:t>
            </a:r>
            <a:r>
              <a:rPr lang="en-US" sz="1200" dirty="0"/>
              <a:t>Maintainable</a:t>
            </a:r>
            <a:r>
              <a:rPr lang="en-US" dirty="0"/>
              <a:t/>
            </a:r>
            <a:br>
              <a:rPr lang="en-US" dirty="0"/>
            </a:br>
            <a:r>
              <a:rPr lang="en-US" dirty="0"/>
              <a:t>Program for Printing Pay-slip - </a:t>
            </a:r>
            <a:r>
              <a:rPr lang="en-US" dirty="0" smtClean="0"/>
              <a:t>Example</a:t>
            </a:r>
            <a:endParaRPr lang="en-US" dirty="0"/>
          </a:p>
        </p:txBody>
      </p:sp>
      <p:sp>
        <p:nvSpPr>
          <p:cNvPr id="3" name="Content Placeholder 2"/>
          <p:cNvSpPr>
            <a:spLocks noGrp="1"/>
          </p:cNvSpPr>
          <p:nvPr>
            <p:ph idx="1"/>
          </p:nvPr>
        </p:nvSpPr>
        <p:spPr/>
        <p:txBody>
          <a:bodyPr/>
          <a:lstStyle/>
          <a:p>
            <a:r>
              <a:rPr lang="en-US" dirty="0"/>
              <a:t>Is Version 3 better than version 1  and 2– why?” </a:t>
            </a:r>
          </a:p>
          <a:p>
            <a:endParaRPr lang="en-US" dirty="0"/>
          </a:p>
        </p:txBody>
      </p:sp>
      <p:sp>
        <p:nvSpPr>
          <p:cNvPr id="9" name="AutoShape 3"/>
          <p:cNvSpPr>
            <a:spLocks noChangeArrowheads="1"/>
          </p:cNvSpPr>
          <p:nvPr/>
        </p:nvSpPr>
        <p:spPr bwMode="auto">
          <a:xfrm>
            <a:off x="609600" y="2171700"/>
            <a:ext cx="8091488" cy="39052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endParaRPr lang="en-US" sz="1400" dirty="0">
              <a:latin typeface="+mj-lt"/>
            </a:endParaRPr>
          </a:p>
          <a:p>
            <a:pPr lvl="1">
              <a:defRPr/>
            </a:pPr>
            <a:endParaRPr lang="en-US" sz="1400" dirty="0">
              <a:latin typeface="+mj-lt"/>
            </a:endParaRPr>
          </a:p>
          <a:p>
            <a:pPr lvl="1">
              <a:defRPr/>
            </a:pPr>
            <a:endParaRPr lang="en-US" sz="1400" dirty="0">
              <a:latin typeface="+mj-lt"/>
            </a:endParaRPr>
          </a:p>
          <a:p>
            <a:pPr>
              <a:defRPr/>
            </a:pPr>
            <a:endParaRPr lang="en-US" sz="1400" dirty="0">
              <a:latin typeface="+mj-lt"/>
            </a:endParaRPr>
          </a:p>
          <a:p>
            <a:pPr>
              <a:defRPr/>
            </a:pPr>
            <a:r>
              <a:rPr lang="en-US" sz="1400" dirty="0">
                <a:latin typeface="+mj-lt"/>
              </a:rPr>
              <a:t>BEGIN</a:t>
            </a:r>
          </a:p>
          <a:p>
            <a:pPr>
              <a:defRPr/>
            </a:pPr>
            <a:r>
              <a:rPr lang="en-US" sz="1400" dirty="0">
                <a:latin typeface="+mj-lt"/>
              </a:rPr>
              <a:t>	ACCEPT </a:t>
            </a:r>
            <a:r>
              <a:rPr lang="en-US" sz="1400" dirty="0" err="1">
                <a:latin typeface="+mj-lt"/>
              </a:rPr>
              <a:t>ecode</a:t>
            </a:r>
            <a:r>
              <a:rPr lang="en-US" sz="1400" dirty="0">
                <a:latin typeface="+mj-lt"/>
              </a:rPr>
              <a:t>, </a:t>
            </a:r>
            <a:r>
              <a:rPr lang="en-US" sz="1400" dirty="0" err="1">
                <a:latin typeface="+mj-lt"/>
              </a:rPr>
              <a:t>ename</a:t>
            </a:r>
            <a:r>
              <a:rPr lang="en-US" sz="1400" dirty="0">
                <a:latin typeface="+mj-lt"/>
              </a:rPr>
              <a:t>, Basic </a:t>
            </a:r>
          </a:p>
          <a:p>
            <a:pPr>
              <a:defRPr/>
            </a:pPr>
            <a:r>
              <a:rPr lang="en-US" sz="1400" dirty="0">
                <a:latin typeface="+mj-lt"/>
              </a:rPr>
              <a:t>	HRA = 0.5 * Basic	/*** avoid obscure code G = B * 0.8 + 1700 ***/</a:t>
            </a:r>
          </a:p>
          <a:p>
            <a:pPr>
              <a:defRPr/>
            </a:pPr>
            <a:r>
              <a:rPr lang="en-US" sz="1400" dirty="0">
                <a:latin typeface="+mj-lt"/>
              </a:rPr>
              <a:t>	OPA = 0.3 * Basic	/*** Offshore project allowance ***/</a:t>
            </a:r>
          </a:p>
          <a:p>
            <a:pPr>
              <a:defRPr/>
            </a:pPr>
            <a:r>
              <a:rPr lang="en-US" sz="1400" dirty="0">
                <a:latin typeface="+mj-lt"/>
              </a:rPr>
              <a:t>	Conveyance = 1700</a:t>
            </a:r>
          </a:p>
          <a:p>
            <a:pPr>
              <a:defRPr/>
            </a:pPr>
            <a:r>
              <a:rPr lang="en-US" sz="1400" dirty="0">
                <a:latin typeface="+mj-lt"/>
              </a:rPr>
              <a:t>	Gross = Basic + HRA + OPA + Conveyance</a:t>
            </a:r>
          </a:p>
          <a:p>
            <a:pPr>
              <a:defRPr/>
            </a:pPr>
            <a:r>
              <a:rPr lang="en-US" sz="1400" dirty="0">
                <a:latin typeface="+mj-lt"/>
              </a:rPr>
              <a:t>	</a:t>
            </a:r>
            <a:r>
              <a:rPr lang="en-US" sz="1400" dirty="0" err="1">
                <a:latin typeface="+mj-lt"/>
              </a:rPr>
              <a:t>Income_Tax</a:t>
            </a:r>
            <a:r>
              <a:rPr lang="en-US" sz="1400" dirty="0">
                <a:latin typeface="+mj-lt"/>
              </a:rPr>
              <a:t> = ((Gross * 12 - 150000) * 0.3 + 19000)/12</a:t>
            </a:r>
          </a:p>
          <a:p>
            <a:pPr>
              <a:lnSpc>
                <a:spcPct val="135000"/>
              </a:lnSpc>
              <a:defRPr/>
            </a:pPr>
            <a:r>
              <a:rPr lang="en-US" sz="1400" dirty="0">
                <a:latin typeface="+mj-lt"/>
              </a:rPr>
              <a:t>	</a:t>
            </a:r>
            <a:r>
              <a:rPr lang="en-US" sz="1400" dirty="0" err="1">
                <a:latin typeface="+mj-lt"/>
              </a:rPr>
              <a:t>Provident_Fund</a:t>
            </a:r>
            <a:r>
              <a:rPr lang="en-US" sz="1400" dirty="0">
                <a:latin typeface="+mj-lt"/>
              </a:rPr>
              <a:t> = 0.12 * Basic</a:t>
            </a:r>
          </a:p>
          <a:p>
            <a:pPr>
              <a:lnSpc>
                <a:spcPct val="135000"/>
              </a:lnSpc>
              <a:defRPr/>
            </a:pPr>
            <a:r>
              <a:rPr lang="en-US" sz="1400" dirty="0">
                <a:latin typeface="+mj-lt"/>
              </a:rPr>
              <a:t>	</a:t>
            </a:r>
            <a:r>
              <a:rPr lang="en-US" sz="1400" dirty="0" err="1">
                <a:latin typeface="+mj-lt"/>
              </a:rPr>
              <a:t>Prof_Tax</a:t>
            </a:r>
            <a:r>
              <a:rPr lang="en-US" sz="1400" dirty="0">
                <a:latin typeface="+mj-lt"/>
              </a:rPr>
              <a:t> = 200</a:t>
            </a:r>
          </a:p>
          <a:p>
            <a:pPr>
              <a:lnSpc>
                <a:spcPct val="135000"/>
              </a:lnSpc>
              <a:defRPr/>
            </a:pPr>
            <a:r>
              <a:rPr lang="en-US" sz="1400" dirty="0">
                <a:latin typeface="+mj-lt"/>
              </a:rPr>
              <a:t>	Net = Gross – </a:t>
            </a:r>
            <a:r>
              <a:rPr lang="en-US" sz="1400" dirty="0" err="1">
                <a:latin typeface="+mj-lt"/>
              </a:rPr>
              <a:t>Provident_Fund</a:t>
            </a:r>
            <a:r>
              <a:rPr lang="en-US" sz="1400" dirty="0">
                <a:latin typeface="+mj-lt"/>
              </a:rPr>
              <a:t> - Tax – </a:t>
            </a:r>
            <a:r>
              <a:rPr lang="en-US" sz="1400" dirty="0" err="1">
                <a:latin typeface="+mj-lt"/>
              </a:rPr>
              <a:t>Prof_Tax</a:t>
            </a:r>
            <a:endParaRPr lang="en-US" sz="1400" dirty="0">
              <a:latin typeface="+mj-lt"/>
            </a:endParaRPr>
          </a:p>
          <a:p>
            <a:pPr>
              <a:lnSpc>
                <a:spcPct val="135000"/>
              </a:lnSpc>
              <a:defRPr/>
            </a:pPr>
            <a:r>
              <a:rPr lang="en-US" sz="1400" dirty="0">
                <a:latin typeface="+mj-lt"/>
              </a:rPr>
              <a:t>	PRINT </a:t>
            </a:r>
            <a:r>
              <a:rPr lang="en-US" sz="1400" dirty="0" err="1">
                <a:latin typeface="+mj-lt"/>
              </a:rPr>
              <a:t>ecode</a:t>
            </a:r>
            <a:r>
              <a:rPr lang="en-US" sz="1400" dirty="0">
                <a:latin typeface="+mj-lt"/>
              </a:rPr>
              <a:t>, </a:t>
            </a:r>
            <a:r>
              <a:rPr lang="en-US" sz="1400" dirty="0" err="1">
                <a:latin typeface="+mj-lt"/>
              </a:rPr>
              <a:t>ename</a:t>
            </a:r>
            <a:r>
              <a:rPr lang="en-US" sz="1400" dirty="0">
                <a:latin typeface="+mj-lt"/>
              </a:rPr>
              <a:t>, Basic, HRA, OPA, Conveyance, Gross</a:t>
            </a:r>
          </a:p>
          <a:p>
            <a:pPr>
              <a:lnSpc>
                <a:spcPct val="135000"/>
              </a:lnSpc>
              <a:defRPr/>
            </a:pPr>
            <a:r>
              <a:rPr lang="en-US" sz="1400" dirty="0">
                <a:latin typeface="+mj-lt"/>
              </a:rPr>
              <a:t>	PRINT </a:t>
            </a:r>
            <a:r>
              <a:rPr lang="en-US" sz="1400" dirty="0" err="1">
                <a:latin typeface="+mj-lt"/>
              </a:rPr>
              <a:t>Provident_Fund</a:t>
            </a:r>
            <a:r>
              <a:rPr lang="en-US" sz="1400" dirty="0">
                <a:latin typeface="+mj-lt"/>
              </a:rPr>
              <a:t>, </a:t>
            </a:r>
            <a:r>
              <a:rPr lang="en-US" sz="1400" dirty="0" err="1">
                <a:latin typeface="+mj-lt"/>
              </a:rPr>
              <a:t>Income_Tax</a:t>
            </a:r>
            <a:r>
              <a:rPr lang="en-US" sz="1400" dirty="0">
                <a:latin typeface="+mj-lt"/>
              </a:rPr>
              <a:t>, </a:t>
            </a:r>
            <a:r>
              <a:rPr lang="en-US" sz="1400" dirty="0" err="1">
                <a:latin typeface="+mj-lt"/>
              </a:rPr>
              <a:t>Prof_Tax</a:t>
            </a:r>
            <a:r>
              <a:rPr lang="en-US" sz="1400" dirty="0">
                <a:latin typeface="+mj-lt"/>
              </a:rPr>
              <a:t>, Net</a:t>
            </a:r>
          </a:p>
          <a:p>
            <a:pPr>
              <a:lnSpc>
                <a:spcPct val="135000"/>
              </a:lnSpc>
              <a:defRPr/>
            </a:pPr>
            <a:r>
              <a:rPr lang="en-US" sz="1400" dirty="0">
                <a:latin typeface="+mj-lt"/>
              </a:rPr>
              <a:t>END</a:t>
            </a:r>
          </a:p>
          <a:p>
            <a:pPr>
              <a:defRPr/>
            </a:pPr>
            <a:endParaRPr lang="en-US" sz="1400" dirty="0">
              <a:latin typeface="+mj-lt"/>
            </a:endParaRPr>
          </a:p>
          <a:p>
            <a:pPr>
              <a:defRPr/>
            </a:pPr>
            <a:endParaRPr lang="en-US" sz="1400" dirty="0">
              <a:latin typeface="+mj-lt"/>
            </a:endParaRPr>
          </a:p>
          <a:p>
            <a:pPr>
              <a:defRPr/>
            </a:pPr>
            <a:endParaRPr lang="en-US" sz="1400" dirty="0">
              <a:latin typeface="+mj-lt"/>
            </a:endParaRPr>
          </a:p>
        </p:txBody>
      </p:sp>
      <p:sp>
        <p:nvSpPr>
          <p:cNvPr id="10" name="AutoShape 6"/>
          <p:cNvSpPr>
            <a:spLocks noChangeArrowheads="1"/>
          </p:cNvSpPr>
          <p:nvPr/>
        </p:nvSpPr>
        <p:spPr bwMode="auto">
          <a:xfrm>
            <a:off x="5967413" y="1963738"/>
            <a:ext cx="3022600" cy="381000"/>
          </a:xfrm>
          <a:prstGeom prst="wedgeRectCallout">
            <a:avLst>
              <a:gd name="adj1" fmla="val -82857"/>
              <a:gd name="adj2" fmla="val 230112"/>
            </a:avLst>
          </a:prstGeom>
          <a:ln>
            <a:headEnd/>
            <a:tailEnd/>
          </a:ln>
        </p:spPr>
        <p:style>
          <a:lnRef idx="2">
            <a:schemeClr val="dk1"/>
          </a:lnRef>
          <a:fillRef idx="1">
            <a:schemeClr val="lt1"/>
          </a:fillRef>
          <a:effectRef idx="0">
            <a:schemeClr val="dk1"/>
          </a:effectRef>
          <a:fontRef idx="minor">
            <a:schemeClr val="dk1"/>
          </a:fontRef>
        </p:style>
        <p:txBody>
          <a:bodyPr/>
          <a:lstStyle/>
          <a:p>
            <a:pPr algn="ctr">
              <a:defRPr/>
            </a:pPr>
            <a:r>
              <a:rPr lang="en-US" sz="1400" dirty="0">
                <a:latin typeface="+mj-lt"/>
              </a:rPr>
              <a:t>Obscure code is removed</a:t>
            </a:r>
          </a:p>
        </p:txBody>
      </p:sp>
    </p:spTree>
    <p:extLst>
      <p:ext uri="{BB962C8B-B14F-4D97-AF65-F5344CB8AC3E}">
        <p14:creationId xmlns:p14="http://schemas.microsoft.com/office/powerpoint/2010/main" val="2767466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smtClean="0"/>
              <a:t>Modular Programming</a:t>
            </a:r>
            <a:endParaRPr lang="en-US" dirty="0"/>
          </a:p>
        </p:txBody>
      </p:sp>
      <p:sp>
        <p:nvSpPr>
          <p:cNvPr id="3" name="Content Placeholder 2"/>
          <p:cNvSpPr>
            <a:spLocks noGrp="1"/>
          </p:cNvSpPr>
          <p:nvPr>
            <p:ph idx="1"/>
          </p:nvPr>
        </p:nvSpPr>
        <p:spPr/>
        <p:txBody>
          <a:bodyPr/>
          <a:lstStyle/>
          <a:p>
            <a:r>
              <a:rPr lang="en-US" dirty="0"/>
              <a:t>A small unit of code for a single purpose</a:t>
            </a:r>
          </a:p>
          <a:p>
            <a:r>
              <a:rPr lang="en-US" dirty="0"/>
              <a:t>Intended to operate in a larger program unit </a:t>
            </a:r>
          </a:p>
          <a:p>
            <a:r>
              <a:rPr lang="en-US" dirty="0"/>
              <a:t>Can be a function, a method, a procedure or a sub-program or a component</a:t>
            </a:r>
          </a:p>
          <a:p>
            <a:r>
              <a:rPr lang="en-US" dirty="0"/>
              <a:t>Is a self contained piece of code , but cannot be independent by itself </a:t>
            </a:r>
          </a:p>
          <a:p>
            <a:endParaRPr lang="en-US" dirty="0"/>
          </a:p>
        </p:txBody>
      </p:sp>
    </p:spTree>
    <p:extLst>
      <p:ext uri="{BB962C8B-B14F-4D97-AF65-F5344CB8AC3E}">
        <p14:creationId xmlns:p14="http://schemas.microsoft.com/office/powerpoint/2010/main" val="51518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2"/>
          <p:cNvSpPr txBox="1">
            <a:spLocks/>
          </p:cNvSpPr>
          <p:nvPr/>
        </p:nvSpPr>
        <p:spPr bwMode="auto">
          <a:xfrm>
            <a:off x="457200" y="5953125"/>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sz="2800" b="0">
              <a:solidFill>
                <a:srgbClr val="000000"/>
              </a:solidFill>
              <a:ea typeface="ヒラギノ角ゴ Pro W3"/>
              <a:cs typeface="ヒラギノ角ゴ Pro W3"/>
            </a:endParaRPr>
          </a:p>
        </p:txBody>
      </p:sp>
      <p:sp>
        <p:nvSpPr>
          <p:cNvPr id="2" name="Title 1"/>
          <p:cNvSpPr>
            <a:spLocks noGrp="1"/>
          </p:cNvSpPr>
          <p:nvPr>
            <p:ph type="title"/>
          </p:nvPr>
        </p:nvSpPr>
        <p:spPr/>
        <p:txBody>
          <a:bodyPr/>
          <a:lstStyle/>
          <a:p>
            <a:r>
              <a:rPr lang="en-US" sz="1200" dirty="0" smtClean="0"/>
              <a:t>1.2 Modular </a:t>
            </a:r>
            <a:r>
              <a:rPr lang="en-US" sz="1200" dirty="0"/>
              <a:t>Programming</a:t>
            </a:r>
            <a:r>
              <a:rPr lang="en-US" dirty="0"/>
              <a:t/>
            </a:r>
            <a:br>
              <a:rPr lang="en-US" dirty="0"/>
            </a:br>
            <a:r>
              <a:rPr lang="en-US" dirty="0"/>
              <a:t>Reasons for creating a </a:t>
            </a:r>
            <a:r>
              <a:rPr lang="en-US" dirty="0" smtClean="0"/>
              <a:t>module</a:t>
            </a:r>
            <a:endParaRPr lang="en-US" dirty="0"/>
          </a:p>
        </p:txBody>
      </p:sp>
      <p:sp>
        <p:nvSpPr>
          <p:cNvPr id="3" name="Content Placeholder 2"/>
          <p:cNvSpPr>
            <a:spLocks noGrp="1"/>
          </p:cNvSpPr>
          <p:nvPr>
            <p:ph idx="1"/>
          </p:nvPr>
        </p:nvSpPr>
        <p:spPr/>
        <p:txBody>
          <a:bodyPr/>
          <a:lstStyle/>
          <a:p>
            <a:r>
              <a:rPr lang="en-US" dirty="0"/>
              <a:t>Reduce complexity </a:t>
            </a:r>
          </a:p>
          <a:p>
            <a:r>
              <a:rPr lang="en-US" dirty="0"/>
              <a:t>Better documentation </a:t>
            </a:r>
          </a:p>
          <a:p>
            <a:r>
              <a:rPr lang="en-US" dirty="0"/>
              <a:t>Avoid duplication of code</a:t>
            </a:r>
          </a:p>
          <a:p>
            <a:r>
              <a:rPr lang="en-US" dirty="0"/>
              <a:t>Avoid dependencies </a:t>
            </a:r>
          </a:p>
          <a:p>
            <a:r>
              <a:rPr lang="en-US" dirty="0"/>
              <a:t>Improve performance</a:t>
            </a:r>
          </a:p>
          <a:p>
            <a:endParaRPr lang="en-US" dirty="0"/>
          </a:p>
        </p:txBody>
      </p:sp>
    </p:spTree>
    <p:extLst>
      <p:ext uri="{BB962C8B-B14F-4D97-AF65-F5344CB8AC3E}">
        <p14:creationId xmlns:p14="http://schemas.microsoft.com/office/powerpoint/2010/main" val="492568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Lesson Objectives</a:t>
            </a:r>
          </a:p>
        </p:txBody>
      </p:sp>
      <p:sp>
        <p:nvSpPr>
          <p:cNvPr id="4" name="Content Placeholder 3"/>
          <p:cNvSpPr>
            <a:spLocks noGrp="1"/>
          </p:cNvSpPr>
          <p:nvPr>
            <p:ph idx="1"/>
          </p:nvPr>
        </p:nvSpPr>
        <p:spPr/>
        <p:txBody>
          <a:bodyPr/>
          <a:lstStyle/>
          <a:p>
            <a:r>
              <a:rPr lang="en-US" dirty="0"/>
              <a:t>To understand the following concepts</a:t>
            </a:r>
          </a:p>
          <a:p>
            <a:pPr lvl="1"/>
            <a:r>
              <a:rPr lang="en-US" altLang="en-US" sz="1800" dirty="0">
                <a:solidFill>
                  <a:srgbClr val="000000"/>
                </a:solidFill>
              </a:rPr>
              <a:t>Good programming practices.</a:t>
            </a:r>
          </a:p>
          <a:p>
            <a:pPr lvl="2"/>
            <a:r>
              <a:rPr lang="en-US" altLang="en-US" sz="1600" dirty="0">
                <a:solidFill>
                  <a:srgbClr val="000000"/>
                </a:solidFill>
              </a:rPr>
              <a:t>Readable(Naming Conventions , Comments, Guidelines for writing good code)</a:t>
            </a:r>
          </a:p>
          <a:p>
            <a:pPr lvl="2"/>
            <a:r>
              <a:rPr lang="en-US" altLang="en-US" sz="1600" dirty="0">
                <a:solidFill>
                  <a:srgbClr val="000000"/>
                </a:solidFill>
              </a:rPr>
              <a:t>Maintainable (Remove Hardcoded constants)</a:t>
            </a:r>
          </a:p>
          <a:p>
            <a:pPr lvl="1"/>
            <a:r>
              <a:rPr lang="en-US" altLang="en-US" sz="2000" dirty="0">
                <a:solidFill>
                  <a:srgbClr val="000000"/>
                </a:solidFill>
              </a:rPr>
              <a:t>Modular  programming       </a:t>
            </a:r>
          </a:p>
          <a:p>
            <a:pPr lvl="1"/>
            <a:r>
              <a:rPr lang="en-US" altLang="en-US" sz="2000" dirty="0">
                <a:solidFill>
                  <a:srgbClr val="000000"/>
                </a:solidFill>
              </a:rPr>
              <a:t>Coupling and Cohesion   </a:t>
            </a:r>
            <a:endParaRPr lang="en-US" altLang="en-US" sz="2000" dirty="0" smtClean="0">
              <a:solidFill>
                <a:srgbClr val="000000"/>
              </a:solidFill>
            </a:endParaRPr>
          </a:p>
          <a:p>
            <a:pPr lvl="1"/>
            <a:r>
              <a:rPr lang="en-US" altLang="en-US" sz="2000" dirty="0">
                <a:solidFill>
                  <a:srgbClr val="000000"/>
                </a:solidFill>
              </a:rPr>
              <a:t>Robust </a:t>
            </a:r>
            <a:r>
              <a:rPr lang="en-US" altLang="en-US" sz="2000" dirty="0" smtClean="0">
                <a:solidFill>
                  <a:srgbClr val="000000"/>
                </a:solidFill>
              </a:rPr>
              <a:t>program</a:t>
            </a:r>
            <a:endParaRPr lang="en-US" altLang="en-US" sz="2000" dirty="0">
              <a:solidFill>
                <a:srgbClr val="000000"/>
              </a:solidFill>
            </a:endParaRPr>
          </a:p>
          <a:p>
            <a:pPr lvl="1"/>
            <a:r>
              <a:rPr lang="en-US" altLang="en-US" sz="2000" dirty="0">
                <a:solidFill>
                  <a:srgbClr val="000000"/>
                </a:solidFill>
              </a:rPr>
              <a:t>Composite Datatype  </a:t>
            </a:r>
          </a:p>
          <a:p>
            <a:pPr lvl="1"/>
            <a:r>
              <a:rPr lang="en-US" altLang="en-US" sz="2000" dirty="0" smtClean="0">
                <a:solidFill>
                  <a:srgbClr val="000000"/>
                </a:solidFill>
              </a:rPr>
              <a:t>Review</a:t>
            </a:r>
            <a:endParaRPr lang="en-US" altLang="en-US" sz="2000" dirty="0">
              <a:solidFill>
                <a:srgbClr val="000000"/>
              </a:solidFill>
            </a:endParaRPr>
          </a:p>
          <a:p>
            <a:endParaRPr lang="en-US" dirty="0"/>
          </a:p>
        </p:txBody>
      </p:sp>
    </p:spTree>
    <p:extLst>
      <p:ext uri="{BB962C8B-B14F-4D97-AF65-F5344CB8AC3E}">
        <p14:creationId xmlns:p14="http://schemas.microsoft.com/office/powerpoint/2010/main" val="338216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Advantages of </a:t>
            </a:r>
            <a:r>
              <a:rPr lang="en-US" dirty="0" smtClean="0"/>
              <a:t>Modularity</a:t>
            </a:r>
            <a:endParaRPr lang="en-US" dirty="0"/>
          </a:p>
        </p:txBody>
      </p:sp>
      <p:sp>
        <p:nvSpPr>
          <p:cNvPr id="3" name="Content Placeholder 2"/>
          <p:cNvSpPr>
            <a:spLocks noGrp="1"/>
          </p:cNvSpPr>
          <p:nvPr>
            <p:ph idx="1"/>
          </p:nvPr>
        </p:nvSpPr>
        <p:spPr/>
        <p:txBody>
          <a:bodyPr/>
          <a:lstStyle/>
          <a:p>
            <a:r>
              <a:rPr lang="en-US" dirty="0"/>
              <a:t>Easy to test and debug each unit independently</a:t>
            </a:r>
          </a:p>
          <a:p>
            <a:r>
              <a:rPr lang="en-US" dirty="0"/>
              <a:t>Divide work among multiple developers </a:t>
            </a:r>
          </a:p>
          <a:p>
            <a:r>
              <a:rPr lang="en-US" dirty="0"/>
              <a:t>Reuse code </a:t>
            </a:r>
          </a:p>
          <a:p>
            <a:r>
              <a:rPr lang="en-US" dirty="0"/>
              <a:t>Easy to incorporate changes, as required</a:t>
            </a:r>
          </a:p>
          <a:p>
            <a:r>
              <a:rPr lang="en-US" dirty="0"/>
              <a:t>Easy to understand </a:t>
            </a:r>
          </a:p>
          <a:p>
            <a:r>
              <a:rPr lang="en-US" dirty="0"/>
              <a:t>Cleaner Code</a:t>
            </a:r>
          </a:p>
          <a:p>
            <a:endParaRPr lang="en-US" dirty="0"/>
          </a:p>
        </p:txBody>
      </p:sp>
    </p:spTree>
    <p:extLst>
      <p:ext uri="{BB962C8B-B14F-4D97-AF65-F5344CB8AC3E}">
        <p14:creationId xmlns:p14="http://schemas.microsoft.com/office/powerpoint/2010/main" val="4156508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Characteristics of well defined </a:t>
            </a:r>
            <a:r>
              <a:rPr lang="en-US" dirty="0" smtClean="0"/>
              <a:t>modules</a:t>
            </a:r>
            <a:endParaRPr lang="en-US" dirty="0"/>
          </a:p>
        </p:txBody>
      </p:sp>
      <p:sp>
        <p:nvSpPr>
          <p:cNvPr id="3" name="Content Placeholder 2"/>
          <p:cNvSpPr>
            <a:spLocks noGrp="1"/>
          </p:cNvSpPr>
          <p:nvPr>
            <p:ph idx="1"/>
          </p:nvPr>
        </p:nvSpPr>
        <p:spPr/>
        <p:txBody>
          <a:bodyPr/>
          <a:lstStyle/>
          <a:p>
            <a:r>
              <a:rPr lang="en-US" dirty="0"/>
              <a:t>They always return same set of results for same set of inputs </a:t>
            </a:r>
          </a:p>
          <a:p>
            <a:r>
              <a:rPr lang="en-US" dirty="0"/>
              <a:t>They perform a single well defined functionality</a:t>
            </a:r>
          </a:p>
          <a:p>
            <a:r>
              <a:rPr lang="en-US" dirty="0"/>
              <a:t>High cohesion</a:t>
            </a:r>
          </a:p>
          <a:p>
            <a:r>
              <a:rPr lang="en-US" dirty="0"/>
              <a:t>Low coupling</a:t>
            </a:r>
          </a:p>
          <a:p>
            <a:r>
              <a:rPr lang="en-US" dirty="0"/>
              <a:t>Modular structure</a:t>
            </a:r>
          </a:p>
          <a:p>
            <a:r>
              <a:rPr lang="en-US" dirty="0"/>
              <a:t>Meaningful names</a:t>
            </a:r>
          </a:p>
          <a:p>
            <a:endParaRPr lang="en-US" dirty="0"/>
          </a:p>
        </p:txBody>
      </p:sp>
    </p:spTree>
    <p:extLst>
      <p:ext uri="{BB962C8B-B14F-4D97-AF65-F5344CB8AC3E}">
        <p14:creationId xmlns:p14="http://schemas.microsoft.com/office/powerpoint/2010/main" val="2847085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Best practices to follow when creating </a:t>
            </a:r>
            <a:r>
              <a:rPr lang="en-US" dirty="0" smtClean="0"/>
              <a:t>modules</a:t>
            </a:r>
            <a:endParaRPr lang="en-US" dirty="0"/>
          </a:p>
        </p:txBody>
      </p:sp>
      <p:sp>
        <p:nvSpPr>
          <p:cNvPr id="3" name="Content Placeholder 2"/>
          <p:cNvSpPr>
            <a:spLocks noGrp="1"/>
          </p:cNvSpPr>
          <p:nvPr>
            <p:ph idx="1"/>
          </p:nvPr>
        </p:nvSpPr>
        <p:spPr/>
        <p:txBody>
          <a:bodyPr/>
          <a:lstStyle/>
          <a:p>
            <a:r>
              <a:rPr lang="en-US" dirty="0"/>
              <a:t>Few of the best practices to follow when  creating  modules</a:t>
            </a:r>
          </a:p>
          <a:p>
            <a:pPr lvl="1"/>
            <a:r>
              <a:rPr lang="en-US" dirty="0"/>
              <a:t>Informative module name</a:t>
            </a:r>
          </a:p>
          <a:p>
            <a:pPr lvl="1"/>
            <a:r>
              <a:rPr lang="en-US" dirty="0"/>
              <a:t>Module logic should be specific</a:t>
            </a:r>
          </a:p>
          <a:p>
            <a:pPr lvl="1"/>
            <a:r>
              <a:rPr lang="en-US" dirty="0"/>
              <a:t>Test each module immediately once it is created</a:t>
            </a:r>
          </a:p>
          <a:p>
            <a:pPr lvl="1"/>
            <a:r>
              <a:rPr lang="en-US" dirty="0"/>
              <a:t>Parameter Passing should be accurate.</a:t>
            </a:r>
          </a:p>
          <a:p>
            <a:pPr lvl="1"/>
            <a:r>
              <a:rPr lang="en-US" dirty="0"/>
              <a:t>Ensure that there is no “Type mismatch” for any parameter.</a:t>
            </a:r>
          </a:p>
          <a:p>
            <a:pPr lvl="1"/>
            <a:r>
              <a:rPr lang="en-US" dirty="0"/>
              <a:t>Ensure that there is no “NOPS” module definition</a:t>
            </a:r>
          </a:p>
          <a:p>
            <a:endParaRPr lang="en-US" dirty="0"/>
          </a:p>
        </p:txBody>
      </p:sp>
    </p:spTree>
    <p:extLst>
      <p:ext uri="{BB962C8B-B14F-4D97-AF65-F5344CB8AC3E}">
        <p14:creationId xmlns:p14="http://schemas.microsoft.com/office/powerpoint/2010/main" val="2596812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Example - </a:t>
            </a:r>
            <a:r>
              <a:rPr lang="en-US" dirty="0" smtClean="0"/>
              <a:t>1</a:t>
            </a:r>
            <a:endParaRPr lang="en-US" dirty="0"/>
          </a:p>
        </p:txBody>
      </p:sp>
      <p:sp>
        <p:nvSpPr>
          <p:cNvPr id="3" name="Content Placeholder 2"/>
          <p:cNvSpPr>
            <a:spLocks noGrp="1"/>
          </p:cNvSpPr>
          <p:nvPr>
            <p:ph idx="1"/>
          </p:nvPr>
        </p:nvSpPr>
        <p:spPr/>
        <p:txBody>
          <a:bodyPr/>
          <a:lstStyle/>
          <a:p>
            <a:r>
              <a:rPr lang="en-US" dirty="0"/>
              <a:t>Pseudocode to calculate the net billing amount to be paid by the customer. The discount is calculated on Purchase amount as given below</a:t>
            </a:r>
          </a:p>
          <a:p>
            <a:pPr lvl="1"/>
            <a:r>
              <a:rPr lang="en-US" dirty="0"/>
              <a:t>30 %   above 5000</a:t>
            </a:r>
          </a:p>
          <a:p>
            <a:pPr lvl="1"/>
            <a:r>
              <a:rPr lang="en-US" dirty="0"/>
              <a:t>20 %  for 3001 – 5000</a:t>
            </a:r>
          </a:p>
          <a:p>
            <a:pPr lvl="1"/>
            <a:r>
              <a:rPr lang="en-US" dirty="0"/>
              <a:t>10 %    for 1001 – 3000</a:t>
            </a:r>
          </a:p>
          <a:p>
            <a:endParaRPr lang="en-US" dirty="0"/>
          </a:p>
        </p:txBody>
      </p:sp>
    </p:spTree>
    <p:extLst>
      <p:ext uri="{BB962C8B-B14F-4D97-AF65-F5344CB8AC3E}">
        <p14:creationId xmlns:p14="http://schemas.microsoft.com/office/powerpoint/2010/main" val="1022442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sz="1200" dirty="0"/>
              <a:t/>
            </a:r>
            <a:br>
              <a:rPr lang="en-US" sz="1200" dirty="0"/>
            </a:br>
            <a:r>
              <a:rPr lang="en-US" dirty="0"/>
              <a:t>Solution - </a:t>
            </a:r>
            <a:r>
              <a:rPr lang="en-US" dirty="0" smtClean="0"/>
              <a:t>1</a:t>
            </a:r>
            <a:endParaRPr lang="en-US" dirty="0"/>
          </a:p>
        </p:txBody>
      </p:sp>
      <p:sp>
        <p:nvSpPr>
          <p:cNvPr id="3" name="Content Placeholder 2"/>
          <p:cNvSpPr>
            <a:spLocks noGrp="1"/>
          </p:cNvSpPr>
          <p:nvPr>
            <p:ph idx="1"/>
          </p:nvPr>
        </p:nvSpPr>
        <p:spPr/>
        <p:txBody>
          <a:bodyPr/>
          <a:lstStyle/>
          <a:p>
            <a:r>
              <a:rPr lang="en-US" dirty="0"/>
              <a:t>Pseudocode for calculating bill amount. (Not Modularized)</a:t>
            </a:r>
          </a:p>
          <a:p>
            <a:endParaRPr lang="en-US" dirty="0"/>
          </a:p>
        </p:txBody>
      </p:sp>
      <p:sp>
        <p:nvSpPr>
          <p:cNvPr id="7" name="AutoShape 5"/>
          <p:cNvSpPr>
            <a:spLocks noChangeArrowheads="1"/>
          </p:cNvSpPr>
          <p:nvPr/>
        </p:nvSpPr>
        <p:spPr bwMode="auto">
          <a:xfrm>
            <a:off x="319088" y="1931988"/>
            <a:ext cx="7589520" cy="43926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lstStyle/>
          <a:p>
            <a:pPr>
              <a:lnSpc>
                <a:spcPct val="80000"/>
              </a:lnSpc>
              <a:spcBef>
                <a:spcPts val="200"/>
              </a:spcBef>
              <a:defRPr/>
            </a:pPr>
            <a:r>
              <a:rPr lang="en-US" sz="1400" dirty="0" smtClean="0">
                <a:solidFill>
                  <a:schemeClr val="tx1"/>
                </a:solidFill>
                <a:latin typeface="+mj-lt"/>
              </a:rPr>
              <a:t>BEGIN</a:t>
            </a:r>
          </a:p>
          <a:p>
            <a:pPr>
              <a:lnSpc>
                <a:spcPct val="80000"/>
              </a:lnSpc>
              <a:spcBef>
                <a:spcPts val="400"/>
              </a:spcBef>
              <a:defRPr/>
            </a:pPr>
            <a:r>
              <a:rPr lang="en-US" sz="1400" dirty="0" smtClean="0">
                <a:solidFill>
                  <a:schemeClr val="tx1"/>
                </a:solidFill>
                <a:latin typeface="+mj-lt"/>
              </a:rPr>
              <a:t>	DECLARE </a:t>
            </a:r>
            <a:r>
              <a:rPr lang="en-US" sz="1400" dirty="0" err="1" smtClean="0">
                <a:solidFill>
                  <a:schemeClr val="tx1"/>
                </a:solidFill>
                <a:latin typeface="+mj-lt"/>
              </a:rPr>
              <a:t>PurchaseAmount</a:t>
            </a:r>
            <a:r>
              <a:rPr lang="en-US" sz="1400" dirty="0" smtClean="0">
                <a:solidFill>
                  <a:schemeClr val="tx1"/>
                </a:solidFill>
                <a:latin typeface="+mj-lt"/>
              </a:rPr>
              <a:t>, </a:t>
            </a:r>
            <a:r>
              <a:rPr lang="en-US" sz="1400" dirty="0" err="1" smtClean="0">
                <a:solidFill>
                  <a:schemeClr val="tx1"/>
                </a:solidFill>
                <a:latin typeface="+mj-lt"/>
              </a:rPr>
              <a:t>DiscountAmount</a:t>
            </a:r>
            <a:r>
              <a:rPr lang="en-US" sz="1400" dirty="0" smtClean="0">
                <a:solidFill>
                  <a:schemeClr val="tx1"/>
                </a:solidFill>
                <a:latin typeface="+mj-lt"/>
              </a:rPr>
              <a:t>, </a:t>
            </a:r>
            <a:r>
              <a:rPr lang="en-US" sz="1400" dirty="0" err="1" smtClean="0">
                <a:solidFill>
                  <a:schemeClr val="tx1"/>
                </a:solidFill>
                <a:latin typeface="+mj-lt"/>
              </a:rPr>
              <a:t>BillAmount</a:t>
            </a:r>
            <a:r>
              <a:rPr lang="en-US" sz="1400" dirty="0" smtClean="0">
                <a:solidFill>
                  <a:schemeClr val="tx1"/>
                </a:solidFill>
                <a:latin typeface="+mj-lt"/>
              </a:rPr>
              <a:t>  AS INTEGER</a:t>
            </a:r>
          </a:p>
          <a:p>
            <a:pPr>
              <a:lnSpc>
                <a:spcPct val="80000"/>
              </a:lnSpc>
              <a:spcBef>
                <a:spcPts val="400"/>
              </a:spcBef>
              <a:defRPr/>
            </a:pPr>
            <a:r>
              <a:rPr lang="en-US" sz="1400" dirty="0" smtClean="0">
                <a:solidFill>
                  <a:schemeClr val="tx1"/>
                </a:solidFill>
                <a:latin typeface="+mj-lt"/>
              </a:rPr>
              <a:t> 	DECLARE </a:t>
            </a:r>
            <a:r>
              <a:rPr lang="en-US" sz="1400" dirty="0" err="1" smtClean="0">
                <a:solidFill>
                  <a:schemeClr val="tx1"/>
                </a:solidFill>
                <a:latin typeface="+mj-lt"/>
              </a:rPr>
              <a:t>TaxPerc</a:t>
            </a:r>
            <a:r>
              <a:rPr lang="en-US" sz="1400" dirty="0" smtClean="0">
                <a:solidFill>
                  <a:schemeClr val="tx1"/>
                </a:solidFill>
                <a:latin typeface="+mj-lt"/>
              </a:rPr>
              <a:t>  AS REAL AND STORE .15</a:t>
            </a:r>
          </a:p>
          <a:p>
            <a:pPr>
              <a:lnSpc>
                <a:spcPct val="80000"/>
              </a:lnSpc>
              <a:spcBef>
                <a:spcPts val="400"/>
              </a:spcBef>
              <a:defRPr/>
            </a:pPr>
            <a:r>
              <a:rPr lang="en-US" sz="1400" dirty="0" smtClean="0">
                <a:solidFill>
                  <a:schemeClr val="tx1"/>
                </a:solidFill>
                <a:latin typeface="+mj-lt"/>
              </a:rPr>
              <a:t>	PROMPT “Enter Purchase amount” AND STORE IN </a:t>
            </a:r>
            <a:r>
              <a:rPr lang="en-US" sz="1400" dirty="0" err="1" smtClean="0">
                <a:solidFill>
                  <a:schemeClr val="tx1"/>
                </a:solidFill>
                <a:latin typeface="+mj-lt"/>
              </a:rPr>
              <a:t>PurchaseAmount</a:t>
            </a:r>
            <a:endParaRPr lang="en-US" sz="1400" dirty="0" smtClean="0">
              <a:solidFill>
                <a:schemeClr val="tx1"/>
              </a:solidFill>
              <a:latin typeface="+mj-lt"/>
            </a:endParaRPr>
          </a:p>
          <a:p>
            <a:pPr>
              <a:lnSpc>
                <a:spcPct val="80000"/>
              </a:lnSpc>
              <a:spcBef>
                <a:spcPts val="400"/>
              </a:spcBef>
              <a:defRPr/>
            </a:pPr>
            <a:r>
              <a:rPr lang="en-US" sz="1400" dirty="0" smtClean="0">
                <a:solidFill>
                  <a:schemeClr val="tx1"/>
                </a:solidFill>
                <a:latin typeface="+mj-lt"/>
              </a:rPr>
              <a:t>	IF </a:t>
            </a:r>
            <a:r>
              <a:rPr lang="en-US" sz="1400" dirty="0" err="1" smtClean="0">
                <a:solidFill>
                  <a:schemeClr val="tx1"/>
                </a:solidFill>
                <a:latin typeface="+mj-lt"/>
              </a:rPr>
              <a:t>PurchaseAmount</a:t>
            </a:r>
            <a:r>
              <a:rPr lang="en-US" sz="1400" dirty="0" smtClean="0">
                <a:solidFill>
                  <a:schemeClr val="tx1"/>
                </a:solidFill>
                <a:latin typeface="+mj-lt"/>
              </a:rPr>
              <a:t> &lt; 0 THEN</a:t>
            </a:r>
          </a:p>
          <a:p>
            <a:pPr>
              <a:lnSpc>
                <a:spcPct val="80000"/>
              </a:lnSpc>
              <a:spcBef>
                <a:spcPts val="400"/>
              </a:spcBef>
              <a:defRPr/>
            </a:pPr>
            <a:r>
              <a:rPr lang="en-US" sz="1400" dirty="0" smtClean="0">
                <a:solidFill>
                  <a:schemeClr val="tx1"/>
                </a:solidFill>
                <a:latin typeface="+mj-lt"/>
              </a:rPr>
              <a:t>		 DISPLAY "Invalid Amount"</a:t>
            </a:r>
          </a:p>
          <a:p>
            <a:pPr>
              <a:lnSpc>
                <a:spcPct val="80000"/>
              </a:lnSpc>
              <a:spcBef>
                <a:spcPts val="400"/>
              </a:spcBef>
              <a:defRPr/>
            </a:pPr>
            <a:r>
              <a:rPr lang="en-US" sz="1400" dirty="0" smtClean="0">
                <a:solidFill>
                  <a:schemeClr val="tx1"/>
                </a:solidFill>
                <a:latin typeface="+mj-lt"/>
              </a:rPr>
              <a:t>	ELSE IF </a:t>
            </a:r>
            <a:r>
              <a:rPr lang="en-US" sz="1400" dirty="0" err="1" smtClean="0">
                <a:solidFill>
                  <a:schemeClr val="tx1"/>
                </a:solidFill>
                <a:latin typeface="+mj-lt"/>
              </a:rPr>
              <a:t>PurchaseAmount</a:t>
            </a:r>
            <a:r>
              <a:rPr lang="en-US" sz="1400" dirty="0" smtClean="0">
                <a:solidFill>
                  <a:schemeClr val="tx1"/>
                </a:solidFill>
                <a:latin typeface="+mj-lt"/>
              </a:rPr>
              <a:t> &gt; 5000 THEN</a:t>
            </a:r>
          </a:p>
          <a:p>
            <a:pPr>
              <a:lnSpc>
                <a:spcPct val="105000"/>
              </a:lnSpc>
              <a:spcBef>
                <a:spcPts val="400"/>
              </a:spcBef>
              <a:defRPr/>
            </a:pPr>
            <a:r>
              <a:rPr lang="en-US" sz="1400" dirty="0" smtClean="0">
                <a:solidFill>
                  <a:schemeClr val="tx1"/>
                </a:solidFill>
                <a:latin typeface="+mj-lt"/>
              </a:rPr>
              <a:t>		</a:t>
            </a:r>
            <a:r>
              <a:rPr lang="en-US" sz="1400" dirty="0" err="1" smtClean="0">
                <a:solidFill>
                  <a:schemeClr val="tx1"/>
                </a:solidFill>
                <a:latin typeface="+mj-lt"/>
              </a:rPr>
              <a:t>DiscountAmount</a:t>
            </a:r>
            <a:r>
              <a:rPr lang="en-US" sz="1400" dirty="0" smtClean="0">
                <a:solidFill>
                  <a:schemeClr val="tx1"/>
                </a:solidFill>
                <a:latin typeface="+mj-lt"/>
              </a:rPr>
              <a:t>  = .30  *  </a:t>
            </a:r>
            <a:r>
              <a:rPr lang="en-US" sz="1400" dirty="0" err="1" smtClean="0">
                <a:solidFill>
                  <a:schemeClr val="tx1"/>
                </a:solidFill>
                <a:latin typeface="+mj-lt"/>
              </a:rPr>
              <a:t>PurchaseAmount</a:t>
            </a:r>
            <a:endParaRPr lang="en-US" sz="1400" dirty="0" smtClean="0">
              <a:solidFill>
                <a:schemeClr val="tx1"/>
              </a:solidFill>
              <a:latin typeface="+mj-lt"/>
            </a:endParaRPr>
          </a:p>
          <a:p>
            <a:pPr>
              <a:lnSpc>
                <a:spcPct val="105000"/>
              </a:lnSpc>
              <a:spcBef>
                <a:spcPts val="400"/>
              </a:spcBef>
              <a:defRPr/>
            </a:pPr>
            <a:r>
              <a:rPr lang="en-US" sz="1400" dirty="0" smtClean="0">
                <a:solidFill>
                  <a:schemeClr val="tx1"/>
                </a:solidFill>
                <a:latin typeface="+mj-lt"/>
              </a:rPr>
              <a:t>	ELSE IF </a:t>
            </a:r>
            <a:r>
              <a:rPr lang="en-US" sz="1400" dirty="0" err="1" smtClean="0">
                <a:solidFill>
                  <a:schemeClr val="tx1"/>
                </a:solidFill>
                <a:latin typeface="+mj-lt"/>
              </a:rPr>
              <a:t>PurchaseAmount</a:t>
            </a:r>
            <a:r>
              <a:rPr lang="en-US" sz="1400" dirty="0" smtClean="0">
                <a:solidFill>
                  <a:schemeClr val="tx1"/>
                </a:solidFill>
                <a:latin typeface="+mj-lt"/>
              </a:rPr>
              <a:t> &gt; 3000 THEN</a:t>
            </a:r>
          </a:p>
          <a:p>
            <a:pPr>
              <a:lnSpc>
                <a:spcPct val="105000"/>
              </a:lnSpc>
              <a:spcBef>
                <a:spcPts val="400"/>
              </a:spcBef>
              <a:defRPr/>
            </a:pPr>
            <a:r>
              <a:rPr lang="en-US" sz="1400" dirty="0" smtClean="0">
                <a:solidFill>
                  <a:schemeClr val="tx1"/>
                </a:solidFill>
                <a:latin typeface="+mj-lt"/>
              </a:rPr>
              <a:t>		</a:t>
            </a:r>
            <a:r>
              <a:rPr lang="en-US" sz="1400" dirty="0" err="1" smtClean="0">
                <a:solidFill>
                  <a:schemeClr val="tx1"/>
                </a:solidFill>
                <a:latin typeface="+mj-lt"/>
              </a:rPr>
              <a:t>DiscountAmount</a:t>
            </a:r>
            <a:r>
              <a:rPr lang="en-US" sz="1400" dirty="0" smtClean="0">
                <a:solidFill>
                  <a:schemeClr val="tx1"/>
                </a:solidFill>
                <a:latin typeface="+mj-lt"/>
              </a:rPr>
              <a:t>  = .20 * </a:t>
            </a:r>
            <a:r>
              <a:rPr lang="en-US" sz="1400" dirty="0" err="1" smtClean="0">
                <a:solidFill>
                  <a:schemeClr val="tx1"/>
                </a:solidFill>
                <a:latin typeface="+mj-lt"/>
              </a:rPr>
              <a:t>PurchaseAmount</a:t>
            </a:r>
            <a:endParaRPr lang="en-US" sz="1400" dirty="0" smtClean="0">
              <a:solidFill>
                <a:schemeClr val="tx1"/>
              </a:solidFill>
              <a:latin typeface="+mj-lt"/>
            </a:endParaRPr>
          </a:p>
          <a:p>
            <a:pPr>
              <a:lnSpc>
                <a:spcPct val="105000"/>
              </a:lnSpc>
              <a:spcBef>
                <a:spcPts val="400"/>
              </a:spcBef>
              <a:defRPr/>
            </a:pPr>
            <a:r>
              <a:rPr lang="en-US" sz="1400" dirty="0" smtClean="0">
                <a:solidFill>
                  <a:schemeClr val="tx1"/>
                </a:solidFill>
                <a:latin typeface="+mj-lt"/>
              </a:rPr>
              <a:t>	ELSE IF </a:t>
            </a:r>
            <a:r>
              <a:rPr lang="en-US" sz="1400" dirty="0" err="1" smtClean="0">
                <a:solidFill>
                  <a:schemeClr val="tx1"/>
                </a:solidFill>
                <a:latin typeface="+mj-lt"/>
              </a:rPr>
              <a:t>PurchaseAmount</a:t>
            </a:r>
            <a:r>
              <a:rPr lang="en-US" sz="1400" dirty="0" smtClean="0">
                <a:solidFill>
                  <a:schemeClr val="tx1"/>
                </a:solidFill>
                <a:latin typeface="+mj-lt"/>
              </a:rPr>
              <a:t> &gt; 1000 THEN</a:t>
            </a:r>
          </a:p>
          <a:p>
            <a:pPr>
              <a:lnSpc>
                <a:spcPct val="105000"/>
              </a:lnSpc>
              <a:spcBef>
                <a:spcPts val="400"/>
              </a:spcBef>
              <a:defRPr/>
            </a:pPr>
            <a:r>
              <a:rPr lang="en-US" sz="1400" dirty="0" smtClean="0">
                <a:solidFill>
                  <a:schemeClr val="tx1"/>
                </a:solidFill>
                <a:latin typeface="+mj-lt"/>
              </a:rPr>
              <a:t>		</a:t>
            </a:r>
            <a:r>
              <a:rPr lang="en-US" sz="1400" dirty="0" err="1" smtClean="0">
                <a:solidFill>
                  <a:schemeClr val="tx1"/>
                </a:solidFill>
                <a:latin typeface="+mj-lt"/>
              </a:rPr>
              <a:t>DiscountAmount</a:t>
            </a:r>
            <a:r>
              <a:rPr lang="en-US" sz="1400" dirty="0" smtClean="0">
                <a:solidFill>
                  <a:schemeClr val="tx1"/>
                </a:solidFill>
                <a:latin typeface="+mj-lt"/>
              </a:rPr>
              <a:t>  = .10 * </a:t>
            </a:r>
            <a:r>
              <a:rPr lang="en-US" sz="1400" dirty="0" err="1" smtClean="0">
                <a:solidFill>
                  <a:schemeClr val="tx1"/>
                </a:solidFill>
                <a:latin typeface="+mj-lt"/>
              </a:rPr>
              <a:t>PurchaseAmount</a:t>
            </a:r>
            <a:endParaRPr lang="en-US" sz="1400" dirty="0" smtClean="0">
              <a:solidFill>
                <a:schemeClr val="tx1"/>
              </a:solidFill>
              <a:latin typeface="+mj-lt"/>
            </a:endParaRPr>
          </a:p>
          <a:p>
            <a:pPr>
              <a:lnSpc>
                <a:spcPct val="105000"/>
              </a:lnSpc>
              <a:spcBef>
                <a:spcPts val="400"/>
              </a:spcBef>
              <a:defRPr/>
            </a:pPr>
            <a:r>
              <a:rPr lang="en-US" sz="1400" dirty="0" smtClean="0">
                <a:solidFill>
                  <a:schemeClr val="tx1"/>
                </a:solidFill>
                <a:latin typeface="+mj-lt"/>
              </a:rPr>
              <a:t>	END IF</a:t>
            </a:r>
          </a:p>
          <a:p>
            <a:pPr>
              <a:lnSpc>
                <a:spcPct val="80000"/>
              </a:lnSpc>
              <a:spcBef>
                <a:spcPts val="400"/>
              </a:spcBef>
              <a:defRPr/>
            </a:pPr>
            <a:r>
              <a:rPr lang="en-US" sz="1400" dirty="0" smtClean="0">
                <a:solidFill>
                  <a:schemeClr val="tx1"/>
                </a:solidFill>
                <a:latin typeface="+mj-lt"/>
              </a:rPr>
              <a:t>	CALCULATE </a:t>
            </a:r>
            <a:r>
              <a:rPr lang="en-US" sz="1400" dirty="0" err="1" smtClean="0">
                <a:solidFill>
                  <a:schemeClr val="tx1"/>
                </a:solidFill>
                <a:latin typeface="+mj-lt"/>
              </a:rPr>
              <a:t>BillAmount</a:t>
            </a:r>
            <a:r>
              <a:rPr lang="en-US" sz="1400" dirty="0" smtClean="0">
                <a:solidFill>
                  <a:schemeClr val="tx1"/>
                </a:solidFill>
                <a:latin typeface="+mj-lt"/>
              </a:rPr>
              <a:t> = (</a:t>
            </a:r>
            <a:r>
              <a:rPr lang="en-US" sz="1400" dirty="0" err="1" smtClean="0">
                <a:solidFill>
                  <a:schemeClr val="tx1"/>
                </a:solidFill>
                <a:latin typeface="+mj-lt"/>
              </a:rPr>
              <a:t>PurchaseAmount</a:t>
            </a:r>
            <a:r>
              <a:rPr lang="en-US" sz="1400" dirty="0" smtClean="0">
                <a:solidFill>
                  <a:schemeClr val="tx1"/>
                </a:solidFill>
                <a:latin typeface="+mj-lt"/>
              </a:rPr>
              <a:t> - </a:t>
            </a:r>
            <a:r>
              <a:rPr lang="en-US" sz="1400" dirty="0" err="1" smtClean="0">
                <a:solidFill>
                  <a:schemeClr val="tx1"/>
                </a:solidFill>
                <a:latin typeface="+mj-lt"/>
              </a:rPr>
              <a:t>DiscountAmount</a:t>
            </a:r>
            <a:r>
              <a:rPr lang="en-US" sz="1400" dirty="0" smtClean="0">
                <a:solidFill>
                  <a:schemeClr val="tx1"/>
                </a:solidFill>
                <a:latin typeface="+mj-lt"/>
              </a:rPr>
              <a:t>) + 	   			</a:t>
            </a:r>
            <a:r>
              <a:rPr lang="en-US" sz="1400" dirty="0" err="1" smtClean="0">
                <a:solidFill>
                  <a:schemeClr val="tx1"/>
                </a:solidFill>
                <a:latin typeface="+mj-lt"/>
              </a:rPr>
              <a:t>TaxPerc</a:t>
            </a:r>
            <a:r>
              <a:rPr lang="en-US" sz="1400" dirty="0" smtClean="0">
                <a:solidFill>
                  <a:schemeClr val="tx1"/>
                </a:solidFill>
                <a:latin typeface="+mj-lt"/>
              </a:rPr>
              <a:t> * (</a:t>
            </a:r>
            <a:r>
              <a:rPr lang="en-US" sz="1400" dirty="0" err="1" smtClean="0">
                <a:solidFill>
                  <a:schemeClr val="tx1"/>
                </a:solidFill>
                <a:latin typeface="+mj-lt"/>
              </a:rPr>
              <a:t>PurchaseAmount-DiscountAmount</a:t>
            </a:r>
            <a:r>
              <a:rPr lang="en-US" sz="1400" dirty="0" smtClean="0">
                <a:solidFill>
                  <a:schemeClr val="tx1"/>
                </a:solidFill>
                <a:latin typeface="+mj-lt"/>
              </a:rPr>
              <a:t>)</a:t>
            </a:r>
          </a:p>
          <a:p>
            <a:pPr>
              <a:lnSpc>
                <a:spcPct val="80000"/>
              </a:lnSpc>
              <a:spcBef>
                <a:spcPts val="400"/>
              </a:spcBef>
              <a:defRPr/>
            </a:pPr>
            <a:r>
              <a:rPr lang="en-US" sz="1400" dirty="0" smtClean="0">
                <a:solidFill>
                  <a:schemeClr val="tx1"/>
                </a:solidFill>
                <a:latin typeface="+mj-lt"/>
              </a:rPr>
              <a:t>	DISPLAY </a:t>
            </a:r>
            <a:r>
              <a:rPr lang="en-US" sz="1400" dirty="0" err="1" smtClean="0">
                <a:solidFill>
                  <a:schemeClr val="tx1"/>
                </a:solidFill>
                <a:latin typeface="+mj-lt"/>
              </a:rPr>
              <a:t>BillAmount</a:t>
            </a:r>
            <a:r>
              <a:rPr lang="en-US" sz="1400" dirty="0" smtClean="0">
                <a:solidFill>
                  <a:schemeClr val="tx1"/>
                </a:solidFill>
                <a:latin typeface="+mj-lt"/>
              </a:rPr>
              <a:t> </a:t>
            </a:r>
          </a:p>
          <a:p>
            <a:pPr>
              <a:lnSpc>
                <a:spcPct val="80000"/>
              </a:lnSpc>
              <a:spcBef>
                <a:spcPts val="200"/>
              </a:spcBef>
              <a:defRPr/>
            </a:pPr>
            <a:r>
              <a:rPr lang="en-US" sz="1400" dirty="0" smtClean="0">
                <a:solidFill>
                  <a:schemeClr val="tx1"/>
                </a:solidFill>
                <a:latin typeface="+mj-lt"/>
              </a:rPr>
              <a:t>END</a:t>
            </a:r>
          </a:p>
          <a:p>
            <a:pPr lvl="1">
              <a:lnSpc>
                <a:spcPct val="105000"/>
              </a:lnSpc>
              <a:defRPr/>
            </a:pPr>
            <a:endParaRPr lang="en-US" sz="1200" dirty="0">
              <a:solidFill>
                <a:schemeClr val="tx1"/>
              </a:solidFill>
              <a:latin typeface="+mj-lt"/>
            </a:endParaRPr>
          </a:p>
          <a:p>
            <a:pPr>
              <a:lnSpc>
                <a:spcPct val="105000"/>
              </a:lnSpc>
              <a:defRPr/>
            </a:pPr>
            <a:endParaRPr lang="en-US" sz="1200" dirty="0">
              <a:solidFill>
                <a:schemeClr val="tx1"/>
              </a:solidFill>
              <a:latin typeface="+mj-lt"/>
            </a:endParaRPr>
          </a:p>
          <a:p>
            <a:pPr>
              <a:lnSpc>
                <a:spcPct val="80000"/>
              </a:lnSpc>
              <a:defRPr/>
            </a:pPr>
            <a:endParaRPr lang="en-US" sz="1200" dirty="0">
              <a:solidFill>
                <a:schemeClr val="tx1"/>
              </a:solidFill>
              <a:latin typeface="+mj-lt"/>
            </a:endParaRPr>
          </a:p>
          <a:p>
            <a:pPr lvl="1">
              <a:lnSpc>
                <a:spcPct val="70000"/>
              </a:lnSpc>
              <a:defRPr/>
            </a:pPr>
            <a:endParaRPr lang="en-US" sz="1200" dirty="0">
              <a:solidFill>
                <a:schemeClr val="tx1"/>
              </a:solidFill>
              <a:latin typeface="+mj-lt"/>
            </a:endParaRPr>
          </a:p>
        </p:txBody>
      </p:sp>
    </p:spTree>
    <p:extLst>
      <p:ext uri="{BB962C8B-B14F-4D97-AF65-F5344CB8AC3E}">
        <p14:creationId xmlns:p14="http://schemas.microsoft.com/office/powerpoint/2010/main" val="1703160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smtClean="0"/>
              <a:t>1.2 Modular Programming</a:t>
            </a:r>
            <a:r>
              <a:rPr lang="en-US" sz="1200" dirty="0"/>
              <a:t/>
            </a:r>
            <a:br>
              <a:rPr lang="en-US" sz="1200" dirty="0"/>
            </a:br>
            <a:r>
              <a:rPr lang="en-US" dirty="0"/>
              <a:t>Solution - </a:t>
            </a:r>
            <a:r>
              <a:rPr lang="en-US" dirty="0" smtClean="0"/>
              <a:t>2</a:t>
            </a:r>
            <a:endParaRPr lang="en-US" dirty="0"/>
          </a:p>
        </p:txBody>
      </p:sp>
      <p:sp>
        <p:nvSpPr>
          <p:cNvPr id="8" name="Content Placeholder 7"/>
          <p:cNvSpPr>
            <a:spLocks noGrp="1"/>
          </p:cNvSpPr>
          <p:nvPr>
            <p:ph idx="1"/>
          </p:nvPr>
        </p:nvSpPr>
        <p:spPr/>
        <p:txBody>
          <a:bodyPr/>
          <a:lstStyle/>
          <a:p>
            <a:r>
              <a:rPr lang="en-US" dirty="0"/>
              <a:t>Modularized Pseudocode for calculating bill amount.(Contd..)</a:t>
            </a:r>
          </a:p>
          <a:p>
            <a:endParaRPr lang="en-US" dirty="0"/>
          </a:p>
        </p:txBody>
      </p:sp>
      <p:sp>
        <p:nvSpPr>
          <p:cNvPr id="12" name="AutoShape 5"/>
          <p:cNvSpPr>
            <a:spLocks noChangeArrowheads="1"/>
          </p:cNvSpPr>
          <p:nvPr/>
        </p:nvSpPr>
        <p:spPr bwMode="auto">
          <a:xfrm>
            <a:off x="509588" y="2014538"/>
            <a:ext cx="7406640" cy="3566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1"/>
          <a:lstStyle/>
          <a:p>
            <a:pPr lvl="1">
              <a:lnSpc>
                <a:spcPct val="135000"/>
              </a:lnSpc>
              <a:defRPr/>
            </a:pPr>
            <a:endParaRPr lang="en-US" sz="1600">
              <a:solidFill>
                <a:schemeClr val="tx1"/>
              </a:solidFill>
              <a:latin typeface="Candara" pitchFamily="34" charset="0"/>
            </a:endParaRPr>
          </a:p>
          <a:p>
            <a:pPr lvl="1">
              <a:lnSpc>
                <a:spcPct val="90000"/>
              </a:lnSpc>
              <a:defRPr/>
            </a:pPr>
            <a:endParaRPr lang="en-US" sz="1600">
              <a:solidFill>
                <a:schemeClr val="tx1"/>
              </a:solidFill>
              <a:latin typeface="Candara" pitchFamily="34" charset="0"/>
            </a:endParaRPr>
          </a:p>
        </p:txBody>
      </p:sp>
      <p:sp>
        <p:nvSpPr>
          <p:cNvPr id="13" name="Rectangle 4"/>
          <p:cNvSpPr>
            <a:spLocks noChangeArrowheads="1"/>
          </p:cNvSpPr>
          <p:nvPr/>
        </p:nvSpPr>
        <p:spPr bwMode="auto">
          <a:xfrm>
            <a:off x="838200" y="2152650"/>
            <a:ext cx="7264400" cy="329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lnSpc>
                <a:spcPct val="90000"/>
              </a:lnSpc>
              <a:spcBef>
                <a:spcPts val="600"/>
              </a:spcBef>
              <a:buClrTx/>
              <a:buFontTx/>
              <a:buNone/>
            </a:pPr>
            <a:r>
              <a:rPr lang="en-US" altLang="en-US" sz="1600" b="0" dirty="0">
                <a:latin typeface="+mj-lt"/>
              </a:rPr>
              <a:t>SUB  </a:t>
            </a:r>
            <a:r>
              <a:rPr lang="en-US" altLang="en-US" sz="1600" b="0" dirty="0" err="1">
                <a:latin typeface="+mj-lt"/>
              </a:rPr>
              <a:t>CalculateDiscount</a:t>
            </a:r>
            <a:r>
              <a:rPr lang="en-US" altLang="en-US" sz="1600" b="0" dirty="0">
                <a:latin typeface="+mj-lt"/>
              </a:rPr>
              <a:t>(</a:t>
            </a:r>
            <a:r>
              <a:rPr lang="en-US" altLang="en-US" sz="1600" b="0" dirty="0" err="1">
                <a:latin typeface="+mj-lt"/>
              </a:rPr>
              <a:t>PurchaseAmount</a:t>
            </a:r>
            <a:r>
              <a:rPr lang="en-US" altLang="en-US" sz="1600" b="0" dirty="0">
                <a:latin typeface="+mj-lt"/>
              </a:rPr>
              <a:t>)</a:t>
            </a:r>
          </a:p>
          <a:p>
            <a:pPr eaLnBrk="1" hangingPunct="1">
              <a:lnSpc>
                <a:spcPct val="90000"/>
              </a:lnSpc>
              <a:spcBef>
                <a:spcPts val="600"/>
              </a:spcBef>
              <a:buClrTx/>
              <a:buFontTx/>
              <a:buNone/>
            </a:pPr>
            <a:r>
              <a:rPr lang="en-US" altLang="en-US" sz="1600" b="0" dirty="0">
                <a:latin typeface="+mj-lt"/>
              </a:rPr>
              <a:t>	DECLARE </a:t>
            </a:r>
            <a:r>
              <a:rPr lang="en-US" altLang="en-US" sz="1600" b="0" dirty="0" err="1">
                <a:latin typeface="+mj-lt"/>
              </a:rPr>
              <a:t>DiscountAmt</a:t>
            </a:r>
            <a:r>
              <a:rPr lang="en-US" altLang="en-US" sz="1600" b="0" dirty="0">
                <a:latin typeface="+mj-lt"/>
              </a:rPr>
              <a:t> AS INTEGER AND STORE 0</a:t>
            </a:r>
          </a:p>
          <a:p>
            <a:pPr eaLnBrk="1" hangingPunct="1">
              <a:lnSpc>
                <a:spcPct val="90000"/>
              </a:lnSpc>
              <a:spcBef>
                <a:spcPts val="600"/>
              </a:spcBef>
              <a:buClrTx/>
              <a:buFontTx/>
              <a:buNone/>
            </a:pPr>
            <a:r>
              <a:rPr lang="en-US" altLang="en-US" sz="1600" b="0" dirty="0">
                <a:latin typeface="+mj-lt"/>
              </a:rPr>
              <a:t>	IF </a:t>
            </a:r>
            <a:r>
              <a:rPr lang="en-US" altLang="en-US" sz="1600" b="0" dirty="0" err="1">
                <a:latin typeface="+mj-lt"/>
              </a:rPr>
              <a:t>PurchaseAmount</a:t>
            </a:r>
            <a:r>
              <a:rPr lang="en-US" altLang="en-US" sz="1600" b="0" dirty="0">
                <a:latin typeface="+mj-lt"/>
              </a:rPr>
              <a:t> &gt; 5000 THEN</a:t>
            </a:r>
          </a:p>
          <a:p>
            <a:pPr eaLnBrk="1" hangingPunct="1">
              <a:lnSpc>
                <a:spcPct val="90000"/>
              </a:lnSpc>
              <a:spcBef>
                <a:spcPts val="600"/>
              </a:spcBef>
              <a:buClrTx/>
              <a:buFontTx/>
              <a:buNone/>
            </a:pPr>
            <a:r>
              <a:rPr lang="en-US" altLang="en-US" sz="1600" b="0" dirty="0">
                <a:latin typeface="+mj-lt"/>
              </a:rPr>
              <a:t>		</a:t>
            </a:r>
            <a:r>
              <a:rPr lang="en-US" altLang="en-US" sz="1600" b="0" dirty="0" err="1">
                <a:latin typeface="+mj-lt"/>
              </a:rPr>
              <a:t>DiscountAmt</a:t>
            </a:r>
            <a:r>
              <a:rPr lang="en-US" altLang="en-US" sz="1600" b="0" dirty="0">
                <a:latin typeface="+mj-lt"/>
              </a:rPr>
              <a:t> = .30 * </a:t>
            </a:r>
            <a:r>
              <a:rPr lang="en-US" altLang="en-US" sz="1600" b="0" dirty="0" err="1">
                <a:latin typeface="+mj-lt"/>
              </a:rPr>
              <a:t>PurchaseAmount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	ELSE IF </a:t>
            </a:r>
            <a:r>
              <a:rPr lang="en-US" altLang="en-US" sz="1600" b="0" dirty="0" err="1">
                <a:latin typeface="+mj-lt"/>
              </a:rPr>
              <a:t>PurchaseAmount</a:t>
            </a:r>
            <a:r>
              <a:rPr lang="en-US" altLang="en-US" sz="1600" b="0" dirty="0">
                <a:latin typeface="+mj-lt"/>
              </a:rPr>
              <a:t> &gt; 3000 THEN</a:t>
            </a:r>
          </a:p>
          <a:p>
            <a:pPr eaLnBrk="1" hangingPunct="1">
              <a:lnSpc>
                <a:spcPct val="90000"/>
              </a:lnSpc>
              <a:spcBef>
                <a:spcPts val="600"/>
              </a:spcBef>
              <a:buClrTx/>
              <a:buFontTx/>
              <a:buNone/>
            </a:pPr>
            <a:r>
              <a:rPr lang="en-US" altLang="en-US" sz="1600" b="0" dirty="0">
                <a:latin typeface="+mj-lt"/>
              </a:rPr>
              <a:t>		</a:t>
            </a:r>
            <a:r>
              <a:rPr lang="en-US" altLang="en-US" sz="1600" b="0" dirty="0" err="1">
                <a:latin typeface="+mj-lt"/>
              </a:rPr>
              <a:t>DiscountAmount</a:t>
            </a:r>
            <a:r>
              <a:rPr lang="en-US" altLang="en-US" sz="1600" b="0" dirty="0">
                <a:latin typeface="+mj-lt"/>
              </a:rPr>
              <a:t> = .20 * </a:t>
            </a:r>
            <a:r>
              <a:rPr lang="en-US" altLang="en-US" sz="1600" b="0" dirty="0" err="1">
                <a:latin typeface="+mj-lt"/>
              </a:rPr>
              <a:t>PurchaseAmount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	ELSE IF </a:t>
            </a:r>
            <a:r>
              <a:rPr lang="en-US" altLang="en-US" sz="1600" b="0" dirty="0" err="1">
                <a:latin typeface="+mj-lt"/>
              </a:rPr>
              <a:t>PurchaseAmount</a:t>
            </a:r>
            <a:r>
              <a:rPr lang="en-US" altLang="en-US" sz="1600" b="0" dirty="0">
                <a:latin typeface="+mj-lt"/>
              </a:rPr>
              <a:t> &gt; 1000 THEN</a:t>
            </a:r>
          </a:p>
          <a:p>
            <a:pPr eaLnBrk="1" hangingPunct="1">
              <a:lnSpc>
                <a:spcPct val="90000"/>
              </a:lnSpc>
              <a:spcBef>
                <a:spcPts val="600"/>
              </a:spcBef>
              <a:buClrTx/>
              <a:buFontTx/>
              <a:buNone/>
            </a:pPr>
            <a:r>
              <a:rPr lang="en-US" altLang="en-US" sz="1600" b="0" dirty="0">
                <a:latin typeface="+mj-lt"/>
              </a:rPr>
              <a:t>		</a:t>
            </a:r>
            <a:r>
              <a:rPr lang="en-US" altLang="en-US" sz="1600" b="0" dirty="0" err="1">
                <a:latin typeface="+mj-lt"/>
              </a:rPr>
              <a:t>DiscountAmt</a:t>
            </a:r>
            <a:r>
              <a:rPr lang="en-US" altLang="en-US" sz="1600" b="0" dirty="0">
                <a:latin typeface="+mj-lt"/>
              </a:rPr>
              <a:t> = .10 * </a:t>
            </a:r>
            <a:r>
              <a:rPr lang="en-US" altLang="en-US" sz="1600" b="0" dirty="0" err="1">
                <a:latin typeface="+mj-lt"/>
              </a:rPr>
              <a:t>PurchaseAmount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	END IF </a:t>
            </a:r>
          </a:p>
          <a:p>
            <a:pPr eaLnBrk="1" hangingPunct="1">
              <a:lnSpc>
                <a:spcPct val="90000"/>
              </a:lnSpc>
              <a:spcBef>
                <a:spcPts val="600"/>
              </a:spcBef>
              <a:buClrTx/>
              <a:buFontTx/>
              <a:buNone/>
            </a:pPr>
            <a:r>
              <a:rPr lang="en-US" altLang="en-US" sz="1600" b="0" dirty="0">
                <a:latin typeface="+mj-lt"/>
              </a:rPr>
              <a:t>	RETURN </a:t>
            </a:r>
            <a:r>
              <a:rPr lang="en-US" altLang="en-US" sz="1600" b="0" dirty="0" err="1">
                <a:latin typeface="+mj-lt"/>
              </a:rPr>
              <a:t>DiscountAmt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END SUB</a:t>
            </a:r>
          </a:p>
        </p:txBody>
      </p:sp>
    </p:spTree>
    <p:extLst>
      <p:ext uri="{BB962C8B-B14F-4D97-AF65-F5344CB8AC3E}">
        <p14:creationId xmlns:p14="http://schemas.microsoft.com/office/powerpoint/2010/main" val="226437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sz="1200" dirty="0"/>
              <a:t/>
            </a:r>
            <a:br>
              <a:rPr lang="en-US" sz="1200" dirty="0"/>
            </a:br>
            <a:r>
              <a:rPr lang="en-US" dirty="0"/>
              <a:t>Code Considerations During </a:t>
            </a:r>
            <a:r>
              <a:rPr lang="en-US" dirty="0" smtClean="0"/>
              <a:t>Modularization</a:t>
            </a:r>
            <a:endParaRPr lang="en-US" dirty="0"/>
          </a:p>
        </p:txBody>
      </p:sp>
      <p:sp>
        <p:nvSpPr>
          <p:cNvPr id="3" name="Content Placeholder 2"/>
          <p:cNvSpPr>
            <a:spLocks noGrp="1"/>
          </p:cNvSpPr>
          <p:nvPr>
            <p:ph idx="1"/>
          </p:nvPr>
        </p:nvSpPr>
        <p:spPr/>
        <p:txBody>
          <a:bodyPr/>
          <a:lstStyle/>
          <a:p>
            <a:r>
              <a:rPr lang="en-US" dirty="0"/>
              <a:t>During modularization of the code we need to decide:</a:t>
            </a:r>
          </a:p>
          <a:p>
            <a:pPr lvl="1"/>
            <a:r>
              <a:rPr lang="en-US" dirty="0"/>
              <a:t>Input Parameters:</a:t>
            </a:r>
          </a:p>
          <a:p>
            <a:pPr lvl="2"/>
            <a:r>
              <a:rPr lang="en-US" dirty="0"/>
              <a:t>For each lower level routine, what input parameters should be passed? </a:t>
            </a:r>
          </a:p>
          <a:p>
            <a:pPr lvl="1"/>
            <a:r>
              <a:rPr lang="en-US" dirty="0"/>
              <a:t>Output Parameters:</a:t>
            </a:r>
          </a:p>
          <a:p>
            <a:pPr lvl="2"/>
            <a:r>
              <a:rPr lang="en-US" dirty="0"/>
              <a:t>Should the output be in the form of a “parameter” or a “return value”? </a:t>
            </a:r>
          </a:p>
          <a:p>
            <a:endParaRPr lang="en-US" dirty="0"/>
          </a:p>
        </p:txBody>
      </p:sp>
    </p:spTree>
    <p:extLst>
      <p:ext uri="{BB962C8B-B14F-4D97-AF65-F5344CB8AC3E}">
        <p14:creationId xmlns:p14="http://schemas.microsoft.com/office/powerpoint/2010/main" val="2575967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Code </a:t>
            </a:r>
            <a:r>
              <a:rPr lang="en-US" dirty="0" smtClean="0"/>
              <a:t>Considerations</a:t>
            </a:r>
            <a:endParaRPr lang="en-US" dirty="0"/>
          </a:p>
        </p:txBody>
      </p:sp>
      <p:sp>
        <p:nvSpPr>
          <p:cNvPr id="3" name="Content Placeholder 2"/>
          <p:cNvSpPr>
            <a:spLocks noGrp="1"/>
          </p:cNvSpPr>
          <p:nvPr>
            <p:ph idx="1"/>
          </p:nvPr>
        </p:nvSpPr>
        <p:spPr>
          <a:xfrm>
            <a:off x="298516" y="1399516"/>
            <a:ext cx="8845484" cy="4643751"/>
          </a:xfrm>
        </p:spPr>
        <p:txBody>
          <a:bodyPr/>
          <a:lstStyle/>
          <a:p>
            <a:r>
              <a:rPr lang="en-US" dirty="0"/>
              <a:t>Analyze parameters and return values for </a:t>
            </a:r>
            <a:r>
              <a:rPr lang="en-US" dirty="0" err="1"/>
              <a:t>Accept_Employee_Details</a:t>
            </a:r>
            <a:r>
              <a:rPr lang="en-US" dirty="0"/>
              <a:t>, </a:t>
            </a:r>
            <a:r>
              <a:rPr lang="en-US" dirty="0" err="1"/>
              <a:t>Compute_Deductions</a:t>
            </a:r>
            <a:r>
              <a:rPr lang="en-US" dirty="0"/>
              <a:t> , </a:t>
            </a:r>
            <a:r>
              <a:rPr lang="en-US" dirty="0" err="1"/>
              <a:t>Compute_Gross_Pay</a:t>
            </a:r>
            <a:endParaRPr lang="en-US" dirty="0"/>
          </a:p>
          <a:p>
            <a:endParaRPr lang="en-US" dirty="0"/>
          </a:p>
        </p:txBody>
      </p:sp>
      <p:sp>
        <p:nvSpPr>
          <p:cNvPr id="9" name="AutoShape 5"/>
          <p:cNvSpPr>
            <a:spLocks noChangeArrowheads="1"/>
          </p:cNvSpPr>
          <p:nvPr/>
        </p:nvSpPr>
        <p:spPr bwMode="auto">
          <a:xfrm>
            <a:off x="700088" y="2527300"/>
            <a:ext cx="6324600"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defRPr/>
            </a:pPr>
            <a:endParaRPr lang="en-US" sz="1200" dirty="0">
              <a:latin typeface="+mj-lt"/>
            </a:endParaRPr>
          </a:p>
          <a:p>
            <a:pPr lvl="1">
              <a:defRPr/>
            </a:pPr>
            <a:r>
              <a:rPr lang="en-US" sz="1200" dirty="0">
                <a:latin typeface="+mj-lt"/>
              </a:rPr>
              <a:t>SUB </a:t>
            </a:r>
            <a:r>
              <a:rPr lang="en-US" sz="1200" dirty="0" err="1">
                <a:latin typeface="+mj-lt"/>
              </a:rPr>
              <a:t>Accept_Employee_Details</a:t>
            </a:r>
            <a:r>
              <a:rPr lang="en-US" sz="1200" dirty="0">
                <a:latin typeface="+mj-lt"/>
              </a:rPr>
              <a:t>()       </a:t>
            </a:r>
          </a:p>
          <a:p>
            <a:pPr lvl="1">
              <a:defRPr/>
            </a:pPr>
            <a:r>
              <a:rPr lang="en-US" sz="1200" dirty="0">
                <a:latin typeface="+mj-lt"/>
              </a:rPr>
              <a:t>        ACCEPT </a:t>
            </a:r>
            <a:r>
              <a:rPr lang="en-US" sz="1200" dirty="0" err="1">
                <a:latin typeface="+mj-lt"/>
              </a:rPr>
              <a:t>emp_code</a:t>
            </a:r>
            <a:r>
              <a:rPr lang="en-US" sz="1200" dirty="0">
                <a:latin typeface="+mj-lt"/>
              </a:rPr>
              <a:t>, Basic</a:t>
            </a:r>
          </a:p>
          <a:p>
            <a:pPr lvl="1">
              <a:defRPr/>
            </a:pPr>
            <a:r>
              <a:rPr lang="en-US" sz="1200" dirty="0">
                <a:latin typeface="+mj-lt"/>
              </a:rPr>
              <a:t>END SUB</a:t>
            </a:r>
          </a:p>
          <a:p>
            <a:pPr lvl="1">
              <a:defRPr/>
            </a:pPr>
            <a:endParaRPr lang="en-US" sz="1200" dirty="0">
              <a:latin typeface="+mj-lt"/>
            </a:endParaRPr>
          </a:p>
        </p:txBody>
      </p:sp>
      <p:sp>
        <p:nvSpPr>
          <p:cNvPr id="10" name="AutoShape 5"/>
          <p:cNvSpPr>
            <a:spLocks noChangeArrowheads="1"/>
          </p:cNvSpPr>
          <p:nvPr/>
        </p:nvSpPr>
        <p:spPr bwMode="auto">
          <a:xfrm>
            <a:off x="700088" y="4876800"/>
            <a:ext cx="6310312"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endParaRPr lang="en-US" sz="1200" dirty="0">
              <a:latin typeface="+mj-lt"/>
            </a:endParaRPr>
          </a:p>
          <a:p>
            <a:pPr lvl="1">
              <a:defRPr/>
            </a:pPr>
            <a:r>
              <a:rPr lang="en-US" sz="1200" dirty="0">
                <a:latin typeface="+mj-lt"/>
              </a:rPr>
              <a:t>SUB </a:t>
            </a:r>
            <a:r>
              <a:rPr lang="en-US" sz="1200" dirty="0" err="1">
                <a:latin typeface="+mj-lt"/>
              </a:rPr>
              <a:t>Compute_Gross_Pay</a:t>
            </a:r>
            <a:r>
              <a:rPr lang="en-US" sz="1200" dirty="0">
                <a:latin typeface="+mj-lt"/>
              </a:rPr>
              <a:t>(Basic) </a:t>
            </a:r>
          </a:p>
          <a:p>
            <a:pPr lvl="1">
              <a:defRPr/>
            </a:pPr>
            <a:r>
              <a:rPr lang="en-US" sz="1200" dirty="0">
                <a:latin typeface="+mj-lt"/>
              </a:rPr>
              <a:t>   HRA = 0.5 * Basic	/*** House Rent Allowance ***/</a:t>
            </a:r>
          </a:p>
          <a:p>
            <a:pPr lvl="1">
              <a:defRPr/>
            </a:pPr>
            <a:r>
              <a:rPr lang="en-US" sz="1200" dirty="0">
                <a:latin typeface="+mj-lt"/>
              </a:rPr>
              <a:t>   OPA = 0.3 * Basic	/*** Offshore project allowance ***/</a:t>
            </a:r>
          </a:p>
          <a:p>
            <a:pPr lvl="1">
              <a:defRPr/>
            </a:pPr>
            <a:r>
              <a:rPr lang="en-US" sz="1200" dirty="0">
                <a:latin typeface="+mj-lt"/>
              </a:rPr>
              <a:t>   Conveyance = 1700</a:t>
            </a:r>
          </a:p>
          <a:p>
            <a:pPr lvl="1">
              <a:defRPr/>
            </a:pPr>
            <a:r>
              <a:rPr lang="en-US" sz="1200" dirty="0">
                <a:latin typeface="+mj-lt"/>
              </a:rPr>
              <a:t>   Gross = Basic + HRA + OPA + Conveyance</a:t>
            </a:r>
          </a:p>
          <a:p>
            <a:pPr lvl="1">
              <a:defRPr/>
            </a:pPr>
            <a:r>
              <a:rPr lang="en-US" sz="1200" dirty="0">
                <a:latin typeface="+mj-lt"/>
              </a:rPr>
              <a:t>END SUB</a:t>
            </a:r>
          </a:p>
        </p:txBody>
      </p:sp>
      <p:sp>
        <p:nvSpPr>
          <p:cNvPr id="11" name="AutoShape 5"/>
          <p:cNvSpPr>
            <a:spLocks noChangeArrowheads="1"/>
          </p:cNvSpPr>
          <p:nvPr/>
        </p:nvSpPr>
        <p:spPr bwMode="auto">
          <a:xfrm>
            <a:off x="685800" y="3614738"/>
            <a:ext cx="6338888" cy="103346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sz="1200" dirty="0">
                <a:latin typeface="+mj-lt"/>
              </a:rPr>
              <a:t>SUB </a:t>
            </a:r>
            <a:r>
              <a:rPr lang="en-US" sz="1200" dirty="0" err="1">
                <a:latin typeface="+mj-lt"/>
              </a:rPr>
              <a:t>Compute_Deductions</a:t>
            </a:r>
            <a:r>
              <a:rPr lang="en-US" sz="1200" dirty="0">
                <a:latin typeface="+mj-lt"/>
              </a:rPr>
              <a:t>(Basic) </a:t>
            </a:r>
          </a:p>
          <a:p>
            <a:pPr lvl="1">
              <a:defRPr/>
            </a:pPr>
            <a:r>
              <a:rPr lang="en-US" sz="1200" dirty="0">
                <a:latin typeface="+mj-lt"/>
              </a:rPr>
              <a:t>   </a:t>
            </a:r>
            <a:r>
              <a:rPr lang="en-US" sz="1200" dirty="0" err="1">
                <a:latin typeface="+mj-lt"/>
              </a:rPr>
              <a:t>Provident_Fund</a:t>
            </a:r>
            <a:r>
              <a:rPr lang="en-US" sz="1200" dirty="0">
                <a:latin typeface="+mj-lt"/>
              </a:rPr>
              <a:t> = 0.12 * Basic</a:t>
            </a:r>
          </a:p>
          <a:p>
            <a:pPr lvl="1">
              <a:defRPr/>
            </a:pPr>
            <a:r>
              <a:rPr lang="en-US" sz="1200" dirty="0">
                <a:latin typeface="+mj-lt"/>
              </a:rPr>
              <a:t>   </a:t>
            </a:r>
            <a:r>
              <a:rPr lang="en-US" sz="1200" dirty="0" err="1">
                <a:latin typeface="+mj-lt"/>
              </a:rPr>
              <a:t>Prof_Tax</a:t>
            </a:r>
            <a:r>
              <a:rPr lang="en-US" sz="1200" dirty="0">
                <a:latin typeface="+mj-lt"/>
              </a:rPr>
              <a:t> = 200</a:t>
            </a:r>
          </a:p>
          <a:p>
            <a:pPr lvl="1">
              <a:defRPr/>
            </a:pPr>
            <a:r>
              <a:rPr lang="en-US" sz="1200" dirty="0">
                <a:latin typeface="+mj-lt"/>
              </a:rPr>
              <a:t>   </a:t>
            </a:r>
            <a:r>
              <a:rPr lang="en-US" sz="1200" dirty="0" err="1">
                <a:latin typeface="+mj-lt"/>
              </a:rPr>
              <a:t>Compute_Income_Tax</a:t>
            </a:r>
            <a:r>
              <a:rPr lang="en-US" sz="1200" dirty="0">
                <a:latin typeface="+mj-lt"/>
              </a:rPr>
              <a:t> (Basic)</a:t>
            </a:r>
          </a:p>
          <a:p>
            <a:pPr lvl="1">
              <a:defRPr/>
            </a:pPr>
            <a:r>
              <a:rPr lang="en-US" sz="1200" dirty="0">
                <a:latin typeface="+mj-lt"/>
              </a:rPr>
              <a:t>END SUB</a:t>
            </a:r>
          </a:p>
        </p:txBody>
      </p:sp>
    </p:spTree>
    <p:extLst>
      <p:ext uri="{BB962C8B-B14F-4D97-AF65-F5344CB8AC3E}">
        <p14:creationId xmlns:p14="http://schemas.microsoft.com/office/powerpoint/2010/main" val="2950050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Guidelines to follow while using </a:t>
            </a:r>
            <a:r>
              <a:rPr lang="en-US" dirty="0" smtClean="0"/>
              <a:t>arguments</a:t>
            </a:r>
            <a:endParaRPr lang="en-US" dirty="0"/>
          </a:p>
        </p:txBody>
      </p:sp>
      <p:sp>
        <p:nvSpPr>
          <p:cNvPr id="3" name="Content Placeholder 2"/>
          <p:cNvSpPr>
            <a:spLocks noGrp="1"/>
          </p:cNvSpPr>
          <p:nvPr>
            <p:ph idx="1"/>
          </p:nvPr>
        </p:nvSpPr>
        <p:spPr/>
        <p:txBody>
          <a:bodyPr/>
          <a:lstStyle/>
          <a:p>
            <a:r>
              <a:rPr lang="en-US" dirty="0"/>
              <a:t>Identify input and output parameters</a:t>
            </a:r>
          </a:p>
          <a:p>
            <a:r>
              <a:rPr lang="en-US" dirty="0"/>
              <a:t>Only include the parameters which are used by the module</a:t>
            </a:r>
          </a:p>
          <a:p>
            <a:r>
              <a:rPr lang="en-US" dirty="0"/>
              <a:t>If parameters are related to each other, then pass record as an argument instead of multiple parameters</a:t>
            </a:r>
          </a:p>
          <a:p>
            <a:endParaRPr lang="en-US" dirty="0"/>
          </a:p>
          <a:p>
            <a:endParaRPr lang="en-US" dirty="0"/>
          </a:p>
        </p:txBody>
      </p:sp>
    </p:spTree>
    <p:extLst>
      <p:ext uri="{BB962C8B-B14F-4D97-AF65-F5344CB8AC3E}">
        <p14:creationId xmlns:p14="http://schemas.microsoft.com/office/powerpoint/2010/main" val="1997798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 Modular Programming</a:t>
            </a:r>
            <a:r>
              <a:rPr lang="en-US" dirty="0"/>
              <a:t/>
            </a:r>
            <a:br>
              <a:rPr lang="en-US" dirty="0"/>
            </a:br>
            <a:r>
              <a:rPr lang="en-US" dirty="0"/>
              <a:t>Best practice to follow for return </a:t>
            </a:r>
            <a:r>
              <a:rPr lang="en-US" dirty="0" smtClean="0"/>
              <a:t>values</a:t>
            </a:r>
            <a:endParaRPr lang="en-US" dirty="0"/>
          </a:p>
        </p:txBody>
      </p:sp>
      <p:sp>
        <p:nvSpPr>
          <p:cNvPr id="3" name="Content Placeholder 2"/>
          <p:cNvSpPr>
            <a:spLocks noGrp="1"/>
          </p:cNvSpPr>
          <p:nvPr>
            <p:ph idx="1"/>
          </p:nvPr>
        </p:nvSpPr>
        <p:spPr/>
        <p:txBody>
          <a:bodyPr/>
          <a:lstStyle/>
          <a:p>
            <a:r>
              <a:rPr lang="en-US" dirty="0"/>
              <a:t>Have a single exit point from each module</a:t>
            </a:r>
          </a:p>
          <a:p>
            <a:r>
              <a:rPr lang="en-US" dirty="0"/>
              <a:t>Return null values instead of zero length arrays</a:t>
            </a:r>
          </a:p>
          <a:p>
            <a:r>
              <a:rPr lang="en-US" dirty="0"/>
              <a:t>Use well defined exceptions and error codes</a:t>
            </a:r>
          </a:p>
          <a:p>
            <a:r>
              <a:rPr lang="en-US" dirty="0"/>
              <a:t>Based on the number of values to be returned, use specific return type like array or records.</a:t>
            </a:r>
          </a:p>
          <a:p>
            <a:r>
              <a:rPr lang="en-US" dirty="0"/>
              <a:t>Consider the side effects of return values while integrating all the modules together.</a:t>
            </a:r>
          </a:p>
          <a:p>
            <a:endParaRPr lang="en-US" dirty="0"/>
          </a:p>
        </p:txBody>
      </p:sp>
    </p:spTree>
    <p:extLst>
      <p:ext uri="{BB962C8B-B14F-4D97-AF65-F5344CB8AC3E}">
        <p14:creationId xmlns:p14="http://schemas.microsoft.com/office/powerpoint/2010/main" val="539279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a:t>
            </a:r>
            <a:r>
              <a:rPr lang="en-US" sz="1200" dirty="0" smtClean="0"/>
              <a:t>.1.1 </a:t>
            </a:r>
            <a:r>
              <a:rPr lang="en-US" sz="1200" dirty="0"/>
              <a:t>Readable</a:t>
            </a:r>
            <a:br>
              <a:rPr lang="en-US" sz="1200" dirty="0"/>
            </a:br>
            <a:r>
              <a:rPr lang="en-US" dirty="0"/>
              <a:t>Naming </a:t>
            </a:r>
            <a:r>
              <a:rPr lang="en-US" dirty="0" smtClean="0"/>
              <a:t>Conventions</a:t>
            </a:r>
            <a:endParaRPr lang="en-US" dirty="0"/>
          </a:p>
        </p:txBody>
      </p:sp>
      <p:sp>
        <p:nvSpPr>
          <p:cNvPr id="6" name="Content Placeholder 5"/>
          <p:cNvSpPr>
            <a:spLocks noGrp="1"/>
          </p:cNvSpPr>
          <p:nvPr>
            <p:ph idx="1"/>
          </p:nvPr>
        </p:nvSpPr>
        <p:spPr/>
        <p:txBody>
          <a:bodyPr/>
          <a:lstStyle/>
          <a:p>
            <a:r>
              <a:rPr lang="en-US" dirty="0"/>
              <a:t>Use Meaningful names  </a:t>
            </a:r>
          </a:p>
          <a:p>
            <a:pPr lvl="1"/>
            <a:r>
              <a:rPr lang="en-US" dirty="0"/>
              <a:t>Use Verb-noun format (be specific):  </a:t>
            </a:r>
          </a:p>
          <a:p>
            <a:pPr lvl="1"/>
            <a:r>
              <a:rPr lang="en-US" dirty="0"/>
              <a:t>Avoid generic names</a:t>
            </a:r>
          </a:p>
          <a:p>
            <a:r>
              <a:rPr lang="en-US" dirty="0"/>
              <a:t>Good variable names ensures readability.</a:t>
            </a:r>
          </a:p>
          <a:p>
            <a:r>
              <a:rPr lang="en-US" dirty="0"/>
              <a:t>Use naming conventions to distinguish Scope of data.  </a:t>
            </a:r>
          </a:p>
          <a:p>
            <a:r>
              <a:rPr lang="en-US" dirty="0"/>
              <a:t>Use capitalized names for distinguishing constants among other variables.</a:t>
            </a:r>
          </a:p>
          <a:p>
            <a:r>
              <a:rPr lang="en-US" dirty="0"/>
              <a:t>Names should be readable, memorable and appropriate</a:t>
            </a:r>
          </a:p>
          <a:p>
            <a:r>
              <a:rPr lang="en-US" dirty="0"/>
              <a:t>A good name tends to express the “what” than the “how”</a:t>
            </a:r>
          </a:p>
          <a:p>
            <a:endParaRPr lang="en-US" dirty="0"/>
          </a:p>
        </p:txBody>
      </p:sp>
    </p:spTree>
    <p:extLst>
      <p:ext uri="{BB962C8B-B14F-4D97-AF65-F5344CB8AC3E}">
        <p14:creationId xmlns:p14="http://schemas.microsoft.com/office/powerpoint/2010/main" val="3377775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smtClean="0"/>
              <a:t>1.3 </a:t>
            </a:r>
            <a:r>
              <a:rPr lang="en-US" sz="1200" dirty="0"/>
              <a:t>Coupling and cohesion</a:t>
            </a:r>
            <a:br>
              <a:rPr lang="en-US" sz="1200" dirty="0"/>
            </a:br>
            <a:r>
              <a:rPr lang="en-US" dirty="0" smtClean="0"/>
              <a:t>Coupling</a:t>
            </a:r>
            <a:endParaRPr lang="en-US" dirty="0"/>
          </a:p>
        </p:txBody>
      </p:sp>
      <p:sp>
        <p:nvSpPr>
          <p:cNvPr id="5" name="Content Placeholder 4"/>
          <p:cNvSpPr>
            <a:spLocks noGrp="1"/>
          </p:cNvSpPr>
          <p:nvPr>
            <p:ph idx="1"/>
          </p:nvPr>
        </p:nvSpPr>
        <p:spPr/>
        <p:txBody>
          <a:bodyPr/>
          <a:lstStyle/>
          <a:p>
            <a:r>
              <a:rPr lang="en-US" dirty="0"/>
              <a:t>Coupling or Dependency is the degree to which each program module relies on each other. </a:t>
            </a:r>
          </a:p>
          <a:p>
            <a:r>
              <a:rPr lang="en-US" dirty="0"/>
              <a:t>Tightly coupled systems disadvantages:</a:t>
            </a:r>
          </a:p>
          <a:p>
            <a:pPr lvl="1"/>
            <a:r>
              <a:rPr lang="en-US" dirty="0"/>
              <a:t>A change in one module forces a ripple-effect of changes in other modules. </a:t>
            </a:r>
          </a:p>
          <a:p>
            <a:pPr lvl="1"/>
            <a:r>
              <a:rPr lang="en-US" dirty="0"/>
              <a:t>Assembly of modules might require more effort and/or time due to the increased </a:t>
            </a:r>
            <a:r>
              <a:rPr lang="en-US" dirty="0" smtClean="0"/>
              <a:t>inter-module </a:t>
            </a:r>
            <a:r>
              <a:rPr lang="en-US" dirty="0"/>
              <a:t>dependency. </a:t>
            </a:r>
          </a:p>
          <a:p>
            <a:pPr lvl="1"/>
            <a:r>
              <a:rPr lang="en-US" dirty="0" smtClean="0"/>
              <a:t>A </a:t>
            </a:r>
            <a:r>
              <a:rPr lang="en-US" dirty="0"/>
              <a:t>particular module might be harder to reuse and/or test because dependent modules must be included</a:t>
            </a:r>
          </a:p>
          <a:p>
            <a:endParaRPr lang="en-US" dirty="0"/>
          </a:p>
        </p:txBody>
      </p:sp>
    </p:spTree>
    <p:extLst>
      <p:ext uri="{BB962C8B-B14F-4D97-AF65-F5344CB8AC3E}">
        <p14:creationId xmlns:p14="http://schemas.microsoft.com/office/powerpoint/2010/main" val="3676181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 </a:t>
            </a:r>
            <a:r>
              <a:rPr lang="en-US" sz="1200" dirty="0"/>
              <a:t>Coupling and cohesion</a:t>
            </a:r>
            <a:r>
              <a:rPr lang="en-US" dirty="0"/>
              <a:t/>
            </a:r>
            <a:br>
              <a:rPr lang="en-US" dirty="0"/>
            </a:br>
            <a:r>
              <a:rPr lang="en-US" dirty="0" smtClean="0"/>
              <a:t>Coupling</a:t>
            </a:r>
            <a:endParaRPr lang="en-US" dirty="0"/>
          </a:p>
        </p:txBody>
      </p:sp>
      <p:sp>
        <p:nvSpPr>
          <p:cNvPr id="3" name="Content Placeholder 2"/>
          <p:cNvSpPr>
            <a:spLocks noGrp="1"/>
          </p:cNvSpPr>
          <p:nvPr>
            <p:ph idx="1"/>
          </p:nvPr>
        </p:nvSpPr>
        <p:spPr/>
        <p:txBody>
          <a:bodyPr/>
          <a:lstStyle/>
          <a:p>
            <a:r>
              <a:rPr lang="en-US" dirty="0"/>
              <a:t>Loosely coupled systems advantages :</a:t>
            </a:r>
          </a:p>
          <a:p>
            <a:pPr lvl="1"/>
            <a:r>
              <a:rPr lang="en-US" dirty="0"/>
              <a:t>A change in one module usually does not force a ripple-effect of changes in other modules. </a:t>
            </a:r>
          </a:p>
          <a:p>
            <a:pPr lvl="1"/>
            <a:r>
              <a:rPr lang="en-US" dirty="0"/>
              <a:t>Assembly of modules might require less effort and/or time due to the decreased inter-module dependency. </a:t>
            </a:r>
          </a:p>
          <a:p>
            <a:pPr lvl="1"/>
            <a:r>
              <a:rPr lang="en-US" dirty="0"/>
              <a:t>A particular module might be easier to reuse and/or test because dependent modules do not need to be included</a:t>
            </a:r>
          </a:p>
          <a:p>
            <a:endParaRPr lang="en-US" dirty="0"/>
          </a:p>
        </p:txBody>
      </p:sp>
    </p:spTree>
    <p:extLst>
      <p:ext uri="{BB962C8B-B14F-4D97-AF65-F5344CB8AC3E}">
        <p14:creationId xmlns:p14="http://schemas.microsoft.com/office/powerpoint/2010/main" val="3217323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 </a:t>
            </a:r>
            <a:r>
              <a:rPr lang="en-US" sz="1200" dirty="0"/>
              <a:t>Coupling and Cohesion</a:t>
            </a:r>
            <a:br>
              <a:rPr lang="en-US" sz="1200" dirty="0"/>
            </a:br>
            <a:r>
              <a:rPr lang="en-US" dirty="0" err="1" smtClean="0"/>
              <a:t>Cohesion</a:t>
            </a:r>
            <a:endParaRPr lang="en-US" dirty="0"/>
          </a:p>
        </p:txBody>
      </p:sp>
      <p:sp>
        <p:nvSpPr>
          <p:cNvPr id="3" name="Content Placeholder 2"/>
          <p:cNvSpPr>
            <a:spLocks noGrp="1"/>
          </p:cNvSpPr>
          <p:nvPr>
            <p:ph idx="1"/>
          </p:nvPr>
        </p:nvSpPr>
        <p:spPr/>
        <p:txBody>
          <a:bodyPr/>
          <a:lstStyle/>
          <a:p>
            <a:r>
              <a:rPr lang="en-US" dirty="0"/>
              <a:t>A cohesion is a measure of how the activities within a single module are related to one another. </a:t>
            </a:r>
          </a:p>
          <a:p>
            <a:r>
              <a:rPr lang="en-US" dirty="0"/>
              <a:t>Principle of Cohesion: </a:t>
            </a:r>
          </a:p>
          <a:p>
            <a:pPr lvl="1"/>
            <a:r>
              <a:rPr lang="en-US" dirty="0"/>
              <a:t>A module should do one thing and do it well</a:t>
            </a:r>
          </a:p>
          <a:p>
            <a:r>
              <a:rPr lang="en-US" dirty="0"/>
              <a:t>If a module follows the given principle, then it is high cohesion.</a:t>
            </a:r>
          </a:p>
        </p:txBody>
      </p:sp>
    </p:spTree>
    <p:extLst>
      <p:ext uri="{BB962C8B-B14F-4D97-AF65-F5344CB8AC3E}">
        <p14:creationId xmlns:p14="http://schemas.microsoft.com/office/powerpoint/2010/main" val="3400449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 </a:t>
            </a:r>
            <a:r>
              <a:rPr lang="en-US" sz="1200" dirty="0"/>
              <a:t>Coupling and Cohesion</a:t>
            </a:r>
            <a:r>
              <a:rPr lang="en-US" dirty="0"/>
              <a:t/>
            </a:r>
            <a:br>
              <a:rPr lang="en-US" dirty="0"/>
            </a:br>
            <a:r>
              <a:rPr lang="en-US" dirty="0" smtClean="0"/>
              <a:t>Example</a:t>
            </a:r>
            <a:endParaRPr lang="en-US" dirty="0"/>
          </a:p>
        </p:txBody>
      </p:sp>
      <p:sp>
        <p:nvSpPr>
          <p:cNvPr id="3" name="Content Placeholder 2"/>
          <p:cNvSpPr>
            <a:spLocks noGrp="1"/>
          </p:cNvSpPr>
          <p:nvPr>
            <p:ph idx="1"/>
          </p:nvPr>
        </p:nvSpPr>
        <p:spPr/>
        <p:txBody>
          <a:bodyPr/>
          <a:lstStyle/>
          <a:p>
            <a:r>
              <a:rPr lang="en-US" dirty="0"/>
              <a:t>Example 2: Now, consider the following piece of code as an example</a:t>
            </a:r>
          </a:p>
          <a:p>
            <a:r>
              <a:rPr lang="en-US" dirty="0"/>
              <a:t>Review the code for any issues (Coupling, cohesion)</a:t>
            </a:r>
          </a:p>
          <a:p>
            <a:endParaRPr lang="en-US" dirty="0"/>
          </a:p>
        </p:txBody>
      </p:sp>
      <p:sp>
        <p:nvSpPr>
          <p:cNvPr id="8" name="AutoShape 5"/>
          <p:cNvSpPr>
            <a:spLocks noChangeArrowheads="1"/>
          </p:cNvSpPr>
          <p:nvPr/>
        </p:nvSpPr>
        <p:spPr bwMode="auto">
          <a:xfrm>
            <a:off x="763588" y="2549167"/>
            <a:ext cx="6309360" cy="376015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endParaRPr lang="en-US" sz="1400">
              <a:solidFill>
                <a:srgbClr val="990000"/>
              </a:solidFill>
              <a:latin typeface="+mj-lt"/>
            </a:endParaRPr>
          </a:p>
        </p:txBody>
      </p:sp>
      <p:sp>
        <p:nvSpPr>
          <p:cNvPr id="9" name="Rectangle 4"/>
          <p:cNvSpPr>
            <a:spLocks noChangeArrowheads="1"/>
          </p:cNvSpPr>
          <p:nvPr/>
        </p:nvSpPr>
        <p:spPr bwMode="auto">
          <a:xfrm>
            <a:off x="1036638" y="2708920"/>
            <a:ext cx="56451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lvl="1" eaLnBrk="1" hangingPunct="1">
              <a:spcBef>
                <a:spcPct val="0"/>
              </a:spcBef>
              <a:buClrTx/>
              <a:buFontTx/>
              <a:buNone/>
            </a:pPr>
            <a:r>
              <a:rPr lang="en-US" altLang="en-US" sz="1400" dirty="0" smtClean="0">
                <a:solidFill>
                  <a:srgbClr val="000000"/>
                </a:solidFill>
                <a:latin typeface="+mj-lt"/>
              </a:rPr>
              <a:t>SUB </a:t>
            </a:r>
            <a:r>
              <a:rPr lang="en-US" altLang="en-US" sz="1400" dirty="0" err="1">
                <a:solidFill>
                  <a:srgbClr val="000000"/>
                </a:solidFill>
                <a:latin typeface="+mj-lt"/>
              </a:rPr>
              <a:t>ReadCust</a:t>
            </a:r>
            <a:r>
              <a:rPr lang="en-US" altLang="en-US" sz="1400" dirty="0">
                <a:solidFill>
                  <a:srgbClr val="000000"/>
                </a:solidFill>
                <a:latin typeface="+mj-lt"/>
              </a:rPr>
              <a:t> (filename, </a:t>
            </a:r>
            <a:r>
              <a:rPr lang="en-US" altLang="en-US" sz="1400" dirty="0" err="1">
                <a:solidFill>
                  <a:srgbClr val="000000"/>
                </a:solidFill>
                <a:latin typeface="+mj-lt"/>
              </a:rPr>
              <a:t>custrec</a:t>
            </a:r>
            <a:r>
              <a:rPr lang="en-US" altLang="en-US" sz="1400" dirty="0">
                <a:solidFill>
                  <a:srgbClr val="000000"/>
                </a:solidFill>
                <a:latin typeface="+mj-lt"/>
              </a:rPr>
              <a:t>) </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r>
              <a:rPr lang="en-US" altLang="en-US" sz="1400" dirty="0" err="1">
                <a:solidFill>
                  <a:srgbClr val="000000"/>
                </a:solidFill>
                <a:latin typeface="+mj-lt"/>
              </a:rPr>
              <a:t>Fopen</a:t>
            </a:r>
            <a:r>
              <a:rPr lang="en-US" altLang="en-US" sz="1400" dirty="0">
                <a:solidFill>
                  <a:srgbClr val="000000"/>
                </a:solidFill>
                <a:latin typeface="+mj-lt"/>
              </a:rPr>
              <a:t> (filename)</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Fread</a:t>
            </a:r>
            <a:r>
              <a:rPr lang="en-US" altLang="en-US" sz="1400" dirty="0">
                <a:solidFill>
                  <a:srgbClr val="000000"/>
                </a:solidFill>
                <a:latin typeface="+mj-lt"/>
              </a:rPr>
              <a:t> (</a:t>
            </a:r>
            <a:r>
              <a:rPr lang="en-US" altLang="en-US" sz="1400" dirty="0" err="1">
                <a:solidFill>
                  <a:srgbClr val="000000"/>
                </a:solidFill>
                <a:latin typeface="+mj-lt"/>
              </a:rPr>
              <a:t>custrec</a:t>
            </a: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END SUB</a:t>
            </a:r>
          </a:p>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r>
              <a:rPr lang="en-US" altLang="en-US" sz="1400" dirty="0">
                <a:solidFill>
                  <a:srgbClr val="000000"/>
                </a:solidFill>
                <a:latin typeface="+mj-lt"/>
              </a:rPr>
              <a:t>SUB </a:t>
            </a:r>
            <a:r>
              <a:rPr lang="en-US" altLang="en-US" sz="1400" dirty="0" err="1">
                <a:solidFill>
                  <a:srgbClr val="000000"/>
                </a:solidFill>
                <a:latin typeface="+mj-lt"/>
              </a:rPr>
              <a:t>writeCust</a:t>
            </a:r>
            <a:r>
              <a:rPr lang="en-US" altLang="en-US" sz="1400" dirty="0">
                <a:solidFill>
                  <a:srgbClr val="000000"/>
                </a:solidFill>
                <a:latin typeface="+mj-lt"/>
              </a:rPr>
              <a:t> (</a:t>
            </a:r>
            <a:r>
              <a:rPr lang="en-US" altLang="en-US" sz="1400" dirty="0" err="1">
                <a:solidFill>
                  <a:srgbClr val="000000"/>
                </a:solidFill>
                <a:latin typeface="+mj-lt"/>
              </a:rPr>
              <a:t>custrec</a:t>
            </a:r>
            <a:r>
              <a:rPr lang="en-US" altLang="en-US" sz="1400" dirty="0">
                <a:solidFill>
                  <a:srgbClr val="000000"/>
                </a:solidFill>
                <a:latin typeface="+mj-lt"/>
              </a:rPr>
              <a:t>) </a:t>
            </a:r>
          </a:p>
          <a:p>
            <a:pPr lvl="1" eaLnBrk="1" hangingPunct="1">
              <a:spcBef>
                <a:spcPct val="0"/>
              </a:spcBef>
              <a:buClrTx/>
              <a:buFontTx/>
              <a:buNone/>
            </a:pPr>
            <a:r>
              <a:rPr lang="en-US" altLang="en-US" sz="1400" dirty="0">
                <a:solidFill>
                  <a:srgbClr val="000000"/>
                </a:solidFill>
                <a:latin typeface="+mj-lt"/>
              </a:rPr>
              <a:t>	Rewind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Fwrite</a:t>
            </a:r>
            <a:r>
              <a:rPr lang="en-US" altLang="en-US" sz="1400" dirty="0">
                <a:solidFill>
                  <a:srgbClr val="000000"/>
                </a:solidFill>
                <a:latin typeface="+mj-lt"/>
              </a:rPr>
              <a:t> (</a:t>
            </a:r>
            <a:r>
              <a:rPr lang="en-US" altLang="en-US" sz="1400" dirty="0" err="1">
                <a:solidFill>
                  <a:srgbClr val="000000"/>
                </a:solidFill>
                <a:latin typeface="+mj-lt"/>
              </a:rPr>
              <a:t>custrec</a:t>
            </a: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Fclose</a:t>
            </a: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END SUB</a:t>
            </a:r>
          </a:p>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r>
              <a:rPr lang="en-US" altLang="en-US" sz="1400" dirty="0">
                <a:solidFill>
                  <a:srgbClr val="000000"/>
                </a:solidFill>
                <a:latin typeface="+mj-lt"/>
              </a:rPr>
              <a:t>SUB </a:t>
            </a:r>
            <a:r>
              <a:rPr lang="en-US" altLang="en-US" sz="1400" dirty="0" err="1">
                <a:latin typeface="+mj-lt"/>
              </a:rPr>
              <a:t>UpdateCust</a:t>
            </a:r>
            <a:r>
              <a:rPr lang="en-US" altLang="en-US" sz="1400" dirty="0">
                <a:latin typeface="+mj-lt"/>
              </a:rPr>
              <a:t> (filename, </a:t>
            </a:r>
            <a:r>
              <a:rPr lang="en-US" altLang="en-US" sz="1400" dirty="0" err="1">
                <a:latin typeface="+mj-lt"/>
              </a:rPr>
              <a:t>newbalance</a:t>
            </a:r>
            <a:r>
              <a:rPr lang="en-US" altLang="en-US" sz="1400" dirty="0">
                <a:latin typeface="+mj-lt"/>
              </a:rPr>
              <a:t>) </a:t>
            </a:r>
          </a:p>
          <a:p>
            <a:pPr lvl="1" eaLnBrk="1" hangingPunct="1">
              <a:spcBef>
                <a:spcPct val="0"/>
              </a:spcBef>
              <a:buClrTx/>
              <a:buFontTx/>
              <a:buNone/>
            </a:pPr>
            <a:r>
              <a:rPr lang="en-US" altLang="en-US" sz="1400" dirty="0">
                <a:latin typeface="+mj-lt"/>
              </a:rPr>
              <a:t>	</a:t>
            </a:r>
            <a:r>
              <a:rPr lang="en-US" altLang="en-US" sz="1400" dirty="0" err="1">
                <a:latin typeface="+mj-lt"/>
              </a:rPr>
              <a:t>ReadCust</a:t>
            </a:r>
            <a:r>
              <a:rPr lang="en-US" altLang="en-US" sz="1400" dirty="0">
                <a:latin typeface="+mj-lt"/>
              </a:rPr>
              <a:t> (filename, </a:t>
            </a:r>
            <a:r>
              <a:rPr lang="en-US" altLang="en-US" sz="1400" dirty="0" err="1">
                <a:latin typeface="+mj-lt"/>
              </a:rPr>
              <a:t>custrec</a:t>
            </a:r>
            <a:r>
              <a:rPr lang="en-US" altLang="en-US" sz="1400" dirty="0">
                <a:latin typeface="+mj-lt"/>
              </a:rPr>
              <a:t>);</a:t>
            </a:r>
          </a:p>
          <a:p>
            <a:pPr lvl="1" eaLnBrk="1" hangingPunct="1">
              <a:spcBef>
                <a:spcPct val="0"/>
              </a:spcBef>
              <a:buClrTx/>
              <a:buFontTx/>
              <a:buNone/>
            </a:pPr>
            <a:r>
              <a:rPr lang="en-US" altLang="en-US" sz="1400" dirty="0">
                <a:latin typeface="+mj-lt"/>
              </a:rPr>
              <a:t>	</a:t>
            </a:r>
            <a:r>
              <a:rPr lang="en-US" altLang="en-US" sz="1400" dirty="0" err="1">
                <a:latin typeface="+mj-lt"/>
              </a:rPr>
              <a:t>Custrec.Balance</a:t>
            </a:r>
            <a:r>
              <a:rPr lang="en-US" altLang="en-US" sz="1400" dirty="0">
                <a:latin typeface="+mj-lt"/>
              </a:rPr>
              <a:t> = </a:t>
            </a:r>
            <a:r>
              <a:rPr lang="en-US" altLang="en-US" sz="1400" dirty="0" err="1">
                <a:latin typeface="+mj-lt"/>
              </a:rPr>
              <a:t>newbalance</a:t>
            </a:r>
            <a:r>
              <a:rPr lang="en-US" altLang="en-US" sz="1400" dirty="0">
                <a:latin typeface="+mj-lt"/>
              </a:rPr>
              <a:t>;</a:t>
            </a:r>
          </a:p>
          <a:p>
            <a:pPr lvl="1" eaLnBrk="1" hangingPunct="1">
              <a:spcBef>
                <a:spcPct val="0"/>
              </a:spcBef>
              <a:buClrTx/>
              <a:buFontTx/>
              <a:buNone/>
            </a:pPr>
            <a:r>
              <a:rPr lang="en-US" altLang="en-US" sz="1400" dirty="0">
                <a:latin typeface="+mj-lt"/>
              </a:rPr>
              <a:t>	</a:t>
            </a:r>
            <a:r>
              <a:rPr lang="en-US" altLang="en-US" sz="1400" dirty="0" err="1">
                <a:latin typeface="+mj-lt"/>
              </a:rPr>
              <a:t>WriteCust</a:t>
            </a:r>
            <a:r>
              <a:rPr lang="en-US" altLang="en-US" sz="1400" dirty="0">
                <a:latin typeface="+mj-lt"/>
              </a:rPr>
              <a:t> (</a:t>
            </a:r>
            <a:r>
              <a:rPr lang="en-US" altLang="en-US" sz="1400" dirty="0" err="1">
                <a:latin typeface="+mj-lt"/>
              </a:rPr>
              <a:t>custrec</a:t>
            </a:r>
            <a:r>
              <a:rPr lang="en-US" altLang="en-US" sz="1400" dirty="0">
                <a:latin typeface="+mj-lt"/>
              </a:rPr>
              <a:t>);</a:t>
            </a:r>
          </a:p>
          <a:p>
            <a:pPr lvl="1" eaLnBrk="1" hangingPunct="1">
              <a:spcBef>
                <a:spcPct val="0"/>
              </a:spcBef>
              <a:buClrTx/>
              <a:buFontTx/>
              <a:buNone/>
            </a:pPr>
            <a:r>
              <a:rPr lang="en-US" altLang="en-US" sz="1400" dirty="0">
                <a:latin typeface="+mj-lt"/>
              </a:rPr>
              <a:t>END </a:t>
            </a:r>
            <a:r>
              <a:rPr lang="en-US" altLang="en-US" sz="1400" dirty="0" smtClean="0">
                <a:latin typeface="+mj-lt"/>
              </a:rPr>
              <a:t>SUB</a:t>
            </a:r>
            <a:endParaRPr lang="en-US" altLang="en-US" sz="1400" dirty="0">
              <a:latin typeface="+mj-lt"/>
            </a:endParaRPr>
          </a:p>
        </p:txBody>
      </p:sp>
    </p:spTree>
    <p:extLst>
      <p:ext uri="{BB962C8B-B14F-4D97-AF65-F5344CB8AC3E}">
        <p14:creationId xmlns:p14="http://schemas.microsoft.com/office/powerpoint/2010/main" val="2500487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 </a:t>
            </a:r>
            <a:r>
              <a:rPr lang="en-US" sz="1200" dirty="0"/>
              <a:t>Coupling and Cohesion </a:t>
            </a:r>
            <a:br>
              <a:rPr lang="en-US" sz="1200" dirty="0"/>
            </a:br>
            <a:r>
              <a:rPr lang="en-US" dirty="0"/>
              <a:t>Change Request - </a:t>
            </a:r>
            <a:r>
              <a:rPr lang="en-US" dirty="0" smtClean="0"/>
              <a:t>Example</a:t>
            </a:r>
            <a:endParaRPr lang="en-US" dirty="0"/>
          </a:p>
        </p:txBody>
      </p:sp>
      <p:sp>
        <p:nvSpPr>
          <p:cNvPr id="3" name="Content Placeholder 2"/>
          <p:cNvSpPr>
            <a:spLocks noGrp="1"/>
          </p:cNvSpPr>
          <p:nvPr>
            <p:ph idx="1"/>
          </p:nvPr>
        </p:nvSpPr>
        <p:spPr/>
        <p:txBody>
          <a:bodyPr/>
          <a:lstStyle/>
          <a:p>
            <a:r>
              <a:rPr lang="en-US" dirty="0"/>
              <a:t>Suppose there is a Change Request to code in the above example: </a:t>
            </a:r>
          </a:p>
          <a:p>
            <a:pPr lvl="1"/>
            <a:r>
              <a:rPr lang="en-US" dirty="0"/>
              <a:t>Do not update balance, in case the new balance is less than 0. How will you implement this change? </a:t>
            </a:r>
          </a:p>
          <a:p>
            <a:pPr lvl="1"/>
            <a:r>
              <a:rPr lang="en-US" dirty="0"/>
              <a:t>Are any problems created due to the change?</a:t>
            </a:r>
          </a:p>
          <a:p>
            <a:endParaRPr lang="en-US" dirty="0"/>
          </a:p>
        </p:txBody>
      </p:sp>
    </p:spTree>
    <p:extLst>
      <p:ext uri="{BB962C8B-B14F-4D97-AF65-F5344CB8AC3E}">
        <p14:creationId xmlns:p14="http://schemas.microsoft.com/office/powerpoint/2010/main" val="514423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 </a:t>
            </a:r>
            <a:r>
              <a:rPr lang="en-US" sz="1200" dirty="0"/>
              <a:t>Coupling and Cohesion </a:t>
            </a:r>
            <a:r>
              <a:rPr lang="en-US" dirty="0"/>
              <a:t/>
            </a:r>
            <a:br>
              <a:rPr lang="en-US" dirty="0"/>
            </a:br>
            <a:r>
              <a:rPr lang="en-US" dirty="0"/>
              <a:t>Change Request - </a:t>
            </a:r>
            <a:r>
              <a:rPr lang="en-US" dirty="0" smtClean="0"/>
              <a:t>Example</a:t>
            </a:r>
            <a:endParaRPr lang="en-US" dirty="0"/>
          </a:p>
        </p:txBody>
      </p:sp>
      <p:sp>
        <p:nvSpPr>
          <p:cNvPr id="3" name="Content Placeholder 2"/>
          <p:cNvSpPr>
            <a:spLocks noGrp="1"/>
          </p:cNvSpPr>
          <p:nvPr>
            <p:ph idx="1"/>
          </p:nvPr>
        </p:nvSpPr>
        <p:spPr/>
        <p:txBody>
          <a:bodyPr/>
          <a:lstStyle/>
          <a:p>
            <a:r>
              <a:rPr lang="en-US" dirty="0"/>
              <a:t>Sometimes the change is made as follows</a:t>
            </a:r>
          </a:p>
          <a:p>
            <a:endParaRPr lang="en-US" dirty="0"/>
          </a:p>
          <a:p>
            <a:endParaRPr lang="en-US" dirty="0"/>
          </a:p>
          <a:p>
            <a:endParaRPr lang="en-US" dirty="0"/>
          </a:p>
          <a:p>
            <a:endParaRPr lang="en-US" dirty="0"/>
          </a:p>
          <a:p>
            <a:endParaRPr lang="en-US" dirty="0"/>
          </a:p>
          <a:p>
            <a:endParaRPr lang="en-US" dirty="0"/>
          </a:p>
          <a:p>
            <a:endParaRPr lang="en-US" dirty="0"/>
          </a:p>
          <a:p>
            <a:r>
              <a:rPr lang="en-US" dirty="0" smtClean="0"/>
              <a:t>This </a:t>
            </a:r>
            <a:r>
              <a:rPr lang="en-US" dirty="0"/>
              <a:t>means file will not be closed whenever “</a:t>
            </a:r>
            <a:r>
              <a:rPr lang="en-US" dirty="0" err="1"/>
              <a:t>newbalance</a:t>
            </a:r>
            <a:r>
              <a:rPr lang="en-US" dirty="0"/>
              <a:t> &lt; 0”. This is because file gets closed in </a:t>
            </a:r>
            <a:r>
              <a:rPr lang="en-US" dirty="0" err="1"/>
              <a:t>writecust</a:t>
            </a:r>
            <a:r>
              <a:rPr lang="en-US" dirty="0"/>
              <a:t>, and </a:t>
            </a:r>
            <a:r>
              <a:rPr lang="en-US" dirty="0" err="1"/>
              <a:t>writecust</a:t>
            </a:r>
            <a:r>
              <a:rPr lang="en-US" dirty="0"/>
              <a:t> will not be called.</a:t>
            </a:r>
          </a:p>
          <a:p>
            <a:r>
              <a:rPr lang="en-US" dirty="0"/>
              <a:t>After a few hours the program will crash saying “too many open files”.</a:t>
            </a:r>
          </a:p>
        </p:txBody>
      </p:sp>
      <p:sp>
        <p:nvSpPr>
          <p:cNvPr id="8" name="AutoShape 5"/>
          <p:cNvSpPr>
            <a:spLocks noChangeArrowheads="1"/>
          </p:cNvSpPr>
          <p:nvPr/>
        </p:nvSpPr>
        <p:spPr bwMode="auto">
          <a:xfrm>
            <a:off x="1012825" y="1949450"/>
            <a:ext cx="6091238" cy="2319338"/>
          </a:xfrm>
          <a:prstGeom prst="roundRect">
            <a:avLst>
              <a:gd name="adj" fmla="val 16667"/>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lvl="1" eaLnBrk="1" hangingPunct="1">
              <a:lnSpc>
                <a:spcPct val="135000"/>
              </a:lnSpc>
              <a:spcBef>
                <a:spcPct val="0"/>
              </a:spcBef>
              <a:buClrTx/>
              <a:buFontTx/>
              <a:buNone/>
            </a:pPr>
            <a:endParaRPr lang="en-US" altLang="en-US" sz="1000"/>
          </a:p>
        </p:txBody>
      </p:sp>
      <p:sp>
        <p:nvSpPr>
          <p:cNvPr id="9" name="Rectangle 5"/>
          <p:cNvSpPr>
            <a:spLocks noChangeArrowheads="1"/>
          </p:cNvSpPr>
          <p:nvPr/>
        </p:nvSpPr>
        <p:spPr bwMode="auto">
          <a:xfrm>
            <a:off x="1308100" y="2176463"/>
            <a:ext cx="55848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lvl="1" eaLnBrk="1" hangingPunct="1">
              <a:spcBef>
                <a:spcPct val="0"/>
              </a:spcBef>
              <a:buClrTx/>
              <a:buFontTx/>
              <a:buNone/>
            </a:pPr>
            <a:r>
              <a:rPr lang="en-US" altLang="en-US" dirty="0">
                <a:solidFill>
                  <a:srgbClr val="000000"/>
                </a:solidFill>
                <a:latin typeface="+mj-lt"/>
              </a:rPr>
              <a:t>SUB </a:t>
            </a:r>
            <a:r>
              <a:rPr lang="en-US" altLang="en-US" dirty="0" err="1">
                <a:latin typeface="+mj-lt"/>
              </a:rPr>
              <a:t>UpdateCust</a:t>
            </a:r>
            <a:r>
              <a:rPr lang="en-US" altLang="en-US" dirty="0">
                <a:latin typeface="+mj-lt"/>
              </a:rPr>
              <a:t> (filename, </a:t>
            </a:r>
            <a:r>
              <a:rPr lang="en-US" altLang="en-US" dirty="0" err="1">
                <a:latin typeface="+mj-lt"/>
              </a:rPr>
              <a:t>newbalance</a:t>
            </a:r>
            <a:r>
              <a:rPr lang="en-US" altLang="en-US" dirty="0">
                <a:latin typeface="+mj-lt"/>
              </a:rPr>
              <a:t>) </a:t>
            </a:r>
          </a:p>
          <a:p>
            <a:pPr lvl="1" eaLnBrk="1" hangingPunct="1">
              <a:spcBef>
                <a:spcPct val="0"/>
              </a:spcBef>
              <a:buClrTx/>
              <a:buFontTx/>
              <a:buNone/>
            </a:pPr>
            <a:r>
              <a:rPr lang="en-US" altLang="en-US" dirty="0">
                <a:latin typeface="+mj-lt"/>
              </a:rPr>
              <a:t>	</a:t>
            </a:r>
            <a:r>
              <a:rPr lang="en-US" altLang="en-US" dirty="0" err="1">
                <a:latin typeface="+mj-lt"/>
              </a:rPr>
              <a:t>ReadCust</a:t>
            </a:r>
            <a:r>
              <a:rPr lang="en-US" altLang="en-US" dirty="0">
                <a:latin typeface="+mj-lt"/>
              </a:rPr>
              <a:t> (filename, </a:t>
            </a:r>
            <a:r>
              <a:rPr lang="en-US" altLang="en-US" dirty="0" err="1">
                <a:latin typeface="+mj-lt"/>
              </a:rPr>
              <a:t>custrec</a:t>
            </a:r>
            <a:r>
              <a:rPr lang="en-US" altLang="en-US" dirty="0">
                <a:latin typeface="+mj-lt"/>
              </a:rPr>
              <a:t>);</a:t>
            </a:r>
          </a:p>
          <a:p>
            <a:pPr lvl="1" eaLnBrk="1" hangingPunct="1">
              <a:spcBef>
                <a:spcPct val="0"/>
              </a:spcBef>
              <a:buClrTx/>
              <a:buFontTx/>
              <a:buNone/>
            </a:pPr>
            <a:r>
              <a:rPr lang="en-US" altLang="en-US" dirty="0">
                <a:latin typeface="+mj-lt"/>
              </a:rPr>
              <a:t>	</a:t>
            </a:r>
            <a:r>
              <a:rPr lang="en-US" altLang="en-US" dirty="0">
                <a:solidFill>
                  <a:srgbClr val="000000"/>
                </a:solidFill>
                <a:latin typeface="+mj-lt"/>
              </a:rPr>
              <a:t>IF(</a:t>
            </a:r>
            <a:r>
              <a:rPr lang="en-US" altLang="en-US" dirty="0" err="1">
                <a:solidFill>
                  <a:srgbClr val="000000"/>
                </a:solidFill>
                <a:latin typeface="+mj-lt"/>
              </a:rPr>
              <a:t>newbalance</a:t>
            </a:r>
            <a:r>
              <a:rPr lang="en-US" altLang="en-US" dirty="0">
                <a:solidFill>
                  <a:srgbClr val="000000"/>
                </a:solidFill>
                <a:latin typeface="+mj-lt"/>
              </a:rPr>
              <a:t> &gt;= 0) THEN </a:t>
            </a:r>
          </a:p>
          <a:p>
            <a:pPr lvl="1" eaLnBrk="1" hangingPunct="1">
              <a:spcBef>
                <a:spcPct val="0"/>
              </a:spcBef>
              <a:buClrTx/>
              <a:buFontTx/>
              <a:buNone/>
            </a:pPr>
            <a:r>
              <a:rPr lang="en-US" altLang="en-US" dirty="0">
                <a:solidFill>
                  <a:srgbClr val="000000"/>
                </a:solidFill>
                <a:latin typeface="+mj-lt"/>
              </a:rPr>
              <a:t>		</a:t>
            </a:r>
            <a:r>
              <a:rPr lang="en-US" altLang="en-US" dirty="0" err="1">
                <a:solidFill>
                  <a:srgbClr val="000000"/>
                </a:solidFill>
                <a:latin typeface="+mj-lt"/>
              </a:rPr>
              <a:t>Custrec.Balance</a:t>
            </a:r>
            <a:r>
              <a:rPr lang="en-US" altLang="en-US" dirty="0">
                <a:solidFill>
                  <a:srgbClr val="000000"/>
                </a:solidFill>
                <a:latin typeface="+mj-lt"/>
              </a:rPr>
              <a:t> = </a:t>
            </a:r>
            <a:r>
              <a:rPr lang="en-US" altLang="en-US" dirty="0" err="1">
                <a:solidFill>
                  <a:srgbClr val="000000"/>
                </a:solidFill>
                <a:latin typeface="+mj-lt"/>
              </a:rPr>
              <a:t>newbalance</a:t>
            </a:r>
            <a:r>
              <a:rPr lang="en-US" altLang="en-US" dirty="0">
                <a:solidFill>
                  <a:srgbClr val="000000"/>
                </a:solidFill>
                <a:latin typeface="+mj-lt"/>
              </a:rPr>
              <a:t>;</a:t>
            </a:r>
          </a:p>
          <a:p>
            <a:pPr lvl="1" eaLnBrk="1" hangingPunct="1">
              <a:spcBef>
                <a:spcPct val="0"/>
              </a:spcBef>
              <a:buClrTx/>
              <a:buFontTx/>
              <a:buNone/>
            </a:pPr>
            <a:r>
              <a:rPr lang="en-US" altLang="en-US" dirty="0">
                <a:solidFill>
                  <a:srgbClr val="000000"/>
                </a:solidFill>
                <a:latin typeface="+mj-lt"/>
              </a:rPr>
              <a:t>		</a:t>
            </a:r>
            <a:r>
              <a:rPr lang="en-US" altLang="en-US" dirty="0" err="1">
                <a:solidFill>
                  <a:srgbClr val="000000"/>
                </a:solidFill>
                <a:latin typeface="+mj-lt"/>
              </a:rPr>
              <a:t>WriteCust</a:t>
            </a:r>
            <a:r>
              <a:rPr lang="en-US" altLang="en-US" dirty="0">
                <a:solidFill>
                  <a:srgbClr val="000000"/>
                </a:solidFill>
                <a:latin typeface="+mj-lt"/>
              </a:rPr>
              <a:t> (</a:t>
            </a:r>
            <a:r>
              <a:rPr lang="en-US" altLang="en-US" dirty="0" err="1">
                <a:solidFill>
                  <a:srgbClr val="000000"/>
                </a:solidFill>
                <a:latin typeface="+mj-lt"/>
              </a:rPr>
              <a:t>custrec</a:t>
            </a:r>
            <a:r>
              <a:rPr lang="en-US" altLang="en-US" dirty="0">
                <a:solidFill>
                  <a:srgbClr val="000000"/>
                </a:solidFill>
                <a:latin typeface="+mj-lt"/>
              </a:rPr>
              <a:t>);</a:t>
            </a:r>
          </a:p>
          <a:p>
            <a:pPr lvl="1" eaLnBrk="1" hangingPunct="1">
              <a:spcBef>
                <a:spcPct val="0"/>
              </a:spcBef>
              <a:buClrTx/>
              <a:buFontTx/>
              <a:buNone/>
            </a:pPr>
            <a:r>
              <a:rPr lang="en-US" altLang="en-US" dirty="0">
                <a:solidFill>
                  <a:srgbClr val="000000"/>
                </a:solidFill>
                <a:latin typeface="+mj-lt"/>
              </a:rPr>
              <a:t>	END IF</a:t>
            </a:r>
          </a:p>
          <a:p>
            <a:pPr lvl="1" eaLnBrk="1" hangingPunct="1">
              <a:spcBef>
                <a:spcPct val="0"/>
              </a:spcBef>
              <a:buClrTx/>
              <a:buFontTx/>
              <a:buNone/>
            </a:pPr>
            <a:r>
              <a:rPr lang="en-US" altLang="en-US" dirty="0">
                <a:latin typeface="+mj-lt"/>
              </a:rPr>
              <a:t>END SUB</a:t>
            </a:r>
          </a:p>
        </p:txBody>
      </p:sp>
    </p:spTree>
    <p:extLst>
      <p:ext uri="{BB962C8B-B14F-4D97-AF65-F5344CB8AC3E}">
        <p14:creationId xmlns:p14="http://schemas.microsoft.com/office/powerpoint/2010/main" val="3859279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smtClean="0"/>
              <a:t>1.3 </a:t>
            </a:r>
            <a:r>
              <a:rPr lang="en-US" sz="1200" dirty="0"/>
              <a:t>Coupling and </a:t>
            </a:r>
            <a:r>
              <a:rPr lang="en-US" sz="1200" dirty="0" smtClean="0"/>
              <a:t>cohesion</a:t>
            </a:r>
            <a:r>
              <a:rPr lang="en-US" dirty="0"/>
              <a:t/>
            </a:r>
            <a:br>
              <a:rPr lang="en-US" dirty="0"/>
            </a:br>
            <a:r>
              <a:rPr lang="en-US" dirty="0"/>
              <a:t>Drawbacks in the given </a:t>
            </a:r>
            <a:r>
              <a:rPr lang="en-US" dirty="0" smtClean="0"/>
              <a:t>code</a:t>
            </a:r>
            <a:endParaRPr lang="en-US" dirty="0"/>
          </a:p>
        </p:txBody>
      </p:sp>
      <p:sp>
        <p:nvSpPr>
          <p:cNvPr id="3" name="Content Placeholder 2"/>
          <p:cNvSpPr>
            <a:spLocks noGrp="1"/>
          </p:cNvSpPr>
          <p:nvPr>
            <p:ph idx="1"/>
          </p:nvPr>
        </p:nvSpPr>
        <p:spPr/>
        <p:txBody>
          <a:bodyPr/>
          <a:lstStyle/>
          <a:p>
            <a:r>
              <a:rPr lang="en-US" dirty="0" err="1"/>
              <a:t>ReadCust</a:t>
            </a:r>
            <a:r>
              <a:rPr lang="en-US" dirty="0"/>
              <a:t> is doing more than just reading.  It is also opening the file.</a:t>
            </a:r>
          </a:p>
          <a:p>
            <a:r>
              <a:rPr lang="en-US" dirty="0" err="1"/>
              <a:t>WriteCust</a:t>
            </a:r>
            <a:r>
              <a:rPr lang="en-US" dirty="0"/>
              <a:t> is doing more than just writing.  It is also closing the file.  </a:t>
            </a:r>
          </a:p>
          <a:p>
            <a:pPr lvl="1"/>
            <a:r>
              <a:rPr lang="en-US" dirty="0" smtClean="0"/>
              <a:t>This </a:t>
            </a:r>
            <a:r>
              <a:rPr lang="en-US" dirty="0"/>
              <a:t>violates the principle of Cohesion: </a:t>
            </a:r>
          </a:p>
          <a:p>
            <a:r>
              <a:rPr lang="en-US" dirty="0"/>
              <a:t>What is the other drawback in the given code with respect to performance overheads? </a:t>
            </a:r>
          </a:p>
          <a:p>
            <a:pPr lvl="1"/>
            <a:r>
              <a:rPr lang="en-US" dirty="0"/>
              <a:t>Every time we need to write a record, we are opening and closing the file.  This will slow down the program!</a:t>
            </a:r>
          </a:p>
          <a:p>
            <a:endParaRPr lang="en-US" dirty="0"/>
          </a:p>
        </p:txBody>
      </p:sp>
    </p:spTree>
    <p:extLst>
      <p:ext uri="{BB962C8B-B14F-4D97-AF65-F5344CB8AC3E}">
        <p14:creationId xmlns:p14="http://schemas.microsoft.com/office/powerpoint/2010/main" val="75548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.3 </a:t>
            </a:r>
            <a:r>
              <a:rPr lang="en-US" sz="1200" dirty="0"/>
              <a:t>Coupling and cohesion </a:t>
            </a:r>
            <a:br>
              <a:rPr lang="en-US" sz="1200" dirty="0"/>
            </a:br>
            <a:r>
              <a:rPr lang="en-US" dirty="0"/>
              <a:t>How can we avoid this</a:t>
            </a:r>
            <a:r>
              <a:rPr lang="en-US" dirty="0" smtClean="0"/>
              <a:t>?</a:t>
            </a:r>
            <a:endParaRPr lang="en-US" dirty="0"/>
          </a:p>
        </p:txBody>
      </p:sp>
      <p:sp>
        <p:nvSpPr>
          <p:cNvPr id="3" name="Content Placeholder 2"/>
          <p:cNvSpPr>
            <a:spLocks noGrp="1"/>
          </p:cNvSpPr>
          <p:nvPr>
            <p:ph idx="1"/>
          </p:nvPr>
        </p:nvSpPr>
        <p:spPr/>
        <p:txBody>
          <a:bodyPr/>
          <a:lstStyle/>
          <a:p>
            <a:r>
              <a:rPr lang="en-US" dirty="0"/>
              <a:t>Use a STATIC variable to represent the STATE of the file.</a:t>
            </a:r>
          </a:p>
          <a:p>
            <a:r>
              <a:rPr lang="en-US" dirty="0"/>
              <a:t>Use global variable for accessing the STATE of the file in an application(Not recommended)</a:t>
            </a:r>
          </a:p>
          <a:p>
            <a:r>
              <a:rPr lang="en-US" dirty="0"/>
              <a:t>Use higher-level calling routine. </a:t>
            </a:r>
          </a:p>
          <a:p>
            <a:r>
              <a:rPr lang="en-US" dirty="0"/>
              <a:t>Encapsulate functions to perform I/O operations in a separate module.</a:t>
            </a:r>
          </a:p>
          <a:p>
            <a:endParaRPr lang="en-US" dirty="0"/>
          </a:p>
        </p:txBody>
      </p:sp>
    </p:spTree>
    <p:extLst>
      <p:ext uri="{BB962C8B-B14F-4D97-AF65-F5344CB8AC3E}">
        <p14:creationId xmlns:p14="http://schemas.microsoft.com/office/powerpoint/2010/main" val="2915271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.3 </a:t>
            </a:r>
            <a:r>
              <a:rPr lang="en-US" sz="1200" dirty="0"/>
              <a:t>Coupling and cohesion </a:t>
            </a:r>
            <a:br>
              <a:rPr lang="en-US" sz="1200" dirty="0"/>
            </a:br>
            <a:r>
              <a:rPr lang="en-US" dirty="0"/>
              <a:t>Revised </a:t>
            </a:r>
            <a:r>
              <a:rPr lang="en-US" dirty="0" smtClean="0"/>
              <a:t>Code</a:t>
            </a:r>
            <a:endParaRPr lang="en-US" dirty="0"/>
          </a:p>
        </p:txBody>
      </p:sp>
      <p:sp>
        <p:nvSpPr>
          <p:cNvPr id="6" name="AutoShape 8"/>
          <p:cNvSpPr>
            <a:spLocks noChangeArrowheads="1"/>
          </p:cNvSpPr>
          <p:nvPr/>
        </p:nvSpPr>
        <p:spPr bwMode="auto">
          <a:xfrm>
            <a:off x="1771650" y="1687513"/>
            <a:ext cx="5824538" cy="4291012"/>
          </a:xfrm>
          <a:prstGeom prst="roundRect">
            <a:avLst>
              <a:gd name="adj" fmla="val 16667"/>
            </a:avLst>
          </a:prstGeom>
          <a:noFill/>
          <a:ln w="9525">
            <a:solidFill>
              <a:schemeClr val="tx1"/>
            </a:solidFill>
            <a:round/>
            <a:headEnd/>
            <a:tailEnd/>
          </a:ln>
          <a:effectLst>
            <a:prstShdw prst="shdw17" dist="17961" dir="2700000">
              <a:schemeClr val="tx1">
                <a:gamma/>
                <a:shade val="60000"/>
                <a:invGamma/>
              </a:schemeClr>
            </a:prstShdw>
          </a:effectLst>
        </p:spPr>
        <p:txBody>
          <a:bodyPr wrap="none" anchor="ctr"/>
          <a:lstStyle/>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ReadCust</a:t>
            </a:r>
            <a:r>
              <a:rPr lang="en-US" dirty="0">
                <a:latin typeface="+mj-lt"/>
                <a:ea typeface="ＭＳ Ｐゴシック" pitchFamily="34" charset="-128"/>
              </a:rPr>
              <a:t> (filename, </a:t>
            </a:r>
            <a:r>
              <a:rPr lang="en-US" dirty="0" err="1">
                <a:latin typeface="+mj-lt"/>
                <a:ea typeface="ＭＳ Ｐゴシック" pitchFamily="34" charset="-128"/>
              </a:rPr>
              <a:t>custrec</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Fread</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a:t>
            </a:r>
            <a:r>
              <a:rPr lang="en-US" dirty="0" err="1">
                <a:latin typeface="+mj-lt"/>
                <a:ea typeface="ＭＳ Ｐゴシック" pitchFamily="34" charset="-128"/>
              </a:rPr>
              <a:t>sizeof</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1, </a:t>
            </a:r>
            <a:r>
              <a:rPr lang="en-US" dirty="0" err="1">
                <a:latin typeface="+mj-lt"/>
                <a:ea typeface="ＭＳ Ｐゴシック" pitchFamily="34" charset="-128"/>
              </a:rPr>
              <a:t>custfile</a:t>
            </a:r>
            <a:r>
              <a:rPr lang="en-US" dirty="0">
                <a:latin typeface="+mj-lt"/>
                <a:ea typeface="ＭＳ Ｐゴシック" pitchFamily="34" charset="-128"/>
              </a:rPr>
              <a:t>);</a:t>
            </a:r>
          </a:p>
          <a:p>
            <a:pPr lvl="1" fontAlgn="auto">
              <a:spcBef>
                <a:spcPts val="600"/>
              </a:spcBef>
              <a:spcAft>
                <a:spcPts val="0"/>
              </a:spcAft>
              <a:defRPr/>
            </a:pPr>
            <a:r>
              <a:rPr lang="en-US" dirty="0">
                <a:latin typeface="+mj-lt"/>
                <a:ea typeface="ＭＳ Ｐゴシック" pitchFamily="34" charset="-128"/>
              </a:rPr>
              <a:t>END SUB</a:t>
            </a:r>
          </a:p>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WriteCust</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Fwrite</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a:t>
            </a:r>
            <a:r>
              <a:rPr lang="en-US" dirty="0" err="1">
                <a:latin typeface="+mj-lt"/>
                <a:ea typeface="ＭＳ Ｐゴシック" pitchFamily="34" charset="-128"/>
              </a:rPr>
              <a:t>sizeof</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1, </a:t>
            </a:r>
            <a:r>
              <a:rPr lang="en-US" dirty="0" err="1">
                <a:latin typeface="+mj-lt"/>
                <a:ea typeface="ＭＳ Ｐゴシック" pitchFamily="34" charset="-128"/>
              </a:rPr>
              <a:t>custfile</a:t>
            </a:r>
            <a:r>
              <a:rPr lang="en-US" dirty="0">
                <a:latin typeface="+mj-lt"/>
                <a:ea typeface="ＭＳ Ｐゴシック" pitchFamily="34" charset="-128"/>
              </a:rPr>
              <a:t>);</a:t>
            </a:r>
          </a:p>
          <a:p>
            <a:pPr lvl="1" fontAlgn="auto">
              <a:spcBef>
                <a:spcPts val="600"/>
              </a:spcBef>
              <a:spcAft>
                <a:spcPts val="0"/>
              </a:spcAft>
              <a:defRPr/>
            </a:pPr>
            <a:r>
              <a:rPr lang="en-US" dirty="0">
                <a:latin typeface="+mj-lt"/>
                <a:ea typeface="ＭＳ Ｐゴシック" pitchFamily="34" charset="-128"/>
              </a:rPr>
              <a:t>END SUB</a:t>
            </a:r>
          </a:p>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OpenCust</a:t>
            </a:r>
            <a:r>
              <a:rPr lang="en-US" dirty="0">
                <a:latin typeface="+mj-lt"/>
                <a:ea typeface="ＭＳ Ｐゴシック" pitchFamily="34" charset="-128"/>
              </a:rPr>
              <a:t> (filename, mode, </a:t>
            </a:r>
            <a:r>
              <a:rPr lang="en-US" dirty="0" err="1">
                <a:latin typeface="+mj-lt"/>
                <a:ea typeface="ＭＳ Ｐゴシック" pitchFamily="34" charset="-128"/>
              </a:rPr>
              <a:t>Cfile</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Cfile</a:t>
            </a:r>
            <a:r>
              <a:rPr lang="en-US" dirty="0">
                <a:latin typeface="+mj-lt"/>
                <a:ea typeface="ＭＳ Ｐゴシック" pitchFamily="34" charset="-128"/>
              </a:rPr>
              <a:t> = </a:t>
            </a:r>
            <a:r>
              <a:rPr lang="en-US" dirty="0" err="1">
                <a:latin typeface="+mj-lt"/>
                <a:ea typeface="ＭＳ Ｐゴシック" pitchFamily="34" charset="-128"/>
              </a:rPr>
              <a:t>Fopen</a:t>
            </a:r>
            <a:r>
              <a:rPr lang="en-US" dirty="0">
                <a:latin typeface="+mj-lt"/>
                <a:ea typeface="ＭＳ Ｐゴシック" pitchFamily="34" charset="-128"/>
              </a:rPr>
              <a:t> (filename, mode);</a:t>
            </a:r>
          </a:p>
          <a:p>
            <a:pPr lvl="1" fontAlgn="auto">
              <a:spcBef>
                <a:spcPts val="600"/>
              </a:spcBef>
              <a:spcAft>
                <a:spcPts val="0"/>
              </a:spcAft>
              <a:defRPr/>
            </a:pPr>
            <a:r>
              <a:rPr lang="en-US" dirty="0">
                <a:latin typeface="+mj-lt"/>
                <a:ea typeface="ＭＳ Ｐゴシック" pitchFamily="34" charset="-128"/>
              </a:rPr>
              <a:t>END SUB</a:t>
            </a:r>
          </a:p>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CloseCust</a:t>
            </a:r>
            <a:r>
              <a:rPr lang="en-US" dirty="0">
                <a:latin typeface="+mj-lt"/>
                <a:ea typeface="ＭＳ Ｐゴシック" pitchFamily="34" charset="-128"/>
              </a:rPr>
              <a:t> (</a:t>
            </a:r>
            <a:r>
              <a:rPr lang="en-US" dirty="0" err="1">
                <a:latin typeface="+mj-lt"/>
                <a:ea typeface="ＭＳ Ｐゴシック" pitchFamily="34" charset="-128"/>
              </a:rPr>
              <a:t>Cfile</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Fclose</a:t>
            </a:r>
            <a:r>
              <a:rPr lang="en-US" dirty="0">
                <a:latin typeface="+mj-lt"/>
                <a:ea typeface="ＭＳ Ｐゴシック" pitchFamily="34" charset="-128"/>
              </a:rPr>
              <a:t> (</a:t>
            </a:r>
            <a:r>
              <a:rPr lang="en-US" dirty="0" err="1">
                <a:latin typeface="+mj-lt"/>
                <a:ea typeface="ＭＳ Ｐゴシック" pitchFamily="34" charset="-128"/>
              </a:rPr>
              <a:t>Cfile</a:t>
            </a:r>
            <a:r>
              <a:rPr lang="en-US" dirty="0">
                <a:latin typeface="+mj-lt"/>
                <a:ea typeface="ＭＳ Ｐゴシック" pitchFamily="34" charset="-128"/>
              </a:rPr>
              <a:t>);</a:t>
            </a:r>
          </a:p>
          <a:p>
            <a:pPr lvl="1" fontAlgn="auto">
              <a:spcBef>
                <a:spcPts val="600"/>
              </a:spcBef>
              <a:spcAft>
                <a:spcPts val="0"/>
              </a:spcAft>
              <a:defRPr/>
            </a:pPr>
            <a:r>
              <a:rPr lang="en-US" dirty="0">
                <a:latin typeface="+mj-lt"/>
                <a:ea typeface="ＭＳ Ｐゴシック" pitchFamily="34" charset="-128"/>
              </a:rPr>
              <a:t>END SUB</a:t>
            </a:r>
          </a:p>
        </p:txBody>
      </p:sp>
    </p:spTree>
    <p:extLst>
      <p:ext uri="{BB962C8B-B14F-4D97-AF65-F5344CB8AC3E}">
        <p14:creationId xmlns:p14="http://schemas.microsoft.com/office/powerpoint/2010/main" val="847251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.3 </a:t>
            </a:r>
            <a:r>
              <a:rPr lang="en-US" sz="1200" dirty="0"/>
              <a:t>Coupling and Cohesion </a:t>
            </a:r>
            <a:r>
              <a:rPr lang="en-US" sz="1200" dirty="0" smtClean="0"/>
              <a:t/>
            </a:r>
            <a:br>
              <a:rPr lang="en-US" sz="1200" dirty="0" smtClean="0"/>
            </a:br>
            <a:r>
              <a:rPr lang="en-US" dirty="0" smtClean="0"/>
              <a:t>Revised </a:t>
            </a:r>
            <a:r>
              <a:rPr lang="en-US" dirty="0"/>
              <a:t>Code (Contd</a:t>
            </a:r>
            <a:r>
              <a:rPr lang="en-US" dirty="0" smtClean="0"/>
              <a:t>..)</a:t>
            </a:r>
            <a:endParaRPr lang="en-US" dirty="0"/>
          </a:p>
        </p:txBody>
      </p:sp>
      <p:sp>
        <p:nvSpPr>
          <p:cNvPr id="6" name="AutoShape 8"/>
          <p:cNvSpPr>
            <a:spLocks noChangeArrowheads="1"/>
          </p:cNvSpPr>
          <p:nvPr/>
        </p:nvSpPr>
        <p:spPr bwMode="auto">
          <a:xfrm>
            <a:off x="1044575" y="1371560"/>
            <a:ext cx="6126480" cy="4937760"/>
          </a:xfrm>
          <a:prstGeom prst="roundRect">
            <a:avLst>
              <a:gd name="adj" fmla="val 16667"/>
            </a:avLst>
          </a:prstGeom>
          <a:noFill/>
          <a:ln w="9525">
            <a:solidFill>
              <a:schemeClr val="tx1"/>
            </a:solidFill>
            <a:round/>
            <a:headEnd/>
            <a:tailEnd/>
          </a:ln>
          <a:effectLst>
            <a:prstShdw prst="shdw17" dist="17961" dir="2700000">
              <a:schemeClr val="tx1">
                <a:gamma/>
                <a:shade val="60000"/>
                <a:invGamma/>
              </a:schemeClr>
            </a:prstShdw>
          </a:effectLst>
        </p:spPr>
        <p:txBody>
          <a:bodyPr wrap="none" anchor="ctr"/>
          <a:lstStyle/>
          <a:p>
            <a:pPr lvl="1" fontAlgn="auto">
              <a:lnSpc>
                <a:spcPct val="110000"/>
              </a:lnSpc>
              <a:spcBef>
                <a:spcPts val="600"/>
              </a:spcBef>
              <a:spcAft>
                <a:spcPts val="0"/>
              </a:spcAft>
              <a:defRPr/>
            </a:pPr>
            <a:r>
              <a:rPr lang="en-US" sz="1600" dirty="0">
                <a:latin typeface="+mj-lt"/>
                <a:ea typeface="ＭＳ Ｐゴシック" pitchFamily="34" charset="-128"/>
                <a:cs typeface="+mn-cs"/>
              </a:rPr>
              <a:t>SUB </a:t>
            </a:r>
            <a:r>
              <a:rPr lang="en-US" sz="1600" dirty="0" err="1">
                <a:latin typeface="+mj-lt"/>
                <a:ea typeface="ＭＳ Ｐゴシック" pitchFamily="34" charset="-128"/>
                <a:cs typeface="+mn-cs"/>
              </a:rPr>
              <a:t>UpdateCust</a:t>
            </a:r>
            <a:r>
              <a:rPr lang="en-US" sz="1600" dirty="0">
                <a:latin typeface="+mj-lt"/>
                <a:ea typeface="ＭＳ Ｐゴシック" pitchFamily="34" charset="-128"/>
                <a:cs typeface="+mn-cs"/>
              </a:rPr>
              <a:t> (filename, </a:t>
            </a:r>
            <a:r>
              <a:rPr lang="en-US" sz="1600" dirty="0" err="1">
                <a:latin typeface="+mj-lt"/>
                <a:ea typeface="ＭＳ Ｐゴシック" pitchFamily="34" charset="-128"/>
                <a:cs typeface="+mn-cs"/>
              </a:rPr>
              <a:t>newbalance</a:t>
            </a:r>
            <a:r>
              <a:rPr lang="en-US" sz="1600" dirty="0">
                <a:latin typeface="+mj-lt"/>
                <a:ea typeface="ＭＳ Ｐゴシック" pitchFamily="34" charset="-128"/>
                <a:cs typeface="+mn-cs"/>
              </a:rPr>
              <a:t>) </a:t>
            </a:r>
          </a:p>
          <a:p>
            <a:pPr lvl="1" fontAlgn="auto">
              <a:lnSpc>
                <a:spcPct val="110000"/>
              </a:lnSpc>
              <a:spcBef>
                <a:spcPts val="600"/>
              </a:spcBef>
              <a:spcAft>
                <a:spcPts val="0"/>
              </a:spcAft>
              <a:defRPr/>
            </a:pPr>
            <a:r>
              <a:rPr lang="en-US" sz="1600" dirty="0">
                <a:latin typeface="+mj-lt"/>
                <a:ea typeface="ＭＳ Ｐゴシック" pitchFamily="34" charset="-128"/>
                <a:cs typeface="+mn-cs"/>
              </a:rPr>
              <a:t>	STATIC BOOLEAN </a:t>
            </a:r>
            <a:r>
              <a:rPr lang="en-US" sz="1600" dirty="0" err="1">
                <a:latin typeface="+mj-lt"/>
                <a:ea typeface="ＭＳ Ｐゴシック" pitchFamily="34" charset="-128"/>
                <a:cs typeface="+mn-cs"/>
              </a:rPr>
              <a:t>cust</a:t>
            </a:r>
            <a:r>
              <a:rPr lang="en-US" sz="1600" dirty="0">
                <a:latin typeface="+mj-lt"/>
                <a:ea typeface="ＭＳ Ｐゴシック" pitchFamily="34" charset="-128"/>
                <a:cs typeface="+mn-cs"/>
              </a:rPr>
              <a:t>-file-already-open = FALSE;</a:t>
            </a:r>
          </a:p>
          <a:p>
            <a:pPr lvl="1" fontAlgn="auto">
              <a:lnSpc>
                <a:spcPct val="110000"/>
              </a:lnSpc>
              <a:spcBef>
                <a:spcPts val="600"/>
              </a:spcBef>
              <a:spcAft>
                <a:spcPts val="0"/>
              </a:spcAft>
              <a:defRPr/>
            </a:pPr>
            <a:r>
              <a:rPr lang="en-US" sz="1600" dirty="0">
                <a:latin typeface="+mj-lt"/>
                <a:ea typeface="ＭＳ Ｐゴシック" pitchFamily="34" charset="-128"/>
                <a:cs typeface="+mn-cs"/>
              </a:rPr>
              <a:t>	IF (</a:t>
            </a:r>
            <a:r>
              <a:rPr lang="en-US" sz="1600" dirty="0" err="1">
                <a:latin typeface="+mj-lt"/>
                <a:ea typeface="ＭＳ Ｐゴシック" pitchFamily="34" charset="-128"/>
                <a:cs typeface="+mn-cs"/>
              </a:rPr>
              <a:t>newbalance</a:t>
            </a:r>
            <a:r>
              <a:rPr lang="en-US" sz="1600" dirty="0">
                <a:latin typeface="+mj-lt"/>
                <a:ea typeface="ＭＳ Ｐゴシック" pitchFamily="34" charset="-128"/>
                <a:cs typeface="+mn-cs"/>
              </a:rPr>
              <a:t> &lt; 0) THEN</a:t>
            </a:r>
          </a:p>
          <a:p>
            <a:pPr lvl="1" fontAlgn="auto">
              <a:lnSpc>
                <a:spcPct val="110000"/>
              </a:lnSpc>
              <a:spcBef>
                <a:spcPts val="600"/>
              </a:spcBef>
              <a:spcAft>
                <a:spcPts val="0"/>
              </a:spcAft>
              <a:defRPr/>
            </a:pPr>
            <a:r>
              <a:rPr lang="en-US" sz="1600" dirty="0">
                <a:latin typeface="+mj-lt"/>
                <a:ea typeface="ＭＳ Ｐゴシック" pitchFamily="34" charset="-128"/>
                <a:cs typeface="+mn-cs"/>
              </a:rPr>
              <a:t>		{return;}</a:t>
            </a:r>
          </a:p>
          <a:p>
            <a:pPr lvl="1" fontAlgn="auto">
              <a:lnSpc>
                <a:spcPct val="110000"/>
              </a:lnSpc>
              <a:spcBef>
                <a:spcPts val="600"/>
              </a:spcBef>
              <a:spcAft>
                <a:spcPts val="0"/>
              </a:spcAft>
              <a:defRPr/>
            </a:pPr>
            <a:r>
              <a:rPr lang="en-US" sz="1600" dirty="0">
                <a:latin typeface="+mj-lt"/>
                <a:ea typeface="ＭＳ Ｐゴシック" pitchFamily="34" charset="-128"/>
                <a:cs typeface="+mn-cs"/>
              </a:rPr>
              <a:t>	ELSE IF (NOT </a:t>
            </a:r>
            <a:r>
              <a:rPr lang="en-US" sz="1600" dirty="0" err="1">
                <a:latin typeface="+mj-lt"/>
                <a:ea typeface="ＭＳ Ｐゴシック" pitchFamily="34" charset="-128"/>
                <a:cs typeface="+mn-cs"/>
              </a:rPr>
              <a:t>cust</a:t>
            </a:r>
            <a:r>
              <a:rPr lang="en-US" sz="1600" dirty="0">
                <a:latin typeface="+mj-lt"/>
                <a:ea typeface="ＭＳ Ｐゴシック" pitchFamily="34" charset="-128"/>
                <a:cs typeface="+mn-cs"/>
              </a:rPr>
              <a:t>-file-already-open) THEN</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OpenCust</a:t>
            </a:r>
            <a:r>
              <a:rPr lang="en-US" sz="1600" dirty="0">
                <a:latin typeface="+mj-lt"/>
                <a:ea typeface="ＭＳ Ｐゴシック" pitchFamily="34" charset="-128"/>
                <a:cs typeface="+mn-cs"/>
              </a:rPr>
              <a:t> (filename, “r+”, </a:t>
            </a:r>
            <a:r>
              <a:rPr lang="en-US" sz="1600" dirty="0" err="1">
                <a:latin typeface="+mj-lt"/>
                <a:ea typeface="ＭＳ Ｐゴシック" pitchFamily="34" charset="-128"/>
                <a:cs typeface="+mn-cs"/>
              </a:rPr>
              <a:t>Cfile</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	END IF</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ReadCust</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Cfile</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custrec</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Custrec.Balance</a:t>
            </a:r>
            <a:r>
              <a:rPr lang="en-US" sz="1600" dirty="0">
                <a:latin typeface="+mj-lt"/>
                <a:ea typeface="ＭＳ Ｐゴシック" pitchFamily="34" charset="-128"/>
                <a:cs typeface="+mn-cs"/>
              </a:rPr>
              <a:t> = </a:t>
            </a:r>
            <a:r>
              <a:rPr lang="en-US" sz="1600" dirty="0" err="1">
                <a:latin typeface="+mj-lt"/>
                <a:ea typeface="ＭＳ Ｐゴシック" pitchFamily="34" charset="-128"/>
                <a:cs typeface="+mn-cs"/>
              </a:rPr>
              <a:t>newbalance</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WriteCust</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custrec</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END SUB</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CloseCust</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Cfile</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Now we need to close the file only once at the end ***/</a:t>
            </a:r>
          </a:p>
          <a:p>
            <a:pPr lvl="1" fontAlgn="auto">
              <a:lnSpc>
                <a:spcPct val="110000"/>
              </a:lnSpc>
              <a:spcBef>
                <a:spcPts val="0"/>
              </a:spcBef>
              <a:spcAft>
                <a:spcPts val="0"/>
              </a:spcAft>
              <a:defRPr/>
            </a:pPr>
            <a:endParaRPr lang="en-US" sz="1600" dirty="0">
              <a:latin typeface="+mj-lt"/>
              <a:ea typeface="ＭＳ Ｐゴシック" pitchFamily="34" charset="-128"/>
              <a:cs typeface="+mn-cs"/>
            </a:endParaRPr>
          </a:p>
        </p:txBody>
      </p:sp>
    </p:spTree>
    <p:extLst>
      <p:ext uri="{BB962C8B-B14F-4D97-AF65-F5344CB8AC3E}">
        <p14:creationId xmlns:p14="http://schemas.microsoft.com/office/powerpoint/2010/main" val="860600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.1.1 </a:t>
            </a:r>
            <a:r>
              <a:rPr lang="en-US" sz="1200" dirty="0"/>
              <a:t>Readable</a:t>
            </a:r>
            <a:r>
              <a:rPr lang="en-US" dirty="0"/>
              <a:t/>
            </a:r>
            <a:br>
              <a:rPr lang="en-US" dirty="0"/>
            </a:br>
            <a:r>
              <a:rPr lang="en-US" dirty="0"/>
              <a:t>Naming Conventions (</a:t>
            </a:r>
            <a:r>
              <a:rPr lang="en-US" dirty="0" err="1"/>
              <a:t>Contd</a:t>
            </a:r>
            <a:r>
              <a:rPr lang="en-US" dirty="0" smtClean="0"/>
              <a:t>…)</a:t>
            </a:r>
            <a:endParaRPr lang="en-US" dirty="0"/>
          </a:p>
        </p:txBody>
      </p:sp>
      <p:sp>
        <p:nvSpPr>
          <p:cNvPr id="4" name="Content Placeholder 3"/>
          <p:cNvSpPr>
            <a:spLocks noGrp="1"/>
          </p:cNvSpPr>
          <p:nvPr>
            <p:ph idx="1"/>
          </p:nvPr>
        </p:nvSpPr>
        <p:spPr/>
        <p:txBody>
          <a:bodyPr/>
          <a:lstStyle/>
          <a:p>
            <a:r>
              <a:rPr lang="en-US" dirty="0"/>
              <a:t>Example of Poor Variable Names:</a:t>
            </a:r>
          </a:p>
          <a:p>
            <a:endParaRPr lang="en-US" dirty="0"/>
          </a:p>
          <a:p>
            <a:endParaRPr lang="en-US" dirty="0"/>
          </a:p>
          <a:p>
            <a:endParaRPr lang="en-US" dirty="0"/>
          </a:p>
          <a:p>
            <a:endParaRPr lang="en-US" dirty="0"/>
          </a:p>
          <a:p>
            <a:endParaRPr lang="en-US" dirty="0"/>
          </a:p>
          <a:p>
            <a:endParaRPr lang="en-US" dirty="0" smtClean="0"/>
          </a:p>
          <a:p>
            <a:r>
              <a:rPr lang="en-US" dirty="0" smtClean="0"/>
              <a:t>Example </a:t>
            </a:r>
            <a:r>
              <a:rPr lang="en-US" dirty="0"/>
              <a:t>of Good Variable Names:</a:t>
            </a:r>
          </a:p>
          <a:p>
            <a:endParaRPr lang="en-US" dirty="0"/>
          </a:p>
        </p:txBody>
      </p:sp>
      <p:sp>
        <p:nvSpPr>
          <p:cNvPr id="9" name="AutoShape 4"/>
          <p:cNvSpPr>
            <a:spLocks noChangeArrowheads="1"/>
          </p:cNvSpPr>
          <p:nvPr/>
        </p:nvSpPr>
        <p:spPr bwMode="auto">
          <a:xfrm>
            <a:off x="531813" y="2182813"/>
            <a:ext cx="7621587"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lnSpc>
                <a:spcPct val="135000"/>
              </a:lnSpc>
              <a:defRPr/>
            </a:pPr>
            <a:r>
              <a:rPr lang="en-US" dirty="0">
                <a:latin typeface="+mj-lt"/>
              </a:rPr>
              <a:t>X       =  X – XX;</a:t>
            </a:r>
          </a:p>
          <a:p>
            <a:pPr lvl="2">
              <a:lnSpc>
                <a:spcPct val="135000"/>
              </a:lnSpc>
              <a:defRPr/>
            </a:pPr>
            <a:r>
              <a:rPr lang="en-US" dirty="0" err="1">
                <a:latin typeface="+mj-lt"/>
              </a:rPr>
              <a:t>marypoppins</a:t>
            </a:r>
            <a:r>
              <a:rPr lang="en-US" dirty="0">
                <a:latin typeface="+mj-lt"/>
              </a:rPr>
              <a:t> = (superman + starship) / god ;</a:t>
            </a:r>
          </a:p>
          <a:p>
            <a:pPr lvl="2">
              <a:lnSpc>
                <a:spcPct val="135000"/>
              </a:lnSpc>
              <a:defRPr/>
            </a:pPr>
            <a:r>
              <a:rPr lang="en-US" dirty="0">
                <a:latin typeface="+mj-lt"/>
              </a:rPr>
              <a:t>X       = X + Interest( X1, X ); </a:t>
            </a:r>
          </a:p>
        </p:txBody>
      </p:sp>
      <p:sp>
        <p:nvSpPr>
          <p:cNvPr id="10" name="AutoShape 5"/>
          <p:cNvSpPr>
            <a:spLocks noChangeArrowheads="1"/>
          </p:cNvSpPr>
          <p:nvPr/>
        </p:nvSpPr>
        <p:spPr bwMode="auto">
          <a:xfrm>
            <a:off x="531813" y="4890864"/>
            <a:ext cx="7697787"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lnSpc>
                <a:spcPct val="135000"/>
              </a:lnSpc>
              <a:defRPr/>
            </a:pPr>
            <a:r>
              <a:rPr lang="en-US">
                <a:latin typeface="+mj-lt"/>
              </a:rPr>
              <a:t>Balance  = Balance – LastPayment;</a:t>
            </a:r>
          </a:p>
          <a:p>
            <a:pPr lvl="2">
              <a:lnSpc>
                <a:spcPct val="135000"/>
              </a:lnSpc>
              <a:defRPr/>
            </a:pPr>
            <a:r>
              <a:rPr lang="en-US">
                <a:latin typeface="+mj-lt"/>
              </a:rPr>
              <a:t>Balance  = Balance + Interest ( CustomerID,Balance);</a:t>
            </a:r>
          </a:p>
        </p:txBody>
      </p:sp>
    </p:spTree>
    <p:extLst>
      <p:ext uri="{BB962C8B-B14F-4D97-AF65-F5344CB8AC3E}">
        <p14:creationId xmlns:p14="http://schemas.microsoft.com/office/powerpoint/2010/main" val="3291664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.3 </a:t>
            </a:r>
            <a:r>
              <a:rPr lang="en-US" sz="1200" dirty="0"/>
              <a:t>Coupling and Cohesion </a:t>
            </a:r>
            <a:br>
              <a:rPr lang="en-US" sz="1200" dirty="0"/>
            </a:br>
            <a:r>
              <a:rPr lang="en-US" dirty="0" smtClean="0"/>
              <a:t>Advantages</a:t>
            </a:r>
            <a:endParaRPr lang="en-US" dirty="0"/>
          </a:p>
        </p:txBody>
      </p:sp>
      <p:sp>
        <p:nvSpPr>
          <p:cNvPr id="3" name="Content Placeholder 2"/>
          <p:cNvSpPr>
            <a:spLocks noGrp="1"/>
          </p:cNvSpPr>
          <p:nvPr>
            <p:ph idx="1"/>
          </p:nvPr>
        </p:nvSpPr>
        <p:spPr/>
        <p:txBody>
          <a:bodyPr/>
          <a:lstStyle/>
          <a:p>
            <a:r>
              <a:rPr lang="en-US" dirty="0"/>
              <a:t>Wrapper modules help isolate system specific code in one place rather than all over the application. </a:t>
            </a:r>
          </a:p>
          <a:p>
            <a:pPr lvl="1"/>
            <a:r>
              <a:rPr lang="en-US" dirty="0"/>
              <a:t>They are easier to change during migration to different versions of Compiler or OS. </a:t>
            </a:r>
          </a:p>
          <a:p>
            <a:pPr lvl="1"/>
            <a:r>
              <a:rPr lang="en-US" dirty="0"/>
              <a:t>They are extremely useful when porting code: </a:t>
            </a:r>
          </a:p>
          <a:p>
            <a:pPr lvl="2"/>
            <a:r>
              <a:rPr lang="en-US" dirty="0"/>
              <a:t>To different platforms, or </a:t>
            </a:r>
          </a:p>
          <a:p>
            <a:pPr lvl="2"/>
            <a:r>
              <a:rPr lang="en-US" dirty="0"/>
              <a:t>To different database management systems</a:t>
            </a:r>
          </a:p>
          <a:p>
            <a:pPr lvl="1"/>
            <a:r>
              <a:rPr lang="en-US" dirty="0"/>
              <a:t>For example: In the code given in Example 2, “</a:t>
            </a:r>
            <a:r>
              <a:rPr lang="en-US" dirty="0" err="1"/>
              <a:t>Read_cust</a:t>
            </a:r>
            <a:r>
              <a:rPr lang="en-US" dirty="0"/>
              <a:t>” is acting as “wrapper module”.  It is hiding the details about how to read the file.</a:t>
            </a:r>
          </a:p>
          <a:p>
            <a:endParaRPr lang="en-US" dirty="0"/>
          </a:p>
        </p:txBody>
      </p:sp>
    </p:spTree>
    <p:extLst>
      <p:ext uri="{BB962C8B-B14F-4D97-AF65-F5344CB8AC3E}">
        <p14:creationId xmlns:p14="http://schemas.microsoft.com/office/powerpoint/2010/main" val="865990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 </a:t>
            </a:r>
            <a:r>
              <a:rPr lang="en-US" sz="1200" dirty="0"/>
              <a:t>Robust Program</a:t>
            </a:r>
            <a:r>
              <a:rPr lang="en-US" dirty="0"/>
              <a:t/>
            </a:r>
            <a:br>
              <a:rPr lang="en-US" dirty="0"/>
            </a:br>
            <a:r>
              <a:rPr lang="en-US" dirty="0"/>
              <a:t>What is Robust  program ?</a:t>
            </a:r>
          </a:p>
        </p:txBody>
      </p:sp>
      <p:sp>
        <p:nvSpPr>
          <p:cNvPr id="3" name="Content Placeholder 2"/>
          <p:cNvSpPr>
            <a:spLocks noGrp="1"/>
          </p:cNvSpPr>
          <p:nvPr>
            <p:ph idx="1"/>
          </p:nvPr>
        </p:nvSpPr>
        <p:spPr/>
        <p:txBody>
          <a:bodyPr/>
          <a:lstStyle/>
          <a:p>
            <a:r>
              <a:rPr lang="en-US" dirty="0"/>
              <a:t>Robust program anticipates common and uncommon problems</a:t>
            </a:r>
          </a:p>
          <a:p>
            <a:r>
              <a:rPr lang="en-US" dirty="0"/>
              <a:t>To ensure software is well defended, one should write robust program</a:t>
            </a:r>
          </a:p>
          <a:p>
            <a:r>
              <a:rPr lang="en-US" dirty="0"/>
              <a:t>Robust program ensures that software handles invalid inputs reasonably preventing abnormal termination </a:t>
            </a:r>
          </a:p>
          <a:p>
            <a:r>
              <a:rPr lang="en-US" dirty="0"/>
              <a:t>The program should terminate gracefully and provide appropriate debugging information for the programmer</a:t>
            </a:r>
          </a:p>
          <a:p>
            <a:endParaRPr lang="en-US" dirty="0"/>
          </a:p>
        </p:txBody>
      </p:sp>
    </p:spTree>
    <p:extLst>
      <p:ext uri="{BB962C8B-B14F-4D97-AF65-F5344CB8AC3E}">
        <p14:creationId xmlns:p14="http://schemas.microsoft.com/office/powerpoint/2010/main" val="2009603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 </a:t>
            </a:r>
            <a:r>
              <a:rPr lang="en-US" sz="1200" dirty="0"/>
              <a:t>Robust Program</a:t>
            </a:r>
            <a:br>
              <a:rPr lang="en-US" sz="1200" dirty="0"/>
            </a:br>
            <a:r>
              <a:rPr lang="en-US" dirty="0"/>
              <a:t>Example</a:t>
            </a:r>
          </a:p>
        </p:txBody>
      </p:sp>
      <p:sp>
        <p:nvSpPr>
          <p:cNvPr id="3" name="Content Placeholder 2"/>
          <p:cNvSpPr>
            <a:spLocks noGrp="1"/>
          </p:cNvSpPr>
          <p:nvPr>
            <p:ph idx="1"/>
          </p:nvPr>
        </p:nvSpPr>
        <p:spPr/>
        <p:txBody>
          <a:bodyPr/>
          <a:lstStyle/>
          <a:p>
            <a:r>
              <a:rPr lang="en-US" dirty="0"/>
              <a:t>Read the following code for </a:t>
            </a:r>
            <a:r>
              <a:rPr lang="en-US" dirty="0" err="1"/>
              <a:t>compute_Income_Tax</a:t>
            </a:r>
            <a:r>
              <a:rPr lang="en-US" dirty="0"/>
              <a:t>()</a:t>
            </a:r>
          </a:p>
          <a:p>
            <a:r>
              <a:rPr lang="en-US" dirty="0"/>
              <a:t>Are there any errors in  </a:t>
            </a:r>
            <a:r>
              <a:rPr lang="en-US" dirty="0" err="1"/>
              <a:t>Compute_Income_Tax</a:t>
            </a:r>
            <a:r>
              <a:rPr lang="en-US" dirty="0"/>
              <a:t> module? </a:t>
            </a:r>
          </a:p>
          <a:p>
            <a:endParaRPr lang="en-US" dirty="0"/>
          </a:p>
        </p:txBody>
      </p:sp>
      <p:sp>
        <p:nvSpPr>
          <p:cNvPr id="7" name="AutoShape 4"/>
          <p:cNvSpPr>
            <a:spLocks noChangeArrowheads="1"/>
          </p:cNvSpPr>
          <p:nvPr/>
        </p:nvSpPr>
        <p:spPr bwMode="auto">
          <a:xfrm>
            <a:off x="609600" y="2416264"/>
            <a:ext cx="7406640" cy="374904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endParaRPr lang="en-US" sz="1400" dirty="0">
              <a:latin typeface="+mj-lt"/>
            </a:endParaRPr>
          </a:p>
          <a:p>
            <a:pPr lvl="1">
              <a:defRPr/>
            </a:pPr>
            <a:r>
              <a:rPr lang="en-US" sz="1400" dirty="0">
                <a:latin typeface="+mj-lt"/>
              </a:rPr>
              <a:t>SUB </a:t>
            </a:r>
            <a:r>
              <a:rPr lang="en-US" sz="1400" dirty="0" err="1">
                <a:latin typeface="+mj-lt"/>
              </a:rPr>
              <a:t>Compute_Income_Tax</a:t>
            </a:r>
            <a:r>
              <a:rPr lang="en-US" sz="1400" dirty="0">
                <a:latin typeface="+mj-lt"/>
              </a:rPr>
              <a:t>(Gross)</a:t>
            </a:r>
          </a:p>
          <a:p>
            <a:pPr lvl="1">
              <a:defRPr/>
            </a:pPr>
            <a:r>
              <a:rPr lang="en-US" sz="1400" dirty="0">
                <a:latin typeface="+mj-lt"/>
              </a:rPr>
              <a:t>	</a:t>
            </a:r>
            <a:r>
              <a:rPr lang="en-US" sz="1400" dirty="0" err="1">
                <a:latin typeface="+mj-lt"/>
              </a:rPr>
              <a:t>Annual_gross</a:t>
            </a:r>
            <a:r>
              <a:rPr lang="en-US" sz="1400" dirty="0">
                <a:latin typeface="+mj-lt"/>
              </a:rPr>
              <a:t> = Gross * 12</a:t>
            </a:r>
          </a:p>
          <a:p>
            <a:pPr lvl="1">
              <a:defRPr/>
            </a:pPr>
            <a:r>
              <a:rPr lang="en-US" sz="1400" dirty="0">
                <a:latin typeface="+mj-lt"/>
              </a:rPr>
              <a:t>	</a:t>
            </a:r>
            <a:r>
              <a:rPr lang="en-US" sz="1400" dirty="0" err="1">
                <a:latin typeface="+mj-lt"/>
              </a:rPr>
              <a:t>Annual_Tax</a:t>
            </a:r>
            <a:r>
              <a:rPr lang="en-US" sz="1400" dirty="0">
                <a:latin typeface="+mj-lt"/>
              </a:rPr>
              <a:t> = 0</a:t>
            </a:r>
          </a:p>
          <a:p>
            <a:pPr lvl="1">
              <a:defRPr/>
            </a:pPr>
            <a:r>
              <a:rPr lang="en-US" sz="1400" dirty="0">
                <a:latin typeface="+mj-lt"/>
              </a:rPr>
              <a:t>/****</a:t>
            </a:r>
          </a:p>
          <a:p>
            <a:pPr lvl="1">
              <a:defRPr/>
            </a:pPr>
            <a:r>
              <a:rPr lang="en-US" sz="1400" dirty="0">
                <a:latin typeface="+mj-lt"/>
              </a:rPr>
              <a:t>“for gross between 50 to 60K, tax is 10% of gross over 50K, max 1000”</a:t>
            </a:r>
          </a:p>
          <a:p>
            <a:pPr lvl="1">
              <a:defRPr/>
            </a:pPr>
            <a:r>
              <a:rPr lang="en-US" sz="1400" dirty="0">
                <a:latin typeface="+mj-lt"/>
              </a:rPr>
              <a:t>“for gross between 60 to 150K, tax is 20% of gross over 60K, max 18000”</a:t>
            </a:r>
          </a:p>
          <a:p>
            <a:pPr lvl="1">
              <a:defRPr/>
            </a:pPr>
            <a:r>
              <a:rPr lang="en-US" sz="1400" dirty="0">
                <a:latin typeface="+mj-lt"/>
              </a:rPr>
              <a:t>“for gross exceeding 150K, tax is 30% of gross over 150K” ******/</a:t>
            </a:r>
          </a:p>
          <a:p>
            <a:pPr lvl="1">
              <a:defRPr/>
            </a:pPr>
            <a:r>
              <a:rPr lang="en-US" sz="1400" dirty="0">
                <a:latin typeface="+mj-lt"/>
              </a:rPr>
              <a:t>	IF (</a:t>
            </a:r>
            <a:r>
              <a:rPr lang="en-US" sz="1400" dirty="0" err="1">
                <a:latin typeface="+mj-lt"/>
              </a:rPr>
              <a:t>Annual_gross</a:t>
            </a:r>
            <a:r>
              <a:rPr lang="en-US" sz="1400" dirty="0">
                <a:latin typeface="+mj-lt"/>
              </a:rPr>
              <a:t> &gt; 50000 and &lt; 60000) THEN</a:t>
            </a:r>
          </a:p>
          <a:p>
            <a:pPr lvl="1">
              <a:defRPr/>
            </a:pPr>
            <a:r>
              <a:rPr lang="en-US" sz="1400" dirty="0">
                <a:latin typeface="+mj-lt"/>
              </a:rPr>
              <a:t>	       </a:t>
            </a:r>
            <a:r>
              <a:rPr lang="en-US" sz="1400" dirty="0" err="1">
                <a:latin typeface="+mj-lt"/>
              </a:rPr>
              <a:t>Annual_Tax</a:t>
            </a:r>
            <a:r>
              <a:rPr lang="en-US" sz="1400" dirty="0">
                <a:latin typeface="+mj-lt"/>
              </a:rPr>
              <a:t> = (</a:t>
            </a:r>
            <a:r>
              <a:rPr lang="en-US" sz="1400" dirty="0" err="1">
                <a:latin typeface="+mj-lt"/>
              </a:rPr>
              <a:t>Annual_gross</a:t>
            </a:r>
            <a:r>
              <a:rPr lang="en-US" sz="1400" dirty="0">
                <a:latin typeface="+mj-lt"/>
              </a:rPr>
              <a:t> – 50000) * 0.1 </a:t>
            </a:r>
          </a:p>
          <a:p>
            <a:pPr lvl="1">
              <a:defRPr/>
            </a:pPr>
            <a:r>
              <a:rPr lang="en-US" sz="1400" dirty="0">
                <a:latin typeface="+mj-lt"/>
              </a:rPr>
              <a:t>	ELSE IF (Gross &gt; 60000 and &lt; 150000) THEN</a:t>
            </a:r>
          </a:p>
          <a:p>
            <a:pPr lvl="1">
              <a:defRPr/>
            </a:pPr>
            <a:r>
              <a:rPr lang="en-US" sz="1400" dirty="0">
                <a:latin typeface="+mj-lt"/>
              </a:rPr>
              <a:t>	        </a:t>
            </a:r>
            <a:r>
              <a:rPr lang="en-US" sz="1400" dirty="0" err="1">
                <a:latin typeface="+mj-lt"/>
              </a:rPr>
              <a:t>Annual_Tax</a:t>
            </a:r>
            <a:r>
              <a:rPr lang="en-US" sz="1400" dirty="0">
                <a:latin typeface="+mj-lt"/>
              </a:rPr>
              <a:t> = 1000 + (</a:t>
            </a:r>
            <a:r>
              <a:rPr lang="en-US" sz="1400" dirty="0" err="1">
                <a:latin typeface="+mj-lt"/>
              </a:rPr>
              <a:t>Annual_gross</a:t>
            </a:r>
            <a:r>
              <a:rPr lang="en-US" sz="1400" dirty="0">
                <a:latin typeface="+mj-lt"/>
              </a:rPr>
              <a:t> – 60000) * 0.2</a:t>
            </a:r>
          </a:p>
          <a:p>
            <a:pPr lvl="1">
              <a:defRPr/>
            </a:pPr>
            <a:r>
              <a:rPr lang="en-US" sz="1400" dirty="0">
                <a:latin typeface="+mj-lt"/>
              </a:rPr>
              <a:t>       	ELSE</a:t>
            </a:r>
          </a:p>
          <a:p>
            <a:pPr lvl="1">
              <a:defRPr/>
            </a:pPr>
            <a:r>
              <a:rPr lang="en-US" sz="1400" dirty="0">
                <a:latin typeface="+mj-lt"/>
              </a:rPr>
              <a:t>                  </a:t>
            </a:r>
            <a:r>
              <a:rPr lang="en-US" sz="1400" dirty="0" err="1">
                <a:latin typeface="+mj-lt"/>
              </a:rPr>
              <a:t>Annual_Tax</a:t>
            </a:r>
            <a:r>
              <a:rPr lang="en-US" sz="1400" dirty="0">
                <a:latin typeface="+mj-lt"/>
              </a:rPr>
              <a:t> = 1000 + 18000 + (</a:t>
            </a:r>
            <a:r>
              <a:rPr lang="en-US" sz="1400" dirty="0" err="1">
                <a:latin typeface="+mj-lt"/>
              </a:rPr>
              <a:t>Annual_gross</a:t>
            </a:r>
            <a:r>
              <a:rPr lang="en-US" sz="1400" dirty="0">
                <a:latin typeface="+mj-lt"/>
              </a:rPr>
              <a:t> – 150000) * 0.3</a:t>
            </a:r>
          </a:p>
          <a:p>
            <a:pPr lvl="1">
              <a:defRPr/>
            </a:pPr>
            <a:r>
              <a:rPr lang="en-US" sz="1400" dirty="0">
                <a:latin typeface="+mj-lt"/>
              </a:rPr>
              <a:t>       	END IF</a:t>
            </a:r>
          </a:p>
          <a:p>
            <a:pPr lvl="1">
              <a:defRPr/>
            </a:pPr>
            <a:r>
              <a:rPr lang="en-US" sz="1400" dirty="0">
                <a:latin typeface="+mj-lt"/>
              </a:rPr>
              <a:t>	</a:t>
            </a:r>
            <a:r>
              <a:rPr lang="en-US" sz="1400" dirty="0" err="1">
                <a:latin typeface="+mj-lt"/>
              </a:rPr>
              <a:t>Income_Tax</a:t>
            </a:r>
            <a:r>
              <a:rPr lang="en-US" sz="1400" dirty="0">
                <a:latin typeface="+mj-lt"/>
              </a:rPr>
              <a:t>  = </a:t>
            </a:r>
            <a:r>
              <a:rPr lang="en-US" sz="1400" dirty="0" err="1">
                <a:latin typeface="+mj-lt"/>
              </a:rPr>
              <a:t>Annual_Tax</a:t>
            </a:r>
            <a:r>
              <a:rPr lang="en-US" sz="1400" dirty="0">
                <a:latin typeface="+mj-lt"/>
              </a:rPr>
              <a:t> / 12</a:t>
            </a:r>
          </a:p>
          <a:p>
            <a:pPr lvl="1">
              <a:defRPr/>
            </a:pPr>
            <a:r>
              <a:rPr lang="en-US" sz="1400" dirty="0">
                <a:latin typeface="+mj-lt"/>
              </a:rPr>
              <a:t>END SUB</a:t>
            </a:r>
          </a:p>
          <a:p>
            <a:pPr lvl="1">
              <a:defRPr/>
            </a:pPr>
            <a:endParaRPr lang="en-US" sz="1400" dirty="0">
              <a:latin typeface="+mj-lt"/>
            </a:endParaRPr>
          </a:p>
        </p:txBody>
      </p:sp>
    </p:spTree>
    <p:extLst>
      <p:ext uri="{BB962C8B-B14F-4D97-AF65-F5344CB8AC3E}">
        <p14:creationId xmlns:p14="http://schemas.microsoft.com/office/powerpoint/2010/main" val="2371731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 </a:t>
            </a:r>
            <a:r>
              <a:rPr lang="en-US" sz="1200" dirty="0"/>
              <a:t>Robust Program</a:t>
            </a:r>
            <a:br>
              <a:rPr lang="en-US" sz="1200" dirty="0"/>
            </a:br>
            <a:r>
              <a:rPr lang="en-US" dirty="0"/>
              <a:t>Defects Introduced in the Program</a:t>
            </a:r>
          </a:p>
        </p:txBody>
      </p:sp>
      <p:sp>
        <p:nvSpPr>
          <p:cNvPr id="3" name="Content Placeholder 2"/>
          <p:cNvSpPr>
            <a:spLocks noGrp="1"/>
          </p:cNvSpPr>
          <p:nvPr>
            <p:ph idx="1"/>
          </p:nvPr>
        </p:nvSpPr>
        <p:spPr/>
        <p:txBody>
          <a:bodyPr/>
          <a:lstStyle/>
          <a:p>
            <a:r>
              <a:rPr lang="en-US" dirty="0"/>
              <a:t>Do you see any new defects introduced in the program? </a:t>
            </a:r>
          </a:p>
          <a:p>
            <a:pPr lvl="1"/>
            <a:r>
              <a:rPr lang="en-US" dirty="0"/>
              <a:t>What tax will be calculated in the </a:t>
            </a:r>
            <a:r>
              <a:rPr lang="en-US" dirty="0" err="1"/>
              <a:t>Compute_Income_Tax</a:t>
            </a:r>
            <a:r>
              <a:rPr lang="en-US" dirty="0"/>
              <a:t> module for an income of 40000?</a:t>
            </a:r>
          </a:p>
          <a:p>
            <a:pPr lvl="1"/>
            <a:r>
              <a:rPr lang="en-US" dirty="0"/>
              <a:t>Nested IF-THEN-ELSE should take care of all possible conditions.  Is the nested clause doing so?</a:t>
            </a:r>
          </a:p>
          <a:p>
            <a:pPr lvl="1"/>
            <a:r>
              <a:rPr lang="en-US" dirty="0"/>
              <a:t>Be careful about the last ELSE – it may end up doing more than it should</a:t>
            </a:r>
          </a:p>
          <a:p>
            <a:pPr lvl="1"/>
            <a:r>
              <a:rPr lang="en-US" dirty="0"/>
              <a:t>Program has mistakes in variable name references:</a:t>
            </a:r>
          </a:p>
          <a:p>
            <a:pPr marL="174625" lvl="1" indent="0">
              <a:buNone/>
            </a:pPr>
            <a:r>
              <a:rPr lang="en-US" dirty="0" smtClean="0"/>
              <a:t>Example</a:t>
            </a:r>
            <a:r>
              <a:rPr lang="en-US" dirty="0"/>
              <a:t>: Gross instead of </a:t>
            </a:r>
            <a:r>
              <a:rPr lang="en-US" dirty="0" err="1"/>
              <a:t>Annual_Gross</a:t>
            </a:r>
            <a:r>
              <a:rPr lang="en-US" dirty="0"/>
              <a:t> </a:t>
            </a:r>
          </a:p>
          <a:p>
            <a:endParaRPr lang="en-US" dirty="0"/>
          </a:p>
        </p:txBody>
      </p:sp>
    </p:spTree>
    <p:extLst>
      <p:ext uri="{BB962C8B-B14F-4D97-AF65-F5344CB8AC3E}">
        <p14:creationId xmlns:p14="http://schemas.microsoft.com/office/powerpoint/2010/main" val="640962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 </a:t>
            </a:r>
            <a:r>
              <a:rPr lang="en-US" sz="1200" dirty="0"/>
              <a:t>Robust Program</a:t>
            </a:r>
            <a:br>
              <a:rPr lang="en-US" sz="1200" dirty="0"/>
            </a:br>
            <a:r>
              <a:rPr lang="en-US" dirty="0"/>
              <a:t>Example</a:t>
            </a:r>
          </a:p>
        </p:txBody>
      </p:sp>
      <p:sp>
        <p:nvSpPr>
          <p:cNvPr id="3" name="Content Placeholder 2"/>
          <p:cNvSpPr>
            <a:spLocks noGrp="1"/>
          </p:cNvSpPr>
          <p:nvPr>
            <p:ph idx="1"/>
          </p:nvPr>
        </p:nvSpPr>
        <p:spPr/>
        <p:txBody>
          <a:bodyPr/>
          <a:lstStyle/>
          <a:p>
            <a:r>
              <a:rPr lang="en-US" dirty="0"/>
              <a:t>Is the defects resolved in the below given revised code? </a:t>
            </a:r>
          </a:p>
          <a:p>
            <a:endParaRPr lang="en-US" dirty="0"/>
          </a:p>
        </p:txBody>
      </p:sp>
      <p:sp>
        <p:nvSpPr>
          <p:cNvPr id="7" name="AutoShape 4"/>
          <p:cNvSpPr>
            <a:spLocks noChangeArrowheads="1"/>
          </p:cNvSpPr>
          <p:nvPr/>
        </p:nvSpPr>
        <p:spPr bwMode="auto">
          <a:xfrm>
            <a:off x="496888" y="1947863"/>
            <a:ext cx="7589520" cy="4297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spcBef>
                <a:spcPts val="600"/>
              </a:spcBef>
              <a:defRPr/>
            </a:pPr>
            <a:endParaRPr lang="en-US" sz="1200" dirty="0" smtClean="0">
              <a:latin typeface="+mj-lt"/>
            </a:endParaRPr>
          </a:p>
          <a:p>
            <a:pPr lvl="1">
              <a:spcBef>
                <a:spcPts val="600"/>
              </a:spcBef>
              <a:defRPr/>
            </a:pPr>
            <a:r>
              <a:rPr lang="en-US" sz="1200" dirty="0" smtClean="0">
                <a:latin typeface="+mj-lt"/>
              </a:rPr>
              <a:t>SUB </a:t>
            </a:r>
            <a:r>
              <a:rPr lang="en-US" sz="1200" dirty="0" err="1" smtClean="0">
                <a:latin typeface="+mj-lt"/>
              </a:rPr>
              <a:t>Compute_Income_Tax</a:t>
            </a:r>
            <a:r>
              <a:rPr lang="en-US" sz="1200" dirty="0" smtClean="0">
                <a:latin typeface="+mj-lt"/>
              </a:rPr>
              <a:t>(Gross)</a:t>
            </a:r>
          </a:p>
          <a:p>
            <a:pPr lvl="1">
              <a:spcBef>
                <a:spcPts val="600"/>
              </a:spcBef>
              <a:defRPr/>
            </a:pPr>
            <a:r>
              <a:rPr lang="en-US" sz="1200" dirty="0" smtClean="0">
                <a:latin typeface="+mj-lt"/>
              </a:rPr>
              <a:t>	</a:t>
            </a:r>
            <a:r>
              <a:rPr lang="en-US" sz="1200" dirty="0" err="1" smtClean="0">
                <a:latin typeface="+mj-lt"/>
              </a:rPr>
              <a:t>Annual_gross</a:t>
            </a:r>
            <a:r>
              <a:rPr lang="en-US" sz="1200" dirty="0" smtClean="0">
                <a:latin typeface="+mj-lt"/>
              </a:rPr>
              <a:t> = Gross * 12</a:t>
            </a:r>
          </a:p>
          <a:p>
            <a:pPr lvl="1">
              <a:spcBef>
                <a:spcPts val="600"/>
              </a:spcBef>
              <a:defRPr/>
            </a:pPr>
            <a:r>
              <a:rPr lang="en-US" sz="1200" dirty="0" smtClean="0">
                <a:latin typeface="+mj-lt"/>
              </a:rPr>
              <a:t>	</a:t>
            </a:r>
            <a:r>
              <a:rPr lang="en-US" sz="1200" dirty="0" err="1" smtClean="0">
                <a:latin typeface="+mj-lt"/>
              </a:rPr>
              <a:t>Annual_Tax</a:t>
            </a:r>
            <a:r>
              <a:rPr lang="en-US" sz="1200" dirty="0" smtClean="0">
                <a:latin typeface="+mj-lt"/>
              </a:rPr>
              <a:t> = 0</a:t>
            </a:r>
          </a:p>
          <a:p>
            <a:pPr lvl="1">
              <a:spcBef>
                <a:spcPts val="600"/>
              </a:spcBef>
              <a:defRPr/>
            </a:pPr>
            <a:r>
              <a:rPr lang="en-US" sz="1200" dirty="0" smtClean="0">
                <a:latin typeface="+mj-lt"/>
              </a:rPr>
              <a:t>	IF(</a:t>
            </a:r>
            <a:r>
              <a:rPr lang="en-US" sz="1200" dirty="0" err="1" smtClean="0">
                <a:latin typeface="+mj-lt"/>
              </a:rPr>
              <a:t>Annual_gross</a:t>
            </a:r>
            <a:r>
              <a:rPr lang="en-US" sz="1200" dirty="0" smtClean="0">
                <a:latin typeface="+mj-lt"/>
              </a:rPr>
              <a:t>&lt;=0) THEN</a:t>
            </a:r>
          </a:p>
          <a:p>
            <a:pPr lvl="1">
              <a:spcBef>
                <a:spcPts val="600"/>
              </a:spcBef>
              <a:defRPr/>
            </a:pPr>
            <a:r>
              <a:rPr lang="en-US" sz="1200" dirty="0" smtClean="0">
                <a:latin typeface="+mj-lt"/>
              </a:rPr>
              <a:t>		PRINT “Gross salary cannot be negative”</a:t>
            </a:r>
          </a:p>
          <a:p>
            <a:pPr lvl="1">
              <a:spcBef>
                <a:spcPts val="600"/>
              </a:spcBef>
              <a:defRPr/>
            </a:pPr>
            <a:r>
              <a:rPr lang="en-US" sz="1200" dirty="0" smtClean="0">
                <a:latin typeface="+mj-lt"/>
              </a:rPr>
              <a:t>	IF (</a:t>
            </a:r>
            <a:r>
              <a:rPr lang="en-US" sz="1200" dirty="0" err="1" smtClean="0">
                <a:latin typeface="+mj-lt"/>
              </a:rPr>
              <a:t>Annual_gross</a:t>
            </a:r>
            <a:r>
              <a:rPr lang="en-US" sz="1200" dirty="0" smtClean="0">
                <a:latin typeface="+mj-lt"/>
              </a:rPr>
              <a:t> &gt;0 and </a:t>
            </a:r>
            <a:r>
              <a:rPr lang="en-US" sz="1200" dirty="0" err="1" smtClean="0">
                <a:latin typeface="+mj-lt"/>
              </a:rPr>
              <a:t>Annual_gross</a:t>
            </a:r>
            <a:r>
              <a:rPr lang="en-US" sz="1200" dirty="0" smtClean="0">
                <a:latin typeface="+mj-lt"/>
              </a:rPr>
              <a:t> &lt;50000) THEN</a:t>
            </a:r>
          </a:p>
          <a:p>
            <a:pPr lvl="1">
              <a:spcBef>
                <a:spcPts val="600"/>
              </a:spcBef>
              <a:defRPr/>
            </a:pPr>
            <a:r>
              <a:rPr lang="en-US" sz="1200" dirty="0" smtClean="0">
                <a:latin typeface="+mj-lt"/>
              </a:rPr>
              <a:t>	       </a:t>
            </a:r>
            <a:r>
              <a:rPr lang="en-US" sz="1200" dirty="0" err="1" smtClean="0">
                <a:latin typeface="+mj-lt"/>
              </a:rPr>
              <a:t>Annual_Tax</a:t>
            </a:r>
            <a:r>
              <a:rPr lang="en-US" sz="1200" dirty="0" smtClean="0">
                <a:latin typeface="+mj-lt"/>
              </a:rPr>
              <a:t> = (</a:t>
            </a:r>
            <a:r>
              <a:rPr lang="en-US" sz="1200" dirty="0" err="1" smtClean="0">
                <a:latin typeface="+mj-lt"/>
              </a:rPr>
              <a:t>Annual_gross</a:t>
            </a:r>
            <a:r>
              <a:rPr lang="en-US" sz="1200" dirty="0" smtClean="0">
                <a:latin typeface="+mj-lt"/>
              </a:rPr>
              <a:t> – 49000) * 0.05</a:t>
            </a:r>
          </a:p>
          <a:p>
            <a:pPr lvl="1">
              <a:spcBef>
                <a:spcPts val="600"/>
              </a:spcBef>
              <a:defRPr/>
            </a:pPr>
            <a:r>
              <a:rPr lang="en-US" sz="1200" dirty="0" smtClean="0">
                <a:latin typeface="+mj-lt"/>
              </a:rPr>
              <a:t>	ELSE IF (</a:t>
            </a:r>
            <a:r>
              <a:rPr lang="en-US" sz="1200" dirty="0" err="1" smtClean="0">
                <a:latin typeface="+mj-lt"/>
              </a:rPr>
              <a:t>Annual_gross</a:t>
            </a:r>
            <a:r>
              <a:rPr lang="en-US" sz="1200" dirty="0" smtClean="0">
                <a:latin typeface="+mj-lt"/>
              </a:rPr>
              <a:t> &gt; =50000 and </a:t>
            </a:r>
            <a:r>
              <a:rPr lang="en-US" sz="1200" dirty="0" err="1" smtClean="0">
                <a:latin typeface="+mj-lt"/>
              </a:rPr>
              <a:t>Annual_gross</a:t>
            </a:r>
            <a:r>
              <a:rPr lang="en-US" sz="1200" dirty="0" smtClean="0">
                <a:latin typeface="+mj-lt"/>
              </a:rPr>
              <a:t> &lt; 60000) THEN</a:t>
            </a:r>
          </a:p>
          <a:p>
            <a:pPr lvl="1">
              <a:spcBef>
                <a:spcPts val="600"/>
              </a:spcBef>
              <a:defRPr/>
            </a:pPr>
            <a:r>
              <a:rPr lang="en-US" sz="1200" dirty="0" smtClean="0">
                <a:latin typeface="+mj-lt"/>
              </a:rPr>
              <a:t>	       </a:t>
            </a:r>
            <a:r>
              <a:rPr lang="en-US" sz="1200" dirty="0" err="1" smtClean="0">
                <a:latin typeface="+mj-lt"/>
              </a:rPr>
              <a:t>Annual_Tax</a:t>
            </a:r>
            <a:r>
              <a:rPr lang="en-US" sz="1200" dirty="0" smtClean="0">
                <a:latin typeface="+mj-lt"/>
              </a:rPr>
              <a:t> = (</a:t>
            </a:r>
            <a:r>
              <a:rPr lang="en-US" sz="1200" dirty="0" err="1" smtClean="0">
                <a:latin typeface="+mj-lt"/>
              </a:rPr>
              <a:t>Annual_gross</a:t>
            </a:r>
            <a:r>
              <a:rPr lang="en-US" sz="1200" dirty="0" smtClean="0">
                <a:latin typeface="+mj-lt"/>
              </a:rPr>
              <a:t> – 50000) * 0.1 </a:t>
            </a:r>
          </a:p>
          <a:p>
            <a:pPr lvl="1">
              <a:spcBef>
                <a:spcPts val="600"/>
              </a:spcBef>
              <a:defRPr/>
            </a:pPr>
            <a:r>
              <a:rPr lang="en-US" sz="1200" dirty="0" smtClean="0">
                <a:latin typeface="+mj-lt"/>
              </a:rPr>
              <a:t>	ELSE IF (</a:t>
            </a:r>
            <a:r>
              <a:rPr lang="en-US" sz="1200" dirty="0" err="1" smtClean="0">
                <a:latin typeface="+mj-lt"/>
              </a:rPr>
              <a:t>Annual_gross</a:t>
            </a:r>
            <a:r>
              <a:rPr lang="en-US" sz="1200" dirty="0" smtClean="0">
                <a:latin typeface="+mj-lt"/>
              </a:rPr>
              <a:t> &gt;= 60000 and </a:t>
            </a:r>
            <a:r>
              <a:rPr lang="en-US" sz="1200" dirty="0" err="1" smtClean="0">
                <a:latin typeface="+mj-lt"/>
              </a:rPr>
              <a:t>Annual_gross</a:t>
            </a:r>
            <a:r>
              <a:rPr lang="en-US" sz="1200" dirty="0" smtClean="0">
                <a:latin typeface="+mj-lt"/>
              </a:rPr>
              <a:t>&lt;= 150000) THEN</a:t>
            </a:r>
          </a:p>
          <a:p>
            <a:pPr lvl="1">
              <a:spcBef>
                <a:spcPts val="600"/>
              </a:spcBef>
              <a:defRPr/>
            </a:pPr>
            <a:r>
              <a:rPr lang="en-US" sz="1200" dirty="0" smtClean="0">
                <a:latin typeface="+mj-lt"/>
              </a:rPr>
              <a:t>	        </a:t>
            </a:r>
            <a:r>
              <a:rPr lang="en-US" sz="1200" dirty="0" err="1" smtClean="0">
                <a:latin typeface="+mj-lt"/>
              </a:rPr>
              <a:t>Annual_Tax</a:t>
            </a:r>
            <a:r>
              <a:rPr lang="en-US" sz="1200" dirty="0" smtClean="0">
                <a:latin typeface="+mj-lt"/>
              </a:rPr>
              <a:t> = 1000 + (</a:t>
            </a:r>
            <a:r>
              <a:rPr lang="en-US" sz="1200" dirty="0" err="1" smtClean="0">
                <a:latin typeface="+mj-lt"/>
              </a:rPr>
              <a:t>Annual_gross</a:t>
            </a:r>
            <a:r>
              <a:rPr lang="en-US" sz="1200" dirty="0" smtClean="0">
                <a:latin typeface="+mj-lt"/>
              </a:rPr>
              <a:t> – 60000) * 0.2</a:t>
            </a:r>
          </a:p>
          <a:p>
            <a:pPr lvl="1">
              <a:spcBef>
                <a:spcPts val="600"/>
              </a:spcBef>
              <a:defRPr/>
            </a:pPr>
            <a:r>
              <a:rPr lang="en-US" sz="1200" dirty="0" smtClean="0">
                <a:latin typeface="+mj-lt"/>
              </a:rPr>
              <a:t>       	ELSE</a:t>
            </a:r>
          </a:p>
          <a:p>
            <a:pPr lvl="1">
              <a:spcBef>
                <a:spcPts val="600"/>
              </a:spcBef>
              <a:defRPr/>
            </a:pPr>
            <a:r>
              <a:rPr lang="en-US" sz="1200" dirty="0" smtClean="0">
                <a:latin typeface="+mj-lt"/>
              </a:rPr>
              <a:t>                  </a:t>
            </a:r>
            <a:r>
              <a:rPr lang="en-US" sz="1200" dirty="0" err="1" smtClean="0">
                <a:latin typeface="+mj-lt"/>
              </a:rPr>
              <a:t>Annual_Tax</a:t>
            </a:r>
            <a:r>
              <a:rPr lang="en-US" sz="1200" dirty="0" smtClean="0">
                <a:latin typeface="+mj-lt"/>
              </a:rPr>
              <a:t> = 1000 + 18000 + (</a:t>
            </a:r>
            <a:r>
              <a:rPr lang="en-US" sz="1200" dirty="0" err="1" smtClean="0">
                <a:latin typeface="+mj-lt"/>
              </a:rPr>
              <a:t>Annual_gross</a:t>
            </a:r>
            <a:r>
              <a:rPr lang="en-US" sz="1200" dirty="0" smtClean="0">
                <a:latin typeface="+mj-lt"/>
              </a:rPr>
              <a:t> – 150000) * 0.3</a:t>
            </a:r>
          </a:p>
          <a:p>
            <a:pPr lvl="1">
              <a:spcBef>
                <a:spcPts val="600"/>
              </a:spcBef>
              <a:defRPr/>
            </a:pPr>
            <a:r>
              <a:rPr lang="en-US" sz="1200" dirty="0" smtClean="0">
                <a:latin typeface="+mj-lt"/>
              </a:rPr>
              <a:t>       	END IF</a:t>
            </a:r>
          </a:p>
          <a:p>
            <a:pPr lvl="1">
              <a:spcBef>
                <a:spcPts val="600"/>
              </a:spcBef>
              <a:defRPr/>
            </a:pPr>
            <a:r>
              <a:rPr lang="en-US" sz="1200" dirty="0" smtClean="0">
                <a:latin typeface="+mj-lt"/>
              </a:rPr>
              <a:t>	</a:t>
            </a:r>
            <a:r>
              <a:rPr lang="en-US" sz="1200" dirty="0" err="1" smtClean="0">
                <a:latin typeface="+mj-lt"/>
              </a:rPr>
              <a:t>Income_Tax</a:t>
            </a:r>
            <a:r>
              <a:rPr lang="en-US" sz="1200" dirty="0" smtClean="0">
                <a:latin typeface="+mj-lt"/>
              </a:rPr>
              <a:t>  = </a:t>
            </a:r>
            <a:r>
              <a:rPr lang="en-US" sz="1200" dirty="0" err="1" smtClean="0">
                <a:latin typeface="+mj-lt"/>
              </a:rPr>
              <a:t>Annual_Tax</a:t>
            </a:r>
            <a:r>
              <a:rPr lang="en-US" sz="1200" dirty="0" smtClean="0">
                <a:latin typeface="+mj-lt"/>
              </a:rPr>
              <a:t> / 12</a:t>
            </a:r>
          </a:p>
          <a:p>
            <a:pPr lvl="1">
              <a:spcBef>
                <a:spcPts val="600"/>
              </a:spcBef>
              <a:defRPr/>
            </a:pPr>
            <a:r>
              <a:rPr lang="en-US" sz="1200" dirty="0" smtClean="0">
                <a:latin typeface="+mj-lt"/>
              </a:rPr>
              <a:t>END</a:t>
            </a:r>
          </a:p>
          <a:p>
            <a:pPr lvl="1">
              <a:defRPr/>
            </a:pPr>
            <a:endParaRPr lang="en-US" sz="1200" dirty="0">
              <a:latin typeface="+mj-lt"/>
            </a:endParaRPr>
          </a:p>
        </p:txBody>
      </p:sp>
    </p:spTree>
    <p:extLst>
      <p:ext uri="{BB962C8B-B14F-4D97-AF65-F5344CB8AC3E}">
        <p14:creationId xmlns:p14="http://schemas.microsoft.com/office/powerpoint/2010/main" val="3402801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 </a:t>
            </a:r>
            <a:r>
              <a:rPr lang="en-US" sz="1200" dirty="0"/>
              <a:t>Robust Program</a:t>
            </a:r>
            <a:br>
              <a:rPr lang="en-US" sz="1200" dirty="0"/>
            </a:br>
            <a:r>
              <a:rPr lang="en-US" dirty="0"/>
              <a:t>Make a Program Robust</a:t>
            </a:r>
          </a:p>
        </p:txBody>
      </p:sp>
      <p:sp>
        <p:nvSpPr>
          <p:cNvPr id="3" name="Content Placeholder 2"/>
          <p:cNvSpPr>
            <a:spLocks noGrp="1"/>
          </p:cNvSpPr>
          <p:nvPr>
            <p:ph idx="1"/>
          </p:nvPr>
        </p:nvSpPr>
        <p:spPr/>
        <p:txBody>
          <a:bodyPr/>
          <a:lstStyle/>
          <a:p>
            <a:r>
              <a:rPr lang="en-US" dirty="0"/>
              <a:t>Will the program work (or fail gracefully) with unexpected input?  </a:t>
            </a:r>
          </a:p>
          <a:p>
            <a:pPr lvl="1"/>
            <a:r>
              <a:rPr lang="en-US" dirty="0"/>
              <a:t>Check if it can display error message as “Input cannot be negative ” .</a:t>
            </a:r>
          </a:p>
          <a:p>
            <a:r>
              <a:rPr lang="en-US" dirty="0"/>
              <a:t>Do not assume everything will be alright.</a:t>
            </a:r>
          </a:p>
          <a:p>
            <a:r>
              <a:rPr lang="en-US" dirty="0"/>
              <a:t>Check for unexpected inputs or conditions.</a:t>
            </a:r>
          </a:p>
          <a:p>
            <a:r>
              <a:rPr lang="en-US" dirty="0"/>
              <a:t>Remember GIGO – Garbage In, Garbage Out.</a:t>
            </a:r>
          </a:p>
          <a:p>
            <a:r>
              <a:rPr lang="en-US" dirty="0"/>
              <a:t>Provide meaningful error messages</a:t>
            </a:r>
          </a:p>
          <a:p>
            <a:endParaRPr lang="en-US" dirty="0"/>
          </a:p>
        </p:txBody>
      </p:sp>
    </p:spTree>
    <p:extLst>
      <p:ext uri="{BB962C8B-B14F-4D97-AF65-F5344CB8AC3E}">
        <p14:creationId xmlns:p14="http://schemas.microsoft.com/office/powerpoint/2010/main" val="754619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 </a:t>
            </a:r>
            <a:r>
              <a:rPr lang="en-US" sz="1200" dirty="0"/>
              <a:t>Robust Program </a:t>
            </a:r>
            <a:r>
              <a:rPr lang="en-US" dirty="0"/>
              <a:t/>
            </a:r>
            <a:br>
              <a:rPr lang="en-US" dirty="0"/>
            </a:br>
            <a:r>
              <a:rPr lang="en-US" dirty="0"/>
              <a:t>Difference between correctness and robustness</a:t>
            </a:r>
          </a:p>
        </p:txBody>
      </p:sp>
      <p:sp>
        <p:nvSpPr>
          <p:cNvPr id="3" name="Content Placeholder 2"/>
          <p:cNvSpPr>
            <a:spLocks noGrp="1"/>
          </p:cNvSpPr>
          <p:nvPr>
            <p:ph idx="1"/>
          </p:nvPr>
        </p:nvSpPr>
        <p:spPr/>
        <p:txBody>
          <a:bodyPr/>
          <a:lstStyle/>
          <a:p>
            <a:r>
              <a:rPr lang="en-US" dirty="0"/>
              <a:t>Correctness means building code which never returns inaccurate result</a:t>
            </a:r>
          </a:p>
          <a:p>
            <a:pPr lvl="1"/>
            <a:r>
              <a:rPr lang="en-US" dirty="0"/>
              <a:t>Safety critical applications tend to focus on correctness , failure to achieve a result being regarded as better than inaccurate result.</a:t>
            </a:r>
          </a:p>
          <a:p>
            <a:pPr lvl="1"/>
            <a:r>
              <a:rPr lang="en-US" dirty="0"/>
              <a:t>For an Example, Software which controls a Bank machine  should focus on correctness because it is better to return no value than an inaccurate value when an error could mean dispensing or recording wrong amounts of money </a:t>
            </a:r>
          </a:p>
          <a:p>
            <a:r>
              <a:rPr lang="en-US" dirty="0" smtClean="0"/>
              <a:t>Robustness </a:t>
            </a:r>
            <a:r>
              <a:rPr lang="en-US" dirty="0"/>
              <a:t>favor's the return of any result even inaccurate one</a:t>
            </a:r>
          </a:p>
          <a:p>
            <a:pPr lvl="1"/>
            <a:r>
              <a:rPr lang="en-US" dirty="0"/>
              <a:t>Consumer applications typically favor robustness as any result is better than software crashing</a:t>
            </a:r>
          </a:p>
          <a:p>
            <a:pPr lvl="1"/>
            <a:r>
              <a:rPr lang="en-US" dirty="0"/>
              <a:t>For an Example, Web browsers should focus on robustness as they often have to handle invalid input. </a:t>
            </a:r>
          </a:p>
          <a:p>
            <a:endParaRPr lang="en-US" dirty="0"/>
          </a:p>
        </p:txBody>
      </p:sp>
    </p:spTree>
    <p:extLst>
      <p:ext uri="{BB962C8B-B14F-4D97-AF65-F5344CB8AC3E}">
        <p14:creationId xmlns:p14="http://schemas.microsoft.com/office/powerpoint/2010/main" val="10507871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Composite Datatype</a:t>
            </a:r>
            <a:r>
              <a:rPr lang="en-US" dirty="0"/>
              <a:t/>
            </a:r>
            <a:br>
              <a:rPr lang="en-US" dirty="0"/>
            </a:br>
            <a:r>
              <a:rPr lang="en-US" dirty="0"/>
              <a:t>What is a record </a:t>
            </a:r>
            <a:r>
              <a:rPr lang="en-US" dirty="0" smtClean="0"/>
              <a:t>?</a:t>
            </a:r>
            <a:endParaRPr lang="en-US" dirty="0"/>
          </a:p>
        </p:txBody>
      </p:sp>
      <p:sp>
        <p:nvSpPr>
          <p:cNvPr id="15362" name="Rectangle 3"/>
          <p:cNvSpPr>
            <a:spLocks noGrp="1" noChangeArrowheads="1"/>
          </p:cNvSpPr>
          <p:nvPr>
            <p:ph idx="1"/>
          </p:nvPr>
        </p:nvSpPr>
        <p:spPr/>
        <p:txBody>
          <a:bodyPr lIns="90488" tIns="44450" rIns="90488" bIns="44450"/>
          <a:lstStyle/>
          <a:p>
            <a:pPr eaLnBrk="1" hangingPunct="1">
              <a:lnSpc>
                <a:spcPct val="110000"/>
              </a:lnSpc>
              <a:buFont typeface="Wingdings" panose="05000000000000000000" pitchFamily="2" charset="2"/>
              <a:buChar char="§"/>
            </a:pPr>
            <a:r>
              <a:rPr lang="en-US" altLang="en-US" dirty="0" smtClean="0"/>
              <a:t>Record is one of the composite data type, consisting of two or more values or variables stored in consecutive memory positions of different data types.</a:t>
            </a:r>
          </a:p>
          <a:p>
            <a:pPr eaLnBrk="1" hangingPunct="1">
              <a:lnSpc>
                <a:spcPct val="110000"/>
              </a:lnSpc>
              <a:buFont typeface="Wingdings" panose="05000000000000000000" pitchFamily="2" charset="2"/>
              <a:buChar char="§"/>
            </a:pPr>
            <a:r>
              <a:rPr lang="en-US" altLang="en-US" dirty="0" smtClean="0"/>
              <a:t>Use them to simplify operations on blocks of data</a:t>
            </a:r>
          </a:p>
          <a:p>
            <a:pPr eaLnBrk="1" hangingPunct="1">
              <a:lnSpc>
                <a:spcPct val="110000"/>
              </a:lnSpc>
              <a:buFont typeface="Wingdings" panose="05000000000000000000" pitchFamily="2" charset="2"/>
              <a:buChar char="§"/>
            </a:pPr>
            <a:r>
              <a:rPr lang="en-US" altLang="en-US" dirty="0" smtClean="0"/>
              <a:t>Use them to simplify module parameter lists</a:t>
            </a:r>
          </a:p>
          <a:p>
            <a:pPr marL="457200" lvl="1" indent="0" eaLnBrk="1" hangingPunct="1">
              <a:lnSpc>
                <a:spcPct val="110000"/>
              </a:lnSpc>
              <a:buSzPct val="75000"/>
              <a:buNone/>
            </a:pPr>
            <a:r>
              <a:rPr lang="en-US" altLang="en-US" dirty="0" smtClean="0">
                <a:ea typeface="MS PGothic" panose="020B0604020202020204" charset="-128"/>
              </a:rPr>
              <a:t>Example:  </a:t>
            </a:r>
          </a:p>
          <a:p>
            <a:pPr lvl="1" eaLnBrk="1" hangingPunct="1">
              <a:lnSpc>
                <a:spcPct val="110000"/>
              </a:lnSpc>
              <a:buSzPct val="75000"/>
              <a:buFont typeface="Wingdings" panose="05000000000000000000" pitchFamily="2" charset="2"/>
              <a:buChar char="§"/>
            </a:pPr>
            <a:r>
              <a:rPr lang="en-US" altLang="en-US" dirty="0" smtClean="0">
                <a:ea typeface="MS PGothic" panose="020B0604020202020204" charset="-128"/>
              </a:rPr>
              <a:t>Call </a:t>
            </a:r>
            <a:r>
              <a:rPr lang="en-US" altLang="en-US" dirty="0" err="1" smtClean="0">
                <a:ea typeface="MS PGothic" panose="020B0604020202020204" charset="-128"/>
              </a:rPr>
              <a:t>Hardway</a:t>
            </a:r>
            <a:r>
              <a:rPr lang="en-US" altLang="en-US" dirty="0" smtClean="0">
                <a:ea typeface="MS PGothic" panose="020B0604020202020204" charset="-128"/>
              </a:rPr>
              <a:t> (Name, Address, Phone, SSN, Sex, Salary)</a:t>
            </a:r>
          </a:p>
          <a:p>
            <a:pPr lvl="1" eaLnBrk="1" hangingPunct="1">
              <a:lnSpc>
                <a:spcPct val="110000"/>
              </a:lnSpc>
              <a:buSzPct val="75000"/>
              <a:buFont typeface="Wingdings" panose="05000000000000000000" pitchFamily="2" charset="2"/>
              <a:buChar char="§"/>
            </a:pPr>
            <a:r>
              <a:rPr lang="en-US" altLang="en-US" dirty="0" smtClean="0">
                <a:ea typeface="MS PGothic" panose="020B0604020202020204" charset="-128"/>
              </a:rPr>
              <a:t>Call </a:t>
            </a:r>
            <a:r>
              <a:rPr lang="en-US" altLang="en-US" dirty="0" err="1" smtClean="0">
                <a:ea typeface="MS PGothic" panose="020B0604020202020204" charset="-128"/>
              </a:rPr>
              <a:t>Easyway</a:t>
            </a:r>
            <a:r>
              <a:rPr lang="en-US" altLang="en-US" dirty="0" smtClean="0">
                <a:ea typeface="MS PGothic" panose="020B0604020202020204" charset="-128"/>
              </a:rPr>
              <a:t> ( </a:t>
            </a:r>
            <a:r>
              <a:rPr lang="en-US" altLang="en-US" dirty="0" err="1" smtClean="0">
                <a:ea typeface="MS PGothic" panose="020B0604020202020204" charset="-128"/>
              </a:rPr>
              <a:t>EmployeeRec</a:t>
            </a:r>
            <a:r>
              <a:rPr lang="en-US" altLang="en-US" dirty="0" smtClean="0">
                <a:ea typeface="MS PGothic" panose="020B0604020202020204" charset="-128"/>
              </a:rPr>
              <a:t> )</a:t>
            </a:r>
          </a:p>
          <a:p>
            <a:pPr eaLnBrk="1" hangingPunct="1">
              <a:lnSpc>
                <a:spcPct val="110000"/>
              </a:lnSpc>
              <a:buFont typeface="Wingdings" panose="05000000000000000000" pitchFamily="2" charset="2"/>
              <a:buChar char="§"/>
            </a:pPr>
            <a:r>
              <a:rPr lang="en-US" altLang="en-US" dirty="0" smtClean="0"/>
              <a:t>Use them to reduce maintenance of related data as changes to a record is easier to implement.</a:t>
            </a:r>
          </a:p>
          <a:p>
            <a:pPr eaLnBrk="1" hangingPunct="1">
              <a:lnSpc>
                <a:spcPct val="110000"/>
              </a:lnSpc>
              <a:buFont typeface="Wingdings" panose="05000000000000000000" pitchFamily="2" charset="2"/>
              <a:buChar char="§"/>
            </a:pPr>
            <a:r>
              <a:rPr lang="en-US" altLang="en-US" dirty="0" smtClean="0"/>
              <a:t>Used to create user defined data types</a:t>
            </a:r>
          </a:p>
          <a:p>
            <a:pPr eaLnBrk="1" hangingPunct="1">
              <a:lnSpc>
                <a:spcPct val="110000"/>
              </a:lnSpc>
              <a:buFont typeface="Wingdings" panose="05000000000000000000" pitchFamily="2" charset="2"/>
              <a:buChar char="Ø"/>
            </a:pPr>
            <a:endParaRPr lang="en-US" altLang="en-US" dirty="0" smtClean="0"/>
          </a:p>
        </p:txBody>
      </p:sp>
    </p:spTree>
    <p:extLst>
      <p:ext uri="{BB962C8B-B14F-4D97-AF65-F5344CB8AC3E}">
        <p14:creationId xmlns:p14="http://schemas.microsoft.com/office/powerpoint/2010/main" val="2618194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ounded Rectangle 4"/>
          <p:cNvSpPr>
            <a:spLocks noChangeArrowheads="1"/>
          </p:cNvSpPr>
          <p:nvPr/>
        </p:nvSpPr>
        <p:spPr bwMode="auto">
          <a:xfrm>
            <a:off x="415925" y="1628800"/>
            <a:ext cx="6629400" cy="45097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200" dirty="0">
                <a:solidFill>
                  <a:schemeClr val="tx1"/>
                </a:solidFill>
                <a:latin typeface="+mj-lt"/>
              </a:rPr>
              <a:t>RECORD Student</a:t>
            </a:r>
          </a:p>
          <a:p>
            <a:pPr>
              <a:defRPr/>
            </a:pPr>
            <a:r>
              <a:rPr lang="en-US" sz="1200" dirty="0">
                <a:solidFill>
                  <a:schemeClr val="tx1"/>
                </a:solidFill>
                <a:latin typeface="+mj-lt"/>
              </a:rPr>
              <a:t>	DECLARE </a:t>
            </a:r>
            <a:r>
              <a:rPr lang="en-US" sz="1200" dirty="0" err="1">
                <a:solidFill>
                  <a:schemeClr val="tx1"/>
                </a:solidFill>
                <a:latin typeface="+mj-lt"/>
              </a:rPr>
              <a:t>RollNo</a:t>
            </a:r>
            <a:r>
              <a:rPr lang="en-US" sz="1200" dirty="0">
                <a:solidFill>
                  <a:schemeClr val="tx1"/>
                </a:solidFill>
                <a:latin typeface="+mj-lt"/>
              </a:rPr>
              <a:t> AS INTEGER</a:t>
            </a:r>
          </a:p>
          <a:p>
            <a:pPr>
              <a:defRPr/>
            </a:pPr>
            <a:r>
              <a:rPr lang="en-US" sz="1200" dirty="0">
                <a:solidFill>
                  <a:schemeClr val="tx1"/>
                </a:solidFill>
                <a:latin typeface="+mj-lt"/>
              </a:rPr>
              <a:t>	DECLARE </a:t>
            </a:r>
            <a:r>
              <a:rPr lang="en-US" sz="1200" dirty="0" err="1">
                <a:solidFill>
                  <a:schemeClr val="tx1"/>
                </a:solidFill>
                <a:latin typeface="+mj-lt"/>
              </a:rPr>
              <a:t>Sname</a:t>
            </a:r>
            <a:r>
              <a:rPr lang="en-US" sz="1200" dirty="0">
                <a:solidFill>
                  <a:schemeClr val="tx1"/>
                </a:solidFill>
                <a:latin typeface="+mj-lt"/>
              </a:rPr>
              <a:t> AS STRING</a:t>
            </a:r>
          </a:p>
          <a:p>
            <a:pPr>
              <a:defRPr/>
            </a:pPr>
            <a:r>
              <a:rPr lang="en-US" sz="1200" dirty="0">
                <a:solidFill>
                  <a:schemeClr val="tx1"/>
                </a:solidFill>
                <a:latin typeface="+mj-lt"/>
              </a:rPr>
              <a:t>	DECLARE Course AS STRING</a:t>
            </a:r>
          </a:p>
          <a:p>
            <a:pPr>
              <a:defRPr/>
            </a:pPr>
            <a:r>
              <a:rPr lang="en-US" sz="1200" dirty="0">
                <a:solidFill>
                  <a:schemeClr val="tx1"/>
                </a:solidFill>
                <a:latin typeface="+mj-lt"/>
              </a:rPr>
              <a:t>END RECORD</a:t>
            </a:r>
          </a:p>
          <a:p>
            <a:pPr>
              <a:defRPr/>
            </a:pPr>
            <a:endParaRPr lang="en-US" sz="1200" dirty="0">
              <a:solidFill>
                <a:schemeClr val="tx1"/>
              </a:solidFill>
              <a:latin typeface="+mj-lt"/>
            </a:endParaRPr>
          </a:p>
          <a:p>
            <a:pPr>
              <a:defRPr/>
            </a:pPr>
            <a:r>
              <a:rPr lang="en-US" sz="1200" dirty="0">
                <a:solidFill>
                  <a:schemeClr val="tx1"/>
                </a:solidFill>
                <a:latin typeface="+mj-lt"/>
              </a:rPr>
              <a:t>//Pseudo Code to read Student data and print it</a:t>
            </a:r>
          </a:p>
          <a:p>
            <a:pPr>
              <a:defRPr/>
            </a:pPr>
            <a:endParaRPr lang="en-US" sz="1200" dirty="0">
              <a:solidFill>
                <a:schemeClr val="tx1"/>
              </a:solidFill>
              <a:latin typeface="+mj-lt"/>
            </a:endParaRPr>
          </a:p>
          <a:p>
            <a:pPr>
              <a:defRPr/>
            </a:pPr>
            <a:r>
              <a:rPr lang="en-US" sz="1200" dirty="0">
                <a:solidFill>
                  <a:schemeClr val="tx1"/>
                </a:solidFill>
                <a:latin typeface="+mj-lt"/>
              </a:rPr>
              <a:t>BEGIN</a:t>
            </a:r>
          </a:p>
          <a:p>
            <a:pPr>
              <a:defRPr/>
            </a:pPr>
            <a:r>
              <a:rPr lang="en-US" sz="1200" dirty="0">
                <a:solidFill>
                  <a:schemeClr val="tx1"/>
                </a:solidFill>
                <a:latin typeface="+mj-lt"/>
              </a:rPr>
              <a:t>  ACCEPT Id, Name, </a:t>
            </a:r>
            <a:r>
              <a:rPr lang="en-US" sz="1200" dirty="0" err="1">
                <a:solidFill>
                  <a:schemeClr val="tx1"/>
                </a:solidFill>
                <a:latin typeface="+mj-lt"/>
              </a:rPr>
              <a:t>Crs</a:t>
            </a:r>
            <a:endParaRPr lang="en-US" sz="1200" dirty="0">
              <a:solidFill>
                <a:schemeClr val="tx1"/>
              </a:solidFill>
              <a:latin typeface="+mj-lt"/>
            </a:endParaRPr>
          </a:p>
          <a:p>
            <a:pPr>
              <a:defRPr/>
            </a:pPr>
            <a:endParaRPr lang="en-US" sz="1200" dirty="0">
              <a:solidFill>
                <a:schemeClr val="tx1"/>
              </a:solidFill>
              <a:latin typeface="+mj-lt"/>
            </a:endParaRPr>
          </a:p>
          <a:p>
            <a:pPr>
              <a:defRPr/>
            </a:pPr>
            <a:r>
              <a:rPr lang="en-US" sz="1200" dirty="0">
                <a:solidFill>
                  <a:schemeClr val="tx1"/>
                </a:solidFill>
                <a:latin typeface="+mj-lt"/>
              </a:rPr>
              <a:t>  </a:t>
            </a:r>
            <a:r>
              <a:rPr lang="en-US" sz="1200" dirty="0" err="1">
                <a:solidFill>
                  <a:schemeClr val="tx1"/>
                </a:solidFill>
                <a:latin typeface="+mj-lt"/>
              </a:rPr>
              <a:t>Student.RollNo</a:t>
            </a:r>
            <a:r>
              <a:rPr lang="en-US" sz="1200" dirty="0">
                <a:solidFill>
                  <a:schemeClr val="tx1"/>
                </a:solidFill>
                <a:latin typeface="+mj-lt"/>
              </a:rPr>
              <a:t>=Id</a:t>
            </a:r>
          </a:p>
          <a:p>
            <a:pPr>
              <a:defRPr/>
            </a:pPr>
            <a:r>
              <a:rPr lang="en-US" sz="1200" dirty="0">
                <a:solidFill>
                  <a:schemeClr val="tx1"/>
                </a:solidFill>
                <a:latin typeface="+mj-lt"/>
              </a:rPr>
              <a:t>  </a:t>
            </a:r>
            <a:r>
              <a:rPr lang="en-US" sz="1200" dirty="0" err="1">
                <a:solidFill>
                  <a:schemeClr val="tx1"/>
                </a:solidFill>
                <a:latin typeface="+mj-lt"/>
              </a:rPr>
              <a:t>Student.Sname</a:t>
            </a:r>
            <a:r>
              <a:rPr lang="en-US" sz="1200" dirty="0">
                <a:solidFill>
                  <a:schemeClr val="tx1"/>
                </a:solidFill>
                <a:latin typeface="+mj-lt"/>
              </a:rPr>
              <a:t>=Name</a:t>
            </a:r>
          </a:p>
          <a:p>
            <a:pPr>
              <a:defRPr/>
            </a:pPr>
            <a:r>
              <a:rPr lang="en-US" sz="1200" dirty="0">
                <a:solidFill>
                  <a:schemeClr val="tx1"/>
                </a:solidFill>
                <a:latin typeface="+mj-lt"/>
              </a:rPr>
              <a:t>  </a:t>
            </a:r>
            <a:r>
              <a:rPr lang="en-US" sz="1200" dirty="0" err="1">
                <a:solidFill>
                  <a:schemeClr val="tx1"/>
                </a:solidFill>
                <a:latin typeface="+mj-lt"/>
              </a:rPr>
              <a:t>Student.Course</a:t>
            </a:r>
            <a:r>
              <a:rPr lang="en-US" sz="1200" dirty="0">
                <a:solidFill>
                  <a:schemeClr val="tx1"/>
                </a:solidFill>
                <a:latin typeface="+mj-lt"/>
              </a:rPr>
              <a:t>=</a:t>
            </a:r>
            <a:r>
              <a:rPr lang="en-US" sz="1200" dirty="0" err="1">
                <a:solidFill>
                  <a:schemeClr val="tx1"/>
                </a:solidFill>
                <a:latin typeface="+mj-lt"/>
              </a:rPr>
              <a:t>Crs</a:t>
            </a:r>
            <a:endParaRPr lang="en-US" sz="1200" dirty="0">
              <a:solidFill>
                <a:schemeClr val="tx1"/>
              </a:solidFill>
              <a:latin typeface="+mj-lt"/>
            </a:endParaRPr>
          </a:p>
          <a:p>
            <a:pPr>
              <a:defRPr/>
            </a:pPr>
            <a:r>
              <a:rPr lang="en-US" sz="1200" dirty="0">
                <a:solidFill>
                  <a:schemeClr val="tx1"/>
                </a:solidFill>
                <a:latin typeface="+mj-lt"/>
              </a:rPr>
              <a:t> </a:t>
            </a:r>
          </a:p>
          <a:p>
            <a:pPr>
              <a:defRPr/>
            </a:pPr>
            <a:r>
              <a:rPr lang="en-US" sz="1200" dirty="0">
                <a:solidFill>
                  <a:schemeClr val="tx1"/>
                </a:solidFill>
                <a:latin typeface="+mj-lt"/>
              </a:rPr>
              <a:t>  PRINT "Student INFO:" </a:t>
            </a:r>
          </a:p>
          <a:p>
            <a:pPr>
              <a:defRPr/>
            </a:pPr>
            <a:r>
              <a:rPr lang="en-US" sz="1200" dirty="0">
                <a:solidFill>
                  <a:schemeClr val="tx1"/>
                </a:solidFill>
                <a:latin typeface="+mj-lt"/>
              </a:rPr>
              <a:t>  PRINT "Student Roll Number          : " , </a:t>
            </a:r>
            <a:r>
              <a:rPr lang="en-US" sz="1200" dirty="0" err="1">
                <a:solidFill>
                  <a:schemeClr val="tx1"/>
                </a:solidFill>
                <a:latin typeface="+mj-lt"/>
              </a:rPr>
              <a:t>Student.RollNo</a:t>
            </a:r>
            <a:endParaRPr lang="en-US" sz="1200" dirty="0">
              <a:solidFill>
                <a:schemeClr val="tx1"/>
              </a:solidFill>
              <a:latin typeface="+mj-lt"/>
            </a:endParaRPr>
          </a:p>
          <a:p>
            <a:pPr>
              <a:defRPr/>
            </a:pPr>
            <a:r>
              <a:rPr lang="en-US" sz="1200" dirty="0">
                <a:solidFill>
                  <a:schemeClr val="tx1"/>
                </a:solidFill>
                <a:latin typeface="+mj-lt"/>
              </a:rPr>
              <a:t>  PRINT "Student Name    	  : " , </a:t>
            </a:r>
            <a:r>
              <a:rPr lang="en-US" sz="1200" dirty="0" err="1">
                <a:solidFill>
                  <a:schemeClr val="tx1"/>
                </a:solidFill>
                <a:latin typeface="+mj-lt"/>
              </a:rPr>
              <a:t>Student.Sname</a:t>
            </a:r>
            <a:endParaRPr lang="en-US" sz="1200" dirty="0">
              <a:solidFill>
                <a:schemeClr val="tx1"/>
              </a:solidFill>
              <a:latin typeface="+mj-lt"/>
            </a:endParaRPr>
          </a:p>
          <a:p>
            <a:pPr>
              <a:defRPr/>
            </a:pPr>
            <a:r>
              <a:rPr lang="en-US" sz="1200" dirty="0">
                <a:solidFill>
                  <a:schemeClr val="tx1"/>
                </a:solidFill>
                <a:latin typeface="+mj-lt"/>
              </a:rPr>
              <a:t>  PRINT "Student Course                  : " , </a:t>
            </a:r>
            <a:r>
              <a:rPr lang="en-US" sz="1200" dirty="0" err="1">
                <a:solidFill>
                  <a:schemeClr val="tx1"/>
                </a:solidFill>
                <a:latin typeface="+mj-lt"/>
              </a:rPr>
              <a:t>Student.Course</a:t>
            </a:r>
            <a:endParaRPr lang="en-US" sz="1200" dirty="0">
              <a:solidFill>
                <a:schemeClr val="tx1"/>
              </a:solidFill>
              <a:latin typeface="+mj-lt"/>
            </a:endParaRPr>
          </a:p>
          <a:p>
            <a:pPr>
              <a:defRPr/>
            </a:pPr>
            <a:r>
              <a:rPr lang="en-US" sz="1200" dirty="0">
                <a:solidFill>
                  <a:schemeClr val="tx1"/>
                </a:solidFill>
                <a:latin typeface="+mj-lt"/>
              </a:rPr>
              <a:t>END</a:t>
            </a:r>
          </a:p>
        </p:txBody>
      </p:sp>
      <p:sp>
        <p:nvSpPr>
          <p:cNvPr id="3" name="Title 2"/>
          <p:cNvSpPr>
            <a:spLocks noGrp="1"/>
          </p:cNvSpPr>
          <p:nvPr>
            <p:ph type="title"/>
          </p:nvPr>
        </p:nvSpPr>
        <p:spPr>
          <a:xfrm>
            <a:off x="1" y="23422"/>
            <a:ext cx="9143999" cy="1002135"/>
          </a:xfrm>
        </p:spPr>
        <p:txBody>
          <a:bodyPr/>
          <a:lstStyle/>
          <a:p>
            <a:pPr fontAlgn="auto">
              <a:spcBef>
                <a:spcPts val="0"/>
              </a:spcBef>
              <a:spcAft>
                <a:spcPts val="0"/>
              </a:spcAft>
              <a:defRPr/>
            </a:pPr>
            <a:r>
              <a:rPr lang="en-US" sz="1400" dirty="0">
                <a:solidFill>
                  <a:srgbClr val="000000"/>
                </a:solidFill>
                <a:latin typeface="Candara"/>
              </a:rPr>
              <a:t>1.5 </a:t>
            </a:r>
            <a:r>
              <a:rPr lang="en-US" altLang="en-US" sz="1400" dirty="0">
                <a:solidFill>
                  <a:srgbClr val="000000"/>
                </a:solidFill>
              </a:rPr>
              <a:t>Composite Datatype</a:t>
            </a:r>
            <a:r>
              <a:rPr lang="en-US" sz="1400" dirty="0">
                <a:solidFill>
                  <a:srgbClr val="000000"/>
                </a:solidFill>
                <a:latin typeface="Candara"/>
              </a:rPr>
              <a:t/>
            </a:r>
            <a:br>
              <a:rPr lang="en-US" sz="1400" dirty="0">
                <a:solidFill>
                  <a:srgbClr val="000000"/>
                </a:solidFill>
                <a:latin typeface="Candara"/>
              </a:rPr>
            </a:br>
            <a:r>
              <a:rPr lang="en-US" dirty="0">
                <a:solidFill>
                  <a:srgbClr val="000000"/>
                </a:solidFill>
                <a:latin typeface="Candara"/>
              </a:rPr>
              <a:t>User Defined Data Type - Example </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7076703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1.6: Review  </a:t>
            </a:r>
            <a:br>
              <a:rPr lang="en-US" sz="1200" dirty="0"/>
            </a:br>
            <a:r>
              <a:rPr lang="en-US" dirty="0"/>
              <a:t>Code </a:t>
            </a:r>
            <a:r>
              <a:rPr lang="en-US" dirty="0" smtClean="0"/>
              <a:t>Review</a:t>
            </a:r>
            <a:endParaRPr lang="en-US" dirty="0"/>
          </a:p>
        </p:txBody>
      </p:sp>
      <p:sp>
        <p:nvSpPr>
          <p:cNvPr id="3" name="Content Placeholder 2"/>
          <p:cNvSpPr>
            <a:spLocks noGrp="1"/>
          </p:cNvSpPr>
          <p:nvPr>
            <p:ph idx="1"/>
          </p:nvPr>
        </p:nvSpPr>
        <p:spPr/>
        <p:txBody>
          <a:bodyPr/>
          <a:lstStyle/>
          <a:p>
            <a:r>
              <a:rPr lang="en-US" dirty="0"/>
              <a:t>Static Testing Methods </a:t>
            </a:r>
          </a:p>
          <a:p>
            <a:pPr lvl="1"/>
            <a:r>
              <a:rPr lang="en-US" dirty="0"/>
              <a:t>Self Review </a:t>
            </a:r>
          </a:p>
          <a:p>
            <a:pPr lvl="2"/>
            <a:r>
              <a:rPr lang="en-US" dirty="0"/>
              <a:t>Done by the author himself  with the aid of tools like checklists , review guidelines , rules, </a:t>
            </a:r>
            <a:r>
              <a:rPr lang="en-US" dirty="0" err="1"/>
              <a:t>etc</a:t>
            </a:r>
            <a:r>
              <a:rPr lang="en-US" dirty="0"/>
              <a:t> </a:t>
            </a:r>
          </a:p>
          <a:p>
            <a:pPr lvl="1"/>
            <a:r>
              <a:rPr lang="en-US" dirty="0" smtClean="0"/>
              <a:t>Code </a:t>
            </a:r>
            <a:r>
              <a:rPr lang="en-US" dirty="0"/>
              <a:t>Inspection</a:t>
            </a:r>
          </a:p>
          <a:p>
            <a:pPr lvl="2"/>
            <a:r>
              <a:rPr lang="en-US" dirty="0"/>
              <a:t>It is a more systematic and rigorous type of peer review. </a:t>
            </a:r>
          </a:p>
          <a:p>
            <a:pPr lvl="2"/>
            <a:r>
              <a:rPr lang="en-US" dirty="0"/>
              <a:t>Code inspection is a set of procedures and error detection techniques for group code reading.</a:t>
            </a:r>
          </a:p>
          <a:p>
            <a:pPr lvl="2"/>
            <a:r>
              <a:rPr lang="en-US" dirty="0"/>
              <a:t>Involves reading or visual inspection of a program by a team of people , hence it is a group activity</a:t>
            </a:r>
          </a:p>
          <a:p>
            <a:pPr lvl="1"/>
            <a:r>
              <a:rPr lang="en-US" dirty="0" smtClean="0"/>
              <a:t>Walk </a:t>
            </a:r>
            <a:r>
              <a:rPr lang="en-US" dirty="0"/>
              <a:t>Through</a:t>
            </a:r>
          </a:p>
          <a:p>
            <a:pPr lvl="2"/>
            <a:r>
              <a:rPr lang="en-US" dirty="0"/>
              <a:t>Like code inspection it is also an group activity.</a:t>
            </a:r>
          </a:p>
          <a:p>
            <a:pPr lvl="2"/>
            <a:r>
              <a:rPr lang="en-US" dirty="0"/>
              <a:t>In Walkthrough meeting, three to five people are involved.  Out of the three, one is moderator, the second one is Secretary who is responsible for recording all the errors and the third person plays a role of Test Engineer.</a:t>
            </a:r>
          </a:p>
          <a:p>
            <a:pPr lvl="2"/>
            <a:endParaRPr lang="en-US" dirty="0"/>
          </a:p>
        </p:txBody>
      </p:sp>
    </p:spTree>
    <p:extLst>
      <p:ext uri="{BB962C8B-B14F-4D97-AF65-F5344CB8AC3E}">
        <p14:creationId xmlns:p14="http://schemas.microsoft.com/office/powerpoint/2010/main" val="4182284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.1.1 </a:t>
            </a:r>
            <a:r>
              <a:rPr lang="en-US" sz="1200" dirty="0"/>
              <a:t>Readable</a:t>
            </a:r>
            <a:r>
              <a:rPr lang="en-US" dirty="0"/>
              <a:t/>
            </a:r>
            <a:br>
              <a:rPr lang="en-US" dirty="0"/>
            </a:br>
            <a:r>
              <a:rPr lang="en-US" dirty="0"/>
              <a:t>Naming Conventions (</a:t>
            </a:r>
            <a:r>
              <a:rPr lang="en-US" dirty="0" err="1"/>
              <a:t>Contd</a:t>
            </a:r>
            <a:r>
              <a:rPr lang="en-US" dirty="0" smtClean="0"/>
              <a:t>…)</a:t>
            </a:r>
            <a:endParaRPr lang="en-US" dirty="0"/>
          </a:p>
        </p:txBody>
      </p:sp>
      <p:sp>
        <p:nvSpPr>
          <p:cNvPr id="2" name="Content Placeholder 1"/>
          <p:cNvSpPr>
            <a:spLocks noGrp="1"/>
          </p:cNvSpPr>
          <p:nvPr>
            <p:ph idx="1"/>
          </p:nvPr>
        </p:nvSpPr>
        <p:spPr/>
        <p:txBody>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68411169"/>
              </p:ext>
            </p:extLst>
          </p:nvPr>
        </p:nvGraphicFramePr>
        <p:xfrm>
          <a:off x="251520" y="1502041"/>
          <a:ext cx="8712968" cy="4663263"/>
        </p:xfrm>
        <a:graphic>
          <a:graphicData uri="http://schemas.openxmlformats.org/drawingml/2006/table">
            <a:tbl>
              <a:tblPr/>
              <a:tblGrid>
                <a:gridCol w="2267759"/>
                <a:gridCol w="2267759"/>
                <a:gridCol w="2267759"/>
                <a:gridCol w="1909691"/>
              </a:tblGrid>
              <a:tr h="268747">
                <a:tc>
                  <a:txBody>
                    <a:bodyPr/>
                    <a:lstStyle/>
                    <a:p>
                      <a:pPr algn="l" rtl="0" fontAlgn="t"/>
                      <a:r>
                        <a:rPr lang="en-US" sz="1400" b="0" i="0" u="none" strike="noStrike" baseline="0" dirty="0">
                          <a:solidFill>
                            <a:schemeClr val="tx1"/>
                          </a:solidFill>
                          <a:latin typeface="+mj-lt"/>
                        </a:rPr>
                        <a:t>Variable Type </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baseline="0">
                          <a:solidFill>
                            <a:schemeClr val="tx1"/>
                          </a:solidFill>
                          <a:latin typeface="+mj-lt"/>
                        </a:rPr>
                        <a:t>Strategy</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baseline="0">
                          <a:solidFill>
                            <a:schemeClr val="tx1"/>
                          </a:solidFill>
                          <a:latin typeface="+mj-lt"/>
                        </a:rPr>
                        <a:t> Variable Name </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baseline="0">
                          <a:solidFill>
                            <a:schemeClr val="tx1"/>
                          </a:solidFill>
                          <a:latin typeface="+mj-lt"/>
                        </a:rPr>
                        <a:t> Example</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0501">
                <a:tc rowSpan="2">
                  <a:txBody>
                    <a:bodyPr/>
                    <a:lstStyle/>
                    <a:p>
                      <a:pPr algn="l" rtl="0" fontAlgn="t"/>
                      <a:r>
                        <a:rPr lang="en-US" sz="1400" b="0" i="0" u="none" strike="noStrike" baseline="0" dirty="0">
                          <a:solidFill>
                            <a:schemeClr val="tx1"/>
                          </a:solidFill>
                          <a:latin typeface="+mj-lt"/>
                        </a:rPr>
                        <a:t>Temporary Variable   </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Bad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Temp</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Temp  = sqrt( b^2 – 4 *a*c );</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2860">
                <a:tc vMerge="1">
                  <a:txBody>
                    <a:bodyPr/>
                    <a:lstStyle/>
                    <a:p>
                      <a:endParaRPr lang="en-US"/>
                    </a:p>
                  </a:txBody>
                  <a:tcPr/>
                </a:tc>
                <a:tc>
                  <a:txBody>
                    <a:bodyPr/>
                    <a:lstStyle/>
                    <a:p>
                      <a:pPr algn="l" rtl="0" fontAlgn="t"/>
                      <a:r>
                        <a:rPr lang="en-US" sz="1400" b="1" i="0" u="none" strike="noStrike" baseline="0">
                          <a:solidFill>
                            <a:schemeClr val="tx1"/>
                          </a:solidFill>
                          <a:latin typeface="+mj-lt"/>
                        </a:rPr>
                        <a:t>Good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Discriminent</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Discriminent== sqrt( b^2 – 4 *a*c );</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604">
                <a:tc rowSpan="4">
                  <a:txBody>
                    <a:bodyPr/>
                    <a:lstStyle/>
                    <a:p>
                      <a:pPr algn="l" rtl="0" fontAlgn="t"/>
                      <a:r>
                        <a:rPr lang="en-US" sz="1400" b="0" i="0" u="none" strike="noStrike" baseline="0" dirty="0">
                          <a:solidFill>
                            <a:schemeClr val="tx1"/>
                          </a:solidFill>
                          <a:latin typeface="+mj-lt"/>
                        </a:rPr>
                        <a:t>Boolean Variable</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1400" b="1" i="0" u="none" strike="noStrike" baseline="0" dirty="0">
                          <a:solidFill>
                            <a:schemeClr val="tx1"/>
                          </a:solidFill>
                          <a:latin typeface="+mj-lt"/>
                        </a:rPr>
                        <a:t>Bad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1400" b="1" i="0" u="none" strike="noStrike" baseline="0">
                          <a:solidFill>
                            <a:schemeClr val="tx1"/>
                          </a:solidFill>
                          <a:latin typeface="+mj-lt"/>
                        </a:rPr>
                        <a:t>NotFound,NotSuccess</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If (Found)</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28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a:solidFill>
                            <a:schemeClr val="tx1"/>
                          </a:solidFill>
                          <a:latin typeface="+mj-lt"/>
                        </a:rPr>
                        <a:t>  PRINT “ELEMENT IS PRESENT”</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60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dirty="0">
                          <a:solidFill>
                            <a:schemeClr val="tx1"/>
                          </a:solidFill>
                          <a:latin typeface="+mj-lt"/>
                        </a:rPr>
                        <a:t>else</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0294">
                <a:tc vMerge="1">
                  <a:txBody>
                    <a:bodyPr/>
                    <a:lstStyle/>
                    <a:p>
                      <a:endParaRPr lang="en-US"/>
                    </a:p>
                  </a:txBody>
                  <a:tcPr/>
                </a:tc>
                <a:tc>
                  <a:txBody>
                    <a:bodyPr/>
                    <a:lstStyle/>
                    <a:p>
                      <a:pPr algn="l" rtl="0" fontAlgn="t"/>
                      <a:r>
                        <a:rPr lang="en-US" sz="1400" b="1" i="0" u="none" strike="noStrike" baseline="0" dirty="0">
                          <a:solidFill>
                            <a:schemeClr val="tx1"/>
                          </a:solidFill>
                          <a:latin typeface="+mj-lt"/>
                        </a:rPr>
                        <a:t>Good </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dirty="0">
                          <a:solidFill>
                            <a:schemeClr val="tx1"/>
                          </a:solidFill>
                          <a:latin typeface="+mj-lt"/>
                        </a:rPr>
                        <a:t>Found , Success</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PRINT “ELEMENT IS NOT PRESENT”</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3521">
                <a:tc rowSpan="4">
                  <a:txBody>
                    <a:bodyPr/>
                    <a:lstStyle/>
                    <a:p>
                      <a:pPr algn="l" rtl="0" fontAlgn="t"/>
                      <a:r>
                        <a:rPr lang="en-US" sz="1400" b="0" i="0" u="none" strike="noStrike" baseline="0" dirty="0">
                          <a:solidFill>
                            <a:schemeClr val="tx1"/>
                          </a:solidFill>
                          <a:latin typeface="+mj-lt"/>
                        </a:rPr>
                        <a:t>Status Variable</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rtl="0" fontAlgn="t"/>
                      <a:r>
                        <a:rPr lang="en-US" sz="1400" b="1" i="0" u="none" strike="noStrike" baseline="0">
                          <a:solidFill>
                            <a:schemeClr val="tx1"/>
                          </a:solidFill>
                          <a:latin typeface="+mj-lt"/>
                        </a:rPr>
                        <a:t>Bad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dirty="0" err="1">
                          <a:solidFill>
                            <a:schemeClr val="tx1"/>
                          </a:solidFill>
                          <a:latin typeface="+mj-lt"/>
                        </a:rPr>
                        <a:t>StatusFlag</a:t>
                      </a:r>
                      <a:r>
                        <a:rPr lang="en-US" sz="1400" b="1" i="0" u="none" strike="noStrike" baseline="0" dirty="0">
                          <a:solidFill>
                            <a:schemeClr val="tx1"/>
                          </a:solidFill>
                          <a:latin typeface="+mj-lt"/>
                        </a:rPr>
                        <a:t> = 0x80.</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r>
                        <a:rPr lang="en-US" sz="1400" b="1" i="0" u="none" strike="noStrike" baseline="0">
                          <a:solidFill>
                            <a:schemeClr val="tx1"/>
                          </a:solidFill>
                          <a:latin typeface="+mj-lt"/>
                        </a:rPr>
                        <a:t> </a:t>
                      </a:r>
                    </a:p>
                  </a:txBody>
                  <a:tcPr marL="6917"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604">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dirty="0" err="1">
                          <a:solidFill>
                            <a:schemeClr val="tx1"/>
                          </a:solidFill>
                          <a:latin typeface="+mj-lt"/>
                        </a:rPr>
                        <a:t>DataReady</a:t>
                      </a:r>
                      <a:r>
                        <a:rPr lang="en-US" sz="1400" b="1" i="0" u="none" strike="noStrike" baseline="0" dirty="0">
                          <a:solidFill>
                            <a:schemeClr val="tx1"/>
                          </a:solidFill>
                          <a:latin typeface="+mj-lt"/>
                        </a:rPr>
                        <a:t>=r</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627398">
                <a:tc vMerge="1">
                  <a:txBody>
                    <a:bodyPr/>
                    <a:lstStyle/>
                    <a:p>
                      <a:endParaRPr lang="en-US"/>
                    </a:p>
                  </a:txBody>
                  <a:tcPr/>
                </a:tc>
                <a:tc rowSpan="2">
                  <a:txBody>
                    <a:bodyPr/>
                    <a:lstStyle/>
                    <a:p>
                      <a:pPr algn="l" rtl="0" fontAlgn="t"/>
                      <a:r>
                        <a:rPr lang="en-US" sz="1400" b="1" i="0" u="none" strike="noStrike" baseline="0">
                          <a:solidFill>
                            <a:schemeClr val="tx1"/>
                          </a:solidFill>
                          <a:latin typeface="+mj-lt"/>
                        </a:rPr>
                        <a:t>Good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dirty="0" err="1">
                          <a:solidFill>
                            <a:schemeClr val="tx1"/>
                          </a:solidFill>
                          <a:latin typeface="+mj-lt"/>
                        </a:rPr>
                        <a:t>CharacterType</a:t>
                      </a:r>
                      <a:r>
                        <a:rPr lang="en-US" sz="1400" b="1" i="0" u="none" strike="noStrike" baseline="0" dirty="0">
                          <a:solidFill>
                            <a:schemeClr val="tx1"/>
                          </a:solidFill>
                          <a:latin typeface="+mj-lt"/>
                        </a:rPr>
                        <a:t> = CONTROL_CHARACTER</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363521">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dirty="0" err="1">
                          <a:solidFill>
                            <a:schemeClr val="tx1"/>
                          </a:solidFill>
                          <a:latin typeface="+mj-lt"/>
                        </a:rPr>
                        <a:t>DataReady</a:t>
                      </a:r>
                      <a:r>
                        <a:rPr lang="en-US" sz="1400" b="1" i="0" u="none" strike="noStrike" baseline="0" dirty="0">
                          <a:solidFill>
                            <a:schemeClr val="tx1"/>
                          </a:solidFill>
                          <a:latin typeface="+mj-lt"/>
                        </a:rPr>
                        <a:t>    = TRUE;</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20326179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477095333"/>
              </p:ext>
            </p:extLst>
          </p:nvPr>
        </p:nvGraphicFramePr>
        <p:xfrm>
          <a:off x="3419871" y="2420888"/>
          <a:ext cx="1959525" cy="1728192"/>
        </p:xfrm>
        <a:graphic>
          <a:graphicData uri="http://schemas.openxmlformats.org/presentationml/2006/ole">
            <mc:AlternateContent xmlns:mc="http://schemas.openxmlformats.org/markup-compatibility/2006">
              <mc:Choice xmlns:v="urn:schemas-microsoft-com:vml" Requires="v">
                <p:oleObj spid="_x0000_s2070" name="Worksheet" showAsIcon="1" r:id="rId4" imgW="914400" imgH="806400" progId="Excel.Sheet.8">
                  <p:link updateAutomatic="1"/>
                </p:oleObj>
              </mc:Choice>
              <mc:Fallback>
                <p:oleObj name="Worksheet" showAsIcon="1" r:id="rId4" imgW="914400" imgH="806400" progId="Excel.Sheet.8">
                  <p:link updateAutomatic="1"/>
                  <p:pic>
                    <p:nvPicPr>
                      <p:cNvPr id="0" name=""/>
                      <p:cNvPicPr/>
                      <p:nvPr/>
                    </p:nvPicPr>
                    <p:blipFill>
                      <a:blip r:embed="rId5"/>
                      <a:stretch>
                        <a:fillRect/>
                      </a:stretch>
                    </p:blipFill>
                    <p:spPr>
                      <a:xfrm>
                        <a:off x="3419871" y="2420888"/>
                        <a:ext cx="1959525" cy="1728192"/>
                      </a:xfrm>
                      <a:prstGeom prst="rect">
                        <a:avLst/>
                      </a:prstGeom>
                    </p:spPr>
                  </p:pic>
                </p:oleObj>
              </mc:Fallback>
            </mc:AlternateContent>
          </a:graphicData>
        </a:graphic>
      </p:graphicFrame>
      <p:sp>
        <p:nvSpPr>
          <p:cNvPr id="2" name="Title 1"/>
          <p:cNvSpPr>
            <a:spLocks noGrp="1"/>
          </p:cNvSpPr>
          <p:nvPr>
            <p:ph type="title"/>
          </p:nvPr>
        </p:nvSpPr>
        <p:spPr>
          <a:xfrm>
            <a:off x="1" y="0"/>
            <a:ext cx="9143999" cy="1002135"/>
          </a:xfrm>
        </p:spPr>
        <p:txBody>
          <a:bodyPr/>
          <a:lstStyle/>
          <a:p>
            <a:r>
              <a:rPr lang="en-US" sz="1200" dirty="0"/>
              <a:t>1.6: Review  </a:t>
            </a:r>
            <a:r>
              <a:rPr lang="en-US" dirty="0"/>
              <a:t/>
            </a:r>
            <a:br>
              <a:rPr lang="en-US" dirty="0"/>
            </a:br>
            <a:r>
              <a:rPr lang="en-US" dirty="0"/>
              <a:t>Pseudocode Review </a:t>
            </a:r>
            <a:r>
              <a:rPr lang="en-US" dirty="0" smtClean="0"/>
              <a:t>Checklist</a:t>
            </a:r>
            <a:endParaRPr lang="en-US" dirty="0"/>
          </a:p>
        </p:txBody>
      </p:sp>
      <p:sp>
        <p:nvSpPr>
          <p:cNvPr id="3" name="Content Placeholder 2"/>
          <p:cNvSpPr>
            <a:spLocks noGrp="1"/>
          </p:cNvSpPr>
          <p:nvPr>
            <p:ph idx="1"/>
          </p:nvPr>
        </p:nvSpPr>
        <p:spPr/>
        <p:txBody>
          <a:bodyPr/>
          <a:lstStyle/>
          <a:p>
            <a:r>
              <a:rPr lang="en-US" dirty="0"/>
              <a:t>Pseudocode Review Checklist</a:t>
            </a:r>
          </a:p>
          <a:p>
            <a:endParaRPr lang="en-US" dirty="0"/>
          </a:p>
        </p:txBody>
      </p:sp>
    </p:spTree>
    <p:extLst>
      <p:ext uri="{BB962C8B-B14F-4D97-AF65-F5344CB8AC3E}">
        <p14:creationId xmlns:p14="http://schemas.microsoft.com/office/powerpoint/2010/main" val="41064231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Modular Programming Demo</a:t>
            </a:r>
          </a:p>
          <a:p>
            <a:pPr lvl="1"/>
            <a:r>
              <a:rPr lang="en-US" dirty="0" smtClean="0"/>
              <a:t>In this demo observe the Naming convention, Layout and comment style followed with modular programming approach.</a:t>
            </a:r>
          </a:p>
          <a:p>
            <a:endParaRPr lang="en-US" dirty="0"/>
          </a:p>
        </p:txBody>
      </p:sp>
    </p:spTree>
    <p:extLst>
      <p:ext uri="{BB962C8B-B14F-4D97-AF65-F5344CB8AC3E}">
        <p14:creationId xmlns:p14="http://schemas.microsoft.com/office/powerpoint/2010/main" val="4253792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r>
              <a:rPr lang="en-US" dirty="0"/>
              <a:t>Rima is working in State Electricity Board Project. She got the following requirement. The following information has to be accepted from the user to calculate the net electricity bill amount. </a:t>
            </a:r>
          </a:p>
          <a:p>
            <a:pPr lvl="1"/>
            <a:r>
              <a:rPr lang="en-US" dirty="0"/>
              <a:t>User ID   </a:t>
            </a:r>
          </a:p>
          <a:p>
            <a:pPr lvl="1"/>
            <a:r>
              <a:rPr lang="en-US" dirty="0"/>
              <a:t>User Name  </a:t>
            </a:r>
          </a:p>
          <a:p>
            <a:pPr lvl="1"/>
            <a:r>
              <a:rPr lang="en-US" dirty="0"/>
              <a:t>Last month  meter reading</a:t>
            </a:r>
          </a:p>
          <a:p>
            <a:pPr lvl="1"/>
            <a:r>
              <a:rPr lang="en-US" dirty="0"/>
              <a:t>Current month meter reading</a:t>
            </a:r>
          </a:p>
          <a:p>
            <a:pPr marL="0" indent="0">
              <a:buNone/>
            </a:pPr>
            <a:r>
              <a:rPr lang="en-US" dirty="0"/>
              <a:t> </a:t>
            </a:r>
          </a:p>
          <a:p>
            <a:pPr marL="0" indent="0">
              <a:buNone/>
            </a:pPr>
            <a:r>
              <a:rPr lang="en-US" dirty="0"/>
              <a:t>Unit consumed = (Last month meter reading) – (Current month meter reading)</a:t>
            </a:r>
          </a:p>
          <a:p>
            <a:pPr marL="0" indent="0">
              <a:buNone/>
            </a:pPr>
            <a:r>
              <a:rPr lang="en-US" dirty="0"/>
              <a:t>Net Amount = Unit consumed * 1.15 +Fixed Charge </a:t>
            </a:r>
          </a:p>
          <a:p>
            <a:pPr marL="0" indent="0">
              <a:buNone/>
            </a:pPr>
            <a:r>
              <a:rPr lang="en-US" dirty="0" smtClean="0"/>
              <a:t> [Assume </a:t>
            </a:r>
            <a:r>
              <a:rPr lang="en-US" dirty="0"/>
              <a:t>Fixed Charge is always Rs.100</a:t>
            </a:r>
            <a:r>
              <a:rPr lang="en-US" dirty="0" smtClean="0"/>
              <a:t>.]</a:t>
            </a:r>
            <a:endParaRPr lang="en-US" dirty="0"/>
          </a:p>
        </p:txBody>
      </p:sp>
    </p:spTree>
    <p:extLst>
      <p:ext uri="{BB962C8B-B14F-4D97-AF65-F5344CB8AC3E}">
        <p14:creationId xmlns:p14="http://schemas.microsoft.com/office/powerpoint/2010/main" val="31880148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r>
              <a:rPr lang="en-US" dirty="0" smtClean="0"/>
              <a:t>Write </a:t>
            </a:r>
            <a:r>
              <a:rPr lang="en-US" dirty="0"/>
              <a:t>pseudo code to print the electricity bill. The bill should be in the following format</a:t>
            </a:r>
          </a:p>
          <a:p>
            <a:pPr marL="685800" lvl="1"/>
            <a:r>
              <a:rPr lang="en-US" dirty="0"/>
              <a:t>User ID:</a:t>
            </a:r>
          </a:p>
          <a:p>
            <a:pPr marL="685800" lvl="1"/>
            <a:r>
              <a:rPr lang="en-US" dirty="0"/>
              <a:t>User Name:</a:t>
            </a:r>
          </a:p>
          <a:p>
            <a:pPr marL="685800" lvl="1"/>
            <a:r>
              <a:rPr lang="en-US" dirty="0"/>
              <a:t>Unit Consumed:</a:t>
            </a:r>
          </a:p>
          <a:p>
            <a:pPr marL="685800" lvl="1"/>
            <a:r>
              <a:rPr lang="en-US" dirty="0"/>
              <a:t>Net amount:</a:t>
            </a:r>
          </a:p>
          <a:p>
            <a:pPr marL="0" indent="0">
              <a:buNone/>
            </a:pPr>
            <a:r>
              <a:rPr lang="en-US" dirty="0" smtClean="0"/>
              <a:t>Take care of </a:t>
            </a:r>
            <a:r>
              <a:rPr lang="en-US" dirty="0"/>
              <a:t>good programming </a:t>
            </a:r>
            <a:r>
              <a:rPr lang="en-US" dirty="0" smtClean="0"/>
              <a:t>practices, modular programming approach  and robustness.</a:t>
            </a:r>
            <a:endParaRPr lang="en-US" dirty="0"/>
          </a:p>
        </p:txBody>
      </p:sp>
    </p:spTree>
    <p:extLst>
      <p:ext uri="{BB962C8B-B14F-4D97-AF65-F5344CB8AC3E}">
        <p14:creationId xmlns:p14="http://schemas.microsoft.com/office/powerpoint/2010/main" val="1779424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learnt about:</a:t>
            </a:r>
          </a:p>
          <a:p>
            <a:pPr lvl="1"/>
            <a:r>
              <a:rPr lang="en-US" altLang="en-US" sz="1800" dirty="0">
                <a:solidFill>
                  <a:srgbClr val="000000"/>
                </a:solidFill>
              </a:rPr>
              <a:t>Good programming practices.</a:t>
            </a:r>
          </a:p>
          <a:p>
            <a:pPr lvl="2"/>
            <a:r>
              <a:rPr lang="en-US" altLang="en-US" sz="1600" dirty="0">
                <a:solidFill>
                  <a:srgbClr val="000000"/>
                </a:solidFill>
              </a:rPr>
              <a:t>Readable(Naming Conventions , Comments, Guidelines for writing good code)</a:t>
            </a:r>
          </a:p>
          <a:p>
            <a:pPr lvl="2"/>
            <a:r>
              <a:rPr lang="en-US" altLang="en-US" sz="1600" dirty="0">
                <a:solidFill>
                  <a:srgbClr val="000000"/>
                </a:solidFill>
              </a:rPr>
              <a:t>Maintainable (Remove Hardcoded constants)</a:t>
            </a:r>
          </a:p>
          <a:p>
            <a:pPr lvl="1"/>
            <a:r>
              <a:rPr lang="en-US" altLang="en-US" sz="2000" dirty="0">
                <a:solidFill>
                  <a:srgbClr val="000000"/>
                </a:solidFill>
              </a:rPr>
              <a:t>Modular  programming       </a:t>
            </a:r>
          </a:p>
          <a:p>
            <a:pPr lvl="1"/>
            <a:r>
              <a:rPr lang="en-US" altLang="en-US" sz="2000" dirty="0">
                <a:solidFill>
                  <a:srgbClr val="000000"/>
                </a:solidFill>
              </a:rPr>
              <a:t>Coupling and Cohesion   </a:t>
            </a:r>
          </a:p>
          <a:p>
            <a:pPr lvl="1"/>
            <a:r>
              <a:rPr lang="en-US" altLang="en-US" sz="2000" dirty="0">
                <a:solidFill>
                  <a:srgbClr val="000000"/>
                </a:solidFill>
              </a:rPr>
              <a:t>Composite Datatype  </a:t>
            </a:r>
          </a:p>
          <a:p>
            <a:pPr lvl="1"/>
            <a:r>
              <a:rPr lang="en-US" altLang="en-US" sz="2000" dirty="0">
                <a:solidFill>
                  <a:srgbClr val="000000"/>
                </a:solidFill>
              </a:rPr>
              <a:t>Robust program</a:t>
            </a:r>
          </a:p>
          <a:p>
            <a:pPr lvl="1"/>
            <a:r>
              <a:rPr lang="en-US" altLang="en-US" sz="2000" dirty="0">
                <a:solidFill>
                  <a:srgbClr val="000000"/>
                </a:solidFill>
              </a:rPr>
              <a:t>Review</a:t>
            </a:r>
          </a:p>
          <a:p>
            <a:pPr lvl="2"/>
            <a:endParaRPr lang="en-US" dirty="0"/>
          </a:p>
          <a:p>
            <a:endParaRPr lang="en-US" dirty="0"/>
          </a:p>
        </p:txBody>
      </p:sp>
    </p:spTree>
    <p:extLst>
      <p:ext uri="{BB962C8B-B14F-4D97-AF65-F5344CB8AC3E}">
        <p14:creationId xmlns:p14="http://schemas.microsoft.com/office/powerpoint/2010/main" val="8691014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Questions</a:t>
            </a:r>
            <a:endParaRPr lang="en-US" dirty="0"/>
          </a:p>
        </p:txBody>
      </p:sp>
      <p:sp>
        <p:nvSpPr>
          <p:cNvPr id="3" name="Content Placeholder 2"/>
          <p:cNvSpPr>
            <a:spLocks noGrp="1"/>
          </p:cNvSpPr>
          <p:nvPr>
            <p:ph idx="1"/>
          </p:nvPr>
        </p:nvSpPr>
        <p:spPr/>
        <p:txBody>
          <a:bodyPr/>
          <a:lstStyle/>
          <a:p>
            <a:r>
              <a:rPr lang="en-US" dirty="0"/>
              <a:t>Question 1: Why should you make code self documenting ?</a:t>
            </a:r>
          </a:p>
          <a:p>
            <a:pPr lvl="1"/>
            <a:r>
              <a:rPr lang="en-US" dirty="0"/>
              <a:t>A. To help the review process</a:t>
            </a:r>
          </a:p>
          <a:p>
            <a:pPr lvl="1"/>
            <a:r>
              <a:rPr lang="en-US" dirty="0"/>
              <a:t>B. To improve the quality of the code</a:t>
            </a:r>
          </a:p>
          <a:p>
            <a:pPr lvl="1"/>
            <a:r>
              <a:rPr lang="en-US" dirty="0"/>
              <a:t>C. To make it easier to debug</a:t>
            </a:r>
          </a:p>
          <a:p>
            <a:pPr lvl="1"/>
            <a:r>
              <a:rPr lang="en-US" dirty="0"/>
              <a:t>D. To meet international standards </a:t>
            </a:r>
          </a:p>
          <a:p>
            <a:endParaRPr lang="en-US" dirty="0"/>
          </a:p>
          <a:p>
            <a:r>
              <a:rPr lang="en-US" dirty="0"/>
              <a:t>Question 2:  How can you minimize hard coding ?</a:t>
            </a:r>
          </a:p>
          <a:p>
            <a:pPr lvl="1"/>
            <a:r>
              <a:rPr lang="en-US" dirty="0"/>
              <a:t>A. By changing named constants in several places in your code</a:t>
            </a:r>
          </a:p>
          <a:p>
            <a:pPr lvl="1"/>
            <a:r>
              <a:rPr lang="en-US" dirty="0"/>
              <a:t>B. By using enumerated types instead of named constants</a:t>
            </a:r>
          </a:p>
          <a:p>
            <a:pPr lvl="1"/>
            <a:r>
              <a:rPr lang="en-US" dirty="0"/>
              <a:t>C. By using named constants to replace Booleans when you require more answers than true or false </a:t>
            </a:r>
          </a:p>
          <a:p>
            <a:endParaRPr lang="en-US" dirty="0"/>
          </a:p>
        </p:txBody>
      </p:sp>
    </p:spTree>
    <p:extLst>
      <p:ext uri="{BB962C8B-B14F-4D97-AF65-F5344CB8AC3E}">
        <p14:creationId xmlns:p14="http://schemas.microsoft.com/office/powerpoint/2010/main" val="42270304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Questions</a:t>
            </a:r>
            <a:endParaRPr lang="en-US" dirty="0"/>
          </a:p>
        </p:txBody>
      </p:sp>
      <p:sp>
        <p:nvSpPr>
          <p:cNvPr id="3" name="Content Placeholder 2"/>
          <p:cNvSpPr>
            <a:spLocks noGrp="1"/>
          </p:cNvSpPr>
          <p:nvPr>
            <p:ph idx="1"/>
          </p:nvPr>
        </p:nvSpPr>
        <p:spPr/>
        <p:txBody>
          <a:bodyPr/>
          <a:lstStyle/>
          <a:p>
            <a:r>
              <a:rPr lang="en-US" dirty="0"/>
              <a:t>Question 3: What are the objectives of good layout ?</a:t>
            </a:r>
          </a:p>
          <a:p>
            <a:pPr lvl="1"/>
            <a:r>
              <a:rPr lang="en-US" dirty="0"/>
              <a:t>A. An accurate logical structure</a:t>
            </a:r>
          </a:p>
          <a:p>
            <a:pPr lvl="1"/>
            <a:r>
              <a:rPr lang="en-US" dirty="0"/>
              <a:t>B. To improve compatibility with compiler </a:t>
            </a:r>
          </a:p>
          <a:p>
            <a:pPr lvl="1"/>
            <a:r>
              <a:rPr lang="en-US" dirty="0"/>
              <a:t>C. To improve readability</a:t>
            </a:r>
          </a:p>
          <a:p>
            <a:pPr lvl="1"/>
            <a:r>
              <a:rPr lang="en-US" dirty="0"/>
              <a:t>D. To withstand modifications</a:t>
            </a:r>
          </a:p>
          <a:p>
            <a:endParaRPr lang="en-US" dirty="0"/>
          </a:p>
          <a:p>
            <a:r>
              <a:rPr lang="en-US" dirty="0"/>
              <a:t>Question 4 : What are the guidelines for good layout ?</a:t>
            </a:r>
          </a:p>
          <a:p>
            <a:pPr lvl="1"/>
            <a:r>
              <a:rPr lang="en-US" dirty="0"/>
              <a:t>A. Use braces as boundaries to demarcate block of code</a:t>
            </a:r>
          </a:p>
          <a:p>
            <a:pPr lvl="1"/>
            <a:r>
              <a:rPr lang="en-US" dirty="0"/>
              <a:t>B. Use indentation to show logical structure of code</a:t>
            </a:r>
          </a:p>
          <a:p>
            <a:pPr lvl="1"/>
            <a:r>
              <a:rPr lang="en-US" dirty="0"/>
              <a:t>C. Use line breaks for statements over 80 characters</a:t>
            </a:r>
          </a:p>
          <a:p>
            <a:pPr lvl="1"/>
            <a:r>
              <a:rPr lang="en-US" dirty="0"/>
              <a:t>D. Use white space sparingly </a:t>
            </a:r>
          </a:p>
          <a:p>
            <a:endParaRPr lang="en-US" dirty="0"/>
          </a:p>
        </p:txBody>
      </p:sp>
    </p:spTree>
    <p:extLst>
      <p:ext uri="{BB962C8B-B14F-4D97-AF65-F5344CB8AC3E}">
        <p14:creationId xmlns:p14="http://schemas.microsoft.com/office/powerpoint/2010/main" val="3213244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Questions</a:t>
            </a:r>
            <a:endParaRPr lang="en-US" dirty="0"/>
          </a:p>
        </p:txBody>
      </p:sp>
      <p:sp>
        <p:nvSpPr>
          <p:cNvPr id="3" name="Content Placeholder 2"/>
          <p:cNvSpPr>
            <a:spLocks noGrp="1"/>
          </p:cNvSpPr>
          <p:nvPr>
            <p:ph idx="1"/>
          </p:nvPr>
        </p:nvSpPr>
        <p:spPr>
          <a:xfrm>
            <a:off x="298516" y="1456666"/>
            <a:ext cx="6887389" cy="4643751"/>
          </a:xfrm>
        </p:spPr>
        <p:txBody>
          <a:bodyPr/>
          <a:lstStyle/>
          <a:p>
            <a:r>
              <a:rPr lang="en-US" dirty="0"/>
              <a:t>Question 5 : You are writing a module to update the visitor counter on a web page ,what steps can you take to make this  module as strong as possible ?</a:t>
            </a:r>
          </a:p>
          <a:p>
            <a:pPr lvl="1"/>
            <a:r>
              <a:rPr lang="en-US" dirty="0"/>
              <a:t>A. Call the module </a:t>
            </a:r>
            <a:r>
              <a:rPr lang="en-US" dirty="0" err="1"/>
              <a:t>pageCountUpdate</a:t>
            </a:r>
            <a:r>
              <a:rPr lang="en-US" dirty="0"/>
              <a:t>()</a:t>
            </a:r>
          </a:p>
          <a:p>
            <a:pPr lvl="1"/>
            <a:r>
              <a:rPr lang="en-US" dirty="0"/>
              <a:t>B. Call the module webPage6()</a:t>
            </a:r>
          </a:p>
          <a:p>
            <a:pPr lvl="1"/>
            <a:r>
              <a:rPr lang="en-US" dirty="0"/>
              <a:t>C. Test the module as soon as it is complete</a:t>
            </a:r>
          </a:p>
          <a:p>
            <a:pPr lvl="1"/>
            <a:r>
              <a:rPr lang="en-US" dirty="0"/>
              <a:t>D. Wait until all modules have been added to the program before testing it </a:t>
            </a:r>
          </a:p>
          <a:p>
            <a:endParaRPr lang="en-US" dirty="0"/>
          </a:p>
          <a:p>
            <a:r>
              <a:rPr lang="en-US" dirty="0"/>
              <a:t>Question 6 : Which of these applications should be robust ?</a:t>
            </a:r>
          </a:p>
          <a:p>
            <a:pPr lvl="1"/>
            <a:r>
              <a:rPr lang="en-US" dirty="0"/>
              <a:t>A. Bank machine software</a:t>
            </a:r>
          </a:p>
          <a:p>
            <a:pPr lvl="1"/>
            <a:r>
              <a:rPr lang="en-US" dirty="0"/>
              <a:t>B. Radiation machine software</a:t>
            </a:r>
          </a:p>
          <a:p>
            <a:pPr lvl="1"/>
            <a:r>
              <a:rPr lang="en-US" dirty="0"/>
              <a:t>C. Web browser software</a:t>
            </a:r>
          </a:p>
          <a:p>
            <a:pPr lvl="1"/>
            <a:r>
              <a:rPr lang="en-US" dirty="0"/>
              <a:t>D. Word processing software</a:t>
            </a:r>
          </a:p>
          <a:p>
            <a:endParaRPr lang="en-US" dirty="0"/>
          </a:p>
        </p:txBody>
      </p:sp>
    </p:spTree>
    <p:extLst>
      <p:ext uri="{BB962C8B-B14F-4D97-AF65-F5344CB8AC3E}">
        <p14:creationId xmlns:p14="http://schemas.microsoft.com/office/powerpoint/2010/main" val="1811632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1.1.1 </a:t>
            </a:r>
            <a:r>
              <a:rPr lang="en-US" sz="1200" dirty="0"/>
              <a:t>Readable</a:t>
            </a:r>
            <a:br>
              <a:rPr lang="en-US" sz="1200" dirty="0"/>
            </a:br>
            <a:r>
              <a:rPr lang="en-US" dirty="0"/>
              <a:t>Optimum Name </a:t>
            </a:r>
            <a:r>
              <a:rPr lang="en-US" dirty="0" smtClean="0"/>
              <a:t>Length</a:t>
            </a:r>
            <a:endParaRPr lang="en-US" dirty="0"/>
          </a:p>
        </p:txBody>
      </p:sp>
      <p:sp>
        <p:nvSpPr>
          <p:cNvPr id="4" name="Content Placeholder 3"/>
          <p:cNvSpPr>
            <a:spLocks noGrp="1"/>
          </p:cNvSpPr>
          <p:nvPr>
            <p:ph idx="1"/>
          </p:nvPr>
        </p:nvSpPr>
        <p:spPr/>
        <p:txBody>
          <a:bodyPr/>
          <a:lstStyle/>
          <a:p>
            <a:r>
              <a:rPr lang="en-US" dirty="0"/>
              <a:t>The name is long enough that you don’t have to puzzle it out.</a:t>
            </a:r>
          </a:p>
          <a:p>
            <a:endParaRPr lang="en-US" dirty="0"/>
          </a:p>
          <a:p>
            <a:endParaRPr lang="en-US" dirty="0"/>
          </a:p>
        </p:txBody>
      </p:sp>
      <p:graphicFrame>
        <p:nvGraphicFramePr>
          <p:cNvPr id="8" name="Group 20"/>
          <p:cNvGraphicFramePr>
            <a:graphicFrameLocks/>
          </p:cNvGraphicFramePr>
          <p:nvPr>
            <p:extLst/>
          </p:nvPr>
        </p:nvGraphicFramePr>
        <p:xfrm>
          <a:off x="685800" y="2052638"/>
          <a:ext cx="7391400" cy="3817937"/>
        </p:xfrm>
        <a:graphic>
          <a:graphicData uri="http://schemas.openxmlformats.org/drawingml/2006/table">
            <a:tbl>
              <a:tblPr/>
              <a:tblGrid>
                <a:gridCol w="2354262"/>
                <a:gridCol w="5037138"/>
              </a:tblGrid>
              <a:tr h="1081088">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smtClean="0">
                          <a:ln>
                            <a:noFill/>
                          </a:ln>
                          <a:solidFill>
                            <a:schemeClr val="tx1"/>
                          </a:solidFill>
                          <a:effectLst/>
                          <a:latin typeface="+mj-lt"/>
                          <a:cs typeface="Arial" charset="0"/>
                        </a:rPr>
                        <a:t>Too Long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NumberOfPeopleOnTheUSOlympicTeam</a:t>
                      </a:r>
                      <a:r>
                        <a:rPr kumimoji="0" lang="en-US" sz="1600" b="0" i="0" u="none" strike="noStrike" cap="none" normalizeH="0" baseline="0" dirty="0" smtClean="0">
                          <a:ln>
                            <a:noFill/>
                          </a:ln>
                          <a:solidFill>
                            <a:schemeClr val="tx1"/>
                          </a:solidFill>
                          <a:effectLst/>
                          <a:latin typeface="+mj-lt"/>
                          <a:cs typeface="Arial" charset="0"/>
                        </a:rPr>
                        <a:t>,</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NumberOfSeatInTheSaddleDome</a:t>
                      </a:r>
                      <a:endParaRPr kumimoji="0" lang="en-US" sz="1600" b="0" i="0" u="none" strike="noStrike" cap="none" normalizeH="0" baseline="0" dirty="0" smtClean="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707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smtClean="0">
                          <a:ln>
                            <a:noFill/>
                          </a:ln>
                          <a:solidFill>
                            <a:schemeClr val="tx1"/>
                          </a:solidFill>
                          <a:effectLst/>
                          <a:latin typeface="+mj-lt"/>
                          <a:cs typeface="Arial" charset="0"/>
                        </a:rPr>
                        <a:t>Too Short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smtClean="0">
                          <a:ln>
                            <a:noFill/>
                          </a:ln>
                          <a:solidFill>
                            <a:schemeClr val="tx1"/>
                          </a:solidFill>
                          <a:effectLst/>
                          <a:latin typeface="+mj-lt"/>
                          <a:cs typeface="Arial" charset="0"/>
                        </a:rPr>
                        <a:t>N, NP, NTM, M, MP, Max, Points</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977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smtClean="0">
                          <a:ln>
                            <a:noFill/>
                          </a:ln>
                          <a:solidFill>
                            <a:schemeClr val="tx1"/>
                          </a:solidFill>
                          <a:effectLst/>
                          <a:latin typeface="+mj-lt"/>
                          <a:cs typeface="Arial" charset="0"/>
                        </a:rPr>
                        <a:t>Just Right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NumTeamMembers</a:t>
                      </a:r>
                      <a:r>
                        <a:rPr kumimoji="0" lang="en-US" sz="1600" b="0" i="0" u="none" strike="noStrike" cap="none" normalizeH="0" baseline="0" dirty="0" smtClean="0">
                          <a:ln>
                            <a:noFill/>
                          </a:ln>
                          <a:solidFill>
                            <a:schemeClr val="tx1"/>
                          </a:solidFill>
                          <a:effectLst/>
                          <a:latin typeface="+mj-lt"/>
                          <a:cs typeface="Arial" charset="0"/>
                        </a:rPr>
                        <a:t>, </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TeamMbrCount</a:t>
                      </a:r>
                      <a:r>
                        <a:rPr kumimoji="0" lang="en-US" sz="1600" b="0" i="0" u="none" strike="noStrike" cap="none" normalizeH="0" baseline="0" dirty="0" smtClean="0">
                          <a:ln>
                            <a:noFill/>
                          </a:ln>
                          <a:solidFill>
                            <a:schemeClr val="tx1"/>
                          </a:solidFill>
                          <a:effectLst/>
                          <a:latin typeface="+mj-lt"/>
                          <a:cs typeface="Arial" charset="0"/>
                        </a:rPr>
                        <a:t>,</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MaxTeamPoints</a:t>
                      </a:r>
                      <a:r>
                        <a:rPr kumimoji="0" lang="en-US" sz="1600" b="0" i="0" u="none" strike="noStrike" cap="none" normalizeH="0" baseline="0" dirty="0" smtClean="0">
                          <a:ln>
                            <a:noFill/>
                          </a:ln>
                          <a:solidFill>
                            <a:schemeClr val="tx1"/>
                          </a:solidFill>
                          <a:effectLst/>
                          <a:latin typeface="+mj-lt"/>
                          <a:cs typeface="Arial" charset="0"/>
                        </a:rPr>
                        <a:t>, </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RecordPoints</a:t>
                      </a:r>
                      <a:r>
                        <a:rPr kumimoji="0" lang="en-US" sz="1600" b="0" i="0" u="none" strike="noStrike" cap="none" normalizeH="0" baseline="0" dirty="0" smtClean="0">
                          <a:ln>
                            <a:noFill/>
                          </a:ln>
                          <a:solidFill>
                            <a:schemeClr val="tx1"/>
                          </a:solidFill>
                          <a:effectLst/>
                          <a:latin typeface="+mj-lt"/>
                          <a:cs typeface="Arial" charset="0"/>
                        </a:rPr>
                        <a:t>, </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mj-lt"/>
                          <a:cs typeface="Arial" charset="0"/>
                        </a:rPr>
                        <a:t>cPoints</a:t>
                      </a:r>
                      <a:endParaRPr kumimoji="0" lang="en-US" sz="1600" b="0" i="0" u="none" strike="noStrike" cap="none" normalizeH="0" baseline="0" dirty="0" smtClean="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4858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a:t>
            </a:r>
            <a:r>
              <a:rPr lang="en-US" sz="1200" dirty="0" smtClean="0"/>
              <a:t>.1.1 </a:t>
            </a:r>
            <a:r>
              <a:rPr lang="en-US" sz="1200" dirty="0"/>
              <a:t>Readable </a:t>
            </a:r>
            <a:r>
              <a:rPr lang="en-US" dirty="0"/>
              <a:t/>
            </a:r>
            <a:br>
              <a:rPr lang="en-US" dirty="0"/>
            </a:br>
            <a:r>
              <a:rPr lang="en-US" dirty="0"/>
              <a:t>Kinds of </a:t>
            </a:r>
            <a:r>
              <a:rPr lang="en-US" dirty="0" smtClean="0"/>
              <a:t>Comments</a:t>
            </a:r>
            <a:endParaRPr lang="en-US" dirty="0"/>
          </a:p>
        </p:txBody>
      </p:sp>
      <p:sp>
        <p:nvSpPr>
          <p:cNvPr id="4" name="Content Placeholder 3"/>
          <p:cNvSpPr>
            <a:spLocks noGrp="1"/>
          </p:cNvSpPr>
          <p:nvPr>
            <p:ph idx="1"/>
          </p:nvPr>
        </p:nvSpPr>
        <p:spPr/>
        <p:txBody>
          <a:bodyPr/>
          <a:lstStyle/>
          <a:p>
            <a:r>
              <a:rPr lang="en-US" dirty="0"/>
              <a:t>Repeat of the code</a:t>
            </a:r>
          </a:p>
          <a:p>
            <a:r>
              <a:rPr lang="en-US" dirty="0"/>
              <a:t>Explanation of the code</a:t>
            </a:r>
          </a:p>
          <a:p>
            <a:r>
              <a:rPr lang="en-US" dirty="0"/>
              <a:t>Marker in the code   /** @@to do */</a:t>
            </a:r>
          </a:p>
          <a:p>
            <a:r>
              <a:rPr lang="en-US" dirty="0"/>
              <a:t>Summary of the code</a:t>
            </a:r>
          </a:p>
          <a:p>
            <a:r>
              <a:rPr lang="en-US" dirty="0"/>
              <a:t>Description of the code’s intent</a:t>
            </a:r>
          </a:p>
          <a:p>
            <a:endParaRPr lang="en-US" dirty="0"/>
          </a:p>
        </p:txBody>
      </p:sp>
    </p:spTree>
    <p:extLst>
      <p:ext uri="{BB962C8B-B14F-4D97-AF65-F5344CB8AC3E}">
        <p14:creationId xmlns:p14="http://schemas.microsoft.com/office/powerpoint/2010/main" val="2565014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1.1.1Readable</a:t>
            </a:r>
            <a:r>
              <a:rPr lang="en-US" dirty="0"/>
              <a:t/>
            </a:r>
            <a:br>
              <a:rPr lang="en-US" dirty="0"/>
            </a:br>
            <a:r>
              <a:rPr lang="en-US" dirty="0"/>
              <a:t>Commenting </a:t>
            </a:r>
            <a:r>
              <a:rPr lang="en-US" dirty="0" smtClean="0"/>
              <a:t>Techniques</a:t>
            </a:r>
            <a:endParaRPr lang="en-US" dirty="0"/>
          </a:p>
        </p:txBody>
      </p:sp>
      <p:sp>
        <p:nvSpPr>
          <p:cNvPr id="4" name="Content Placeholder 3"/>
          <p:cNvSpPr>
            <a:spLocks noGrp="1"/>
          </p:cNvSpPr>
          <p:nvPr>
            <p:ph idx="1"/>
          </p:nvPr>
        </p:nvSpPr>
        <p:spPr/>
        <p:txBody>
          <a:bodyPr/>
          <a:lstStyle/>
          <a:p>
            <a:r>
              <a:rPr lang="en-US" dirty="0" err="1"/>
              <a:t>Endline</a:t>
            </a:r>
            <a:r>
              <a:rPr lang="en-US" dirty="0"/>
              <a:t> comments: </a:t>
            </a:r>
          </a:p>
          <a:p>
            <a:pPr lvl="1"/>
            <a:r>
              <a:rPr lang="en-US" dirty="0"/>
              <a:t>Avoid </a:t>
            </a:r>
            <a:r>
              <a:rPr lang="en-US" dirty="0" err="1"/>
              <a:t>Endline</a:t>
            </a:r>
            <a:r>
              <a:rPr lang="en-US" dirty="0"/>
              <a:t> comments on single lines or multiple lines.</a:t>
            </a:r>
          </a:p>
          <a:p>
            <a:pPr lvl="1"/>
            <a:r>
              <a:rPr lang="en-US" dirty="0" smtClean="0"/>
              <a:t>Use </a:t>
            </a:r>
            <a:r>
              <a:rPr lang="en-US" dirty="0" err="1"/>
              <a:t>Endline</a:t>
            </a:r>
            <a:r>
              <a:rPr lang="en-US" dirty="0"/>
              <a:t> comments to annotate data declarations and to mark ends of blocks.</a:t>
            </a:r>
          </a:p>
          <a:p>
            <a:r>
              <a:rPr lang="en-US" dirty="0"/>
              <a:t>Paragraph comments:</a:t>
            </a:r>
          </a:p>
          <a:p>
            <a:pPr lvl="1"/>
            <a:r>
              <a:rPr lang="en-US" dirty="0"/>
              <a:t>Focus paragraph comments on the why rather than the how.</a:t>
            </a:r>
          </a:p>
          <a:p>
            <a:pPr lvl="1"/>
            <a:r>
              <a:rPr lang="en-US" dirty="0" smtClean="0"/>
              <a:t>Use </a:t>
            </a:r>
            <a:r>
              <a:rPr lang="en-US" dirty="0"/>
              <a:t>comments to prepare the reader for what is to follow.</a:t>
            </a:r>
          </a:p>
          <a:p>
            <a:pPr lvl="1"/>
            <a:r>
              <a:rPr lang="en-US" dirty="0" smtClean="0"/>
              <a:t>Avoid </a:t>
            </a:r>
            <a:r>
              <a:rPr lang="en-US" dirty="0"/>
              <a:t>abbreviations, comments should be unambiguous.</a:t>
            </a:r>
          </a:p>
          <a:p>
            <a:endParaRPr lang="en-US" dirty="0"/>
          </a:p>
        </p:txBody>
      </p:sp>
    </p:spTree>
    <p:extLst>
      <p:ext uri="{BB962C8B-B14F-4D97-AF65-F5344CB8AC3E}">
        <p14:creationId xmlns:p14="http://schemas.microsoft.com/office/powerpoint/2010/main" val="630490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.2 </a:t>
            </a:r>
            <a:r>
              <a:rPr lang="en-US" sz="1200" dirty="0"/>
              <a:t>Guidelines for writing good code</a:t>
            </a:r>
            <a:br>
              <a:rPr lang="en-US" sz="1200" dirty="0"/>
            </a:br>
            <a:r>
              <a:rPr lang="en-US" dirty="0"/>
              <a:t>Guidelines for writing good </a:t>
            </a:r>
            <a:r>
              <a:rPr lang="en-US" dirty="0" smtClean="0"/>
              <a:t>code</a:t>
            </a:r>
            <a:endParaRPr lang="en-US" dirty="0"/>
          </a:p>
        </p:txBody>
      </p:sp>
      <p:sp>
        <p:nvSpPr>
          <p:cNvPr id="3" name="Content Placeholder 2"/>
          <p:cNvSpPr>
            <a:spLocks noGrp="1"/>
          </p:cNvSpPr>
          <p:nvPr>
            <p:ph idx="1"/>
          </p:nvPr>
        </p:nvSpPr>
        <p:spPr/>
        <p:txBody>
          <a:bodyPr/>
          <a:lstStyle/>
          <a:p>
            <a:r>
              <a:rPr lang="en-US" dirty="0"/>
              <a:t>Program for people, not the machine</a:t>
            </a:r>
          </a:p>
          <a:p>
            <a:r>
              <a:rPr lang="en-US" dirty="0"/>
              <a:t>Analyze the case study  well</a:t>
            </a:r>
          </a:p>
          <a:p>
            <a:r>
              <a:rPr lang="en-US" dirty="0"/>
              <a:t>Design first then code</a:t>
            </a:r>
          </a:p>
          <a:p>
            <a:r>
              <a:rPr lang="en-US" dirty="0"/>
              <a:t>Develop in small steps</a:t>
            </a:r>
          </a:p>
          <a:p>
            <a:r>
              <a:rPr lang="en-US" dirty="0"/>
              <a:t>Keep your code simple</a:t>
            </a:r>
          </a:p>
          <a:p>
            <a:r>
              <a:rPr lang="en-US" dirty="0"/>
              <a:t>Understand the standards</a:t>
            </a:r>
          </a:p>
          <a:p>
            <a:r>
              <a:rPr lang="en-US" dirty="0"/>
              <a:t>Document your code</a:t>
            </a:r>
          </a:p>
          <a:p>
            <a:r>
              <a:rPr lang="en-US" dirty="0"/>
              <a:t>Paragraph your code</a:t>
            </a:r>
          </a:p>
          <a:p>
            <a:r>
              <a:rPr lang="en-US" dirty="0"/>
              <a:t>Paragraph and punctuate multi-line statements</a:t>
            </a:r>
          </a:p>
          <a:p>
            <a:r>
              <a:rPr lang="en-US" dirty="0"/>
              <a:t>Use white space</a:t>
            </a:r>
          </a:p>
          <a:p>
            <a:r>
              <a:rPr lang="en-US" dirty="0"/>
              <a:t>Specify the order of operations. (Use parenthesis)</a:t>
            </a:r>
          </a:p>
          <a:p>
            <a:endParaRPr lang="en-US" dirty="0"/>
          </a:p>
        </p:txBody>
      </p:sp>
    </p:spTree>
    <p:extLst>
      <p:ext uri="{BB962C8B-B14F-4D97-AF65-F5344CB8AC3E}">
        <p14:creationId xmlns:p14="http://schemas.microsoft.com/office/powerpoint/2010/main" val="1665122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D8CBBF-7B7C-425C-80A7-EE0828028292}"/>
</file>

<file path=customXml/itemProps2.xml><?xml version="1.0" encoding="utf-8"?>
<ds:datastoreItem xmlns:ds="http://schemas.openxmlformats.org/officeDocument/2006/customXml" ds:itemID="{0DF06B00-A52D-4E91-971B-3A10656B1B3B}"/>
</file>

<file path=customXml/itemProps3.xml><?xml version="1.0" encoding="utf-8"?>
<ds:datastoreItem xmlns:ds="http://schemas.openxmlformats.org/officeDocument/2006/customXml" ds:itemID="{E6D7665F-8C87-49F1-94B0-6D13FB5E127F}"/>
</file>

<file path=docProps/app.xml><?xml version="1.0" encoding="utf-8"?>
<Properties xmlns="http://schemas.openxmlformats.org/officeDocument/2006/extended-properties" xmlns:vt="http://schemas.openxmlformats.org/officeDocument/2006/docPropsVTypes">
  <Template/>
  <TotalTime>8045</TotalTime>
  <Words>6373</Words>
  <Application>Microsoft Office PowerPoint</Application>
  <PresentationFormat>On-screen Show (4:3)</PresentationFormat>
  <Paragraphs>1033</Paragraphs>
  <Slides>57</Slides>
  <Notes>57</Notes>
  <HiddenSlides>0</HiddenSlides>
  <MMClips>0</MMClips>
  <ScaleCrop>false</ScaleCrop>
  <HeadingPairs>
    <vt:vector size="10" baseType="variant">
      <vt:variant>
        <vt:lpstr>Fonts Used</vt:lpstr>
      </vt:variant>
      <vt:variant>
        <vt:i4>9</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57</vt:i4>
      </vt:variant>
    </vt:vector>
  </HeadingPairs>
  <TitlesOfParts>
    <vt:vector size="69" baseType="lpstr">
      <vt:lpstr>ヒラギノ角ゴ Pro W3</vt:lpstr>
      <vt:lpstr>Candara</vt:lpstr>
      <vt:lpstr>Arial</vt:lpstr>
      <vt:lpstr>Trebuchet MS</vt:lpstr>
      <vt:lpstr>Wingdings</vt:lpstr>
      <vt:lpstr>Helvetica Light</vt:lpstr>
      <vt:lpstr>MS PGothic</vt:lpstr>
      <vt:lpstr>Calibri</vt:lpstr>
      <vt:lpstr>MS PGothic</vt:lpstr>
      <vt:lpstr>2_Corporate Presentation Template (4x3 - Normal)</vt:lpstr>
      <vt:lpstr>D:\work in progress\Revamp 2017\Propel Recap\Demo\Checklist_for_Pseudocode_Review.xls</vt:lpstr>
      <vt:lpstr>think-cell Slide</vt:lpstr>
      <vt:lpstr>Programming Fundamentals </vt:lpstr>
      <vt:lpstr>Lesson Objectives</vt:lpstr>
      <vt:lpstr>1.1.1 Readable Naming Conventions</vt:lpstr>
      <vt:lpstr>1.1.1 Readable Naming Conventions (Contd…)</vt:lpstr>
      <vt:lpstr>1.1.1 Readable Naming Conventions (Contd…)</vt:lpstr>
      <vt:lpstr>1.1.1 Readable Optimum Name Length</vt:lpstr>
      <vt:lpstr>1.1.1 Readable  Kinds of Comments</vt:lpstr>
      <vt:lpstr>1.1.1Readable Commenting Techniques</vt:lpstr>
      <vt:lpstr>1.2 Guidelines for writing good code Guidelines for writing good code</vt:lpstr>
      <vt:lpstr>1.1.2 Maintainable Maintainable</vt:lpstr>
      <vt:lpstr>1.1.2 Maintainable Maintainable - Example</vt:lpstr>
      <vt:lpstr>1.1.2 Maintainable Program for Printing Pay-slip – Example 2</vt:lpstr>
      <vt:lpstr>1.1.2 Maintainable Program for Printing Pay-slip - Example  2(Contd…)</vt:lpstr>
      <vt:lpstr>1.1.2 Maintainable Program for Printing Pay-slip - Issues</vt:lpstr>
      <vt:lpstr>1.1.2 Maintainable Program for Printing Pay-slip - Solution</vt:lpstr>
      <vt:lpstr>1.1.2 Maintainable Program for Printing Pay-slip - Solution</vt:lpstr>
      <vt:lpstr>1.1.2 Maintainable Program for Printing Pay-slip - Example</vt:lpstr>
      <vt:lpstr>1.2  Modular Programming Modular Programming</vt:lpstr>
      <vt:lpstr>1.2 Modular Programming Reasons for creating a module</vt:lpstr>
      <vt:lpstr>1.2 Modular Programming Advantages of Modularity</vt:lpstr>
      <vt:lpstr>1.2 Modular Programming Characteristics of well defined modules</vt:lpstr>
      <vt:lpstr>1.2 Modular Programming Best practices to follow when creating modules</vt:lpstr>
      <vt:lpstr>1.2 Modular Programming Example - 1</vt:lpstr>
      <vt:lpstr>1.2 Modular Programming Solution - 1</vt:lpstr>
      <vt:lpstr>1.2 Modular Programming Solution - 2</vt:lpstr>
      <vt:lpstr>1.2 Modular Programming Code Considerations During Modularization</vt:lpstr>
      <vt:lpstr>1.2 Modular Programming Code Considerations</vt:lpstr>
      <vt:lpstr>1.2 Modular Programming Guidelines to follow while using arguments</vt:lpstr>
      <vt:lpstr>1.2 Modular Programming Best practice to follow for return values</vt:lpstr>
      <vt:lpstr>1.3 Coupling and cohesion Coupling</vt:lpstr>
      <vt:lpstr>1.3 Coupling and cohesion Coupling</vt:lpstr>
      <vt:lpstr>1.3 Coupling and Cohesion Cohesion</vt:lpstr>
      <vt:lpstr>1.3 Coupling and Cohesion Example</vt:lpstr>
      <vt:lpstr>1.3 Coupling and Cohesion  Change Request - Example</vt:lpstr>
      <vt:lpstr>1.3 Coupling and Cohesion  Change Request - Example</vt:lpstr>
      <vt:lpstr>1.3 Coupling and cohesion Drawbacks in the given code</vt:lpstr>
      <vt:lpstr>1.3 Coupling and cohesion  How can we avoid this?</vt:lpstr>
      <vt:lpstr>1.3 Coupling and cohesion  Revised Code</vt:lpstr>
      <vt:lpstr>1.3 Coupling and Cohesion  Revised Code (Contd..)</vt:lpstr>
      <vt:lpstr>1.3 Coupling and Cohesion  Advantages</vt:lpstr>
      <vt:lpstr>1.4 Robust Program What is Robust  program ?</vt:lpstr>
      <vt:lpstr>1.4 Robust Program Example</vt:lpstr>
      <vt:lpstr>1.4 Robust Program Defects Introduced in the Program</vt:lpstr>
      <vt:lpstr>1.4 Robust Program Example</vt:lpstr>
      <vt:lpstr>1.4 Robust Program Make a Program Robust</vt:lpstr>
      <vt:lpstr>1.4 Robust Program  Difference between correctness and robustness</vt:lpstr>
      <vt:lpstr>1.5 Composite Datatype What is a record ?</vt:lpstr>
      <vt:lpstr>1.5 Composite Datatype User Defined Data Type - Example </vt:lpstr>
      <vt:lpstr>1.6: Review   Code Review</vt:lpstr>
      <vt:lpstr>1.6: Review   Pseudocode Review Checklist</vt:lpstr>
      <vt:lpstr>Demo</vt:lpstr>
      <vt:lpstr>Case Study</vt:lpstr>
      <vt:lpstr>Case Study</vt:lpstr>
      <vt:lpstr>Summary</vt:lpstr>
      <vt:lpstr>Review Questions</vt:lpstr>
      <vt:lpstr>Review Questions</vt:lpstr>
      <vt:lpstr>Review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IGATE</dc:creator>
  <cp:lastModifiedBy>Misal, Dinesh</cp:lastModifiedBy>
  <cp:revision>203</cp:revision>
  <dcterms:created xsi:type="dcterms:W3CDTF">2014-04-28T11:21:39Z</dcterms:created>
  <dcterms:modified xsi:type="dcterms:W3CDTF">2017-05-09T09:58:24Z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