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3">
  <p:sldMasterIdLst>
    <p:sldMasterId id="2147484171" r:id="rId4"/>
  </p:sldMasterIdLst>
  <p:notesMasterIdLst>
    <p:notesMasterId r:id="rId47"/>
  </p:notesMasterIdLst>
  <p:handoutMasterIdLst>
    <p:handoutMasterId r:id="rId48"/>
  </p:handoutMasterIdLst>
  <p:sldIdLst>
    <p:sldId id="268" r:id="rId5"/>
    <p:sldId id="270"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311" r:id="rId24"/>
    <p:sldId id="290" r:id="rId25"/>
    <p:sldId id="291" r:id="rId26"/>
    <p:sldId id="292" r:id="rId27"/>
    <p:sldId id="295" r:id="rId28"/>
    <p:sldId id="294"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271" r:id="rId42"/>
    <p:sldId id="272" r:id="rId43"/>
    <p:sldId id="308" r:id="rId44"/>
    <p:sldId id="309" r:id="rId45"/>
    <p:sldId id="313" r:id="rId46"/>
  </p:sldIdLst>
  <p:sldSz cx="9144000" cy="6858000" type="screen4x3"/>
  <p:notesSz cx="6858000" cy="9144000"/>
  <p:embeddedFontLst>
    <p:embeddedFont>
      <p:font typeface="Candara" panose="020E0502030303020204" pitchFamily="34" charset="0"/>
      <p:regular r:id="rId49"/>
      <p:bold r:id="rId50"/>
      <p:italic r:id="rId51"/>
      <p:boldItalic r:id="rId52"/>
    </p:embeddedFont>
    <p:embeddedFont>
      <p:font typeface="SimSun" panose="02010600030101010101" pitchFamily="2" charset="-122"/>
      <p:regular r:id="rId53"/>
    </p:embeddedFont>
    <p:embeddedFont>
      <p:font typeface="Trebuchet MS" panose="020B0603020202020204" pitchFamily="34" charset="0"/>
      <p:regular r:id="rId54"/>
      <p:bold r:id="rId55"/>
      <p:italic r:id="rId56"/>
      <p:boldItalic r:id="rId57"/>
    </p:embeddedFont>
    <p:embeddedFont>
      <p:font typeface="MS PGothic" panose="020B0600070205080204" pitchFamily="34" charset="-128"/>
      <p:regular r:id="rId58"/>
    </p:embeddedFont>
    <p:embeddedFont>
      <p:font typeface="Calibri" panose="020F0502020204030204" pitchFamily="34" charset="0"/>
      <p:regular r:id="rId59"/>
      <p:bold r:id="rId60"/>
      <p:italic r:id="rId61"/>
      <p:boldItalic r:id="rId62"/>
    </p:embeddedFont>
    <p:embeddedFont>
      <p:font typeface="Arial Unicode MS" panose="020B0604020202020204" pitchFamily="34" charset="-128"/>
      <p:regular r:id="rId63"/>
    </p:embeddedFont>
    <p:embeddedFont>
      <p:font typeface="MS PGothic" panose="020B0600070205080204" pitchFamily="34" charset="-128"/>
      <p:regular r:id="rId58"/>
    </p:embeddedFont>
  </p:embeddedFont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96" autoAdjust="0"/>
    <p:restoredTop sz="82542" autoAdjust="0"/>
  </p:normalViewPr>
  <p:slideViewPr>
    <p:cSldViewPr>
      <p:cViewPr varScale="1">
        <p:scale>
          <a:sx n="58" d="100"/>
          <a:sy n="58" d="100"/>
        </p:scale>
        <p:origin x="1600" y="40"/>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648" y="5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font" Target="fonts/font15.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56" Type="http://schemas.openxmlformats.org/officeDocument/2006/relationships/font" Target="fonts/font8.fntdata"/><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3.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1.fntdata"/><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6.fntdata"/><Relationship Id="rId62" Type="http://schemas.openxmlformats.org/officeDocument/2006/relationships/font" Target="fonts/font14.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5F03E94-4398-4C0B-9B4F-0B6AFF136DE6}" type="datetimeFigureOut">
              <a:rPr lang="en-US"/>
              <a:pPr>
                <a:defRPr/>
              </a:pPr>
              <a:t>5/9/2017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D502606-ECA5-460E-8E5B-0316D76CBF13}" type="slidenum">
              <a:rPr lang="en-IN"/>
              <a:pPr>
                <a:defRPr/>
              </a:pPr>
              <a:t>‹#›</a:t>
            </a:fld>
            <a:endParaRPr lang="en-IN"/>
          </a:p>
        </p:txBody>
      </p:sp>
    </p:spTree>
    <p:extLst>
      <p:ext uri="{BB962C8B-B14F-4D97-AF65-F5344CB8AC3E}">
        <p14:creationId xmlns:p14="http://schemas.microsoft.com/office/powerpoint/2010/main" val="35687745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71625" y="428625"/>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1643063" y="4100513"/>
            <a:ext cx="4500562" cy="4491038"/>
          </a:xfrm>
          <a:prstGeom prst="rect">
            <a:avLst/>
          </a:prstGeom>
        </p:spPr>
        <p:txBody>
          <a:bodyPr vert="horz" lIns="91440" tIns="45720" rIns="91440" bIns="45720"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3556" name="Rectangle 14"/>
          <p:cNvSpPr>
            <a:spLocks noChangeArrowheads="1"/>
          </p:cNvSpPr>
          <p:nvPr/>
        </p:nvSpPr>
        <p:spPr bwMode="auto">
          <a:xfrm>
            <a:off x="214313" y="71438"/>
            <a:ext cx="6500812"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en-US" sz="1200" dirty="0" smtClean="0">
                <a:latin typeface="Candara" pitchFamily="34" charset="0"/>
              </a:rPr>
              <a:t>HTML and </a:t>
            </a:r>
            <a:r>
              <a:rPr lang="en-US" altLang="en-US" sz="1200" dirty="0" err="1" smtClean="0">
                <a:latin typeface="Candara" pitchFamily="34" charset="0"/>
              </a:rPr>
              <a:t>Javascript</a:t>
            </a:r>
            <a:r>
              <a:rPr lang="en-US" altLang="en-US" sz="1200" dirty="0" smtClean="0">
                <a:latin typeface="Candara" pitchFamily="34" charset="0"/>
              </a:rPr>
              <a:t>	</a:t>
            </a:r>
            <a:endParaRPr lang="en-US" altLang="en-US" dirty="0" smtClean="0">
              <a:latin typeface="Candara" pitchFamily="34" charset="0"/>
            </a:endParaRPr>
          </a:p>
        </p:txBody>
      </p:sp>
      <p:sp>
        <p:nvSpPr>
          <p:cNvPr id="23557" name="Rectangle 14"/>
          <p:cNvSpPr>
            <a:spLocks noChangeArrowheads="1"/>
          </p:cNvSpPr>
          <p:nvPr/>
        </p:nvSpPr>
        <p:spPr bwMode="auto">
          <a:xfrm>
            <a:off x="3429000" y="8604448"/>
            <a:ext cx="2762250" cy="22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en-US" sz="1000" dirty="0" smtClean="0">
                <a:latin typeface="Candara" pitchFamily="34" charset="0"/>
              </a:rPr>
              <a:t>		    Page 02-</a:t>
            </a:r>
            <a:fld id="{FF422E18-1089-4290-8F97-23B17FE41BEE}" type="slidenum">
              <a:rPr lang="en-US" altLang="en-US" sz="1000" smtClean="0">
                <a:latin typeface="Candara" pitchFamily="34" charset="0"/>
              </a:rPr>
              <a:pPr eaLnBrk="1" hangingPunct="1">
                <a:defRPr/>
              </a:pPr>
              <a:t>‹#›</a:t>
            </a:fld>
            <a:r>
              <a:rPr lang="en-US" altLang="en-US" sz="1000" dirty="0" smtClean="0">
                <a:latin typeface="Candara" pitchFamily="34" charset="0"/>
              </a:rPr>
              <a:t> </a:t>
            </a:r>
          </a:p>
          <a:p>
            <a:pPr eaLnBrk="1" hangingPunct="1">
              <a:defRPr/>
            </a:pPr>
            <a:endParaRPr lang="en-US" altLang="en-US" sz="1000" dirty="0" smtClean="0">
              <a:latin typeface="Candara" pitchFamily="34" charset="0"/>
            </a:endParaRPr>
          </a:p>
        </p:txBody>
      </p:sp>
      <p:sp>
        <p:nvSpPr>
          <p:cNvPr id="24582" name="Line 8"/>
          <p:cNvSpPr>
            <a:spLocks noChangeShapeType="1"/>
          </p:cNvSpPr>
          <p:nvPr/>
        </p:nvSpPr>
        <p:spPr bwMode="auto">
          <a:xfrm>
            <a:off x="1341438" y="357188"/>
            <a:ext cx="0" cy="800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9" name="Text Box 9"/>
          <p:cNvSpPr txBox="1">
            <a:spLocks noChangeArrowheads="1"/>
          </p:cNvSpPr>
          <p:nvPr/>
        </p:nvSpPr>
        <p:spPr bwMode="auto">
          <a:xfrm>
            <a:off x="0" y="642938"/>
            <a:ext cx="1357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defRPr/>
            </a:pPr>
            <a:r>
              <a:rPr lang="en-US" altLang="en-US" sz="1200" b="1" smtClean="0">
                <a:latin typeface="Candara" pitchFamily="34" charset="0"/>
              </a:rPr>
              <a:t>Instructor Notes:</a:t>
            </a:r>
          </a:p>
        </p:txBody>
      </p:sp>
    </p:spTree>
    <p:extLst>
      <p:ext uri="{BB962C8B-B14F-4D97-AF65-F5344CB8AC3E}">
        <p14:creationId xmlns:p14="http://schemas.microsoft.com/office/powerpoint/2010/main" val="218842456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w3schools.com/tags/att_global_title.asp"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Notes Placeholder 5"/>
          <p:cNvSpPr>
            <a:spLocks noGrp="1"/>
          </p:cNvSpPr>
          <p:nvPr>
            <p:ph type="body" idx="1"/>
          </p:nvPr>
        </p:nvSpPr>
        <p:spPr/>
        <p:txBody>
          <a:bodyPr/>
          <a:lstStyle/>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r>
              <a:rPr lang="en-US" altLang="en-US" smtClean="0"/>
              <a:t> </a:t>
            </a:r>
            <a:endParaRPr lang="en-US" alt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7694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Notes Placeholder 1"/>
          <p:cNvSpPr>
            <a:spLocks noGrp="1"/>
          </p:cNvSpPr>
          <p:nvPr/>
        </p:nvSpPr>
        <p:spPr bwMode="auto">
          <a:xfrm>
            <a:off x="2092325" y="4800600"/>
            <a:ext cx="489267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pPr>
            <a:endParaRPr lang="en-US" altLang="en-US" sz="1500">
              <a:latin typeface="Candara" panose="020E0502030303020204" pitchFamily="34" charset="0"/>
            </a:endParaRPr>
          </a:p>
        </p:txBody>
      </p:sp>
      <p:sp>
        <p:nvSpPr>
          <p:cNvPr id="48131" name="Slide Image Placeholder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Notes Placeholder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454361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Notes Placeholder 1"/>
          <p:cNvSpPr>
            <a:spLocks noGrp="1"/>
          </p:cNvSpPr>
          <p:nvPr/>
        </p:nvSpPr>
        <p:spPr bwMode="auto">
          <a:xfrm>
            <a:off x="2092325" y="4800600"/>
            <a:ext cx="489267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pPr>
            <a:endParaRPr lang="en-US" altLang="en-US" sz="1500">
              <a:latin typeface="Candara" panose="020E0502030303020204" pitchFamily="34" charset="0"/>
            </a:endParaRPr>
          </a:p>
        </p:txBody>
      </p:sp>
      <p:sp>
        <p:nvSpPr>
          <p:cNvPr id="49155" name="Slide Image Placeholder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Notes Placeholder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561724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Notes Placeholder 1"/>
          <p:cNvSpPr>
            <a:spLocks noGrp="1"/>
          </p:cNvSpPr>
          <p:nvPr/>
        </p:nvSpPr>
        <p:spPr bwMode="auto">
          <a:xfrm>
            <a:off x="2092325" y="4800600"/>
            <a:ext cx="489267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pPr>
            <a:endParaRPr lang="en-US" altLang="en-US" sz="1500">
              <a:latin typeface="Candara" panose="020E0502030303020204" pitchFamily="34" charset="0"/>
            </a:endParaRPr>
          </a:p>
        </p:txBody>
      </p:sp>
      <p:sp>
        <p:nvSpPr>
          <p:cNvPr id="50179" name="Slide Image Placeholder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Notes Placeholder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308581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Notes Placeholder 1"/>
          <p:cNvSpPr>
            <a:spLocks noGrp="1"/>
          </p:cNvSpPr>
          <p:nvPr/>
        </p:nvSpPr>
        <p:spPr bwMode="auto">
          <a:xfrm>
            <a:off x="2092325" y="4800600"/>
            <a:ext cx="489267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pPr>
            <a:endParaRPr lang="en-US" altLang="en-US" sz="1500">
              <a:latin typeface="Candara" panose="020E0502030303020204" pitchFamily="34" charset="0"/>
            </a:endParaRPr>
          </a:p>
        </p:txBody>
      </p:sp>
      <p:sp>
        <p:nvSpPr>
          <p:cNvPr id="51203" name="Slide Image Placeholder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Notes Placeholder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347716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Notes Placeholder 1"/>
          <p:cNvSpPr>
            <a:spLocks noGrp="1"/>
          </p:cNvSpPr>
          <p:nvPr/>
        </p:nvSpPr>
        <p:spPr bwMode="auto">
          <a:xfrm>
            <a:off x="2092325" y="4800600"/>
            <a:ext cx="489267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pPr>
            <a:endParaRPr lang="en-US" altLang="en-US" sz="1500">
              <a:latin typeface="Candara" panose="020E0502030303020204" pitchFamily="34" charset="0"/>
            </a:endParaRPr>
          </a:p>
        </p:txBody>
      </p:sp>
      <p:sp>
        <p:nvSpPr>
          <p:cNvPr id="52227" name="Slide Image Placeholder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Notes Placeholder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686834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type="body" idx="1"/>
          </p:nvPr>
        </p:nvSpPr>
        <p:spPr/>
        <p:txBody>
          <a:bodyPr/>
          <a:lstStyle/>
          <a:p>
            <a:r>
              <a:rPr lang="en-US" altLang="zh-CN" smtClean="0"/>
              <a:t>Number:</a:t>
            </a:r>
          </a:p>
          <a:p>
            <a:r>
              <a:rPr lang="en-IN" altLang="zh-CN" smtClean="0"/>
              <a:t>Asking for a number is trickier than asking for an email address or web address.</a:t>
            </a:r>
          </a:p>
          <a:p>
            <a:r>
              <a:rPr lang="en-IN" altLang="zh-CN" smtClean="0"/>
              <a:t>First of all, numbers are more complicated than you might think. You don’t often</a:t>
            </a:r>
          </a:p>
          <a:p>
            <a:r>
              <a:rPr lang="en-IN" altLang="zh-CN" smtClean="0"/>
              <a:t>ask for “just a number.” It’s more likely that you’ll ask for a number in a</a:t>
            </a:r>
          </a:p>
          <a:p>
            <a:r>
              <a:rPr lang="en-IN" altLang="zh-CN" smtClean="0"/>
              <a:t>particular range. You may only want certain kinds of numbers within that range-</a:t>
            </a:r>
          </a:p>
          <a:p>
            <a:r>
              <a:rPr lang="en-IN" altLang="zh-CN" smtClean="0"/>
              <a:t>maybe whole numbers but not fractions or decimals.</a:t>
            </a:r>
          </a:p>
          <a:p>
            <a:endParaRPr lang="en-US" altLang="zh-CN" smtClean="0"/>
          </a:p>
          <a:p>
            <a:r>
              <a:rPr lang="en-US" altLang="zh-CN" smtClean="0"/>
              <a:t>Example:</a:t>
            </a:r>
          </a:p>
          <a:p>
            <a:endParaRPr lang="en-IN" altLang="zh-CN" smtClean="0"/>
          </a:p>
          <a:p>
            <a:r>
              <a:rPr lang="en-IN" altLang="zh-CN" smtClean="0"/>
              <a:t>&lt;input type="number" min="0" max="10" step="2" value="6"&gt;</a:t>
            </a:r>
          </a:p>
          <a:p>
            <a:endParaRPr lang="en-IN" altLang="zh-CN" smtClean="0"/>
          </a:p>
          <a:p>
            <a:r>
              <a:rPr lang="en-IN" altLang="zh-CN" smtClean="0"/>
              <a:t>Let’s take that one attribute at a time.</a:t>
            </a:r>
          </a:p>
          <a:p>
            <a:r>
              <a:rPr lang="en-IN" altLang="zh-CN" smtClean="0"/>
              <a:t> </a:t>
            </a:r>
          </a:p>
          <a:p>
            <a:r>
              <a:rPr lang="en-IN" altLang="zh-CN" smtClean="0"/>
              <a:t>type="number" means that this is a number field.</a:t>
            </a:r>
          </a:p>
          <a:p>
            <a:r>
              <a:rPr lang="en-IN" altLang="zh-CN" smtClean="0"/>
              <a:t>min="0" specifies the minimum acceptable value for this field.</a:t>
            </a:r>
          </a:p>
          <a:p>
            <a:r>
              <a:rPr lang="en-IN" altLang="zh-CN" smtClean="0"/>
              <a:t>max="10" is the maximum acceptable value.</a:t>
            </a:r>
          </a:p>
          <a:p>
            <a:r>
              <a:rPr lang="en-IN" altLang="zh-CN" smtClean="0"/>
              <a:t>step="2", combined with the min value, defines the acceptable numbers in the range: 0, 2, 4, and so on, up to the maxvalue.</a:t>
            </a:r>
          </a:p>
          <a:p>
            <a:r>
              <a:rPr lang="en-IN" altLang="zh-CN" smtClean="0"/>
              <a:t>value="6" is the default value.</a:t>
            </a:r>
          </a:p>
          <a:p>
            <a:endParaRPr lang="en-US" altLang="zh-CN"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290294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type="body" idx="1"/>
          </p:nvPr>
        </p:nvSpPr>
        <p:spPr/>
        <p:txBody>
          <a:bodyPr/>
          <a:lstStyle/>
          <a:p>
            <a:r>
              <a:rPr lang="en-US" altLang="zh-CN" smtClean="0"/>
              <a:t>Date:</a:t>
            </a:r>
            <a:endParaRPr lang="en-IN" altLang="zh-CN" smtClean="0"/>
          </a:p>
          <a:p>
            <a:r>
              <a:rPr lang="en-IN" altLang="zh-CN" smtClean="0"/>
              <a:t>HTML 4 did not include a date picker control. JavaScript frameworks have picked up</a:t>
            </a:r>
          </a:p>
          <a:p>
            <a:r>
              <a:rPr lang="en-IN" altLang="zh-CN" smtClean="0"/>
              <a:t>the slack (Dojo, jQuery UI, YUI, Closure Library), but of course each of these</a:t>
            </a:r>
          </a:p>
          <a:p>
            <a:r>
              <a:rPr lang="en-IN" altLang="zh-CN" smtClean="0"/>
              <a:t>solutions requires “buying into” the framework on which the date picker is built.</a:t>
            </a:r>
          </a:p>
          <a:p>
            <a:endParaRPr lang="en-IN" altLang="zh-CN" smtClean="0"/>
          </a:p>
          <a:p>
            <a:r>
              <a:rPr lang="en-IN" altLang="zh-CN" smtClean="0"/>
              <a:t>HTML5 finally defines a way to include a native date picker control without having to</a:t>
            </a:r>
          </a:p>
          <a:p>
            <a:r>
              <a:rPr lang="en-IN" altLang="zh-CN" smtClean="0"/>
              <a:t>script it yourself. In fact, it defines six input types: date, month, week, time, date +</a:t>
            </a:r>
          </a:p>
          <a:p>
            <a:r>
              <a:rPr lang="en-IN" altLang="zh-CN" smtClean="0"/>
              <a:t>time, and date + time - timezone.</a:t>
            </a:r>
          </a:p>
          <a:p>
            <a:endParaRPr lang="en-IN" altLang="zh-CN" smtClean="0"/>
          </a:p>
          <a:p>
            <a:r>
              <a:rPr lang="en-IN" altLang="zh-CN" smtClean="0"/>
              <a:t>So far, support is… sparse.</a:t>
            </a:r>
            <a:endParaRPr lang="en-US" altLang="zh-CN"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079156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body" idx="1"/>
          </p:nvPr>
        </p:nvSpPr>
        <p:spPr/>
        <p:txBody>
          <a:bodyPr/>
          <a:lstStyle/>
          <a:p>
            <a:r>
              <a:rPr lang="en-IN" altLang="zh-CN" smtClean="0"/>
              <a:t>Email: </a:t>
            </a:r>
          </a:p>
          <a:p>
            <a:r>
              <a:rPr lang="en-IN" altLang="zh-CN" smtClean="0"/>
              <a:t>The email type is used for input fields that should contain an e-mail address. The</a:t>
            </a:r>
          </a:p>
          <a:p>
            <a:r>
              <a:rPr lang="en-IN" altLang="zh-CN" smtClean="0"/>
              <a:t>value of the email field is automatically validated when the form is submitted.</a:t>
            </a:r>
          </a:p>
          <a:p>
            <a:endParaRPr lang="en-IN" altLang="zh-CN" smtClean="0"/>
          </a:p>
          <a:p>
            <a:r>
              <a:rPr lang="en-IN" altLang="zh-CN" smtClean="0"/>
              <a:t>Example</a:t>
            </a:r>
          </a:p>
          <a:p>
            <a:endParaRPr lang="en-IN" altLang="zh-CN" smtClean="0"/>
          </a:p>
          <a:p>
            <a:r>
              <a:rPr lang="en-IN" altLang="zh-CN" smtClean="0"/>
              <a:t>E-mail: &lt;input type="email" name="user_email" /&gt;</a:t>
            </a:r>
          </a:p>
          <a:p>
            <a:endParaRPr lang="en-IN" altLang="zh-CN" smtClean="0"/>
          </a:p>
          <a:p>
            <a:r>
              <a:rPr lang="en-IN" altLang="zh-CN" smtClean="0"/>
              <a:t>Safari on the iPhone recognizes the email input type, and changes the on-screen</a:t>
            </a:r>
          </a:p>
          <a:p>
            <a:r>
              <a:rPr lang="en-IN" altLang="zh-CN" smtClean="0"/>
              <a:t>keyboard to match it (adds @ and .com options).</a:t>
            </a:r>
          </a:p>
          <a:p>
            <a:endParaRPr lang="en-US" altLang="zh-CN"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102796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type="body" idx="1"/>
          </p:nvPr>
        </p:nvSpPr>
        <p:spPr/>
        <p:txBody>
          <a:bodyPr/>
          <a:lstStyle/>
          <a:p>
            <a:r>
              <a:rPr lang="en-US" altLang="zh-CN" smtClean="0"/>
              <a:t>Required:</a:t>
            </a:r>
          </a:p>
          <a:p>
            <a:r>
              <a:rPr lang="en-IN" altLang="zh-CN" smtClean="0"/>
              <a:t>If the required attribute is present, then the field must contain a value when the form</a:t>
            </a:r>
          </a:p>
          <a:p>
            <a:r>
              <a:rPr lang="en-IN" altLang="zh-CN" smtClean="0"/>
              <a:t>is submitted. This informs the (HTML5-aware) web browser that the field is to be</a:t>
            </a:r>
          </a:p>
          <a:p>
            <a:r>
              <a:rPr lang="en-IN" altLang="zh-CN" smtClean="0"/>
              <a:t>considered mandatory. Different browsers may mark the input box in some way</a:t>
            </a:r>
          </a:p>
          <a:p>
            <a:r>
              <a:rPr lang="en-IN" altLang="zh-CN" smtClean="0"/>
              <a:t>(Firefox 4 Beta adds a red box-shadow by default), display a warning (Opera) or</a:t>
            </a:r>
          </a:p>
          <a:p>
            <a:r>
              <a:rPr lang="en-IN" altLang="zh-CN" smtClean="0"/>
              <a:t>even prevent the form from being submitted if this field has no value. Hopefully these</a:t>
            </a:r>
          </a:p>
          <a:p>
            <a:r>
              <a:rPr lang="en-IN" altLang="zh-CN" smtClean="0"/>
              <a:t>behaviours will converge in future releases. </a:t>
            </a:r>
            <a:endParaRPr lang="en-US" altLang="zh-CN" smtClean="0"/>
          </a:p>
          <a:p>
            <a:endParaRPr lang="en-US" altLang="zh-CN" smtClean="0"/>
          </a:p>
          <a:p>
            <a:r>
              <a:rPr lang="en-IN" altLang="zh-CN" smtClean="0"/>
              <a:t>Here's an example of an input field for a required email address that ensures that the</a:t>
            </a:r>
          </a:p>
          <a:p>
            <a:r>
              <a:rPr lang="en-IN" altLang="zh-CN" smtClean="0"/>
              <a:t>field has a value and that the value is a valid email address.</a:t>
            </a:r>
            <a:endParaRPr lang="en-US" altLang="zh-CN" smtClean="0"/>
          </a:p>
          <a:p>
            <a:endParaRPr lang="en-US" altLang="zh-CN" smtClean="0"/>
          </a:p>
          <a:p>
            <a:r>
              <a:rPr lang="en-US" altLang="zh-CN" smtClean="0"/>
              <a:t>Example:</a:t>
            </a:r>
          </a:p>
          <a:p>
            <a:r>
              <a:rPr lang="en-IN" altLang="zh-CN" smtClean="0"/>
              <a:t>&lt;input type="email" id="email_addr" name="email_addr" required /&gt; </a:t>
            </a:r>
            <a:endParaRPr lang="en-US" altLang="zh-CN"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80989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type="body" idx="1"/>
          </p:nvPr>
        </p:nvSpPr>
        <p:spPr/>
        <p:txBody>
          <a:bodyPr/>
          <a:lstStyle/>
          <a:p>
            <a:r>
              <a:rPr lang="en-US" altLang="zh-CN" dirty="0" smtClean="0"/>
              <a:t>Pattern:</a:t>
            </a:r>
          </a:p>
          <a:p>
            <a:r>
              <a:rPr lang="en-US" dirty="0" smtClean="0"/>
              <a:t>The pattern attribute specifies a regular expression that the &lt;input&gt; element's value is checked against.</a:t>
            </a:r>
          </a:p>
          <a:p>
            <a:r>
              <a:rPr lang="en-US" dirty="0" smtClean="0"/>
              <a:t>Note: The pattern attribute works with the following input types: text, date, search, </a:t>
            </a:r>
            <a:r>
              <a:rPr lang="en-US" dirty="0" err="1" smtClean="0"/>
              <a:t>url</a:t>
            </a:r>
            <a:r>
              <a:rPr lang="en-US" dirty="0" smtClean="0"/>
              <a:t>, </a:t>
            </a:r>
            <a:r>
              <a:rPr lang="en-US" dirty="0" err="1" smtClean="0"/>
              <a:t>tel</a:t>
            </a:r>
            <a:r>
              <a:rPr lang="en-US" dirty="0" smtClean="0"/>
              <a:t>, email, and password.</a:t>
            </a:r>
          </a:p>
          <a:p>
            <a:r>
              <a:rPr lang="en-US" dirty="0" smtClean="0"/>
              <a:t>Tip: Use the global </a:t>
            </a:r>
            <a:r>
              <a:rPr lang="en-US" dirty="0" smtClean="0">
                <a:hlinkClick r:id="rId3"/>
              </a:rPr>
              <a:t>title</a:t>
            </a:r>
            <a:r>
              <a:rPr lang="en-US" dirty="0" smtClean="0"/>
              <a:t> attribute to describe the pattern to help the user.</a:t>
            </a:r>
          </a:p>
          <a:p>
            <a:r>
              <a:rPr lang="en-US" altLang="zh-CN" dirty="0" smtClean="0"/>
              <a:t>Example:</a:t>
            </a:r>
          </a:p>
          <a:p>
            <a:r>
              <a:rPr lang="en-US" dirty="0" smtClean="0"/>
              <a:t>&lt;input type="text" name="</a:t>
            </a:r>
            <a:r>
              <a:rPr lang="en-US" dirty="0" err="1" smtClean="0"/>
              <a:t>country_code</a:t>
            </a:r>
            <a:r>
              <a:rPr lang="en-US" dirty="0" smtClean="0"/>
              <a:t>" </a:t>
            </a:r>
            <a:br>
              <a:rPr lang="en-US" dirty="0" smtClean="0"/>
            </a:br>
            <a:r>
              <a:rPr lang="en-US" dirty="0" smtClean="0"/>
              <a:t>pattern="[A-</a:t>
            </a:r>
            <a:r>
              <a:rPr lang="en-US" dirty="0" err="1" smtClean="0"/>
              <a:t>Za</a:t>
            </a:r>
            <a:r>
              <a:rPr lang="en-US" dirty="0" smtClean="0"/>
              <a:t>-z]{3}" title="Three letter country code"&gt;</a:t>
            </a:r>
          </a:p>
          <a:p>
            <a:r>
              <a:rPr lang="en-US" dirty="0" smtClean="0"/>
              <a:t>&lt;input type="password" name="pw" pattern=".{6,}" title="Six or more characters"&gt;</a:t>
            </a:r>
          </a:p>
          <a:p>
            <a:r>
              <a:rPr lang="en-US" dirty="0" smtClean="0"/>
              <a:t>&lt;input type="password" name="pw" pattern="(?=.*\d)(?=.*[a-z])(?=.*[A-Z]).{8,}" title="Must contain at least one number and one uppercase and lowercase letter, and at least 8 or more characters"&gt;</a:t>
            </a:r>
          </a:p>
          <a:p>
            <a:r>
              <a:rPr lang="en-US" dirty="0" smtClean="0"/>
              <a:t>&lt;input type="email" name="email" pattern="[a-z0-9._%+-]+@[a-z0-9.-]+\.[a-z]{2,3}$"&gt;</a:t>
            </a:r>
          </a:p>
          <a:p>
            <a:r>
              <a:rPr lang="en-US" dirty="0" smtClean="0"/>
              <a:t>&lt;input type="</a:t>
            </a:r>
            <a:r>
              <a:rPr lang="en-US" dirty="0" err="1" smtClean="0"/>
              <a:t>url</a:t>
            </a:r>
            <a:r>
              <a:rPr lang="en-US" dirty="0" smtClean="0"/>
              <a:t>" name="website" pattern="https?://.+" title="Include http://"&gt;</a:t>
            </a:r>
          </a:p>
          <a:p>
            <a:pPr lvl="0"/>
            <a:r>
              <a:rPr lang="en-US" altLang="zh-CN" dirty="0" smtClean="0"/>
              <a:t>Refer http://www.html5pattern.com to explore some more patterns.</a:t>
            </a:r>
          </a:p>
          <a:p>
            <a:endParaRPr lang="en-US" altLang="zh-CN" dirty="0" smtClean="0"/>
          </a:p>
          <a:p>
            <a:endParaRPr lang="en-US" altLang="zh-CN"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01354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5966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type="body" idx="1"/>
          </p:nvPr>
        </p:nvSpPr>
        <p:spPr/>
        <p:txBody>
          <a:bodyPr/>
          <a:lstStyle/>
          <a:p>
            <a:r>
              <a:rPr lang="en-US" altLang="zh-CN" dirty="0" smtClean="0"/>
              <a:t>Place Holder:</a:t>
            </a:r>
          </a:p>
          <a:p>
            <a:r>
              <a:rPr lang="en-US" altLang="zh-CN" dirty="0" smtClean="0"/>
              <a:t>The first improvement HTML5 brings to web forms is the ability to set </a:t>
            </a:r>
            <a:r>
              <a:rPr lang="en-IN" altLang="zh-CN" dirty="0" smtClean="0"/>
              <a:t>placeholder</a:t>
            </a:r>
          </a:p>
          <a:p>
            <a:r>
              <a:rPr lang="en-IN" altLang="zh-CN" dirty="0" smtClean="0"/>
              <a:t>text in an input field</a:t>
            </a:r>
            <a:r>
              <a:rPr lang="en-US" altLang="zh-CN" dirty="0" smtClean="0"/>
              <a:t>. Placeholder text is displayed inside the input field as long as the</a:t>
            </a:r>
          </a:p>
          <a:p>
            <a:r>
              <a:rPr lang="en-US" altLang="zh-CN" dirty="0" smtClean="0"/>
              <a:t>field is empty and not focused. As soon as you click on (or tab to) the input field, the</a:t>
            </a:r>
          </a:p>
          <a:p>
            <a:r>
              <a:rPr lang="en-US" altLang="zh-CN" dirty="0" smtClean="0"/>
              <a:t>placeholder text disappears.</a:t>
            </a:r>
          </a:p>
          <a:p>
            <a:r>
              <a:rPr lang="en-US" altLang="zh-CN" dirty="0" smtClean="0"/>
              <a:t>	 Here’s how you can include placeholder text in your own web forms:</a:t>
            </a:r>
          </a:p>
          <a:p>
            <a:r>
              <a:rPr lang="en-US" altLang="zh-CN" dirty="0" smtClean="0"/>
              <a:t>&lt;form&gt;</a:t>
            </a:r>
          </a:p>
          <a:p>
            <a:r>
              <a:rPr lang="en-US" altLang="zh-CN" dirty="0" smtClean="0"/>
              <a:t>  &lt;input name="name" placeholder="Enter your name"&gt;</a:t>
            </a:r>
          </a:p>
          <a:p>
            <a:r>
              <a:rPr lang="en-US" altLang="zh-CN" dirty="0" smtClean="0"/>
              <a:t>  &lt;input type="submit" value="Search"&gt;</a:t>
            </a:r>
          </a:p>
          <a:p>
            <a:r>
              <a:rPr lang="en-US" altLang="zh-CN" dirty="0" smtClean="0"/>
              <a:t>&lt;/form&gt;</a:t>
            </a:r>
          </a:p>
          <a:p>
            <a:r>
              <a:rPr lang="en-US" altLang="zh-CN" dirty="0" smtClean="0"/>
              <a:t>Browser’s that don’t support placeholder attribute will simply ignore it. </a:t>
            </a:r>
            <a:r>
              <a:rPr lang="en-IN" altLang="zh-CN" dirty="0" smtClean="0"/>
              <a:t>But if you</a:t>
            </a:r>
          </a:p>
          <a:p>
            <a:r>
              <a:rPr lang="en-IN" altLang="zh-CN" dirty="0" smtClean="0"/>
              <a:t>want to make it work in other browsers, you can use some JavaScript to create</a:t>
            </a:r>
          </a:p>
          <a:p>
            <a:r>
              <a:rPr lang="en-IN" altLang="zh-CN" dirty="0" smtClean="0"/>
              <a:t>The same </a:t>
            </a:r>
            <a:r>
              <a:rPr lang="en-IN" altLang="zh-CN" dirty="0" err="1" smtClean="0"/>
              <a:t>behavior</a:t>
            </a:r>
            <a:r>
              <a:rPr lang="en-IN" altLang="zh-CN" dirty="0" smtClean="0"/>
              <a:t>. There is an excellent jQuery plugin called HTML5 Placeholder</a:t>
            </a:r>
          </a:p>
          <a:p>
            <a:r>
              <a:rPr lang="en-IN" altLang="zh-CN" dirty="0" smtClean="0"/>
              <a:t>Plugin that will go through all input fields with placeholders attached to them and</a:t>
            </a:r>
          </a:p>
          <a:p>
            <a:r>
              <a:rPr lang="en-IN" altLang="zh-CN" dirty="0" smtClean="0"/>
              <a:t>make them work in all browsers.</a:t>
            </a:r>
            <a:endParaRPr lang="en-US" altLang="zh-CN"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147908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type="body" idx="1"/>
          </p:nvPr>
        </p:nvSpPr>
        <p:spPr/>
        <p:txBody>
          <a:bodyPr/>
          <a:lstStyle/>
          <a:p>
            <a:r>
              <a:rPr lang="en-US" smtClean="0"/>
              <a:t>Document object is part of the Window object. It is used to access all elements in a page. It provides access to the elements in an HTML page from within the script.</a:t>
            </a:r>
          </a:p>
          <a:p>
            <a:r>
              <a:rPr lang="en-US" smtClean="0"/>
              <a:t>This includes the properties of every form, link and anchor (and, where applicable, any sub-elements), as well as global document properties such as background and foreground colors. </a:t>
            </a:r>
          </a:p>
          <a:p>
            <a:r>
              <a:rPr lang="en-US" smtClean="0"/>
              <a:t> </a:t>
            </a:r>
            <a:endParaRPr 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632269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61" name="Group 117"/>
          <p:cNvGraphicFramePr>
            <a:graphicFrameLocks noGrp="1"/>
          </p:cNvGraphicFramePr>
          <p:nvPr>
            <p:extLst>
              <p:ext uri="{D42A27DB-BD31-4B8C-83A1-F6EECF244321}">
                <p14:modId xmlns:p14="http://schemas.microsoft.com/office/powerpoint/2010/main" val="3630933954"/>
              </p:ext>
            </p:extLst>
          </p:nvPr>
        </p:nvGraphicFramePr>
        <p:xfrm>
          <a:off x="1643063" y="5652120"/>
          <a:ext cx="4414559" cy="2042160"/>
        </p:xfrm>
        <a:graphic>
          <a:graphicData uri="http://schemas.openxmlformats.org/drawingml/2006/table">
            <a:tbl>
              <a:tblPr/>
              <a:tblGrid>
                <a:gridCol w="1098479"/>
                <a:gridCol w="3316080"/>
              </a:tblGrid>
              <a:tr h="1961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Property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pitchFamily="34" charset="0"/>
                          <a:cs typeface="Arial" pitchFamily="34" charset="0"/>
                        </a:rPr>
                        <a:t>Description</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653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alinkColor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vlinkColor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bgColor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fgColor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linkColor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Get and set the properties of document – activated link, visited link, background color, foreground color (text) and hyperlink color.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134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anchors[],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forms[],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links[]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These properties retrieve array of values respectively as present in the document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87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title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Gets the title of the document which occurs between the TITLE tags.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Notes Placeholder 1"/>
          <p:cNvSpPr>
            <a:spLocks noGrp="1"/>
          </p:cNvSpPr>
          <p:nvPr>
            <p:ph type="body" idx="1"/>
          </p:nvPr>
        </p:nvSpPr>
        <p:spPr/>
        <p:txBody>
          <a:bodyPr/>
          <a:lstStyle/>
          <a:p>
            <a:r>
              <a:rPr lang="en-US" dirty="0" err="1" smtClean="0"/>
              <a:t>document.anchors</a:t>
            </a:r>
            <a:r>
              <a:rPr lang="en-US" dirty="0" smtClean="0"/>
              <a:t> - Returns a collection of all &lt;a&gt; elements in the document that have a name attribute</a:t>
            </a:r>
          </a:p>
          <a:p>
            <a:pPr lvl="0"/>
            <a:r>
              <a:rPr lang="en-US" dirty="0" err="1" smtClean="0"/>
              <a:t>document.forms</a:t>
            </a:r>
            <a:r>
              <a:rPr lang="en-US" dirty="0" smtClean="0"/>
              <a:t> - An </a:t>
            </a:r>
            <a:r>
              <a:rPr lang="en-US" dirty="0" err="1" smtClean="0"/>
              <a:t>HTMLCollection</a:t>
            </a:r>
            <a:r>
              <a:rPr lang="en-US" dirty="0" smtClean="0"/>
              <a:t> Object, representing all &lt;form&gt; elements in the document. The elements in the collection are sorted as they appear in the source code.</a:t>
            </a:r>
          </a:p>
          <a:p>
            <a:r>
              <a:rPr lang="en-US" dirty="0" err="1" smtClean="0"/>
              <a:t>document.links</a:t>
            </a:r>
            <a:r>
              <a:rPr lang="en-US" dirty="0" smtClean="0"/>
              <a:t> - Returns a collection of all &lt;a&gt; and &lt;area&gt; elements in the document that have a </a:t>
            </a:r>
            <a:r>
              <a:rPr lang="en-US" dirty="0" err="1" smtClean="0"/>
              <a:t>href</a:t>
            </a:r>
            <a:r>
              <a:rPr lang="en-US" dirty="0" smtClean="0"/>
              <a:t> attribute</a:t>
            </a:r>
          </a:p>
          <a:p>
            <a:r>
              <a:rPr lang="en-US" dirty="0" err="1" smtClean="0"/>
              <a:t>document.title</a:t>
            </a:r>
            <a:r>
              <a:rPr lang="en-US" dirty="0" smtClean="0"/>
              <a:t> - Sets or returns the title of the document</a:t>
            </a:r>
          </a:p>
          <a:p>
            <a:endParaRPr lang="en-US" dirty="0" smtClean="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856699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17"/>
          <p:cNvGraphicFramePr>
            <a:graphicFrameLocks noGrp="1"/>
          </p:cNvGraphicFramePr>
          <p:nvPr>
            <p:extLst>
              <p:ext uri="{D42A27DB-BD31-4B8C-83A1-F6EECF244321}">
                <p14:modId xmlns:p14="http://schemas.microsoft.com/office/powerpoint/2010/main" val="1958232209"/>
              </p:ext>
            </p:extLst>
          </p:nvPr>
        </p:nvGraphicFramePr>
        <p:xfrm>
          <a:off x="1643063" y="6156176"/>
          <a:ext cx="4414559" cy="2757142"/>
        </p:xfrm>
        <a:graphic>
          <a:graphicData uri="http://schemas.openxmlformats.org/drawingml/2006/table">
            <a:tbl>
              <a:tblPr/>
              <a:tblGrid>
                <a:gridCol w="1098479"/>
                <a:gridCol w="3316080"/>
              </a:tblGrid>
              <a:tr h="17332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cs typeface="Arial" pitchFamily="34" charset="0"/>
                        </a:rPr>
                        <a:t>Property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cs typeface="Arial" pitchFamily="34" charset="0"/>
                        </a:rPr>
                        <a:t>Description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498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write(“string1”,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pitchFamily="34" charset="0"/>
                          <a:cs typeface="Arial" pitchFamily="34" charset="0"/>
                        </a:rPr>
                        <a:t>writeln</a:t>
                      </a:r>
                      <a:r>
                        <a:rPr kumimoji="0" lang="en-US" sz="800" b="0" i="0" u="none" strike="noStrike" cap="none" normalizeH="0" baseline="0" dirty="0" smtClean="0">
                          <a:ln>
                            <a:noFill/>
                          </a:ln>
                          <a:solidFill>
                            <a:schemeClr val="tx1"/>
                          </a:solidFill>
                          <a:effectLst/>
                          <a:latin typeface="Arial" pitchFamily="34" charset="0"/>
                          <a:cs typeface="Arial" pitchFamily="34" charset="0"/>
                        </a:rPr>
                        <a:t>(“string1”,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Both of these methods send text to a document for display in its window. The only difference between the two methods is that </a:t>
                      </a:r>
                      <a:r>
                        <a:rPr kumimoji="0" lang="en-US" sz="800" b="0" i="1" u="none" strike="noStrike" cap="none" normalizeH="0" baseline="0" dirty="0" err="1" smtClean="0">
                          <a:ln>
                            <a:noFill/>
                          </a:ln>
                          <a:solidFill>
                            <a:schemeClr val="tx1"/>
                          </a:solidFill>
                          <a:effectLst/>
                          <a:latin typeface="Arial" pitchFamily="34" charset="0"/>
                          <a:cs typeface="Arial" pitchFamily="34" charset="0"/>
                        </a:rPr>
                        <a:t>document.writeln</a:t>
                      </a:r>
                      <a:r>
                        <a:rPr kumimoji="0" lang="en-US" sz="800" b="0" i="1" u="none" strike="noStrike" cap="none" normalizeH="0" baseline="0" dirty="0" smtClean="0">
                          <a:ln>
                            <a:noFill/>
                          </a:ln>
                          <a:solidFill>
                            <a:schemeClr val="tx1"/>
                          </a:solidFill>
                          <a:effectLst/>
                          <a:latin typeface="Arial" pitchFamily="34" charset="0"/>
                          <a:cs typeface="Arial" pitchFamily="34"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appends a carriage return to the end of the string it sends to the document (you must still write a &lt;BR&gt; to insert a line break).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9990">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800" dirty="0" err="1" smtClean="0">
                          <a:latin typeface="Arial" pitchFamily="34" charset="0"/>
                          <a:cs typeface="Arial" pitchFamily="34" charset="0"/>
                        </a:rPr>
                        <a:t>getElementById</a:t>
                      </a:r>
                      <a:r>
                        <a:rPr lang="en-US" sz="800" dirty="0" smtClean="0">
                          <a:latin typeface="Arial" pitchFamily="34" charset="0"/>
                          <a:cs typeface="Arial" pitchFamily="34" charset="0"/>
                        </a:rPr>
                        <a:t>(“#para1”)</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This method locates the element whose id has been passed. The text within this element can then be accessed using properties </a:t>
                      </a:r>
                      <a:r>
                        <a:rPr kumimoji="0" lang="en-US" sz="800" b="0" i="0" u="none" strike="noStrike" cap="none" normalizeH="0" baseline="0" dirty="0" err="1" smtClean="0">
                          <a:ln>
                            <a:noFill/>
                          </a:ln>
                          <a:solidFill>
                            <a:schemeClr val="tx1"/>
                          </a:solidFill>
                          <a:effectLst/>
                          <a:latin typeface="Arial" pitchFamily="34" charset="0"/>
                          <a:cs typeface="Arial" pitchFamily="34" charset="0"/>
                        </a:rPr>
                        <a:t>innerHTML</a:t>
                      </a:r>
                      <a:r>
                        <a:rPr kumimoji="0" lang="en-US" sz="800" b="0" i="0" u="none" strike="noStrike" cap="none" normalizeH="0" baseline="0" dirty="0" smtClean="0">
                          <a:ln>
                            <a:noFill/>
                          </a:ln>
                          <a:solidFill>
                            <a:schemeClr val="tx1"/>
                          </a:solidFill>
                          <a:effectLst/>
                          <a:latin typeface="Arial" pitchFamily="34" charset="0"/>
                          <a:cs typeface="Arial" pitchFamily="34" charset="0"/>
                        </a:rPr>
                        <a:t> or </a:t>
                      </a:r>
                      <a:r>
                        <a:rPr kumimoji="0" lang="en-US" sz="800" b="0" i="0" u="none" strike="noStrike" cap="none" normalizeH="0" baseline="0" dirty="0" err="1" smtClean="0">
                          <a:ln>
                            <a:noFill/>
                          </a:ln>
                          <a:solidFill>
                            <a:schemeClr val="tx1"/>
                          </a:solidFill>
                          <a:effectLst/>
                          <a:latin typeface="Arial" pitchFamily="34" charset="0"/>
                          <a:cs typeface="Arial" pitchFamily="34" charset="0"/>
                        </a:rPr>
                        <a:t>innerText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9990">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800" dirty="0" err="1" smtClean="0">
                          <a:latin typeface="Arial" pitchFamily="34" charset="0"/>
                          <a:cs typeface="Arial" pitchFamily="34" charset="0"/>
                        </a:rPr>
                        <a:t>getEle</a:t>
                      </a:r>
                      <a:r>
                        <a:rPr lang="en-US" sz="800" baseline="0" dirty="0" err="1" smtClean="0">
                          <a:latin typeface="Arial" pitchFamily="34" charset="0"/>
                          <a:cs typeface="Arial" pitchFamily="34" charset="0"/>
                        </a:rPr>
                        <a:t>mentsByTagName</a:t>
                      </a:r>
                      <a:r>
                        <a:rPr lang="en-US" sz="800" baseline="0" dirty="0" smtClean="0">
                          <a:latin typeface="Arial" pitchFamily="34" charset="0"/>
                          <a:cs typeface="Arial" pitchFamily="34" charset="0"/>
                        </a:rPr>
                        <a:t>(“p”)</a:t>
                      </a:r>
                      <a:endParaRPr lang="en-US" sz="800" dirty="0" smtClean="0">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This method locates all the elements which match the </a:t>
                      </a:r>
                      <a:r>
                        <a:rPr kumimoji="0" lang="en-US" sz="800" b="0" i="0" u="none" strike="noStrike" cap="none" normalizeH="0" baseline="0" dirty="0" err="1" smtClean="0">
                          <a:ln>
                            <a:noFill/>
                          </a:ln>
                          <a:solidFill>
                            <a:schemeClr val="tx1"/>
                          </a:solidFill>
                          <a:effectLst/>
                          <a:latin typeface="Arial" pitchFamily="34" charset="0"/>
                          <a:cs typeface="Arial" pitchFamily="34" charset="0"/>
                        </a:rPr>
                        <a:t>tagname</a:t>
                      </a:r>
                      <a:r>
                        <a:rPr kumimoji="0" lang="en-US" sz="800" b="0" i="0" u="none" strike="noStrike" cap="none" normalizeH="0" baseline="0" dirty="0" smtClean="0">
                          <a:ln>
                            <a:noFill/>
                          </a:ln>
                          <a:solidFill>
                            <a:schemeClr val="tx1"/>
                          </a:solidFill>
                          <a:effectLst/>
                          <a:latin typeface="Arial" pitchFamily="34" charset="0"/>
                          <a:cs typeface="Arial" pitchFamily="34" charset="0"/>
                        </a:rPr>
                        <a:t> passed. Each element of this type of tag can then be accessed in an array like manner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9990">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800" dirty="0" err="1" smtClean="0">
                          <a:solidFill>
                            <a:srgbClr val="000000"/>
                          </a:solidFill>
                          <a:latin typeface="Arial" pitchFamily="34" charset="0"/>
                          <a:cs typeface="Arial" pitchFamily="34" charset="0"/>
                        </a:rPr>
                        <a:t>getElementsByName</a:t>
                      </a:r>
                      <a:r>
                        <a:rPr lang="en-US" sz="800" dirty="0" smtClean="0">
                          <a:solidFill>
                            <a:srgbClr val="000000"/>
                          </a:solidFill>
                          <a:latin typeface="Arial" pitchFamily="34"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This method locates all the elements which match the name passed. Same name to many elements is usually given for radio buttons.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9990">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800" dirty="0" err="1" smtClean="0">
                          <a:solidFill>
                            <a:srgbClr val="000000"/>
                          </a:solidFill>
                          <a:latin typeface="Arial" pitchFamily="34" charset="0"/>
                          <a:cs typeface="Arial" pitchFamily="34" charset="0"/>
                        </a:rPr>
                        <a:t>getElementsByClass</a:t>
                      </a:r>
                      <a:r>
                        <a:rPr lang="en-US" sz="800" dirty="0" smtClean="0">
                          <a:solidFill>
                            <a:srgbClr val="000000"/>
                          </a:solidFill>
                          <a:latin typeface="Arial" pitchFamily="34"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This method locates all the elements which match the class name passed.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Notes Placeholder 1"/>
          <p:cNvSpPr>
            <a:spLocks noGrp="1"/>
          </p:cNvSpPr>
          <p:nvPr>
            <p:ph type="body" idx="1"/>
          </p:nvPr>
        </p:nvSpPr>
        <p:spPr/>
        <p:txBody>
          <a:bodyPr/>
          <a:lstStyle/>
          <a:p>
            <a:r>
              <a:rPr lang="en-US" dirty="0" smtClean="0"/>
              <a:t>write() - Writes HTML expressions or JavaScript code to a document</a:t>
            </a:r>
          </a:p>
          <a:p>
            <a:r>
              <a:rPr lang="en-US" dirty="0" err="1" smtClean="0"/>
              <a:t>writeln</a:t>
            </a:r>
            <a:r>
              <a:rPr lang="en-US" dirty="0" smtClean="0"/>
              <a:t>() - Same as write(), but adds a newline character after each statement</a:t>
            </a:r>
          </a:p>
          <a:p>
            <a:pPr lvl="0"/>
            <a:r>
              <a:rPr lang="en-US" dirty="0" err="1" smtClean="0"/>
              <a:t>getElementById</a:t>
            </a:r>
            <a:r>
              <a:rPr lang="en-US" dirty="0" smtClean="0"/>
              <a:t>() - Returns the element that has the ID attribute with the specified value</a:t>
            </a:r>
          </a:p>
          <a:p>
            <a:r>
              <a:rPr lang="en-US" dirty="0" err="1" smtClean="0"/>
              <a:t>getElementsByTagName</a:t>
            </a:r>
            <a:r>
              <a:rPr lang="en-US" dirty="0" smtClean="0"/>
              <a:t>() - Returns a </a:t>
            </a:r>
            <a:r>
              <a:rPr lang="en-US" dirty="0" err="1" smtClean="0"/>
              <a:t>NodeList</a:t>
            </a:r>
            <a:r>
              <a:rPr lang="en-US" dirty="0" smtClean="0"/>
              <a:t> containing all elements with the specified tag name</a:t>
            </a:r>
          </a:p>
          <a:p>
            <a:r>
              <a:rPr lang="en-US" dirty="0" err="1" smtClean="0"/>
              <a:t>getElementsByName</a:t>
            </a:r>
            <a:r>
              <a:rPr lang="en-US" dirty="0" smtClean="0"/>
              <a:t>() - Returns a </a:t>
            </a:r>
            <a:r>
              <a:rPr lang="en-US" dirty="0" err="1" smtClean="0"/>
              <a:t>NodeList</a:t>
            </a:r>
            <a:r>
              <a:rPr lang="en-US" dirty="0" smtClean="0"/>
              <a:t> containing all elements with a specified name</a:t>
            </a:r>
          </a:p>
          <a:p>
            <a:r>
              <a:rPr lang="en-US" dirty="0" err="1" smtClean="0"/>
              <a:t>getElementsByClassName</a:t>
            </a:r>
            <a:r>
              <a:rPr lang="en-US" dirty="0" smtClean="0"/>
              <a:t>() - Returns a </a:t>
            </a:r>
            <a:r>
              <a:rPr lang="en-US" dirty="0" err="1" smtClean="0"/>
              <a:t>NodeList</a:t>
            </a:r>
            <a:r>
              <a:rPr lang="en-US" dirty="0" smtClean="0"/>
              <a:t> containing all elements with the specified class name</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355842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17"/>
          <p:cNvGraphicFramePr>
            <a:graphicFrameLocks noGrp="1"/>
          </p:cNvGraphicFramePr>
          <p:nvPr>
            <p:extLst>
              <p:ext uri="{D42A27DB-BD31-4B8C-83A1-F6EECF244321}">
                <p14:modId xmlns:p14="http://schemas.microsoft.com/office/powerpoint/2010/main" val="1243618170"/>
              </p:ext>
            </p:extLst>
          </p:nvPr>
        </p:nvGraphicFramePr>
        <p:xfrm>
          <a:off x="1700808" y="6228184"/>
          <a:ext cx="4414559" cy="2619863"/>
        </p:xfrm>
        <a:graphic>
          <a:graphicData uri="http://schemas.openxmlformats.org/drawingml/2006/table">
            <a:tbl>
              <a:tblPr/>
              <a:tblGrid>
                <a:gridCol w="1098479"/>
                <a:gridCol w="3316080"/>
              </a:tblGrid>
              <a:tr h="18451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dirty="0" smtClean="0">
                          <a:ln>
                            <a:noFill/>
                          </a:ln>
                          <a:solidFill>
                            <a:schemeClr val="tx1"/>
                          </a:solidFill>
                          <a:effectLst/>
                          <a:latin typeface="Arial" pitchFamily="34" charset="0"/>
                          <a:cs typeface="Arial" pitchFamily="34" charset="0"/>
                        </a:rPr>
                        <a:t>Property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chemeClr val="tx1"/>
                          </a:solidFill>
                          <a:effectLst/>
                          <a:latin typeface="Arial" pitchFamily="34" charset="0"/>
                          <a:cs typeface="Arial" pitchFamily="34" charset="0"/>
                        </a:rPr>
                        <a:t>Description</a:t>
                      </a:r>
                      <a:endParaRPr kumimoji="0" lang="en-US" sz="7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111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solidFill>
                          <a:effectLst/>
                          <a:latin typeface="Arial" pitchFamily="34" charset="0"/>
                          <a:cs typeface="Arial" pitchFamily="34" charset="0"/>
                        </a:rPr>
                        <a:t>write(“string1”,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err="1" smtClean="0">
                          <a:ln>
                            <a:noFill/>
                          </a:ln>
                          <a:solidFill>
                            <a:schemeClr val="tx1"/>
                          </a:solidFill>
                          <a:effectLst/>
                          <a:latin typeface="Arial" pitchFamily="34" charset="0"/>
                          <a:cs typeface="Arial" pitchFamily="34" charset="0"/>
                        </a:rPr>
                        <a:t>writeln</a:t>
                      </a:r>
                      <a:r>
                        <a:rPr kumimoji="0" lang="en-US" sz="700" b="0" i="0" u="none" strike="noStrike" cap="none" normalizeH="0" baseline="0" dirty="0" smtClean="0">
                          <a:ln>
                            <a:noFill/>
                          </a:ln>
                          <a:solidFill>
                            <a:schemeClr val="tx1"/>
                          </a:solidFill>
                          <a:effectLst/>
                          <a:latin typeface="Arial" pitchFamily="34" charset="0"/>
                          <a:cs typeface="Arial" pitchFamily="34" charset="0"/>
                        </a:rPr>
                        <a:t>(“string1”,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solidFill>
                          <a:effectLst/>
                          <a:latin typeface="Arial" pitchFamily="34" charset="0"/>
                          <a:cs typeface="Arial" pitchFamily="34" charset="0"/>
                        </a:rPr>
                        <a:t>Both of these methods send text to a document for display in its window. The only difference between the two methods is that </a:t>
                      </a:r>
                      <a:r>
                        <a:rPr kumimoji="0" lang="en-US" sz="700" b="0" i="1" u="none" strike="noStrike" cap="none" normalizeH="0" baseline="0" dirty="0" err="1" smtClean="0">
                          <a:ln>
                            <a:noFill/>
                          </a:ln>
                          <a:solidFill>
                            <a:schemeClr val="tx1"/>
                          </a:solidFill>
                          <a:effectLst/>
                          <a:latin typeface="Arial" pitchFamily="34" charset="0"/>
                          <a:cs typeface="Arial" pitchFamily="34" charset="0"/>
                        </a:rPr>
                        <a:t>document.writeln</a:t>
                      </a:r>
                      <a:r>
                        <a:rPr kumimoji="0" lang="en-US" sz="700" b="0" i="1" u="none" strike="noStrike" cap="none" normalizeH="0" baseline="0" dirty="0" smtClean="0">
                          <a:ln>
                            <a:noFill/>
                          </a:ln>
                          <a:solidFill>
                            <a:schemeClr val="tx1"/>
                          </a:solidFill>
                          <a:effectLst/>
                          <a:latin typeface="Arial" pitchFamily="34" charset="0"/>
                          <a:cs typeface="Arial" pitchFamily="34" charset="0"/>
                        </a:rPr>
                        <a:t>()</a:t>
                      </a:r>
                      <a:r>
                        <a:rPr kumimoji="0" lang="en-US" sz="700" b="0" i="0" u="none" strike="noStrike" cap="none" normalizeH="0" baseline="0" dirty="0" smtClean="0">
                          <a:ln>
                            <a:noFill/>
                          </a:ln>
                          <a:solidFill>
                            <a:schemeClr val="tx1"/>
                          </a:solidFill>
                          <a:effectLst/>
                          <a:latin typeface="Arial" pitchFamily="34" charset="0"/>
                          <a:cs typeface="Arial" pitchFamily="34" charset="0"/>
                        </a:rPr>
                        <a:t> appends a carriage return to the end of the string it sends to the document (you must still write a &lt;BR&gt; to insert a line break).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156">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700" dirty="0" err="1" smtClean="0">
                          <a:latin typeface="Arial" pitchFamily="34" charset="0"/>
                          <a:cs typeface="Arial" pitchFamily="34" charset="0"/>
                        </a:rPr>
                        <a:t>getElementById</a:t>
                      </a:r>
                      <a:r>
                        <a:rPr lang="en-US" sz="700" dirty="0" smtClean="0">
                          <a:latin typeface="Arial" pitchFamily="34" charset="0"/>
                          <a:cs typeface="Arial" pitchFamily="34" charset="0"/>
                        </a:rPr>
                        <a:t>(“#para1”)</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solidFill>
                          <a:effectLst/>
                          <a:latin typeface="Arial" pitchFamily="34" charset="0"/>
                          <a:cs typeface="Arial" pitchFamily="34" charset="0"/>
                        </a:rPr>
                        <a:t>This method locates the element whose id has been passed. The text within this element can then be accessed using properties </a:t>
                      </a:r>
                      <a:r>
                        <a:rPr kumimoji="0" lang="en-US" sz="700" b="0" i="0" u="none" strike="noStrike" cap="none" normalizeH="0" baseline="0" dirty="0" err="1" smtClean="0">
                          <a:ln>
                            <a:noFill/>
                          </a:ln>
                          <a:solidFill>
                            <a:schemeClr val="tx1"/>
                          </a:solidFill>
                          <a:effectLst/>
                          <a:latin typeface="Arial" pitchFamily="34" charset="0"/>
                          <a:cs typeface="Arial" pitchFamily="34" charset="0"/>
                        </a:rPr>
                        <a:t>innerHTML</a:t>
                      </a:r>
                      <a:r>
                        <a:rPr kumimoji="0" lang="en-US" sz="700" b="0" i="0" u="none" strike="noStrike" cap="none" normalizeH="0" baseline="0" dirty="0" smtClean="0">
                          <a:ln>
                            <a:noFill/>
                          </a:ln>
                          <a:solidFill>
                            <a:schemeClr val="tx1"/>
                          </a:solidFill>
                          <a:effectLst/>
                          <a:latin typeface="Arial" pitchFamily="34" charset="0"/>
                          <a:cs typeface="Arial" pitchFamily="34" charset="0"/>
                        </a:rPr>
                        <a:t> or </a:t>
                      </a:r>
                      <a:r>
                        <a:rPr kumimoji="0" lang="en-US" sz="700" b="0" i="0" u="none" strike="noStrike" cap="none" normalizeH="0" baseline="0" dirty="0" err="1" smtClean="0">
                          <a:ln>
                            <a:noFill/>
                          </a:ln>
                          <a:solidFill>
                            <a:schemeClr val="tx1"/>
                          </a:solidFill>
                          <a:effectLst/>
                          <a:latin typeface="Arial" pitchFamily="34" charset="0"/>
                          <a:cs typeface="Arial" pitchFamily="34" charset="0"/>
                        </a:rPr>
                        <a:t>innerText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156">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700" dirty="0" err="1" smtClean="0">
                          <a:latin typeface="Arial" pitchFamily="34" charset="0"/>
                          <a:cs typeface="Arial" pitchFamily="34" charset="0"/>
                        </a:rPr>
                        <a:t>getEle</a:t>
                      </a:r>
                      <a:r>
                        <a:rPr lang="en-US" sz="700" baseline="0" dirty="0" err="1" smtClean="0">
                          <a:latin typeface="Arial" pitchFamily="34" charset="0"/>
                          <a:cs typeface="Arial" pitchFamily="34" charset="0"/>
                        </a:rPr>
                        <a:t>mentsByTagName</a:t>
                      </a:r>
                      <a:r>
                        <a:rPr lang="en-US" sz="700" baseline="0" dirty="0" smtClean="0">
                          <a:latin typeface="Arial" pitchFamily="34" charset="0"/>
                          <a:cs typeface="Arial" pitchFamily="34" charset="0"/>
                        </a:rPr>
                        <a:t>(“p”)</a:t>
                      </a:r>
                      <a:endParaRPr lang="en-US" sz="700" dirty="0" smtClean="0">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solidFill>
                          <a:effectLst/>
                          <a:latin typeface="Arial" pitchFamily="34" charset="0"/>
                          <a:cs typeface="Arial" pitchFamily="34" charset="0"/>
                        </a:rPr>
                        <a:t>This method locates all the elements which match the </a:t>
                      </a:r>
                      <a:r>
                        <a:rPr kumimoji="0" lang="en-US" sz="700" b="0" i="0" u="none" strike="noStrike" cap="none" normalizeH="0" baseline="0" dirty="0" err="1" smtClean="0">
                          <a:ln>
                            <a:noFill/>
                          </a:ln>
                          <a:solidFill>
                            <a:schemeClr val="tx1"/>
                          </a:solidFill>
                          <a:effectLst/>
                          <a:latin typeface="Arial" pitchFamily="34" charset="0"/>
                          <a:cs typeface="Arial" pitchFamily="34" charset="0"/>
                        </a:rPr>
                        <a:t>tagname</a:t>
                      </a:r>
                      <a:r>
                        <a:rPr kumimoji="0" lang="en-US" sz="700" b="0" i="0" u="none" strike="noStrike" cap="none" normalizeH="0" baseline="0" dirty="0" smtClean="0">
                          <a:ln>
                            <a:noFill/>
                          </a:ln>
                          <a:solidFill>
                            <a:schemeClr val="tx1"/>
                          </a:solidFill>
                          <a:effectLst/>
                          <a:latin typeface="Arial" pitchFamily="34" charset="0"/>
                          <a:cs typeface="Arial" pitchFamily="34" charset="0"/>
                        </a:rPr>
                        <a:t> passed. Each element of this type of tag can then be accessed in an array like manner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156">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700" dirty="0" err="1" smtClean="0">
                          <a:solidFill>
                            <a:srgbClr val="000000"/>
                          </a:solidFill>
                          <a:latin typeface="Arial" pitchFamily="34" charset="0"/>
                          <a:cs typeface="Arial" pitchFamily="34" charset="0"/>
                        </a:rPr>
                        <a:t>getElementsByName</a:t>
                      </a:r>
                      <a:r>
                        <a:rPr lang="en-US" sz="700" dirty="0" smtClean="0">
                          <a:solidFill>
                            <a:srgbClr val="000000"/>
                          </a:solidFill>
                          <a:latin typeface="Arial" pitchFamily="34"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solidFill>
                          <a:effectLst/>
                          <a:latin typeface="Arial" pitchFamily="34" charset="0"/>
                          <a:cs typeface="Arial" pitchFamily="34" charset="0"/>
                        </a:rPr>
                        <a:t>This method locates all the elements which match the name passed. Same name to many elements is usually given for radio buttons.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156">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700" dirty="0" err="1" smtClean="0">
                          <a:solidFill>
                            <a:srgbClr val="000000"/>
                          </a:solidFill>
                          <a:latin typeface="Arial" pitchFamily="34" charset="0"/>
                          <a:cs typeface="Arial" pitchFamily="34" charset="0"/>
                        </a:rPr>
                        <a:t>getElementsByClass</a:t>
                      </a:r>
                      <a:r>
                        <a:rPr lang="en-US" sz="700" dirty="0" smtClean="0">
                          <a:solidFill>
                            <a:srgbClr val="000000"/>
                          </a:solidFill>
                          <a:latin typeface="Arial" pitchFamily="34"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solidFill>
                          <a:effectLst/>
                          <a:latin typeface="Arial" pitchFamily="34" charset="0"/>
                          <a:cs typeface="Arial" pitchFamily="34" charset="0"/>
                        </a:rPr>
                        <a:t>This method locates all the elements which match the class name passed.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Notes Placeholder 1"/>
          <p:cNvSpPr>
            <a:spLocks noGrp="1"/>
          </p:cNvSpPr>
          <p:nvPr>
            <p:ph type="body" idx="1"/>
          </p:nvPr>
        </p:nvSpPr>
        <p:spPr/>
        <p:txBody>
          <a:bodyPr/>
          <a:lstStyle/>
          <a:p>
            <a:r>
              <a:rPr lang="en-US" dirty="0" smtClean="0"/>
              <a:t>write() - Writes HTML expressions or JavaScript code to a document</a:t>
            </a:r>
          </a:p>
          <a:p>
            <a:r>
              <a:rPr lang="en-US" dirty="0" err="1" smtClean="0"/>
              <a:t>writeln</a:t>
            </a:r>
            <a:r>
              <a:rPr lang="en-US" dirty="0" smtClean="0"/>
              <a:t>() - Same as write(), but adds a newline character after each statement</a:t>
            </a:r>
          </a:p>
          <a:p>
            <a:pPr lvl="0"/>
            <a:r>
              <a:rPr lang="en-US" dirty="0" err="1" smtClean="0"/>
              <a:t>getElementById</a:t>
            </a:r>
            <a:r>
              <a:rPr lang="en-US" dirty="0" smtClean="0"/>
              <a:t>() - Returns the element that has the ID attribute with the specified value</a:t>
            </a:r>
          </a:p>
          <a:p>
            <a:r>
              <a:rPr lang="en-US" dirty="0" err="1" smtClean="0"/>
              <a:t>getElementsByTagName</a:t>
            </a:r>
            <a:r>
              <a:rPr lang="en-US" dirty="0" smtClean="0"/>
              <a:t>() - Returns a </a:t>
            </a:r>
            <a:r>
              <a:rPr lang="en-US" dirty="0" err="1" smtClean="0"/>
              <a:t>NodeList</a:t>
            </a:r>
            <a:r>
              <a:rPr lang="en-US" dirty="0" smtClean="0"/>
              <a:t> containing all elements with the specified tag name</a:t>
            </a:r>
          </a:p>
          <a:p>
            <a:r>
              <a:rPr lang="en-US" dirty="0" err="1" smtClean="0"/>
              <a:t>getElementsByName</a:t>
            </a:r>
            <a:r>
              <a:rPr lang="en-US" dirty="0" smtClean="0"/>
              <a:t>() - Returns a </a:t>
            </a:r>
            <a:r>
              <a:rPr lang="en-US" dirty="0" err="1" smtClean="0"/>
              <a:t>NodeList</a:t>
            </a:r>
            <a:r>
              <a:rPr lang="en-US" dirty="0" smtClean="0"/>
              <a:t> containing all elements with a specified name</a:t>
            </a:r>
          </a:p>
          <a:p>
            <a:r>
              <a:rPr lang="en-US" dirty="0" err="1" smtClean="0"/>
              <a:t>getElementsByClassName</a:t>
            </a:r>
            <a:r>
              <a:rPr lang="en-US" dirty="0" smtClean="0"/>
              <a:t>() - Returns a </a:t>
            </a:r>
            <a:r>
              <a:rPr lang="en-US" dirty="0" err="1" smtClean="0"/>
              <a:t>NodeList</a:t>
            </a:r>
            <a:r>
              <a:rPr lang="en-US" dirty="0" smtClean="0"/>
              <a:t> containing all elements with the specified class name</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95296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17"/>
          <p:cNvGraphicFramePr>
            <a:graphicFrameLocks noGrp="1"/>
          </p:cNvGraphicFramePr>
          <p:nvPr>
            <p:extLst>
              <p:ext uri="{D42A27DB-BD31-4B8C-83A1-F6EECF244321}">
                <p14:modId xmlns:p14="http://schemas.microsoft.com/office/powerpoint/2010/main" val="4010256803"/>
              </p:ext>
            </p:extLst>
          </p:nvPr>
        </p:nvGraphicFramePr>
        <p:xfrm>
          <a:off x="1700808" y="6240328"/>
          <a:ext cx="4414559" cy="2743200"/>
        </p:xfrm>
        <a:graphic>
          <a:graphicData uri="http://schemas.openxmlformats.org/drawingml/2006/table">
            <a:tbl>
              <a:tblPr/>
              <a:tblGrid>
                <a:gridCol w="1098479"/>
                <a:gridCol w="3316080"/>
              </a:tblGrid>
              <a:tr h="1961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cs typeface="Arial" pitchFamily="34" charset="0"/>
                        </a:rPr>
                        <a:t>Property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cs typeface="Arial" pitchFamily="34" charset="0"/>
                        </a:rPr>
                        <a:t>Description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653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write(“string1”,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pitchFamily="34" charset="0"/>
                          <a:cs typeface="Arial" pitchFamily="34" charset="0"/>
                        </a:rPr>
                        <a:t>writeln</a:t>
                      </a:r>
                      <a:r>
                        <a:rPr kumimoji="0" lang="en-US" sz="800" b="0" i="0" u="none" strike="noStrike" cap="none" normalizeH="0" baseline="0" dirty="0" smtClean="0">
                          <a:ln>
                            <a:noFill/>
                          </a:ln>
                          <a:solidFill>
                            <a:schemeClr val="tx1"/>
                          </a:solidFill>
                          <a:effectLst/>
                          <a:latin typeface="Arial" pitchFamily="34" charset="0"/>
                          <a:cs typeface="Arial" pitchFamily="34" charset="0"/>
                        </a:rPr>
                        <a:t>(“string1”,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Both of these methods send text to a document for display in its window. The only difference between the two methods is that </a:t>
                      </a:r>
                      <a:r>
                        <a:rPr kumimoji="0" lang="en-US" sz="800" b="0" i="1" u="none" strike="noStrike" cap="none" normalizeH="0" baseline="0" dirty="0" err="1" smtClean="0">
                          <a:ln>
                            <a:noFill/>
                          </a:ln>
                          <a:solidFill>
                            <a:schemeClr val="tx1"/>
                          </a:solidFill>
                          <a:effectLst/>
                          <a:latin typeface="Arial" pitchFamily="34" charset="0"/>
                          <a:cs typeface="Arial" pitchFamily="34" charset="0"/>
                        </a:rPr>
                        <a:t>document.writeln</a:t>
                      </a:r>
                      <a:r>
                        <a:rPr kumimoji="0" lang="en-US" sz="800" b="0" i="1" u="none" strike="noStrike" cap="none" normalizeH="0" baseline="0" dirty="0" smtClean="0">
                          <a:ln>
                            <a:noFill/>
                          </a:ln>
                          <a:solidFill>
                            <a:schemeClr val="tx1"/>
                          </a:solidFill>
                          <a:effectLst/>
                          <a:latin typeface="Arial" pitchFamily="34" charset="0"/>
                          <a:cs typeface="Arial" pitchFamily="34"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appends a carriage return to the end of the string it sends to the document (you must still write a &lt;BR&gt; to insert a line break).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1347">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800" dirty="0" err="1" smtClean="0">
                          <a:latin typeface="Arial" pitchFamily="34" charset="0"/>
                          <a:cs typeface="Arial" pitchFamily="34" charset="0"/>
                        </a:rPr>
                        <a:t>getElementById</a:t>
                      </a:r>
                      <a:r>
                        <a:rPr lang="en-US" sz="800" dirty="0" smtClean="0">
                          <a:latin typeface="Arial" pitchFamily="34" charset="0"/>
                          <a:cs typeface="Arial" pitchFamily="34" charset="0"/>
                        </a:rPr>
                        <a:t>(“#para1”)</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This method locates the element whose id has been passed. The text within this element can then be accessed using properties </a:t>
                      </a:r>
                      <a:r>
                        <a:rPr kumimoji="0" lang="en-US" sz="800" b="0" i="0" u="none" strike="noStrike" cap="none" normalizeH="0" baseline="0" dirty="0" err="1" smtClean="0">
                          <a:ln>
                            <a:noFill/>
                          </a:ln>
                          <a:solidFill>
                            <a:schemeClr val="tx1"/>
                          </a:solidFill>
                          <a:effectLst/>
                          <a:latin typeface="Arial" pitchFamily="34" charset="0"/>
                          <a:cs typeface="Arial" pitchFamily="34" charset="0"/>
                        </a:rPr>
                        <a:t>innerHTML</a:t>
                      </a:r>
                      <a:r>
                        <a:rPr kumimoji="0" lang="en-US" sz="800" b="0" i="0" u="none" strike="noStrike" cap="none" normalizeH="0" baseline="0" dirty="0" smtClean="0">
                          <a:ln>
                            <a:noFill/>
                          </a:ln>
                          <a:solidFill>
                            <a:schemeClr val="tx1"/>
                          </a:solidFill>
                          <a:effectLst/>
                          <a:latin typeface="Arial" pitchFamily="34" charset="0"/>
                          <a:cs typeface="Arial" pitchFamily="34" charset="0"/>
                        </a:rPr>
                        <a:t> or </a:t>
                      </a:r>
                      <a:r>
                        <a:rPr kumimoji="0" lang="en-US" sz="800" b="0" i="0" u="none" strike="noStrike" cap="none" normalizeH="0" baseline="0" dirty="0" err="1" smtClean="0">
                          <a:ln>
                            <a:noFill/>
                          </a:ln>
                          <a:solidFill>
                            <a:schemeClr val="tx1"/>
                          </a:solidFill>
                          <a:effectLst/>
                          <a:latin typeface="Arial" pitchFamily="34" charset="0"/>
                          <a:cs typeface="Arial" pitchFamily="34" charset="0"/>
                        </a:rPr>
                        <a:t>innerText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1347">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800" dirty="0" err="1" smtClean="0">
                          <a:latin typeface="Arial" pitchFamily="34" charset="0"/>
                          <a:cs typeface="Arial" pitchFamily="34" charset="0"/>
                        </a:rPr>
                        <a:t>getEle</a:t>
                      </a:r>
                      <a:r>
                        <a:rPr lang="en-US" sz="800" baseline="0" dirty="0" err="1" smtClean="0">
                          <a:latin typeface="Arial" pitchFamily="34" charset="0"/>
                          <a:cs typeface="Arial" pitchFamily="34" charset="0"/>
                        </a:rPr>
                        <a:t>mentsByTagName</a:t>
                      </a:r>
                      <a:r>
                        <a:rPr lang="en-US" sz="800" baseline="0" dirty="0" smtClean="0">
                          <a:latin typeface="Arial" pitchFamily="34" charset="0"/>
                          <a:cs typeface="Arial" pitchFamily="34" charset="0"/>
                        </a:rPr>
                        <a:t>(“p”)</a:t>
                      </a:r>
                      <a:endParaRPr lang="en-US" sz="800" dirty="0" smtClean="0">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This method locates all the elements which match the </a:t>
                      </a:r>
                      <a:r>
                        <a:rPr kumimoji="0" lang="en-US" sz="800" b="0" i="0" u="none" strike="noStrike" cap="none" normalizeH="0" baseline="0" dirty="0" err="1" smtClean="0">
                          <a:ln>
                            <a:noFill/>
                          </a:ln>
                          <a:solidFill>
                            <a:schemeClr val="tx1"/>
                          </a:solidFill>
                          <a:effectLst/>
                          <a:latin typeface="Arial" pitchFamily="34" charset="0"/>
                          <a:cs typeface="Arial" pitchFamily="34" charset="0"/>
                        </a:rPr>
                        <a:t>tagname</a:t>
                      </a:r>
                      <a:r>
                        <a:rPr kumimoji="0" lang="en-US" sz="800" b="0" i="0" u="none" strike="noStrike" cap="none" normalizeH="0" baseline="0" dirty="0" smtClean="0">
                          <a:ln>
                            <a:noFill/>
                          </a:ln>
                          <a:solidFill>
                            <a:schemeClr val="tx1"/>
                          </a:solidFill>
                          <a:effectLst/>
                          <a:latin typeface="Arial" pitchFamily="34" charset="0"/>
                          <a:cs typeface="Arial" pitchFamily="34" charset="0"/>
                        </a:rPr>
                        <a:t> passed. Each element of this type of tag can then be accessed in an array like manner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1347">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800" dirty="0" err="1" smtClean="0">
                          <a:solidFill>
                            <a:srgbClr val="000000"/>
                          </a:solidFill>
                          <a:latin typeface="Arial" pitchFamily="34" charset="0"/>
                          <a:cs typeface="Arial" pitchFamily="34" charset="0"/>
                        </a:rPr>
                        <a:t>getElementsByName</a:t>
                      </a:r>
                      <a:r>
                        <a:rPr lang="en-US" sz="800" dirty="0" smtClean="0">
                          <a:solidFill>
                            <a:srgbClr val="000000"/>
                          </a:solidFill>
                          <a:latin typeface="Arial" pitchFamily="34"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This method locates all the elements which match the name passed. Same name to many elements is usually given for radio buttons.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1347">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800" dirty="0" err="1" smtClean="0">
                          <a:solidFill>
                            <a:srgbClr val="000000"/>
                          </a:solidFill>
                          <a:latin typeface="Arial" pitchFamily="34" charset="0"/>
                          <a:cs typeface="Arial" pitchFamily="34" charset="0"/>
                        </a:rPr>
                        <a:t>getElementsByClass</a:t>
                      </a:r>
                      <a:r>
                        <a:rPr lang="en-US" sz="800" dirty="0" smtClean="0">
                          <a:solidFill>
                            <a:srgbClr val="000000"/>
                          </a:solidFill>
                          <a:latin typeface="Arial" pitchFamily="34" charset="0"/>
                          <a:cs typeface="Arial"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This method locates all the elements which match the class name passed.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Notes Placeholder 1"/>
          <p:cNvSpPr>
            <a:spLocks noGrp="1"/>
          </p:cNvSpPr>
          <p:nvPr>
            <p:ph type="body" idx="1"/>
          </p:nvPr>
        </p:nvSpPr>
        <p:spPr/>
        <p:txBody>
          <a:bodyPr/>
          <a:lstStyle/>
          <a:p>
            <a:r>
              <a:rPr lang="en-US" dirty="0" smtClean="0"/>
              <a:t>write() - Writes HTML expressions or JavaScript code to a document</a:t>
            </a:r>
          </a:p>
          <a:p>
            <a:r>
              <a:rPr lang="en-US" dirty="0" err="1" smtClean="0"/>
              <a:t>writeln</a:t>
            </a:r>
            <a:r>
              <a:rPr lang="en-US" dirty="0" smtClean="0"/>
              <a:t>() - Same as write(), but adds a newline character after each statement</a:t>
            </a:r>
          </a:p>
          <a:p>
            <a:pPr lvl="0"/>
            <a:r>
              <a:rPr lang="en-US" dirty="0" err="1" smtClean="0"/>
              <a:t>getElementById</a:t>
            </a:r>
            <a:r>
              <a:rPr lang="en-US" dirty="0" smtClean="0"/>
              <a:t>() - Returns the element that has the ID attribute with the specified value</a:t>
            </a:r>
          </a:p>
          <a:p>
            <a:r>
              <a:rPr lang="en-US" dirty="0" err="1" smtClean="0"/>
              <a:t>getElementsByTagName</a:t>
            </a:r>
            <a:r>
              <a:rPr lang="en-US" dirty="0" smtClean="0"/>
              <a:t>() - Returns a </a:t>
            </a:r>
            <a:r>
              <a:rPr lang="en-US" dirty="0" err="1" smtClean="0"/>
              <a:t>NodeList</a:t>
            </a:r>
            <a:r>
              <a:rPr lang="en-US" dirty="0" smtClean="0"/>
              <a:t> containing all elements with the specified tag name</a:t>
            </a:r>
          </a:p>
          <a:p>
            <a:r>
              <a:rPr lang="en-US" dirty="0" err="1" smtClean="0"/>
              <a:t>getElementsByName</a:t>
            </a:r>
            <a:r>
              <a:rPr lang="en-US" dirty="0" smtClean="0"/>
              <a:t>() - Returns a </a:t>
            </a:r>
            <a:r>
              <a:rPr lang="en-US" dirty="0" err="1" smtClean="0"/>
              <a:t>NodeList</a:t>
            </a:r>
            <a:r>
              <a:rPr lang="en-US" dirty="0" smtClean="0"/>
              <a:t> containing all elements with a specified name</a:t>
            </a:r>
          </a:p>
          <a:p>
            <a:r>
              <a:rPr lang="en-US" dirty="0" err="1" smtClean="0"/>
              <a:t>getElementsByClassName</a:t>
            </a:r>
            <a:r>
              <a:rPr lang="en-US" dirty="0" smtClean="0"/>
              <a:t>() - Returns a </a:t>
            </a:r>
            <a:r>
              <a:rPr lang="en-US" dirty="0" err="1" smtClean="0"/>
              <a:t>NodeList</a:t>
            </a:r>
            <a:r>
              <a:rPr lang="en-US" dirty="0" smtClean="0"/>
              <a:t> containing all elements with the specified class name</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020540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body" idx="1"/>
          </p:nvPr>
        </p:nvSpPr>
        <p:spPr/>
        <p:txBody>
          <a:bodyPr/>
          <a:lstStyle/>
          <a:p>
            <a:r>
              <a:rPr lang="en-US" smtClean="0"/>
              <a:t>Working with Form Objects: Form Object Properties:</a:t>
            </a:r>
          </a:p>
          <a:p>
            <a:r>
              <a:rPr lang="en-US" smtClean="0"/>
              <a:t>A form element provides the only way that users can enter textual information or make a selection from a predetermined set of choices, whether those choices appear in the form of an on/off checkbox, one of a set of mutually exclusive radio buttons, or a selection from a list.</a:t>
            </a:r>
          </a:p>
          <a:p>
            <a:endParaRPr lang="en-US" smtClean="0"/>
          </a:p>
          <a:p>
            <a:endParaRPr lang="en-US" smtClean="0"/>
          </a:p>
          <a:p>
            <a:endParaRPr lang="en-US" dirty="0"/>
          </a:p>
        </p:txBody>
      </p:sp>
      <p:graphicFrame>
        <p:nvGraphicFramePr>
          <p:cNvPr id="270374" name="Group 38"/>
          <p:cNvGraphicFramePr>
            <a:graphicFrameLocks noGrp="1"/>
          </p:cNvGraphicFramePr>
          <p:nvPr>
            <p:extLst>
              <p:ext uri="{D42A27DB-BD31-4B8C-83A1-F6EECF244321}">
                <p14:modId xmlns:p14="http://schemas.microsoft.com/office/powerpoint/2010/main" val="1064953451"/>
              </p:ext>
            </p:extLst>
          </p:nvPr>
        </p:nvGraphicFramePr>
        <p:xfrm>
          <a:off x="1643063" y="5220072"/>
          <a:ext cx="4255201" cy="3200400"/>
        </p:xfrm>
        <a:graphic>
          <a:graphicData uri="http://schemas.openxmlformats.org/drawingml/2006/table">
            <a:tbl>
              <a:tblPr/>
              <a:tblGrid>
                <a:gridCol w="917788"/>
                <a:gridCol w="3337413"/>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Events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31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action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This property is the same as the value you assign to the ACTION attribute of a &lt;FORM&gt; tag. The value is typically a URL on the server where queries or postings are sent for submission.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elements[]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Returns an array of elements. It  includes all the user interface elements defined for a form: text fields, buttons, radio buttons, checkboxes, selection lists, and more.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encoding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You can define a form to alert a server that the data being submitted is in a MIME type. This property reflects the setting of the ENCTYPE attribute in the form definition. The default value is an empty string.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 form’s method property is either the GET or POST values assigned to the METHOD attribute in a &lt;FORM&gt; tag.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488721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904" name="Group 64"/>
          <p:cNvGraphicFramePr>
            <a:graphicFrameLocks noGrp="1"/>
          </p:cNvGraphicFramePr>
          <p:nvPr>
            <p:extLst>
              <p:ext uri="{D42A27DB-BD31-4B8C-83A1-F6EECF244321}">
                <p14:modId xmlns:p14="http://schemas.microsoft.com/office/powerpoint/2010/main" val="2501950067"/>
              </p:ext>
            </p:extLst>
          </p:nvPr>
        </p:nvGraphicFramePr>
        <p:xfrm>
          <a:off x="1700809" y="539553"/>
          <a:ext cx="4776192" cy="5112567"/>
        </p:xfrm>
        <a:graphic>
          <a:graphicData uri="http://schemas.openxmlformats.org/drawingml/2006/table">
            <a:tbl>
              <a:tblPr/>
              <a:tblGrid>
                <a:gridCol w="1108759"/>
                <a:gridCol w="3667433"/>
              </a:tblGrid>
              <a:tr h="79112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Assigning a name to a form via the NAME attribute is optional but highly recommended when your scripts need to reference a form or its elements. This attribute’s value is retrievable as the name property of a form.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112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target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The purpose of the TARGET attribute of a &lt;FORM&gt; definition is to enable you to specify where the output from the server’s query should be displayed. The value of the target property is the name of the window or frame.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767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reset()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If you want to clear the form </a:t>
                      </a:r>
                      <a:r>
                        <a:rPr kumimoji="0" lang="en-US" sz="1000" b="0" i="0" u="none" strike="noStrike" cap="none" normalizeH="0" baseline="0" dirty="0" err="1" smtClean="0">
                          <a:ln>
                            <a:noFill/>
                          </a:ln>
                          <a:solidFill>
                            <a:schemeClr val="tx1"/>
                          </a:solidFill>
                          <a:effectLst/>
                          <a:latin typeface="Arial" pitchFamily="34" charset="0"/>
                          <a:cs typeface="Arial" pitchFamily="34" charset="0"/>
                        </a:rPr>
                        <a:t>i.e</a:t>
                      </a:r>
                      <a:r>
                        <a:rPr kumimoji="0" lang="en-US" sz="1000" b="0" i="0" u="none" strike="noStrike" cap="none" normalizeH="0" baseline="0" dirty="0" smtClean="0">
                          <a:ln>
                            <a:noFill/>
                          </a:ln>
                          <a:solidFill>
                            <a:schemeClr val="tx1"/>
                          </a:solidFill>
                          <a:effectLst/>
                          <a:latin typeface="Arial" pitchFamily="34" charset="0"/>
                          <a:cs typeface="Arial" pitchFamily="34" charset="0"/>
                        </a:rPr>
                        <a:t> return the form elements to its default settings using script control, you must do so by invoking the reset() method for the form.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58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submit()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Invoking this method is almost the same as a user clicking a form’s Submit button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2799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Arial" pitchFamily="34" charset="0"/>
                          <a:cs typeface="Arial" pitchFamily="34" charset="0"/>
                        </a:rPr>
                        <a:t>onReset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Immediately before a Reset button returns a form to its default settings, JavaScript sends a reset event to the form. By including an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onReset</a:t>
                      </a:r>
                      <a:r>
                        <a:rPr kumimoji="0" lang="en-US" sz="1000" b="0" i="0" u="none" strike="noStrike" cap="none" normalizeH="0" baseline="0" dirty="0" smtClean="0">
                          <a:ln>
                            <a:noFill/>
                          </a:ln>
                          <a:solidFill>
                            <a:schemeClr val="tx1"/>
                          </a:solidFill>
                          <a:effectLst/>
                          <a:latin typeface="Arial" pitchFamily="34" charset="0"/>
                          <a:cs typeface="Arial" pitchFamily="34" charset="0"/>
                        </a:rPr>
                        <a:t> event handler in the form definition, you can trap that event before the reset takes place.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0707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Arial" pitchFamily="34" charset="0"/>
                          <a:cs typeface="Arial" pitchFamily="34" charset="0"/>
                        </a:rPr>
                        <a:t>onSubmit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When you define an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onSubmit</a:t>
                      </a:r>
                      <a:r>
                        <a:rPr kumimoji="0" lang="en-US" sz="1000" b="0" i="0" u="none" strike="noStrike" cap="none" normalizeH="0" baseline="0" dirty="0" smtClean="0">
                          <a:ln>
                            <a:noFill/>
                          </a:ln>
                          <a:solidFill>
                            <a:schemeClr val="tx1"/>
                          </a:solidFill>
                          <a:effectLst/>
                          <a:latin typeface="Arial" pitchFamily="34" charset="0"/>
                          <a:cs typeface="Arial" pitchFamily="34" charset="0"/>
                        </a:rPr>
                        <a:t> handler as an attribute of a &lt;FORM&gt; definition, JavaScript sends the submit event to the form just before it dashes off the data to the server. Therefore, any script or function that is the parameter of the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onSubmit</a:t>
                      </a:r>
                      <a:r>
                        <a:rPr kumimoji="0" lang="en-US" sz="1000" b="0" i="0" u="none" strike="noStrike" cap="none" normalizeH="0" baseline="0" dirty="0" smtClean="0">
                          <a:ln>
                            <a:noFill/>
                          </a:ln>
                          <a:solidFill>
                            <a:schemeClr val="tx1"/>
                          </a:solidFill>
                          <a:effectLst/>
                          <a:latin typeface="Arial" pitchFamily="34" charset="0"/>
                          <a:cs typeface="Arial" pitchFamily="34" charset="0"/>
                        </a:rPr>
                        <a:t> attribute executes before the data is actually submitted. Note that this event handler fires only in response to a genuine Submit-style button, and not from a </a:t>
                      </a:r>
                      <a:r>
                        <a:rPr kumimoji="0" lang="en-US" sz="1000" b="0" i="0" u="none" strike="noStrike" cap="none" normalizeH="0" baseline="0" dirty="0" err="1" smtClean="0">
                          <a:ln>
                            <a:noFill/>
                          </a:ln>
                          <a:solidFill>
                            <a:schemeClr val="tx1"/>
                          </a:solidFill>
                          <a:effectLst/>
                          <a:latin typeface="Arial" pitchFamily="34" charset="0"/>
                          <a:cs typeface="Arial" pitchFamily="34" charset="0"/>
                        </a:rPr>
                        <a:t>form.submit</a:t>
                      </a:r>
                      <a:r>
                        <a:rPr kumimoji="0" lang="en-US" sz="1000" b="0" i="0" u="none" strike="noStrike" cap="none" normalizeH="0" baseline="0" dirty="0" smtClean="0">
                          <a:ln>
                            <a:noFill/>
                          </a:ln>
                          <a:solidFill>
                            <a:schemeClr val="tx1"/>
                          </a:solidFill>
                          <a:effectLst/>
                          <a:latin typeface="Arial" pitchFamily="34" charset="0"/>
                          <a:cs typeface="Arial" pitchFamily="34" charset="0"/>
                        </a:rPr>
                        <a:t>() 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1876" name="Rectangle 36"/>
          <p:cNvSpPr>
            <a:spLocks noChangeArrowheads="1"/>
          </p:cNvSpPr>
          <p:nvPr/>
        </p:nvSpPr>
        <p:spPr bwMode="auto">
          <a:xfrm>
            <a:off x="2016125" y="5744688"/>
            <a:ext cx="37048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en-US" sz="1000" dirty="0">
                <a:latin typeface="Arial" pitchFamily="34" charset="0"/>
                <a:cs typeface="Arial" pitchFamily="34" charset="0"/>
              </a:rPr>
              <a:t>Table 9.1 Form object properties, methods and event handlers</a:t>
            </a:r>
          </a:p>
        </p:txBody>
      </p:sp>
    </p:spTree>
    <p:extLst>
      <p:ext uri="{BB962C8B-B14F-4D97-AF65-F5344CB8AC3E}">
        <p14:creationId xmlns:p14="http://schemas.microsoft.com/office/powerpoint/2010/main" val="3068638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type="body" idx="1"/>
          </p:nvPr>
        </p:nvSpPr>
        <p:spPr/>
        <p:txBody>
          <a:bodyPr/>
          <a:lstStyle/>
          <a:p>
            <a:r>
              <a:rPr lang="en-US" smtClean="0"/>
              <a:t>Text-Related Objects: </a:t>
            </a:r>
          </a:p>
          <a:p>
            <a:r>
              <a:rPr lang="en-US" smtClean="0"/>
              <a:t>Text Objects : The text object is the primary medium for capturing user-entered text.</a:t>
            </a:r>
          </a:p>
          <a:p>
            <a:r>
              <a:rPr lang="en-US" smtClean="0"/>
              <a:t>Password Object: A password-style field looks like a text object, but when the user types something into the field, only asterisks or bullets (depending on your operating system) appears in the field.</a:t>
            </a:r>
          </a:p>
          <a:p>
            <a:r>
              <a:rPr lang="en-US" smtClean="0"/>
              <a:t>Textarea Object: A textarea object closely resembles a text object, except for attributes that define its physical appearance on the page.</a:t>
            </a:r>
          </a:p>
          <a:p>
            <a:r>
              <a:rPr lang="en-US" smtClean="0"/>
              <a:t> Hidden object: A hidden object is a simple string holder within a form object whose contents are not visible to the user of your Web page. With no methods or event handlers, the hidden object’s value to your scripting is as a delivery vehicle for strings that your scripts need for reference values or other hard-wired data. </a:t>
            </a:r>
          </a:p>
          <a:p>
            <a:endParaRPr lang="en-US" smtClean="0"/>
          </a:p>
          <a:p>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918795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Grp="1" noChangeArrowheads="1"/>
          </p:cNvSpPr>
          <p:nvPr>
            <p:ph type="body" idx="1"/>
          </p:nvPr>
        </p:nvSpPr>
        <p:spPr/>
        <p:txBody>
          <a:bodyPr/>
          <a:lstStyle/>
          <a:p>
            <a:r>
              <a:rPr lang="en-US" smtClean="0"/>
              <a:t>The properties, methods and event handlers are same for text object, text area and Password. For hidden object the properties are same but no methods and event handlers are associated with this object.</a:t>
            </a:r>
          </a:p>
          <a:p>
            <a:r>
              <a:rPr lang="en-US" smtClean="0"/>
              <a:t>			</a:t>
            </a:r>
            <a:endParaRPr lang="en-US" dirty="0"/>
          </a:p>
        </p:txBody>
      </p:sp>
      <p:graphicFrame>
        <p:nvGraphicFramePr>
          <p:cNvPr id="272425" name="Group 41"/>
          <p:cNvGraphicFramePr>
            <a:graphicFrameLocks noGrp="1"/>
          </p:cNvGraphicFramePr>
          <p:nvPr>
            <p:extLst>
              <p:ext uri="{D42A27DB-BD31-4B8C-83A1-F6EECF244321}">
                <p14:modId xmlns:p14="http://schemas.microsoft.com/office/powerpoint/2010/main" val="2433373471"/>
              </p:ext>
            </p:extLst>
          </p:nvPr>
        </p:nvGraphicFramePr>
        <p:xfrm>
          <a:off x="1647825" y="4788024"/>
          <a:ext cx="4495800" cy="2027873"/>
        </p:xfrm>
        <a:graphic>
          <a:graphicData uri="http://schemas.openxmlformats.org/drawingml/2006/table">
            <a:tbl>
              <a:tblPr/>
              <a:tblGrid>
                <a:gridCol w="1004888"/>
                <a:gridCol w="3490912"/>
              </a:tblGrid>
              <a:tr h="34544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Events/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defaultValue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Specifies or returns a </a:t>
                      </a:r>
                      <a:r>
                        <a:rPr kumimoji="0" lang="en-US" sz="1000" b="0" i="0" u="none" strike="noStrike" cap="none" normalizeH="0" baseline="0" dirty="0" err="1" smtClean="0">
                          <a:ln>
                            <a:noFill/>
                          </a:ln>
                          <a:solidFill>
                            <a:schemeClr val="tx1"/>
                          </a:solidFill>
                          <a:effectLst/>
                          <a:latin typeface="Arial" pitchFamily="34" charset="0"/>
                          <a:cs typeface="Arial" pitchFamily="34" charset="0"/>
                        </a:rPr>
                        <a:t>defaultValue</a:t>
                      </a:r>
                      <a:r>
                        <a:rPr kumimoji="0" lang="en-US" sz="1000" b="0" i="0" u="none" strike="noStrike" cap="none" normalizeH="0" baseline="0" dirty="0" smtClean="0">
                          <a:ln>
                            <a:noFill/>
                          </a:ln>
                          <a:solidFill>
                            <a:schemeClr val="tx1"/>
                          </a:solidFill>
                          <a:effectLst/>
                          <a:latin typeface="Arial" pitchFamily="34" charset="0"/>
                          <a:cs typeface="Arial" pitchFamily="34" charset="0"/>
                        </a:rPr>
                        <a:t> for a text related objects.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This property can be used to reference the text object in the script.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Returns the type of text related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 reference to an object’s value property returns the string currently displayed in the field.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397637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4"/>
          <p:cNvSpPr>
            <a:spLocks noGrp="1" noChangeArrowheads="1"/>
          </p:cNvSpPr>
          <p:nvPr>
            <p:ph type="body" idx="1"/>
          </p:nvPr>
        </p:nvSpPr>
        <p:spPr/>
        <p:txBody>
          <a:bodyPr/>
          <a:lstStyle/>
          <a:p>
            <a:r>
              <a:rPr lang="en-US" altLang="en-US" smtClean="0"/>
              <a:t>Forms:</a:t>
            </a:r>
          </a:p>
          <a:p>
            <a:r>
              <a:rPr lang="en-US" altLang="en-US" smtClean="0"/>
              <a:t>    HTML forms are used to accept of user input.</a:t>
            </a:r>
          </a:p>
          <a:p>
            <a:r>
              <a:rPr lang="en-US" altLang="en-US" smtClean="0"/>
              <a:t>    A form is an area that contains form elements.</a:t>
            </a:r>
          </a:p>
          <a:p>
            <a:r>
              <a:rPr lang="en-US" altLang="en-US" smtClean="0"/>
              <a:t>    Form elements are elements that allow users to enter information</a:t>
            </a:r>
            <a:br>
              <a:rPr lang="en-US" altLang="en-US" smtClean="0"/>
            </a:br>
            <a:r>
              <a:rPr lang="en-US" altLang="en-US" smtClean="0"/>
              <a:t>     (text fields, text area fields, drop-down menus, radio buttons,</a:t>
            </a:r>
            <a:br>
              <a:rPr lang="en-US" altLang="en-US" smtClean="0"/>
            </a:br>
            <a:r>
              <a:rPr lang="en-US" altLang="en-US" smtClean="0"/>
              <a:t>     checkboxes, etc.) in a form.</a:t>
            </a:r>
          </a:p>
          <a:p>
            <a:r>
              <a:rPr lang="en-US" altLang="en-US" smtClean="0"/>
              <a:t>    Define a form with the &lt;form&gt; tag.&lt;/form&gt; </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6508446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983" name="Group 39"/>
          <p:cNvGraphicFramePr>
            <a:graphicFrameLocks noGrp="1"/>
          </p:cNvGraphicFramePr>
          <p:nvPr>
            <p:extLst>
              <p:ext uri="{D42A27DB-BD31-4B8C-83A1-F6EECF244321}">
                <p14:modId xmlns:p14="http://schemas.microsoft.com/office/powerpoint/2010/main" val="737829136"/>
              </p:ext>
            </p:extLst>
          </p:nvPr>
        </p:nvGraphicFramePr>
        <p:xfrm>
          <a:off x="1643063" y="4139952"/>
          <a:ext cx="4613275" cy="3033396"/>
        </p:xfrm>
        <a:graphic>
          <a:graphicData uri="http://schemas.openxmlformats.org/drawingml/2006/table">
            <a:tbl>
              <a:tblPr/>
              <a:tblGrid>
                <a:gridCol w="954471"/>
                <a:gridCol w="3658804"/>
              </a:tblGrid>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blur()</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blur() deselects whatever may be selected in the field, and the text insertion pointer leaves the field. The pointer does not proceed to the next field in tabbing order, as it does if you perform a blur by tabbing out of the field manually.</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001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focus()</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For a text object, having focus means that the text insertion pointer is flashing in that text object’s field. The cursor usually appears at the beginning of the text. To prepare a field for entry to remove the existing text, use both the focus() and select() methods.</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select()</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Selecting a field under script control means selecting all text within the text object.</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onBlur</a:t>
                      </a:r>
                      <a:endPar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onFocus</a:t>
                      </a:r>
                      <a:endPar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The onBlur event is fired when a text field loses focus because user has clicked somewhere outside the text field. The onFocus event is fired when the user clicks inside the text field. </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onChange</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This event is fired when the user changes the value in the text field.</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8984" name="Text Box 40"/>
          <p:cNvSpPr txBox="1">
            <a:spLocks noChangeArrowheads="1"/>
          </p:cNvSpPr>
          <p:nvPr/>
        </p:nvSpPr>
        <p:spPr bwMode="auto">
          <a:xfrm>
            <a:off x="2276872" y="7308304"/>
            <a:ext cx="25010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dirty="0">
                <a:latin typeface="Candara" panose="020E0502030303020204" pitchFamily="34" charset="0"/>
              </a:rPr>
              <a:t>Refer to Appendix for more event handlers</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840206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type="body" idx="1"/>
          </p:nvPr>
        </p:nvSpPr>
        <p:spPr/>
        <p:txBody>
          <a:bodyPr/>
          <a:lstStyle/>
          <a:p>
            <a:r>
              <a:rPr lang="en-US" smtClean="0"/>
              <a:t>Button Objects: Button, Submit and Reset</a:t>
            </a:r>
          </a:p>
          <a:p>
            <a:endParaRPr lang="en-US" dirty="0"/>
          </a:p>
        </p:txBody>
      </p:sp>
      <p:graphicFrame>
        <p:nvGraphicFramePr>
          <p:cNvPr id="274472" name="Group 40"/>
          <p:cNvGraphicFramePr>
            <a:graphicFrameLocks noGrp="1"/>
          </p:cNvGraphicFramePr>
          <p:nvPr>
            <p:extLst>
              <p:ext uri="{D42A27DB-BD31-4B8C-83A1-F6EECF244321}">
                <p14:modId xmlns:p14="http://schemas.microsoft.com/office/powerpoint/2010/main" val="2564047188"/>
              </p:ext>
            </p:extLst>
          </p:nvPr>
        </p:nvGraphicFramePr>
        <p:xfrm>
          <a:off x="1613223" y="4427984"/>
          <a:ext cx="4343400" cy="2987040"/>
        </p:xfrm>
        <a:graphic>
          <a:graphicData uri="http://schemas.openxmlformats.org/drawingml/2006/table">
            <a:tbl>
              <a:tblPr/>
              <a:tblGrid>
                <a:gridCol w="990600"/>
                <a:gridCol w="3352800"/>
              </a:tblGrid>
              <a:tr h="2382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126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You may need to retrieve this property in a general-purpose function handler called by multiple buttons in a document. The function can test for a button name and perform the necessary statements for that button.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968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The precise value of the type property echoes the setting of the TYPE attribute of the &lt;INPUT&gt; tag that defined the object: button; submit; or reset.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10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 button’s visible label is determined by the VALUE property.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10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click()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 button’s click() method should replicate, via scripting, the human action of clicking that button.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126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onClick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Virtually all button action takes place in response to the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onClick</a:t>
                      </a:r>
                      <a:r>
                        <a:rPr kumimoji="0" lang="en-US" sz="1000" b="0" i="0" u="none" strike="noStrike" cap="none" normalizeH="0" baseline="0" dirty="0" smtClean="0">
                          <a:ln>
                            <a:noFill/>
                          </a:ln>
                          <a:solidFill>
                            <a:schemeClr val="tx1"/>
                          </a:solidFill>
                          <a:effectLst/>
                          <a:latin typeface="Arial" pitchFamily="34" charset="0"/>
                          <a:cs typeface="Arial" pitchFamily="34" charset="0"/>
                        </a:rPr>
                        <a:t> event handler. A click is defined as a press and release of the mouse button while the screen pointer rests atop the button.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91458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Grp="1" noChangeArrowheads="1"/>
          </p:cNvSpPr>
          <p:nvPr>
            <p:ph type="body" idx="1"/>
          </p:nvPr>
        </p:nvSpPr>
        <p:spPr/>
        <p:txBody>
          <a:bodyPr/>
          <a:lstStyle/>
          <a:p>
            <a:r>
              <a:rPr lang="en-US" smtClean="0"/>
              <a:t>Checkbox object:</a:t>
            </a:r>
          </a:p>
          <a:p>
            <a:endParaRPr lang="en-US" dirty="0"/>
          </a:p>
        </p:txBody>
      </p:sp>
      <p:graphicFrame>
        <p:nvGraphicFramePr>
          <p:cNvPr id="276521" name="Group 41"/>
          <p:cNvGraphicFramePr>
            <a:graphicFrameLocks noGrp="1"/>
          </p:cNvGraphicFramePr>
          <p:nvPr>
            <p:extLst>
              <p:ext uri="{D42A27DB-BD31-4B8C-83A1-F6EECF244321}">
                <p14:modId xmlns:p14="http://schemas.microsoft.com/office/powerpoint/2010/main" val="1114572931"/>
              </p:ext>
            </p:extLst>
          </p:nvPr>
        </p:nvGraphicFramePr>
        <p:xfrm>
          <a:off x="1571625" y="4427984"/>
          <a:ext cx="4419600" cy="3173731"/>
        </p:xfrm>
        <a:graphic>
          <a:graphicData uri="http://schemas.openxmlformats.org/drawingml/2006/table">
            <a:tbl>
              <a:tblPr/>
              <a:tblGrid>
                <a:gridCol w="762000"/>
                <a:gridCol w="3657600"/>
              </a:tblGrid>
              <a:tr h="2619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Events/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39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checked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The simplest property of a checkbox gets or lets you set whether or not a checkbox is checked. The value is true for a checked box and false for an unchecked box.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Only one radio button in a group can be highlighted checked) at a time. That one button’s checked property is set to true, whereas all others in the group are set to 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defaultChecked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If you add the CHECKED attribute to the &lt;INPUT&gt; definition for a checkbox or radio button, the </a:t>
                      </a:r>
                      <a:r>
                        <a:rPr kumimoji="0" lang="en-US" sz="1000" b="0" i="0" u="none" strike="noStrike" cap="none" normalizeH="0" baseline="0" dirty="0" err="1" smtClean="0">
                          <a:ln>
                            <a:noFill/>
                          </a:ln>
                          <a:solidFill>
                            <a:schemeClr val="tx1"/>
                          </a:solidFill>
                          <a:effectLst/>
                          <a:latin typeface="Arial" pitchFamily="34" charset="0"/>
                          <a:cs typeface="Arial" pitchFamily="34" charset="0"/>
                        </a:rPr>
                        <a:t>defaultChecked</a:t>
                      </a:r>
                      <a:r>
                        <a:rPr kumimoji="0" lang="en-US" sz="1000" b="0" i="0" u="none" strike="noStrike" cap="none" normalizeH="0" baseline="0" dirty="0" smtClean="0">
                          <a:ln>
                            <a:noFill/>
                          </a:ln>
                          <a:solidFill>
                            <a:schemeClr val="tx1"/>
                          </a:solidFill>
                          <a:effectLst/>
                          <a:latin typeface="Arial" pitchFamily="34" charset="0"/>
                          <a:cs typeface="Arial" pitchFamily="34" charset="0"/>
                        </a:rPr>
                        <a:t> property for that object is true; otherwise, false.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The name property allows user to access name for the checkbox or radio button through script.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Use the type property to help you identify a checkbox object or a radio button object from an unknown group of form elements.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412408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8056" name="Group 72"/>
          <p:cNvGraphicFramePr>
            <a:graphicFrameLocks noGrp="1"/>
          </p:cNvGraphicFramePr>
          <p:nvPr>
            <p:extLst>
              <p:ext uri="{D42A27DB-BD31-4B8C-83A1-F6EECF244321}">
                <p14:modId xmlns:p14="http://schemas.microsoft.com/office/powerpoint/2010/main" val="1103682206"/>
              </p:ext>
            </p:extLst>
          </p:nvPr>
        </p:nvGraphicFramePr>
        <p:xfrm>
          <a:off x="1643063" y="4073005"/>
          <a:ext cx="4343400" cy="1798320"/>
        </p:xfrm>
        <a:graphic>
          <a:graphicData uri="http://schemas.openxmlformats.org/drawingml/2006/table">
            <a:tbl>
              <a:tblPr/>
              <a:tblGrid>
                <a:gridCol w="1066800"/>
                <a:gridCol w="3276600"/>
              </a:tblGrid>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value</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A checkbox or radio button object’s value property is a string of any text you want to associate with. Either you can set or retrieve the 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click()</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The intention of the click() method is to enact, via script, the physical act of checking a checkbox or selecting a radio button</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10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onClick</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The </a:t>
                      </a: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onClick</a:t>
                      </a: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 event of checkboxes or </a:t>
                      </a: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radiobuttons</a:t>
                      </a: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 should be handled when through script you need to handle a specific task</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8009" name="Rectangle 25"/>
          <p:cNvSpPr>
            <a:spLocks noChangeArrowheads="1"/>
          </p:cNvSpPr>
          <p:nvPr/>
        </p:nvSpPr>
        <p:spPr bwMode="auto">
          <a:xfrm>
            <a:off x="2016125" y="2835352"/>
            <a:ext cx="37930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000" dirty="0">
                <a:latin typeface="Candara" panose="020E0502030303020204" pitchFamily="34" charset="0"/>
                <a:cs typeface="Arial" pitchFamily="34" charset="0"/>
              </a:rPr>
              <a:t>Table 9.4 Checkbox object properties, methods and event handlers</a:t>
            </a:r>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788610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8593" name="Group 65"/>
          <p:cNvGraphicFramePr>
            <a:graphicFrameLocks noGrp="1"/>
          </p:cNvGraphicFramePr>
          <p:nvPr>
            <p:extLst>
              <p:ext uri="{D42A27DB-BD31-4B8C-83A1-F6EECF244321}">
                <p14:modId xmlns:p14="http://schemas.microsoft.com/office/powerpoint/2010/main" val="1644527056"/>
              </p:ext>
            </p:extLst>
          </p:nvPr>
        </p:nvGraphicFramePr>
        <p:xfrm>
          <a:off x="1631851" y="4100513"/>
          <a:ext cx="4331525" cy="3729224"/>
        </p:xfrm>
        <a:graphic>
          <a:graphicData uri="http://schemas.openxmlformats.org/drawingml/2006/table">
            <a:tbl>
              <a:tblPr/>
              <a:tblGrid>
                <a:gridCol w="961524"/>
                <a:gridCol w="3370001"/>
              </a:tblGrid>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Events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738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length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Returns the number of items available in the list. A select object with three choices in it has a length property of 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 select object’s name property is the string you assign to the object by way of its NAME attribute in the object’s &lt;SELECT&gt; tag which can be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selectedIndex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When a user clicks on a choice in a selection list, the selectedIndex property changes to a number corresponding to that item in the list.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51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Use the type property to help you identify a select object from an unknown group of form elements.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26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blur()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focus()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Your scripts can bring focus to a select object by invoking the object’s focus() method. To remove focus from an object, invoke its blur() method. These methods work identically with their counterparts in the text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onChange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As a user clicks on a new choice in a select object, the object receives a change event that can be captured by the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onChange</a:t>
                      </a:r>
                      <a:r>
                        <a:rPr kumimoji="0" lang="en-US" sz="1000" b="0" i="0" u="none" strike="noStrike" cap="none" normalizeH="0" baseline="0" dirty="0" smtClean="0">
                          <a:ln>
                            <a:noFill/>
                          </a:ln>
                          <a:solidFill>
                            <a:schemeClr val="tx1"/>
                          </a:solidFill>
                          <a:effectLst/>
                          <a:latin typeface="Arial" pitchFamily="34" charset="0"/>
                          <a:cs typeface="Arial" pitchFamily="34" charset="0"/>
                        </a:rPr>
                        <a:t> event handler.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4790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4188" name="Group 60"/>
          <p:cNvGraphicFramePr>
            <a:graphicFrameLocks noGrp="1"/>
          </p:cNvGraphicFramePr>
          <p:nvPr>
            <p:extLst>
              <p:ext uri="{D42A27DB-BD31-4B8C-83A1-F6EECF244321}">
                <p14:modId xmlns:p14="http://schemas.microsoft.com/office/powerpoint/2010/main" val="1203407149"/>
              </p:ext>
            </p:extLst>
          </p:nvPr>
        </p:nvGraphicFramePr>
        <p:xfrm>
          <a:off x="1666875" y="4100513"/>
          <a:ext cx="4452938" cy="1706880"/>
        </p:xfrm>
        <a:graphic>
          <a:graphicData uri="http://schemas.openxmlformats.org/drawingml/2006/table">
            <a:tbl>
              <a:tblPr/>
              <a:tblGrid>
                <a:gridCol w="1143000"/>
                <a:gridCol w="3309938"/>
              </a:tblGrid>
              <a:tr h="762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defaultSelected</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If your select object definition includes one option whose SELECTED attribute is included, that option’s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defaultSelected</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property is set to true. 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defaultSelected</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property for all other options is false.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selected</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To determine which option a user has selected from a list than looping through all options and examining the selected property this property can be used.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text</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The text property of an option is the text of the item as it appears in the list.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431473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3"/>
          <p:cNvSpPr>
            <a:spLocks noGrp="1" noChangeArrowheads="1"/>
          </p:cNvSpPr>
          <p:nvPr>
            <p:ph type="body" idx="1"/>
          </p:nvPr>
        </p:nvSpPr>
        <p:spPr/>
        <p:txBody>
          <a:bodyPr/>
          <a:lstStyle/>
          <a:p>
            <a:r>
              <a:rPr lang="en-US" smtClean="0"/>
              <a:t>Object Event Handlers</a:t>
            </a:r>
          </a:p>
          <a:p>
            <a:r>
              <a:rPr lang="en-US" smtClean="0"/>
              <a:t>Event handlers specify how an object reacts to an event, whether the event is triggered by a user action (for example, a button click) or a browser action (for example, the completion of a document load). Event Handlers can be specified as methods or they can be specified using attributes in tags.</a:t>
            </a:r>
            <a:endParaRPr 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491501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38376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98757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11576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3" name="Text Box 4"/>
          <p:cNvSpPr>
            <a:spLocks noGrp="1" noChangeArrowheads="1"/>
          </p:cNvSpPr>
          <p:nvPr>
            <p:ph type="body" idx="1"/>
          </p:nvPr>
        </p:nvSpPr>
        <p:spPr/>
        <p:txBody>
          <a:bodyPr/>
          <a:lstStyle/>
          <a:p>
            <a:r>
              <a:rPr lang="en-US" smtClean="0"/>
              <a:t>Basic syntax for the &lt;form&gt; tag is: </a:t>
            </a:r>
          </a:p>
          <a:p>
            <a:r>
              <a:rPr lang="en-US" smtClean="0"/>
              <a:t>&lt;form method=”Get or Post” action=”URL” enctype=”type”&gt;</a:t>
            </a:r>
          </a:p>
          <a:p>
            <a:r>
              <a:rPr lang="en-US" smtClean="0"/>
              <a:t>             Field definitions</a:t>
            </a:r>
          </a:p>
          <a:p>
            <a:r>
              <a:rPr lang="en-US" smtClean="0"/>
              <a:t>             &lt;/form&gt; </a:t>
            </a:r>
          </a:p>
          <a:p>
            <a:r>
              <a:rPr lang="en-US" smtClean="0"/>
              <a:t>&lt;form&gt; tag tells a browser that there is a fill-in-the-blank form in this HTML document.</a:t>
            </a:r>
          </a:p>
          <a:p>
            <a:r>
              <a:rPr lang="en-US" smtClean="0"/>
              <a:t>Method:</a:t>
            </a:r>
          </a:p>
          <a:p>
            <a:r>
              <a:rPr lang="en-US" smtClean="0"/>
              <a:t>method attribute states the method to use when you send the form to the server. Two acceptable methods are GET and POST.  </a:t>
            </a:r>
          </a:p>
          <a:p>
            <a:r>
              <a:rPr lang="en-US" smtClean="0"/>
              <a:t>    GET sends information entered in the form to the server at the end of</a:t>
            </a:r>
            <a:br>
              <a:rPr lang="en-US" smtClean="0"/>
            </a:br>
            <a:r>
              <a:rPr lang="en-US" smtClean="0"/>
              <a:t>     the URL. </a:t>
            </a:r>
          </a:p>
          <a:p>
            <a:r>
              <a:rPr lang="en-US" smtClean="0"/>
              <a:t>    POST sends information entered in the form to the server as a data</a:t>
            </a:r>
            <a:br>
              <a:rPr lang="en-US" smtClean="0"/>
            </a:br>
            <a:r>
              <a:rPr lang="en-US" smtClean="0"/>
              <a:t>     body/document. </a:t>
            </a:r>
          </a:p>
          <a:p>
            <a:r>
              <a:rPr lang="en-US" smtClean="0"/>
              <a:t>action attribute:</a:t>
            </a:r>
          </a:p>
          <a:p>
            <a:r>
              <a:rPr lang="en-US" smtClean="0"/>
              <a:t>    Gives the address of the script that processes the form. </a:t>
            </a:r>
          </a:p>
          <a:p>
            <a:r>
              <a:rPr lang="en-US" smtClean="0"/>
              <a:t>    Defines the name of the file to send the content to. File defined here</a:t>
            </a:r>
            <a:br>
              <a:rPr lang="en-US" smtClean="0"/>
            </a:br>
            <a:r>
              <a:rPr lang="en-US" smtClean="0"/>
              <a:t>     typically does something with the received input. </a:t>
            </a:r>
          </a:p>
          <a:p>
            <a:r>
              <a:rPr lang="en-US" smtClean="0"/>
              <a:t>enctype attribute:</a:t>
            </a:r>
          </a:p>
          <a:p>
            <a:r>
              <a:rPr lang="en-US" smtClean="0"/>
              <a:t>    Specifies how the data is to be encoded. </a:t>
            </a:r>
          </a:p>
          <a:p>
            <a:r>
              <a:rPr lang="en-US" smtClean="0"/>
              <a:t>    Applies only if you use the POST method. There is only one possible</a:t>
            </a:r>
            <a:br>
              <a:rPr lang="en-US" smtClean="0"/>
            </a:br>
            <a:r>
              <a:rPr lang="en-US" smtClean="0"/>
              <a:t>    value, the default value “application/w-www/form-urlencoded”.</a:t>
            </a:r>
            <a:endParaRPr 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256422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6" name="Rectangle 6"/>
          <p:cNvSpPr>
            <a:spLocks noGrp="1" noChangeArrowheads="1"/>
          </p:cNvSpPr>
          <p:nvPr>
            <p:ph type="body" idx="1"/>
          </p:nvPr>
        </p:nvSpPr>
        <p:spPr/>
        <p:txBody>
          <a:bodyPr/>
          <a:lstStyle/>
          <a:p>
            <a:r>
              <a:rPr lang="en-US" smtClean="0"/>
              <a:t>Hint: Use below code for age calculation:</a:t>
            </a:r>
          </a:p>
          <a:p>
            <a:r>
              <a:rPr lang="en-US" smtClean="0"/>
              <a:t>today = new Date();</a:t>
            </a:r>
          </a:p>
          <a:p>
            <a:r>
              <a:rPr lang="en-US" smtClean="0"/>
              <a:t>dob=document.frm.dob.value;</a:t>
            </a:r>
          </a:p>
          <a:p>
            <a:r>
              <a:rPr lang="en-US" smtClean="0"/>
              <a:t>var age = today.getYear()-dob.getYear();</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7764057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804759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Text Box 4"/>
          <p:cNvSpPr txBox="1">
            <a:spLocks noChangeArrowheads="1"/>
          </p:cNvSpPr>
          <p:nvPr/>
        </p:nvSpPr>
        <p:spPr bwMode="auto">
          <a:xfrm>
            <a:off x="0" y="1043608"/>
            <a:ext cx="12687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latin typeface="Trebuchet MS" pitchFamily="34" charset="0"/>
                <a:ea typeface="MS PGothic" pitchFamily="34" charset="-128"/>
              </a:rPr>
              <a:t>Question 1: A,B,C</a:t>
            </a:r>
          </a:p>
          <a:p>
            <a:pPr eaLnBrk="1" hangingPunct="1">
              <a:spcBef>
                <a:spcPct val="0"/>
              </a:spcBef>
            </a:pPr>
            <a:r>
              <a:rPr lang="en-US" altLang="en-US" dirty="0">
                <a:latin typeface="Trebuchet MS" pitchFamily="34" charset="0"/>
                <a:ea typeface="MS PGothic" pitchFamily="34" charset="-128"/>
              </a:rPr>
              <a:t>Question 2: B</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0474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Notes Placeholder 1"/>
          <p:cNvSpPr>
            <a:spLocks noGrp="1"/>
          </p:cNvSpPr>
          <p:nvPr/>
        </p:nvSpPr>
        <p:spPr bwMode="auto">
          <a:xfrm>
            <a:off x="2092325" y="4800600"/>
            <a:ext cx="489267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pPr>
            <a:endParaRPr lang="en-US" altLang="en-US" sz="1500">
              <a:latin typeface="Candara" panose="020E0502030303020204" pitchFamily="34" charset="0"/>
            </a:endParaRPr>
          </a:p>
        </p:txBody>
      </p:sp>
      <p:sp>
        <p:nvSpPr>
          <p:cNvPr id="43011" name="Slide Image Placeholder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Notes Placeholder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891211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4"/>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smtClean="0"/>
              <a:t>Input:</a:t>
            </a:r>
          </a:p>
          <a:p>
            <a:r>
              <a:rPr lang="en-IN" altLang="en-US" smtClean="0"/>
              <a:t>The most used form tag is the &lt;input&gt; tag. Input type is specified with the type attribute. Type attributes are:</a:t>
            </a:r>
          </a:p>
          <a:p>
            <a:r>
              <a:rPr lang="en-IN" altLang="en-US" smtClean="0"/>
              <a:t>    Text</a:t>
            </a:r>
          </a:p>
          <a:p>
            <a:r>
              <a:rPr lang="en-IN" altLang="en-US" smtClean="0"/>
              <a:t>    Password</a:t>
            </a:r>
          </a:p>
          <a:p>
            <a:r>
              <a:rPr lang="en-IN" altLang="en-US" smtClean="0"/>
              <a:t>    Hidden</a:t>
            </a:r>
          </a:p>
          <a:p>
            <a:r>
              <a:rPr lang="en-IN" altLang="en-US" smtClean="0"/>
              <a:t>    Radio</a:t>
            </a:r>
          </a:p>
          <a:p>
            <a:r>
              <a:rPr lang="en-IN" altLang="en-US" smtClean="0"/>
              <a:t>    Checkbox</a:t>
            </a:r>
          </a:p>
          <a:p>
            <a:r>
              <a:rPr lang="en-IN" altLang="en-US" smtClean="0"/>
              <a:t>    File</a:t>
            </a:r>
          </a:p>
          <a:p>
            <a:r>
              <a:rPr lang="en-IN" altLang="en-US" smtClean="0"/>
              <a:t>    Button</a:t>
            </a:r>
          </a:p>
          <a:p>
            <a:r>
              <a:rPr lang="en-IN" altLang="en-US" smtClean="0"/>
              <a:t>    Submit/reset</a:t>
            </a:r>
          </a:p>
        </p:txBody>
      </p:sp>
      <p:sp>
        <p:nvSpPr>
          <p:cNvPr id="44035" name="Slide Image Placeholder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661316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Notes Placeholder 1"/>
          <p:cNvSpPr>
            <a:spLocks noGrp="1"/>
          </p:cNvSpPr>
          <p:nvPr/>
        </p:nvSpPr>
        <p:spPr bwMode="auto">
          <a:xfrm>
            <a:off x="2092325" y="4800600"/>
            <a:ext cx="489267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pPr>
            <a:endParaRPr lang="en-US" altLang="en-US" sz="1500">
              <a:latin typeface="Candara" panose="020E0502030303020204" pitchFamily="34" charset="0"/>
            </a:endParaRPr>
          </a:p>
        </p:txBody>
      </p:sp>
      <p:sp>
        <p:nvSpPr>
          <p:cNvPr id="45059" name="Slide Image Placeholder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Notes Placeholder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046396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Notes Placeholder 1"/>
          <p:cNvSpPr>
            <a:spLocks noGrp="1"/>
          </p:cNvSpPr>
          <p:nvPr/>
        </p:nvSpPr>
        <p:spPr bwMode="auto">
          <a:xfrm>
            <a:off x="2092325" y="4800600"/>
            <a:ext cx="489267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pPr>
            <a:endParaRPr lang="en-US" altLang="en-US" sz="1500">
              <a:latin typeface="Candara" panose="020E0502030303020204" pitchFamily="34" charset="0"/>
            </a:endParaRPr>
          </a:p>
        </p:txBody>
      </p:sp>
      <p:sp>
        <p:nvSpPr>
          <p:cNvPr id="46083" name="Slide Image Placeholder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Notes Placeholder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659443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Notes Placeholder 1"/>
          <p:cNvSpPr>
            <a:spLocks noGrp="1"/>
          </p:cNvSpPr>
          <p:nvPr/>
        </p:nvSpPr>
        <p:spPr bwMode="auto">
          <a:xfrm>
            <a:off x="2092325" y="4800600"/>
            <a:ext cx="489267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pPr>
            <a:endParaRPr lang="en-US" altLang="en-US" sz="1500">
              <a:latin typeface="Candara" panose="020E0502030303020204" pitchFamily="34" charset="0"/>
            </a:endParaRPr>
          </a:p>
        </p:txBody>
      </p:sp>
      <p:sp>
        <p:nvSpPr>
          <p:cNvPr id="47107" name="Slide Image Placeholder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Notes Placeholder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055091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oleObject" Target="../embeddings/oleObject11.bin"/><Relationship Id="rId2" Type="http://schemas.openxmlformats.org/officeDocument/2006/relationships/tags" Target="../tags/tag42.xml"/><Relationship Id="rId1" Type="http://schemas.openxmlformats.org/officeDocument/2006/relationships/vmlDrawing" Target="../drawings/vmlDrawing10.vml"/><Relationship Id="rId6" Type="http://schemas.openxmlformats.org/officeDocument/2006/relationships/tags" Target="../tags/tag46.xml"/><Relationship Id="rId11" Type="http://schemas.openxmlformats.org/officeDocument/2006/relationships/image" Target="../media/image2.jpeg"/><Relationship Id="rId5" Type="http://schemas.openxmlformats.org/officeDocument/2006/relationships/tags" Target="../tags/tag45.xml"/><Relationship Id="rId10" Type="http://schemas.openxmlformats.org/officeDocument/2006/relationships/image" Target="../media/image1.emf"/><Relationship Id="rId4" Type="http://schemas.openxmlformats.org/officeDocument/2006/relationships/tags" Target="../tags/tag44.xml"/><Relationship Id="rId9" Type="http://schemas.openxmlformats.org/officeDocument/2006/relationships/oleObject" Target="../embeddings/oleObject10.bin"/></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512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0138795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17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512211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0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642230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2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150619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979540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38987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4251942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37909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27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5176839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5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575962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755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615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588900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Titre seul">
    <p:spTree>
      <p:nvGrpSpPr>
        <p:cNvPr id="1" name=""/>
        <p:cNvGrpSpPr/>
        <p:nvPr/>
      </p:nvGrpSpPr>
      <p:grpSpPr>
        <a:xfrm>
          <a:off x="0" y="0"/>
          <a:ext cx="0" cy="0"/>
          <a:chOff x="0" y="0"/>
          <a:chExt cx="0" cy="0"/>
        </a:xfrm>
      </p:grpSpPr>
      <p:graphicFrame>
        <p:nvGraphicFramePr>
          <p:cNvPr id="3" name="Object 7" hidden="1"/>
          <p:cNvGraphicFramePr>
            <a:graphicFrameLocks noChangeAspect="1"/>
          </p:cNvGraphicFramePr>
          <p:nvPr>
            <p:custDataLst>
              <p:tags r:id="rId2"/>
            </p:custDataLst>
          </p:nvPr>
        </p:nvGraphicFramePr>
        <p:xfrm>
          <a:off x="0" y="0"/>
          <a:ext cx="146050" cy="158750"/>
        </p:xfrm>
        <a:graphic>
          <a:graphicData uri="http://schemas.openxmlformats.org/presentationml/2006/ole">
            <mc:AlternateContent xmlns:mc="http://schemas.openxmlformats.org/markup-compatibility/2006">
              <mc:Choice xmlns:v="urn:schemas-microsoft-com:vml" Requires="v">
                <p:oleObj spid="_x0000_s312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0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a:spLocks noChangeArrowheads="1"/>
          </p:cNvSpPr>
          <p:nvPr>
            <p:custDataLst>
              <p:tags r:id="rId3"/>
            </p:custDataLst>
          </p:nvPr>
        </p:nvSpPr>
        <p:spPr bwMode="auto">
          <a:xfrm>
            <a:off x="8826500" y="6661150"/>
            <a:ext cx="11112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6702B41F-7BF1-4C54-A927-39A9E2F18293}" type="slidenum">
              <a:rPr lang="en-US" altLang="en-US" sz="700">
                <a:solidFill>
                  <a:schemeClr val="tx2"/>
                </a:solidFill>
              </a:rPr>
              <a:pPr algn="ctr" eaLnBrk="1" hangingPunct="1"/>
              <a:t>‹#›</a:t>
            </a:fld>
            <a:endParaRPr lang="en-US" altLang="en-US" sz="700">
              <a:solidFill>
                <a:schemeClr val="tx2"/>
              </a:solidFill>
            </a:endParaRPr>
          </a:p>
        </p:txBody>
      </p:sp>
      <p:sp>
        <p:nvSpPr>
          <p:cNvPr id="5" name="Freeform 4"/>
          <p:cNvSpPr>
            <a:spLocks/>
          </p:cNvSpPr>
          <p:nvPr>
            <p:custDataLst>
              <p:tags r:id="rId4"/>
            </p:custDataLst>
          </p:nvPr>
        </p:nvSpPr>
        <p:spPr bwMode="auto">
          <a:xfrm>
            <a:off x="0" y="676275"/>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a:p>
        </p:txBody>
      </p:sp>
      <p:sp>
        <p:nvSpPr>
          <p:cNvPr id="6" name="Rectangle 11"/>
          <p:cNvSpPr>
            <a:spLocks noChangeArrowheads="1"/>
          </p:cNvSpPr>
          <p:nvPr>
            <p:custDataLst>
              <p:tags r:id="rId5"/>
            </p:custDataLst>
          </p:nvPr>
        </p:nvSpPr>
        <p:spPr bwMode="auto">
          <a:xfrm>
            <a:off x="6223000" y="6623050"/>
            <a:ext cx="24558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a:solidFill>
                  <a:schemeClr val="tx1"/>
                </a:solidFill>
                <a:latin typeface="Arial" pitchFamily="34" charset="0"/>
                <a:cs typeface="Arial" pitchFamily="34" charset="0"/>
              </a:defRPr>
            </a:lvl1pPr>
            <a:lvl2pPr marL="742950" indent="-285750" defTabSz="995363" eaLnBrk="0" hangingPunct="0">
              <a:defRPr>
                <a:solidFill>
                  <a:schemeClr val="tx1"/>
                </a:solidFill>
                <a:latin typeface="Arial" pitchFamily="34" charset="0"/>
                <a:cs typeface="Arial" pitchFamily="34" charset="0"/>
              </a:defRPr>
            </a:lvl2pPr>
            <a:lvl3pPr marL="1143000" indent="-228600" defTabSz="995363" eaLnBrk="0" hangingPunct="0">
              <a:defRPr>
                <a:solidFill>
                  <a:schemeClr val="tx1"/>
                </a:solidFill>
                <a:latin typeface="Arial" pitchFamily="34" charset="0"/>
                <a:cs typeface="Arial" pitchFamily="34" charset="0"/>
              </a:defRPr>
            </a:lvl3pPr>
            <a:lvl4pPr marL="1600200" indent="-228600" defTabSz="995363" eaLnBrk="0" hangingPunct="0">
              <a:defRPr>
                <a:solidFill>
                  <a:schemeClr val="tx1"/>
                </a:solidFill>
                <a:latin typeface="Arial" pitchFamily="34" charset="0"/>
                <a:cs typeface="Arial" pitchFamily="34" charset="0"/>
              </a:defRPr>
            </a:lvl4pPr>
            <a:lvl5pPr marL="2057400" indent="-228600" defTabSz="995363" eaLnBrk="0" hangingPunct="0">
              <a:defRPr>
                <a:solidFill>
                  <a:schemeClr val="tx1"/>
                </a:solidFill>
                <a:latin typeface="Arial" pitchFamily="34" charset="0"/>
                <a:cs typeface="Arial" pitchFamily="34" charset="0"/>
              </a:defRPr>
            </a:lvl5pPr>
            <a:lvl6pPr marL="2514600" indent="-228600" defTabSz="9953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953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953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95363" eaLnBrk="0" fontAlgn="base" hangingPunct="0">
              <a:spcBef>
                <a:spcPct val="0"/>
              </a:spcBef>
              <a:spcAft>
                <a:spcPct val="0"/>
              </a:spcAft>
              <a:defRPr>
                <a:solidFill>
                  <a:schemeClr val="tx1"/>
                </a:solidFill>
                <a:latin typeface="Arial" pitchFamily="34" charset="0"/>
                <a:cs typeface="Arial" pitchFamily="34" charset="0"/>
              </a:defRPr>
            </a:lvl9pPr>
          </a:lstStyle>
          <a:p>
            <a:pPr algn="r">
              <a:lnSpc>
                <a:spcPct val="90000"/>
              </a:lnSpc>
              <a:spcBef>
                <a:spcPct val="10000"/>
              </a:spcBef>
              <a:defRPr/>
            </a:pPr>
            <a:r>
              <a:rPr lang="en-US" altLang="en-US" sz="600" smtClean="0">
                <a:solidFill>
                  <a:schemeClr val="tx2"/>
                </a:solidFill>
                <a:ea typeface="Helvetica Light"/>
                <a:cs typeface="Helvetica Light"/>
              </a:rPr>
              <a:t>Copyright © Capgemini 2015. All Rights Reserved</a:t>
            </a:r>
          </a:p>
        </p:txBody>
      </p:sp>
      <p:cxnSp>
        <p:nvCxnSpPr>
          <p:cNvPr id="7" name="Straight Connector 5"/>
          <p:cNvCxnSpPr/>
          <p:nvPr>
            <p:custDataLst>
              <p:tags r:id="rId6"/>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8" name="Image 13" descr="Capgemini_logo.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69875" y="6438900"/>
            <a:ext cx="14382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9" hidden="1"/>
          <p:cNvGraphicFramePr>
            <a:graphicFrameLocks noChangeAspect="1"/>
          </p:cNvGraphicFramePr>
          <p:nvPr>
            <p:custDataLst>
              <p:tags r:id="rId7"/>
            </p:custDataLst>
          </p:nvPr>
        </p:nvGraphicFramePr>
        <p:xfrm>
          <a:off x="0" y="0"/>
          <a:ext cx="146050" cy="158750"/>
        </p:xfrm>
        <a:graphic>
          <a:graphicData uri="http://schemas.openxmlformats.org/presentationml/2006/ole">
            <mc:AlternateContent xmlns:mc="http://schemas.openxmlformats.org/markup-compatibility/2006">
              <mc:Choice xmlns:v="urn:schemas-microsoft-com:vml" Requires="v">
                <p:oleObj spid="_x0000_s3123"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0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012834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6727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1772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0750467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464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72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86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9709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7300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606361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vmlDrawing" Target="../drawings/vmlDrawing1.vml"/><Relationship Id="rId32"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28"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3.xml"/><Relationship Id="rId30"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5"/>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4104" name="think-cell Slide" r:id="rId32" imgW="360" imgH="360" progId="">
                  <p:embed/>
                </p:oleObj>
              </mc:Choice>
              <mc:Fallback>
                <p:oleObj name="think-cell Slide" r:id="rId32" imgW="360" imgH="360" progId="">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6"/>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7"/>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8"/>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9"/>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30"/>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31"/>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4"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669061066"/>
      </p:ext>
    </p:extLst>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79" r:id="rId8"/>
    <p:sldLayoutId id="2147484180" r:id="rId9"/>
    <p:sldLayoutId id="2147484181" r:id="rId10"/>
    <p:sldLayoutId id="2147484182" r:id="rId11"/>
    <p:sldLayoutId id="2147484183" r:id="rId12"/>
    <p:sldLayoutId id="2147484184" r:id="rId13"/>
    <p:sldLayoutId id="2147484185" r:id="rId14"/>
    <p:sldLayoutId id="2147484186" r:id="rId15"/>
    <p:sldLayoutId id="2147484187" r:id="rId16"/>
    <p:sldLayoutId id="2147484188" r:id="rId17"/>
    <p:sldLayoutId id="2147484166" r:id="rId18"/>
    <p:sldLayoutId id="2147484167" r:id="rId19"/>
    <p:sldLayoutId id="2147484168" r:id="rId20"/>
    <p:sldLayoutId id="2147484169" r:id="rId21"/>
    <p:sldLayoutId id="2147484170" r:id="rId22"/>
  </p:sldLayoutIdLst>
  <p:timing>
    <p:tnLst>
      <p:par>
        <p:cTn id="1" dur="indefinite" restart="never" nodeType="tmRoot"/>
      </p:par>
    </p:tnLst>
  </p:timing>
  <p:hf sldNum="0" hdr="0" ft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and </a:t>
            </a:r>
            <a:r>
              <a:rPr lang="en-US" dirty="0" err="1"/>
              <a:t>Javascript</a:t>
            </a:r>
            <a:endParaRPr lang="en-US" dirty="0"/>
          </a:p>
        </p:txBody>
      </p:sp>
      <p:sp>
        <p:nvSpPr>
          <p:cNvPr id="3" name="Subtitle 2"/>
          <p:cNvSpPr>
            <a:spLocks noGrp="1"/>
          </p:cNvSpPr>
          <p:nvPr>
            <p:ph type="subTitle" idx="1"/>
          </p:nvPr>
        </p:nvSpPr>
        <p:spPr/>
        <p:txBody>
          <a:bodyPr/>
          <a:lstStyle/>
          <a:p>
            <a:r>
              <a:rPr lang="en-US" dirty="0"/>
              <a:t>Lesson 02: </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HTML form element</a:t>
            </a:r>
            <a:br>
              <a:rPr lang="en-US" sz="1200" dirty="0"/>
            </a:br>
            <a:r>
              <a:rPr lang="en-US" dirty="0"/>
              <a:t>Drop down </a:t>
            </a:r>
            <a:r>
              <a:rPr lang="en-US" dirty="0" smtClean="0"/>
              <a:t>list</a:t>
            </a:r>
            <a:endParaRPr lang="en-US" dirty="0"/>
          </a:p>
        </p:txBody>
      </p:sp>
      <p:sp>
        <p:nvSpPr>
          <p:cNvPr id="26626" name="Rectangle 2"/>
          <p:cNvSpPr>
            <a:spLocks noGrp="1" noChangeArrowheads="1"/>
          </p:cNvSpPr>
          <p:nvPr>
            <p:ph idx="1"/>
          </p:nvPr>
        </p:nvSpPr>
        <p:spPr/>
        <p:txBody>
          <a:bodyPr lIns="90360" tIns="44280" rIns="90360" bIns="44280"/>
          <a:lstStyle/>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Drop down list allow the user to select one or more values from a pre-determined options</a:t>
            </a:r>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Tags for creating drop down list with options are:</a:t>
            </a:r>
          </a:p>
          <a:p>
            <a:pPr marL="739775" lvl="1"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&lt;select&gt; : Creates drop down list</a:t>
            </a:r>
          </a:p>
          <a:p>
            <a:pPr marL="739775" lvl="1"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&lt;option&gt;: Defines an option in a select list.</a:t>
            </a:r>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p>
        </p:txBody>
      </p:sp>
      <p:graphicFrame>
        <p:nvGraphicFramePr>
          <p:cNvPr id="6" name="Table 5"/>
          <p:cNvGraphicFramePr>
            <a:graphicFrameLocks noGrp="1"/>
          </p:cNvGraphicFramePr>
          <p:nvPr/>
        </p:nvGraphicFramePr>
        <p:xfrm>
          <a:off x="457200" y="3294063"/>
          <a:ext cx="8018463" cy="2947989"/>
        </p:xfrm>
        <a:graphic>
          <a:graphicData uri="http://schemas.openxmlformats.org/drawingml/2006/table">
            <a:tbl>
              <a:tblPr firstRow="1" bandRow="1">
                <a:tableStyleId>{5C22544A-7EE6-4342-B048-85BDC9FD1C3A}</a:tableStyleId>
              </a:tblPr>
              <a:tblGrid>
                <a:gridCol w="1255486"/>
                <a:gridCol w="1320800"/>
                <a:gridCol w="5442177"/>
              </a:tblGrid>
              <a:tr h="378980">
                <a:tc>
                  <a:txBody>
                    <a:bodyPr/>
                    <a:lstStyle/>
                    <a:p>
                      <a:pPr marL="0" algn="l" defTabSz="914400" rtl="0" eaLnBrk="1" latinLnBrk="0" hangingPunct="1"/>
                      <a:r>
                        <a:rPr lang="en-US" sz="1800" kern="1200" dirty="0" smtClean="0">
                          <a:solidFill>
                            <a:schemeClr val="bg1"/>
                          </a:solidFill>
                          <a:latin typeface="Candara" panose="020E0502030303020204" pitchFamily="34" charset="0"/>
                          <a:ea typeface="+mn-ea"/>
                          <a:cs typeface="+mn-cs"/>
                        </a:rPr>
                        <a:t>Tag name</a:t>
                      </a:r>
                      <a:endParaRPr lang="en-US" sz="1800" kern="1200" dirty="0">
                        <a:solidFill>
                          <a:schemeClr val="bg1"/>
                        </a:solidFill>
                        <a:latin typeface="Candara" panose="020E0502030303020204" pitchFamily="34" charset="0"/>
                        <a:ea typeface="+mn-ea"/>
                        <a:cs typeface="+mn-cs"/>
                      </a:endParaRPr>
                    </a:p>
                  </a:txBody>
                  <a:tcPr marL="91430" marR="91430" marT="45707" marB="45707" anchor="ctr"/>
                </a:tc>
                <a:tc>
                  <a:txBody>
                    <a:bodyPr/>
                    <a:lstStyle/>
                    <a:p>
                      <a:r>
                        <a:rPr lang="en-US" sz="1800" b="1" dirty="0" smtClean="0">
                          <a:latin typeface="Candara" panose="020E0502030303020204" pitchFamily="34" charset="0"/>
                        </a:rPr>
                        <a:t>Attribute</a:t>
                      </a:r>
                      <a:endParaRPr lang="en-US" sz="1800" b="1" dirty="0">
                        <a:latin typeface="Candara" panose="020E0502030303020204" pitchFamily="34" charset="0"/>
                      </a:endParaRPr>
                    </a:p>
                  </a:txBody>
                  <a:tcPr marL="91430" marR="91430" marT="45707" marB="45707" anchor="ctr"/>
                </a:tc>
                <a:tc>
                  <a:txBody>
                    <a:bodyPr/>
                    <a:lstStyle/>
                    <a:p>
                      <a:r>
                        <a:rPr lang="en-US" sz="1800" b="1" dirty="0" smtClean="0">
                          <a:latin typeface="Candara" panose="020E0502030303020204" pitchFamily="34" charset="0"/>
                        </a:rPr>
                        <a:t>Description</a:t>
                      </a:r>
                      <a:endParaRPr lang="en-US" sz="1800" b="1" dirty="0">
                        <a:latin typeface="Candara" panose="020E0502030303020204" pitchFamily="34" charset="0"/>
                      </a:endParaRPr>
                    </a:p>
                  </a:txBody>
                  <a:tcPr marL="91430" marR="91430" marT="45707" marB="45707" anchor="ctr"/>
                </a:tc>
              </a:tr>
              <a:tr h="379038">
                <a:tc rowSpan="4">
                  <a:txBody>
                    <a:bodyPr/>
                    <a:lstStyle/>
                    <a:p>
                      <a:r>
                        <a:rPr lang="en-US" sz="1800" dirty="0" smtClean="0">
                          <a:latin typeface="Candara" panose="020E0502030303020204" pitchFamily="34" charset="0"/>
                        </a:rPr>
                        <a:t>&lt;select&gt;</a:t>
                      </a:r>
                      <a:endParaRPr lang="en-US" sz="1800" dirty="0">
                        <a:latin typeface="Candara" panose="020E0502030303020204" pitchFamily="34" charset="0"/>
                      </a:endParaRPr>
                    </a:p>
                  </a:txBody>
                  <a:tcPr marL="91432" marR="91432" marT="45735" marB="45735" anchor="ctr"/>
                </a:tc>
                <a:tc>
                  <a:txBody>
                    <a:bodyPr/>
                    <a:lstStyle/>
                    <a:p>
                      <a:r>
                        <a:rPr lang="en-US" sz="1800" dirty="0" smtClean="0">
                          <a:latin typeface="Candara" panose="020E0502030303020204" pitchFamily="34" charset="0"/>
                        </a:rPr>
                        <a:t>Name</a:t>
                      </a:r>
                      <a:endParaRPr lang="en-US" sz="1800" dirty="0">
                        <a:latin typeface="Candara" panose="020E0502030303020204" pitchFamily="34" charset="0"/>
                      </a:endParaRPr>
                    </a:p>
                  </a:txBody>
                  <a:tcPr marL="91432" marR="91432" marT="45735" marB="45735" anchor="ctr"/>
                </a:tc>
                <a:tc>
                  <a:txBody>
                    <a:bodyPr/>
                    <a:lstStyle/>
                    <a:p>
                      <a:r>
                        <a:rPr lang="en-US" sz="1800" dirty="0" smtClean="0">
                          <a:latin typeface="Candara" panose="020E0502030303020204" pitchFamily="34" charset="0"/>
                        </a:rPr>
                        <a:t>Defines a name for the drop down list</a:t>
                      </a:r>
                    </a:p>
                  </a:txBody>
                  <a:tcPr marL="91432" marR="91432" marT="45735" marB="45735" anchor="ctr"/>
                </a:tc>
              </a:tr>
              <a:tr h="663291">
                <a:tc vMerge="1">
                  <a:txBody>
                    <a:bodyPr/>
                    <a:lstStyle/>
                    <a:p>
                      <a:endParaRPr lang="en-US" sz="1800" dirty="0">
                        <a:latin typeface="Candara" panose="020E0502030303020204" pitchFamily="34" charset="0"/>
                      </a:endParaRPr>
                    </a:p>
                  </a:txBody>
                  <a:tcPr marL="91432" marR="91432" marT="45727" marB="45727" anchor="ctr"/>
                </a:tc>
                <a:tc>
                  <a:txBody>
                    <a:bodyPr/>
                    <a:lstStyle/>
                    <a:p>
                      <a:r>
                        <a:rPr lang="en-US" sz="1800" dirty="0" smtClean="0">
                          <a:latin typeface="Candara" panose="020E0502030303020204" pitchFamily="34" charset="0"/>
                        </a:rPr>
                        <a:t>Size</a:t>
                      </a:r>
                      <a:endParaRPr lang="en-US" sz="1800" dirty="0">
                        <a:latin typeface="Candara" panose="020E0502030303020204" pitchFamily="34" charset="0"/>
                      </a:endParaRPr>
                    </a:p>
                  </a:txBody>
                  <a:tcPr marL="91432" marR="91432" marT="45735" marB="45735" anchor="ctr"/>
                </a:tc>
                <a:tc>
                  <a:txBody>
                    <a:bodyPr/>
                    <a:lstStyle/>
                    <a:p>
                      <a:r>
                        <a:rPr lang="en-US" sz="1800" dirty="0" smtClean="0">
                          <a:latin typeface="Candara" panose="020E0502030303020204" pitchFamily="34" charset="0"/>
                        </a:rPr>
                        <a:t>Defines the number of visible options</a:t>
                      </a:r>
                      <a:r>
                        <a:rPr lang="en-US" sz="1800" baseline="0" dirty="0" smtClean="0">
                          <a:latin typeface="Candara" panose="020E0502030303020204" pitchFamily="34" charset="0"/>
                        </a:rPr>
                        <a:t> in a drop down list</a:t>
                      </a:r>
                      <a:endParaRPr lang="en-US" sz="1800" dirty="0">
                        <a:latin typeface="Candara" panose="020E0502030303020204" pitchFamily="34" charset="0"/>
                      </a:endParaRPr>
                    </a:p>
                  </a:txBody>
                  <a:tcPr marL="91432" marR="91432" marT="45735" marB="45735" anchor="ctr"/>
                </a:tc>
              </a:tr>
              <a:tr h="379038">
                <a:tc vMerge="1">
                  <a:txBody>
                    <a:bodyPr/>
                    <a:lstStyle/>
                    <a:p>
                      <a:endParaRPr lang="en-US" sz="1800" dirty="0">
                        <a:latin typeface="Candara" panose="020E0502030303020204" pitchFamily="34" charset="0"/>
                      </a:endParaRPr>
                    </a:p>
                  </a:txBody>
                  <a:tcPr marL="91432" marR="91432" marT="45727" marB="45727" anchor="ctr"/>
                </a:tc>
                <a:tc>
                  <a:txBody>
                    <a:bodyPr/>
                    <a:lstStyle/>
                    <a:p>
                      <a:r>
                        <a:rPr lang="en-US" sz="1800" dirty="0" smtClean="0">
                          <a:latin typeface="Candara" panose="020E0502030303020204" pitchFamily="34" charset="0"/>
                        </a:rPr>
                        <a:t>Multiple</a:t>
                      </a:r>
                      <a:endParaRPr lang="en-US" sz="1800" dirty="0">
                        <a:latin typeface="Candara" panose="020E0502030303020204" pitchFamily="34" charset="0"/>
                      </a:endParaRPr>
                    </a:p>
                  </a:txBody>
                  <a:tcPr marL="91432" marR="91432" marT="45735" marB="45735" anchor="ctr"/>
                </a:tc>
                <a:tc>
                  <a:txBody>
                    <a:bodyPr/>
                    <a:lstStyle/>
                    <a:p>
                      <a:r>
                        <a:rPr lang="en-US" sz="1800" dirty="0" smtClean="0">
                          <a:latin typeface="Candara" panose="020E0502030303020204" pitchFamily="34" charset="0"/>
                        </a:rPr>
                        <a:t>Allow to select multiple options at once</a:t>
                      </a:r>
                      <a:endParaRPr lang="en-US" sz="1800" dirty="0">
                        <a:latin typeface="Candara" panose="020E0502030303020204" pitchFamily="34" charset="0"/>
                      </a:endParaRPr>
                    </a:p>
                  </a:txBody>
                  <a:tcPr marL="91432" marR="91432" marT="45735" marB="45735" anchor="ctr"/>
                </a:tc>
              </a:tr>
              <a:tr h="379038">
                <a:tc vMerge="1">
                  <a:txBody>
                    <a:bodyPr/>
                    <a:lstStyle/>
                    <a:p>
                      <a:endParaRPr lang="en-US" sz="1800" dirty="0">
                        <a:latin typeface="Candara" panose="020E0502030303020204" pitchFamily="34" charset="0"/>
                      </a:endParaRPr>
                    </a:p>
                  </a:txBody>
                  <a:tcPr marL="91432" marR="91432" marT="45727" marB="45727" anchor="ctr"/>
                </a:tc>
                <a:tc>
                  <a:txBody>
                    <a:bodyPr/>
                    <a:lstStyle/>
                    <a:p>
                      <a:r>
                        <a:rPr lang="en-US" sz="1800" dirty="0" smtClean="0">
                          <a:latin typeface="Candara" panose="020E0502030303020204" pitchFamily="34" charset="0"/>
                        </a:rPr>
                        <a:t>Disabled</a:t>
                      </a:r>
                      <a:endParaRPr lang="en-US" sz="1800" dirty="0">
                        <a:latin typeface="Candara" panose="020E0502030303020204" pitchFamily="34" charset="0"/>
                      </a:endParaRPr>
                    </a:p>
                  </a:txBody>
                  <a:tcPr marL="91432" marR="91432" marT="45735" marB="45735" anchor="ctr"/>
                </a:tc>
                <a:tc>
                  <a:txBody>
                    <a:bodyPr/>
                    <a:lstStyle/>
                    <a:p>
                      <a:r>
                        <a:rPr lang="en-US" sz="1800" dirty="0" smtClean="0">
                          <a:latin typeface="Candara" panose="020E0502030303020204" pitchFamily="34" charset="0"/>
                        </a:rPr>
                        <a:t>Disable drop down</a:t>
                      </a:r>
                      <a:r>
                        <a:rPr lang="en-US" sz="1800" baseline="0" dirty="0" smtClean="0">
                          <a:latin typeface="Candara" panose="020E0502030303020204" pitchFamily="34" charset="0"/>
                        </a:rPr>
                        <a:t> list</a:t>
                      </a:r>
                      <a:endParaRPr lang="en-US" sz="1800" dirty="0">
                        <a:latin typeface="Candara" panose="020E0502030303020204" pitchFamily="34" charset="0"/>
                      </a:endParaRPr>
                    </a:p>
                  </a:txBody>
                  <a:tcPr marL="91432" marR="91432" marT="45735" marB="45735" anchor="ctr"/>
                </a:tc>
              </a:tr>
              <a:tr h="384302">
                <a:tc rowSpan="2">
                  <a:txBody>
                    <a:bodyPr/>
                    <a:lstStyle/>
                    <a:p>
                      <a:r>
                        <a:rPr lang="en-US" sz="1800" dirty="0" smtClean="0">
                          <a:latin typeface="Candara" panose="020E0502030303020204" pitchFamily="34" charset="0"/>
                        </a:rPr>
                        <a:t>&lt;option</a:t>
                      </a:r>
                      <a:r>
                        <a:rPr lang="en-US" sz="1800" baseline="0" dirty="0" smtClean="0">
                          <a:latin typeface="Candara" panose="020E0502030303020204" pitchFamily="34" charset="0"/>
                        </a:rPr>
                        <a:t>&gt;</a:t>
                      </a:r>
                      <a:endParaRPr lang="en-US" sz="1800" dirty="0">
                        <a:latin typeface="Candara" panose="020E0502030303020204" pitchFamily="34" charset="0"/>
                      </a:endParaRPr>
                    </a:p>
                  </a:txBody>
                  <a:tcPr marL="91432" marR="91432" marT="45735" marB="45735" anchor="ctr"/>
                </a:tc>
                <a:tc>
                  <a:txBody>
                    <a:bodyPr/>
                    <a:lstStyle/>
                    <a:p>
                      <a:r>
                        <a:rPr lang="en-US" sz="1800" dirty="0" smtClean="0">
                          <a:latin typeface="Candara" panose="020E0502030303020204" pitchFamily="34" charset="0"/>
                        </a:rPr>
                        <a:t>value</a:t>
                      </a:r>
                      <a:endParaRPr lang="en-US" sz="1800" dirty="0">
                        <a:latin typeface="Candara" panose="020E0502030303020204" pitchFamily="34" charset="0"/>
                      </a:endParaRPr>
                    </a:p>
                  </a:txBody>
                  <a:tcPr marL="91432" marR="91432" marT="45735" marB="45735" anchor="ctr"/>
                </a:tc>
                <a:tc>
                  <a:txBody>
                    <a:bodyPr/>
                    <a:lstStyle/>
                    <a:p>
                      <a:r>
                        <a:rPr lang="en-US" sz="1800" dirty="0" smtClean="0">
                          <a:latin typeface="Candara" panose="020E0502030303020204" pitchFamily="34" charset="0"/>
                        </a:rPr>
                        <a:t>Specifies</a:t>
                      </a:r>
                      <a:r>
                        <a:rPr lang="en-US" sz="1800" baseline="0" dirty="0" smtClean="0">
                          <a:latin typeface="Candara" panose="020E0502030303020204" pitchFamily="34" charset="0"/>
                        </a:rPr>
                        <a:t> the value to be sent to a server</a:t>
                      </a:r>
                      <a:endParaRPr lang="en-US" sz="1800" dirty="0">
                        <a:latin typeface="Candara" panose="020E0502030303020204" pitchFamily="34" charset="0"/>
                      </a:endParaRPr>
                    </a:p>
                  </a:txBody>
                  <a:tcPr marL="91432" marR="91432" marT="45735" marB="45735" anchor="ctr"/>
                </a:tc>
              </a:tr>
              <a:tr h="384302">
                <a:tc vMerge="1">
                  <a:txBody>
                    <a:bodyPr/>
                    <a:lstStyle/>
                    <a:p>
                      <a:endParaRPr lang="en-US" sz="1800" dirty="0">
                        <a:latin typeface="Candara" panose="020E0502030303020204" pitchFamily="34" charset="0"/>
                      </a:endParaRPr>
                    </a:p>
                  </a:txBody>
                  <a:tcPr marL="91432" marR="91432" marT="45727" marB="45727" anchor="ctr"/>
                </a:tc>
                <a:tc>
                  <a:txBody>
                    <a:bodyPr/>
                    <a:lstStyle/>
                    <a:p>
                      <a:r>
                        <a:rPr lang="en-US" sz="1800" dirty="0" smtClean="0">
                          <a:latin typeface="Candara" panose="020E0502030303020204" pitchFamily="34" charset="0"/>
                        </a:rPr>
                        <a:t>Selected</a:t>
                      </a:r>
                      <a:endParaRPr lang="en-US" sz="1800" dirty="0">
                        <a:latin typeface="Candara" panose="020E0502030303020204" pitchFamily="34" charset="0"/>
                      </a:endParaRPr>
                    </a:p>
                  </a:txBody>
                  <a:tcPr marL="91432" marR="91432" marT="45735" marB="45735" anchor="ctr"/>
                </a:tc>
                <a:tc>
                  <a:txBody>
                    <a:bodyPr/>
                    <a:lstStyle/>
                    <a:p>
                      <a:r>
                        <a:rPr lang="en-US" sz="1800" dirty="0" smtClean="0">
                          <a:latin typeface="Candara" panose="020E0502030303020204" pitchFamily="34" charset="0"/>
                        </a:rPr>
                        <a:t>Makes option to be selected by default</a:t>
                      </a:r>
                      <a:endParaRPr lang="en-US" sz="1800" dirty="0">
                        <a:latin typeface="Candara" panose="020E0502030303020204" pitchFamily="34" charset="0"/>
                      </a:endParaRPr>
                    </a:p>
                  </a:txBody>
                  <a:tcPr marL="91432" marR="91432" marT="45735" marB="45735" anchor="ctr"/>
                </a:tc>
              </a:tr>
            </a:tbl>
          </a:graphicData>
        </a:graphic>
      </p:graphicFrame>
    </p:spTree>
    <p:extLst>
      <p:ext uri="{BB962C8B-B14F-4D97-AF65-F5344CB8AC3E}">
        <p14:creationId xmlns:p14="http://schemas.microsoft.com/office/powerpoint/2010/main" val="358471272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200" y="5576888"/>
            <a:ext cx="3419475" cy="533400"/>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AutoShape 10"/>
          <p:cNvSpPr>
            <a:spLocks noChangeArrowheads="1"/>
          </p:cNvSpPr>
          <p:nvPr/>
        </p:nvSpPr>
        <p:spPr bwMode="auto">
          <a:xfrm>
            <a:off x="782638" y="1498699"/>
            <a:ext cx="6764337" cy="394652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dirty="0">
                <a:latin typeface="+mj-lt"/>
              </a:rPr>
              <a:t>&lt;!DOCTYPE html&gt;</a:t>
            </a:r>
          </a:p>
          <a:p>
            <a:pPr>
              <a:defRPr/>
            </a:pPr>
            <a:r>
              <a:rPr lang="en-US" dirty="0">
                <a:latin typeface="+mj-lt"/>
              </a:rPr>
              <a:t>&lt;html&gt;</a:t>
            </a:r>
          </a:p>
          <a:p>
            <a:pPr>
              <a:defRPr/>
            </a:pPr>
            <a:r>
              <a:rPr lang="en-US" dirty="0">
                <a:latin typeface="+mj-lt"/>
              </a:rPr>
              <a:t>&lt;body&gt;Select a country: </a:t>
            </a:r>
          </a:p>
          <a:p>
            <a:pPr>
              <a:defRPr/>
            </a:pPr>
            <a:r>
              <a:rPr lang="en-US" dirty="0">
                <a:latin typeface="+mj-lt"/>
              </a:rPr>
              <a:t>        &lt;select name="country"&gt;</a:t>
            </a:r>
          </a:p>
          <a:p>
            <a:pPr>
              <a:defRPr/>
            </a:pPr>
            <a:r>
              <a:rPr lang="en-US" dirty="0">
                <a:latin typeface="+mj-lt"/>
              </a:rPr>
              <a:t>	  &lt;option value="Germany"&gt;Germany&lt;/option&gt;</a:t>
            </a:r>
          </a:p>
          <a:p>
            <a:pPr>
              <a:defRPr/>
            </a:pPr>
            <a:r>
              <a:rPr lang="en-US" dirty="0">
                <a:latin typeface="+mj-lt"/>
              </a:rPr>
              <a:t>	  &lt;option value="India" selected&gt;India&lt;/option&gt;</a:t>
            </a:r>
          </a:p>
          <a:p>
            <a:pPr>
              <a:defRPr/>
            </a:pPr>
            <a:r>
              <a:rPr lang="en-US" dirty="0">
                <a:latin typeface="+mj-lt"/>
              </a:rPr>
              <a:t>	  &lt;option value="China"&gt;China&lt;/option&gt;</a:t>
            </a:r>
          </a:p>
          <a:p>
            <a:pPr>
              <a:defRPr/>
            </a:pPr>
            <a:r>
              <a:rPr lang="en-US" dirty="0">
                <a:latin typeface="+mj-lt"/>
              </a:rPr>
              <a:t>	  &lt;option value="Japan" &gt;Japan&lt;/option&gt;</a:t>
            </a:r>
          </a:p>
          <a:p>
            <a:pPr>
              <a:defRPr/>
            </a:pPr>
            <a:r>
              <a:rPr lang="en-US" dirty="0">
                <a:latin typeface="+mj-lt"/>
              </a:rPr>
              <a:t>        &lt;/select&gt;</a:t>
            </a:r>
          </a:p>
          <a:p>
            <a:pPr>
              <a:defRPr/>
            </a:pPr>
            <a:r>
              <a:rPr lang="en-US" dirty="0">
                <a:latin typeface="+mj-lt"/>
              </a:rPr>
              <a:t>&lt;/body&gt;</a:t>
            </a:r>
          </a:p>
          <a:p>
            <a:pPr>
              <a:defRPr/>
            </a:pPr>
            <a:r>
              <a:rPr lang="en-US" dirty="0">
                <a:latin typeface="+mj-lt"/>
              </a:rPr>
              <a:t>&lt;/html&gt;</a:t>
            </a:r>
          </a:p>
          <a:p>
            <a:pPr algn="ctr">
              <a:defRPr/>
            </a:pPr>
            <a:endParaRPr lang="en-US" b="1" dirty="0">
              <a:latin typeface="+mj-lt"/>
            </a:endParaRPr>
          </a:p>
        </p:txBody>
      </p:sp>
      <p:sp>
        <p:nvSpPr>
          <p:cNvPr id="2" name="Title 1"/>
          <p:cNvSpPr>
            <a:spLocks noGrp="1"/>
          </p:cNvSpPr>
          <p:nvPr>
            <p:ph type="title"/>
          </p:nvPr>
        </p:nvSpPr>
        <p:spPr>
          <a:xfrm>
            <a:off x="-11428" y="3881"/>
            <a:ext cx="9143999" cy="1002135"/>
          </a:xfrm>
        </p:spPr>
        <p:txBody>
          <a:bodyPr/>
          <a:lstStyle/>
          <a:p>
            <a:r>
              <a:rPr lang="en-US" sz="1200" dirty="0"/>
              <a:t>2.1 HTML form element</a:t>
            </a:r>
            <a:br>
              <a:rPr lang="en-US" sz="1200" dirty="0"/>
            </a:br>
            <a:r>
              <a:rPr lang="en-US" dirty="0"/>
              <a:t>Drop down list - </a:t>
            </a:r>
            <a:r>
              <a:rPr lang="en-US" dirty="0" smtClean="0"/>
              <a:t>Example</a:t>
            </a:r>
            <a:endParaRPr lang="en-US" dirty="0"/>
          </a:p>
        </p:txBody>
      </p:sp>
      <p:sp>
        <p:nvSpPr>
          <p:cNvPr id="3" name="Content Placeholder 2"/>
          <p:cNvSpPr>
            <a:spLocks noGrp="1"/>
          </p:cNvSpPr>
          <p:nvPr>
            <p:ph idx="1"/>
          </p:nvPr>
        </p:nvSpPr>
        <p:spPr>
          <a:xfrm>
            <a:off x="298516" y="1521553"/>
            <a:ext cx="8845484" cy="4643751"/>
          </a:xfrm>
        </p:spPr>
        <p:txBody>
          <a:bodyPr/>
          <a:lstStyle/>
          <a:p>
            <a:endParaRPr lang="en-US" dirty="0"/>
          </a:p>
        </p:txBody>
      </p:sp>
    </p:spTree>
    <p:extLst>
      <p:ext uri="{BB962C8B-B14F-4D97-AF65-F5344CB8AC3E}">
        <p14:creationId xmlns:p14="http://schemas.microsoft.com/office/powerpoint/2010/main" val="1351229432"/>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002135"/>
          </a:xfrm>
        </p:spPr>
        <p:txBody>
          <a:bodyPr/>
          <a:lstStyle/>
          <a:p>
            <a:r>
              <a:rPr lang="en-US" sz="1200" dirty="0"/>
              <a:t>2.1 HTML form element</a:t>
            </a:r>
            <a:br>
              <a:rPr lang="en-US" sz="1200" dirty="0"/>
            </a:br>
            <a:r>
              <a:rPr lang="en-US" dirty="0"/>
              <a:t>File </a:t>
            </a:r>
            <a:r>
              <a:rPr lang="en-US" dirty="0" smtClean="0"/>
              <a:t>Upload</a:t>
            </a:r>
            <a:endParaRPr lang="en-US" dirty="0"/>
          </a:p>
        </p:txBody>
      </p:sp>
      <p:sp>
        <p:nvSpPr>
          <p:cNvPr id="22530" name="Rectangle 2"/>
          <p:cNvSpPr>
            <a:spLocks noGrp="1" noChangeArrowheads="1"/>
          </p:cNvSpPr>
          <p:nvPr>
            <p:ph idx="1"/>
          </p:nvPr>
        </p:nvSpPr>
        <p:spPr/>
        <p:txBody>
          <a:bodyPr lIns="90360" tIns="44280" rIns="90360" bIns="44280" rtlCol="0">
            <a:noAutofit/>
          </a:bodyPr>
          <a:lstStyle/>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dirty="0" smtClean="0">
                <a:solidFill>
                  <a:schemeClr val="bg2">
                    <a:lumMod val="50000"/>
                  </a:schemeClr>
                </a:solidFill>
              </a:rPr>
              <a:t>File upload will </a:t>
            </a:r>
            <a:r>
              <a:rPr lang="en-US" dirty="0" smtClean="0">
                <a:solidFill>
                  <a:schemeClr val="bg2">
                    <a:lumMod val="50000"/>
                  </a:schemeClr>
                </a:solidFill>
              </a:rPr>
              <a:t>allow the user to upload a file from the desktop to an application in browser.</a:t>
            </a:r>
            <a:endParaRPr lang="en-US"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altLang="en-US" dirty="0" smtClean="0">
                <a:solidFill>
                  <a:schemeClr val="bg2">
                    <a:lumMod val="50000"/>
                  </a:schemeClr>
                </a:solidFill>
              </a:rPr>
              <a:t>The below code is used to </a:t>
            </a:r>
            <a:r>
              <a:rPr lang="en-US" altLang="en-US" dirty="0">
                <a:solidFill>
                  <a:schemeClr val="bg2">
                    <a:lumMod val="50000"/>
                  </a:schemeClr>
                </a:solidFill>
              </a:rPr>
              <a:t>d</a:t>
            </a:r>
            <a:r>
              <a:rPr lang="en-US" dirty="0" smtClean="0">
                <a:solidFill>
                  <a:schemeClr val="bg2">
                    <a:lumMod val="50000"/>
                  </a:schemeClr>
                </a:solidFill>
              </a:rPr>
              <a:t>efine a file-select field and a "Browse..." button (for file uploads):</a:t>
            </a:r>
          </a:p>
          <a:p>
            <a:pPr marL="739775" lvl="1" indent="-282575" defTabSz="914342" eaLnBrk="1" fontAlgn="auto" hangingPunct="1">
              <a:spcBef>
                <a:spcPts val="0"/>
              </a:spcBef>
              <a:buClr>
                <a:schemeClr val="accent3"/>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dirty="0" smtClean="0">
                <a:solidFill>
                  <a:schemeClr val="bg2">
                    <a:lumMod val="50000"/>
                  </a:schemeClr>
                </a:solidFill>
              </a:rPr>
              <a:t>&lt;input type=“file”/&gt;</a:t>
            </a:r>
          </a:p>
          <a:p>
            <a:pPr marL="739775" lvl="1" indent="-282575" defTabSz="914342" eaLnBrk="1" fontAlgn="auto" hangingPunct="1">
              <a:spcBef>
                <a:spcPts val="0"/>
              </a:spcBef>
              <a:buClr>
                <a:schemeClr val="accent3"/>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dirty="0">
              <a:solidFill>
                <a:schemeClr val="bg2">
                  <a:lumMod val="50000"/>
                </a:schemeClr>
              </a:solidFill>
            </a:endParaRPr>
          </a:p>
          <a:p>
            <a:pPr marL="739775" lvl="1" indent="-282575" defTabSz="914342" eaLnBrk="1" fontAlgn="auto" hangingPunct="1">
              <a:spcBef>
                <a:spcPts val="0"/>
              </a:spcBef>
              <a:buClr>
                <a:schemeClr val="accent3"/>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dirty="0" smtClean="0">
              <a:solidFill>
                <a:schemeClr val="bg2">
                  <a:lumMod val="50000"/>
                </a:schemeClr>
              </a:solidFill>
            </a:endParaRPr>
          </a:p>
          <a:p>
            <a:pPr marL="739775" lvl="1" indent="-282575" defTabSz="914342" eaLnBrk="1" fontAlgn="auto" hangingPunct="1">
              <a:spcBef>
                <a:spcPts val="0"/>
              </a:spcBef>
              <a:buClr>
                <a:schemeClr val="accent3"/>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dirty="0">
              <a:solidFill>
                <a:schemeClr val="bg2">
                  <a:lumMod val="50000"/>
                </a:schemeClr>
              </a:solidFill>
            </a:endParaRPr>
          </a:p>
          <a:p>
            <a:pPr marL="739775" lvl="1" indent="-282575" defTabSz="914342" eaLnBrk="1" fontAlgn="auto" hangingPunct="1">
              <a:spcBef>
                <a:spcPts val="0"/>
              </a:spcBef>
              <a:buClr>
                <a:schemeClr val="accent3"/>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dirty="0" smtClean="0">
              <a:solidFill>
                <a:schemeClr val="bg2">
                  <a:lumMod val="50000"/>
                </a:schemeClr>
              </a:solidFill>
            </a:endParaRPr>
          </a:p>
          <a:p>
            <a:pPr marL="739775" lvl="1" indent="-282575" defTabSz="914342" eaLnBrk="1" fontAlgn="auto" hangingPunct="1">
              <a:spcBef>
                <a:spcPts val="0"/>
              </a:spcBef>
              <a:buClr>
                <a:schemeClr val="accent3"/>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dirty="0">
              <a:solidFill>
                <a:schemeClr val="bg2">
                  <a:lumMod val="50000"/>
                </a:schemeClr>
              </a:solidFill>
            </a:endParaRPr>
          </a:p>
          <a:p>
            <a:pPr marL="739775" lvl="1" indent="-282575" defTabSz="914342" eaLnBrk="1" fontAlgn="auto" hangingPunct="1">
              <a:spcBef>
                <a:spcPts val="0"/>
              </a:spcBef>
              <a:buClr>
                <a:schemeClr val="accent3"/>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dirty="0" smtClean="0">
              <a:solidFill>
                <a:schemeClr val="bg2">
                  <a:lumMod val="50000"/>
                </a:schemeClr>
              </a:solidFill>
            </a:endParaRPr>
          </a:p>
          <a:p>
            <a:pPr marL="347663" indent="-347663" defTabSz="914342" eaLnBrk="1" fontAlgn="auto" hangingPunct="1">
              <a:spcBef>
                <a:spcPts val="0"/>
              </a:spcBef>
              <a:spcAft>
                <a:spcPts val="0"/>
              </a:spcAft>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chemeClr val="bg2">
                    <a:lumMod val="50000"/>
                  </a:schemeClr>
                </a:solidFill>
                <a:ea typeface="Arial Unicode MS" pitchFamily="34" charset="-128"/>
                <a:cs typeface="Arial Unicode MS" pitchFamily="34" charset="-128"/>
              </a:rPr>
              <a:t>In &lt;form&gt; tag, use </a:t>
            </a:r>
            <a:r>
              <a:rPr lang="en-US" dirty="0" err="1">
                <a:solidFill>
                  <a:schemeClr val="bg2">
                    <a:lumMod val="50000"/>
                  </a:schemeClr>
                </a:solidFill>
              </a:rPr>
              <a:t>enctype</a:t>
            </a:r>
            <a:r>
              <a:rPr lang="en-US" dirty="0">
                <a:solidFill>
                  <a:schemeClr val="bg2">
                    <a:lumMod val="50000"/>
                  </a:schemeClr>
                </a:solidFill>
              </a:rPr>
              <a:t>="multipart/form-data“ if file need to be uploaded using file selector form element.</a:t>
            </a:r>
            <a:endParaRPr lang="en-US" dirty="0">
              <a:solidFill>
                <a:srgbClr val="990000"/>
              </a:solidFill>
            </a:endParaRPr>
          </a:p>
          <a:p>
            <a:pPr marL="295275" indent="-295275" defTabSz="914342" eaLnBrk="1" fontAlgn="auto" hangingPunct="1">
              <a:spcBef>
                <a:spcPts val="0"/>
              </a:spcBef>
              <a:spcAft>
                <a:spcPts val="0"/>
              </a:spcAft>
              <a:buClr>
                <a:srgbClr val="A11133"/>
              </a:buClr>
              <a:buFont typeface="Trebuchet MS"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a:solidFill>
                <a:srgbClr val="990000"/>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dirty="0" smtClean="0">
              <a:solidFill>
                <a:schemeClr val="bg2">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661525841"/>
              </p:ext>
            </p:extLst>
          </p:nvPr>
        </p:nvGraphicFramePr>
        <p:xfrm>
          <a:off x="1152525" y="3215109"/>
          <a:ext cx="6762750" cy="1870075"/>
        </p:xfrm>
        <a:graphic>
          <a:graphicData uri="http://schemas.openxmlformats.org/drawingml/2006/table">
            <a:tbl>
              <a:tblPr firstRow="1" bandRow="1">
                <a:tableStyleId>{5C22544A-7EE6-4342-B048-85BDC9FD1C3A}</a:tableStyleId>
              </a:tblPr>
              <a:tblGrid>
                <a:gridCol w="1320756"/>
                <a:gridCol w="5441994"/>
              </a:tblGrid>
              <a:tr h="454461">
                <a:tc>
                  <a:txBody>
                    <a:bodyPr/>
                    <a:lstStyle/>
                    <a:p>
                      <a:r>
                        <a:rPr lang="en-US" sz="1800" b="1" dirty="0" smtClean="0">
                          <a:latin typeface="Candara" panose="020E0502030303020204" pitchFamily="34" charset="0"/>
                        </a:rPr>
                        <a:t>Attribute</a:t>
                      </a:r>
                      <a:endParaRPr lang="en-US" sz="1800" b="1" dirty="0">
                        <a:latin typeface="Candara" panose="020E0502030303020204" pitchFamily="34" charset="0"/>
                      </a:endParaRPr>
                    </a:p>
                  </a:txBody>
                  <a:tcPr marL="91427" marR="91427" marT="45709" marB="45709" anchor="ctr"/>
                </a:tc>
                <a:tc>
                  <a:txBody>
                    <a:bodyPr/>
                    <a:lstStyle/>
                    <a:p>
                      <a:r>
                        <a:rPr lang="en-US" sz="1800" b="1" dirty="0" smtClean="0">
                          <a:latin typeface="Candara" panose="020E0502030303020204" pitchFamily="34" charset="0"/>
                        </a:rPr>
                        <a:t>Description</a:t>
                      </a:r>
                      <a:endParaRPr lang="en-US" sz="1800" b="1" dirty="0">
                        <a:latin typeface="Candara" panose="020E0502030303020204" pitchFamily="34" charset="0"/>
                      </a:endParaRPr>
                    </a:p>
                  </a:txBody>
                  <a:tcPr marL="91427" marR="91427" marT="45709" marB="45709" anchor="ctr"/>
                </a:tc>
              </a:tr>
              <a:tr h="404763">
                <a:tc>
                  <a:txBody>
                    <a:bodyPr/>
                    <a:lstStyle/>
                    <a:p>
                      <a:r>
                        <a:rPr lang="en-US" sz="1800" dirty="0" smtClean="0">
                          <a:latin typeface="Candara" panose="020E0502030303020204" pitchFamily="34" charset="0"/>
                        </a:rPr>
                        <a:t>Name</a:t>
                      </a:r>
                      <a:endParaRPr lang="en-US" sz="1800" dirty="0">
                        <a:latin typeface="Candara" panose="020E0502030303020204" pitchFamily="34" charset="0"/>
                      </a:endParaRPr>
                    </a:p>
                  </a:txBody>
                  <a:tcPr marL="91429" marR="91429" marT="45737" marB="45737" anchor="ctr"/>
                </a:tc>
                <a:tc>
                  <a:txBody>
                    <a:bodyPr/>
                    <a:lstStyle/>
                    <a:p>
                      <a:r>
                        <a:rPr lang="en-US" sz="1800" dirty="0" smtClean="0">
                          <a:latin typeface="Candara" panose="020E0502030303020204" pitchFamily="34" charset="0"/>
                        </a:rPr>
                        <a:t>Defines a name for the file upload dialog box</a:t>
                      </a:r>
                    </a:p>
                  </a:txBody>
                  <a:tcPr marL="91429" marR="91429" marT="45737" marB="45737" anchor="ctr"/>
                </a:tc>
              </a:tr>
              <a:tr h="370621">
                <a:tc>
                  <a:txBody>
                    <a:bodyPr/>
                    <a:lstStyle/>
                    <a:p>
                      <a:r>
                        <a:rPr lang="en-US" sz="1800" dirty="0" smtClean="0">
                          <a:latin typeface="Candara" panose="020E0502030303020204" pitchFamily="34" charset="0"/>
                        </a:rPr>
                        <a:t>Disabled</a:t>
                      </a:r>
                      <a:endParaRPr lang="en-US" sz="1800" dirty="0">
                        <a:latin typeface="Candara" panose="020E0502030303020204" pitchFamily="34" charset="0"/>
                      </a:endParaRPr>
                    </a:p>
                  </a:txBody>
                  <a:tcPr marL="91429" marR="91429" marT="45737" marB="45737" anchor="ctr"/>
                </a:tc>
                <a:tc>
                  <a:txBody>
                    <a:bodyPr/>
                    <a:lstStyle/>
                    <a:p>
                      <a:r>
                        <a:rPr lang="en-US" sz="1800" dirty="0" smtClean="0">
                          <a:latin typeface="Candara" panose="020E0502030303020204" pitchFamily="34" charset="0"/>
                        </a:rPr>
                        <a:t>Disable element</a:t>
                      </a:r>
                      <a:endParaRPr lang="en-US" sz="1800" dirty="0">
                        <a:latin typeface="Candara" panose="020E0502030303020204" pitchFamily="34" charset="0"/>
                      </a:endParaRPr>
                    </a:p>
                  </a:txBody>
                  <a:tcPr marL="91429" marR="91429" marT="45737" marB="45737" anchor="ctr"/>
                </a:tc>
              </a:tr>
              <a:tr h="640230">
                <a:tc>
                  <a:txBody>
                    <a:bodyPr/>
                    <a:lstStyle/>
                    <a:p>
                      <a:r>
                        <a:rPr lang="en-US" sz="1800" dirty="0" smtClean="0">
                          <a:latin typeface="Candara" panose="020E0502030303020204" pitchFamily="34" charset="0"/>
                        </a:rPr>
                        <a:t>Accept</a:t>
                      </a:r>
                      <a:endParaRPr lang="en-US" sz="1800" dirty="0">
                        <a:latin typeface="Candara" panose="020E0502030303020204" pitchFamily="34" charset="0"/>
                      </a:endParaRPr>
                    </a:p>
                  </a:txBody>
                  <a:tcPr marL="91429" marR="91429" marT="45737" marB="45737" anchor="ctr"/>
                </a:tc>
                <a:tc>
                  <a:txBody>
                    <a:bodyPr/>
                    <a:lstStyle/>
                    <a:p>
                      <a:r>
                        <a:rPr lang="en-US" sz="1800" dirty="0" smtClean="0">
                          <a:latin typeface="Candara" panose="020E0502030303020204" pitchFamily="34" charset="0"/>
                        </a:rPr>
                        <a:t>Specify</a:t>
                      </a:r>
                      <a:r>
                        <a:rPr lang="en-US" sz="1800" baseline="0" dirty="0" smtClean="0">
                          <a:latin typeface="Candara" panose="020E0502030303020204" pitchFamily="34" charset="0"/>
                        </a:rPr>
                        <a:t> MIME type to describe the file type which accepts by a server</a:t>
                      </a:r>
                      <a:endParaRPr lang="en-US" sz="1800" dirty="0">
                        <a:latin typeface="Candara" panose="020E0502030303020204" pitchFamily="34" charset="0"/>
                      </a:endParaRPr>
                    </a:p>
                  </a:txBody>
                  <a:tcPr marL="91429" marR="91429" marT="45737" marB="45737" anchor="ctr"/>
                </a:tc>
              </a:tr>
            </a:tbl>
          </a:graphicData>
        </a:graphic>
      </p:graphicFrame>
    </p:spTree>
    <p:extLst>
      <p:ext uri="{BB962C8B-B14F-4D97-AF65-F5344CB8AC3E}">
        <p14:creationId xmlns:p14="http://schemas.microsoft.com/office/powerpoint/2010/main" val="370380117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0"/>
          <p:cNvSpPr>
            <a:spLocks noChangeArrowheads="1"/>
          </p:cNvSpPr>
          <p:nvPr/>
        </p:nvSpPr>
        <p:spPr bwMode="auto">
          <a:xfrm>
            <a:off x="738188" y="1494765"/>
            <a:ext cx="6923087" cy="386145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dirty="0"/>
              <a:t>&lt;!DOCTYPE html&gt;</a:t>
            </a:r>
          </a:p>
          <a:p>
            <a:pPr>
              <a:defRPr/>
            </a:pPr>
            <a:r>
              <a:rPr lang="en-US" dirty="0"/>
              <a:t>&lt;html&gt;</a:t>
            </a:r>
          </a:p>
          <a:p>
            <a:pPr>
              <a:defRPr/>
            </a:pPr>
            <a:r>
              <a:rPr lang="en-US" dirty="0"/>
              <a:t>&lt;body&gt;</a:t>
            </a:r>
          </a:p>
          <a:p>
            <a:pPr>
              <a:defRPr/>
            </a:pPr>
            <a:r>
              <a:rPr lang="en-US" dirty="0"/>
              <a:t>        &lt;form method="post" action="success.html" 			</a:t>
            </a:r>
            <a:r>
              <a:rPr lang="en-US" dirty="0" err="1"/>
              <a:t>enctype</a:t>
            </a:r>
            <a:r>
              <a:rPr lang="en-US" dirty="0"/>
              <a:t>="multipart/</a:t>
            </a:r>
            <a:r>
              <a:rPr lang="en-US" dirty="0" err="1"/>
              <a:t>formdata</a:t>
            </a:r>
            <a:r>
              <a:rPr lang="en-US" dirty="0"/>
              <a:t>"&gt;</a:t>
            </a:r>
          </a:p>
          <a:p>
            <a:pPr>
              <a:defRPr/>
            </a:pPr>
            <a:r>
              <a:rPr lang="en-US" dirty="0"/>
              <a:t>	Select a photo to upload:</a:t>
            </a:r>
          </a:p>
          <a:p>
            <a:pPr>
              <a:defRPr/>
            </a:pPr>
            <a:r>
              <a:rPr lang="en-US" dirty="0"/>
              <a:t>	&lt;input type="file" name="photo"/&gt;</a:t>
            </a:r>
          </a:p>
          <a:p>
            <a:pPr>
              <a:defRPr/>
            </a:pPr>
            <a:r>
              <a:rPr lang="en-US" dirty="0"/>
              <a:t>          &lt;/form&gt;</a:t>
            </a:r>
          </a:p>
          <a:p>
            <a:pPr>
              <a:defRPr/>
            </a:pPr>
            <a:r>
              <a:rPr lang="en-US" dirty="0"/>
              <a:t>&lt;/body&gt;</a:t>
            </a:r>
          </a:p>
          <a:p>
            <a:pPr>
              <a:defRPr/>
            </a:pPr>
            <a:r>
              <a:rPr lang="en-US" dirty="0"/>
              <a:t>&lt;/html&gt;</a:t>
            </a:r>
          </a:p>
          <a:p>
            <a:pPr algn="ctr">
              <a:defRPr/>
            </a:pPr>
            <a:endParaRPr lang="en-US" b="1" dirty="0"/>
          </a:p>
        </p:txBody>
      </p:sp>
      <p:pic>
        <p:nvPicPr>
          <p:cNvPr id="297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00" y="5667375"/>
            <a:ext cx="6696075" cy="4857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1" y="694"/>
            <a:ext cx="9143999" cy="1002135"/>
          </a:xfrm>
        </p:spPr>
        <p:txBody>
          <a:bodyPr/>
          <a:lstStyle/>
          <a:p>
            <a:pPr eaLnBrk="0" hangingPunct="0">
              <a:lnSpc>
                <a:spcPct val="80000"/>
              </a:lnSpc>
              <a:defRPr/>
            </a:pPr>
            <a:r>
              <a:rPr lang="en-US" sz="1200" b="1" dirty="0">
                <a:solidFill>
                  <a:srgbClr val="000000"/>
                </a:solidFill>
              </a:rPr>
              <a:t>2.1 </a:t>
            </a:r>
            <a:r>
              <a:rPr lang="en-US" sz="1200" dirty="0">
                <a:solidFill>
                  <a:srgbClr val="000000"/>
                </a:solidFill>
              </a:rPr>
              <a:t>HTML form element</a:t>
            </a:r>
            <a:r>
              <a:rPr lang="en-US" sz="1200" b="1" dirty="0">
                <a:solidFill>
                  <a:srgbClr val="000000"/>
                </a:solidFill>
              </a:rPr>
              <a:t/>
            </a:r>
            <a:br>
              <a:rPr lang="en-US" sz="1200" b="1" dirty="0">
                <a:solidFill>
                  <a:srgbClr val="000000"/>
                </a:solidFill>
              </a:rPr>
            </a:br>
            <a:r>
              <a:rPr lang="en-US" altLang="en-US" dirty="0">
                <a:solidFill>
                  <a:srgbClr val="000000"/>
                </a:solidFill>
              </a:rPr>
              <a:t>File Upload- </a:t>
            </a:r>
            <a:r>
              <a:rPr lang="en-US" altLang="en-US" dirty="0" smtClean="0">
                <a:solidFill>
                  <a:srgbClr val="000000"/>
                </a:solidFill>
              </a:rPr>
              <a:t>Example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3781906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HTML form element</a:t>
            </a:r>
            <a:r>
              <a:rPr lang="en-US" dirty="0"/>
              <a:t/>
            </a:r>
            <a:br>
              <a:rPr lang="en-US" dirty="0"/>
            </a:br>
            <a:r>
              <a:rPr lang="en-US" dirty="0" smtClean="0"/>
              <a:t>Button</a:t>
            </a:r>
            <a:endParaRPr lang="en-US" dirty="0"/>
          </a:p>
        </p:txBody>
      </p:sp>
      <p:sp>
        <p:nvSpPr>
          <p:cNvPr id="30722" name="Rectangle 2"/>
          <p:cNvSpPr>
            <a:spLocks noGrp="1" noChangeArrowheads="1"/>
          </p:cNvSpPr>
          <p:nvPr>
            <p:ph idx="1"/>
          </p:nvPr>
        </p:nvSpPr>
        <p:spPr/>
        <p:txBody>
          <a:bodyPr lIns="90360" tIns="44280" rIns="90360" bIns="44280"/>
          <a:lstStyle/>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altLang="en-US" smtClean="0"/>
              <a:t>Different types of button which is possible to be created in HTML5 are as shown below:</a:t>
            </a:r>
          </a:p>
          <a:p>
            <a:pPr marL="677863" lvl="1" indent="-1698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mtClean="0"/>
          </a:p>
        </p:txBody>
      </p:sp>
      <p:graphicFrame>
        <p:nvGraphicFramePr>
          <p:cNvPr id="4" name="Table 3"/>
          <p:cNvGraphicFramePr>
            <a:graphicFrameLocks noGrp="1"/>
          </p:cNvGraphicFramePr>
          <p:nvPr/>
        </p:nvGraphicFramePr>
        <p:xfrm>
          <a:off x="423863" y="2370138"/>
          <a:ext cx="8186736" cy="2200276"/>
        </p:xfrm>
        <a:graphic>
          <a:graphicData uri="http://schemas.openxmlformats.org/drawingml/2006/table">
            <a:tbl>
              <a:tblPr firstRow="1" bandRow="1">
                <a:tableStyleId>{5C22544A-7EE6-4342-B048-85BDC9FD1C3A}</a:tableStyleId>
              </a:tblPr>
              <a:tblGrid>
                <a:gridCol w="2510952"/>
                <a:gridCol w="1669509"/>
                <a:gridCol w="4006275"/>
              </a:tblGrid>
              <a:tr h="454045">
                <a:tc>
                  <a:txBody>
                    <a:bodyPr/>
                    <a:lstStyle/>
                    <a:p>
                      <a:pPr marL="0" algn="l" defTabSz="914400" rtl="0" eaLnBrk="1" latinLnBrk="0" hangingPunct="1"/>
                      <a:r>
                        <a:rPr lang="en-US" sz="1800" kern="1200" dirty="0" smtClean="0">
                          <a:solidFill>
                            <a:schemeClr val="bg1"/>
                          </a:solidFill>
                          <a:latin typeface="+mn-lt"/>
                          <a:ea typeface="+mn-ea"/>
                          <a:cs typeface="+mn-cs"/>
                        </a:rPr>
                        <a:t>Field type</a:t>
                      </a:r>
                      <a:endParaRPr lang="en-US" sz="1800" kern="1200" dirty="0">
                        <a:solidFill>
                          <a:schemeClr val="bg1"/>
                        </a:solidFill>
                        <a:latin typeface="+mn-lt"/>
                        <a:ea typeface="+mn-ea"/>
                        <a:cs typeface="+mn-cs"/>
                      </a:endParaRPr>
                    </a:p>
                  </a:txBody>
                  <a:tcPr marL="91438" marR="91438" marT="45668" marB="45668" anchor="ctr"/>
                </a:tc>
                <a:tc>
                  <a:txBody>
                    <a:bodyPr/>
                    <a:lstStyle/>
                    <a:p>
                      <a:r>
                        <a:rPr lang="en-US" sz="1800" b="1" dirty="0" smtClean="0">
                          <a:latin typeface="+mn-lt"/>
                        </a:rPr>
                        <a:t>Element</a:t>
                      </a:r>
                      <a:endParaRPr lang="en-US" sz="1800" b="1" dirty="0">
                        <a:latin typeface="+mn-lt"/>
                      </a:endParaRPr>
                    </a:p>
                  </a:txBody>
                  <a:tcPr marL="91438" marR="91438" marT="45668" marB="45668" anchor="ctr"/>
                </a:tc>
                <a:tc>
                  <a:txBody>
                    <a:bodyPr/>
                    <a:lstStyle/>
                    <a:p>
                      <a:endParaRPr lang="en-US" sz="1800" b="1" dirty="0">
                        <a:latin typeface="+mn-lt"/>
                      </a:endParaRPr>
                    </a:p>
                  </a:txBody>
                  <a:tcPr marL="91438" marR="91438" marT="45668" marB="45668" anchor="ctr"/>
                </a:tc>
              </a:tr>
              <a:tr h="640032">
                <a:tc>
                  <a:txBody>
                    <a:bodyPr/>
                    <a:lstStyle/>
                    <a:p>
                      <a:r>
                        <a:rPr lang="en-US" sz="1800" dirty="0" smtClean="0">
                          <a:latin typeface="+mn-lt"/>
                        </a:rPr>
                        <a:t>&lt;input type=“button”&gt;</a:t>
                      </a:r>
                      <a:endParaRPr lang="en-US" sz="1800" dirty="0">
                        <a:latin typeface="+mn-lt"/>
                      </a:endParaRPr>
                    </a:p>
                  </a:txBody>
                  <a:tcPr marT="45696" marB="45696" anchor="ctr"/>
                </a:tc>
                <a:tc>
                  <a:txBody>
                    <a:bodyPr/>
                    <a:lstStyle/>
                    <a:p>
                      <a:r>
                        <a:rPr lang="en-US" sz="1800" dirty="0" smtClean="0">
                          <a:latin typeface="+mn-lt"/>
                        </a:rPr>
                        <a:t>Button</a:t>
                      </a:r>
                    </a:p>
                  </a:txBody>
                  <a:tcPr marT="45696" marB="45696" anchor="ctr"/>
                </a:tc>
                <a:tc>
                  <a:txBody>
                    <a:bodyPr/>
                    <a:lstStyle/>
                    <a:p>
                      <a:r>
                        <a:rPr lang="en-US" sz="1800" dirty="0" smtClean="0">
                          <a:effectLst/>
                          <a:latin typeface="+mn-lt"/>
                        </a:rPr>
                        <a:t>A clickable button, that activates a JavaScript when it is clicked</a:t>
                      </a:r>
                      <a:endParaRPr lang="en-US" sz="1800" dirty="0" smtClean="0">
                        <a:latin typeface="+mn-lt"/>
                      </a:endParaRPr>
                    </a:p>
                  </a:txBody>
                  <a:tcPr marT="45696" marB="45696" anchor="ctr"/>
                </a:tc>
              </a:tr>
              <a:tr h="466167">
                <a:tc>
                  <a:txBody>
                    <a:bodyPr/>
                    <a:lstStyle/>
                    <a:p>
                      <a:r>
                        <a:rPr lang="en-US" sz="1800" dirty="0" smtClean="0">
                          <a:latin typeface="+mn-lt"/>
                        </a:rPr>
                        <a:t>&lt;input type=“submit”&gt;</a:t>
                      </a:r>
                      <a:endParaRPr lang="en-US" sz="1800" dirty="0">
                        <a:latin typeface="+mn-lt"/>
                      </a:endParaRPr>
                    </a:p>
                  </a:txBody>
                  <a:tcPr marT="45696" marB="45696" anchor="ctr"/>
                </a:tc>
                <a:tc>
                  <a:txBody>
                    <a:bodyPr/>
                    <a:lstStyle/>
                    <a:p>
                      <a:r>
                        <a:rPr lang="en-US" sz="1800" dirty="0" smtClean="0">
                          <a:latin typeface="+mn-lt"/>
                        </a:rPr>
                        <a:t>Submit button</a:t>
                      </a:r>
                    </a:p>
                  </a:txBody>
                  <a:tcPr marT="45696" marB="45696" anchor="ctr"/>
                </a:tc>
                <a:tc>
                  <a:txBody>
                    <a:bodyPr/>
                    <a:lstStyle/>
                    <a:p>
                      <a:r>
                        <a:rPr lang="en-US" sz="1800" dirty="0" smtClean="0">
                          <a:latin typeface="+mn-lt"/>
                        </a:rPr>
                        <a:t>Defines a button for submitting a form</a:t>
                      </a:r>
                    </a:p>
                  </a:txBody>
                  <a:tcPr marT="45696" marB="45696" anchor="ctr"/>
                </a:tc>
              </a:tr>
              <a:tr h="640032">
                <a:tc>
                  <a:txBody>
                    <a:bodyPr/>
                    <a:lstStyle/>
                    <a:p>
                      <a:r>
                        <a:rPr lang="en-US" sz="1800" dirty="0" smtClean="0">
                          <a:latin typeface="+mn-lt"/>
                        </a:rPr>
                        <a:t>&lt;input type=“reset”&gt;</a:t>
                      </a:r>
                      <a:endParaRPr lang="en-US" sz="1800" dirty="0">
                        <a:latin typeface="+mn-lt"/>
                      </a:endParaRPr>
                    </a:p>
                  </a:txBody>
                  <a:tcPr marT="45696" marB="45696" anchor="ctr"/>
                </a:tc>
                <a:tc>
                  <a:txBody>
                    <a:bodyPr/>
                    <a:lstStyle/>
                    <a:p>
                      <a:r>
                        <a:rPr lang="en-US" sz="1800" dirty="0" smtClean="0">
                          <a:latin typeface="+mn-lt"/>
                        </a:rPr>
                        <a:t>Reset button</a:t>
                      </a:r>
                    </a:p>
                  </a:txBody>
                  <a:tcPr marT="45696" marB="45696" anchor="ctr"/>
                </a:tc>
                <a:tc>
                  <a:txBody>
                    <a:bodyPr/>
                    <a:lstStyle/>
                    <a:p>
                      <a:r>
                        <a:rPr lang="en-US" sz="1800" dirty="0" smtClean="0">
                          <a:effectLst/>
                          <a:latin typeface="+mn-lt"/>
                        </a:rPr>
                        <a:t>Define a reset button (resets all form values to default values)</a:t>
                      </a:r>
                      <a:endParaRPr lang="en-US" sz="1800" dirty="0" smtClean="0">
                        <a:latin typeface="+mn-lt"/>
                      </a:endParaRPr>
                    </a:p>
                  </a:txBody>
                  <a:tcPr marT="45696" marB="45696" anchor="ctr"/>
                </a:tc>
              </a:tr>
            </a:tbl>
          </a:graphicData>
        </a:graphic>
      </p:graphicFrame>
    </p:spTree>
    <p:extLst>
      <p:ext uri="{BB962C8B-B14F-4D97-AF65-F5344CB8AC3E}">
        <p14:creationId xmlns:p14="http://schemas.microsoft.com/office/powerpoint/2010/main" val="387202498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2.2 : HTML 5 new form elements </a:t>
            </a:r>
            <a:br>
              <a:rPr lang="en-US" sz="1200" dirty="0"/>
            </a:br>
            <a:r>
              <a:rPr lang="en-US" dirty="0" smtClean="0"/>
              <a:t>Number</a:t>
            </a:r>
            <a:endParaRPr lang="en-US" dirty="0"/>
          </a:p>
        </p:txBody>
      </p:sp>
      <p:sp>
        <p:nvSpPr>
          <p:cNvPr id="3" name="Content Placeholder 2"/>
          <p:cNvSpPr>
            <a:spLocks noGrp="1"/>
          </p:cNvSpPr>
          <p:nvPr>
            <p:ph idx="1"/>
          </p:nvPr>
        </p:nvSpPr>
        <p:spPr/>
        <p:txBody>
          <a:bodyPr/>
          <a:lstStyle/>
          <a:p>
            <a:r>
              <a:rPr lang="en-US" dirty="0"/>
              <a:t>Up and down button provided to increase and decrease the value.</a:t>
            </a:r>
          </a:p>
          <a:p>
            <a:r>
              <a:rPr lang="en-US" dirty="0"/>
              <a:t>Min and max parameters provided to limit the values.</a:t>
            </a:r>
          </a:p>
          <a:p>
            <a:r>
              <a:rPr lang="en-US" dirty="0"/>
              <a:t>Browser will treat it as simple </a:t>
            </a:r>
            <a:r>
              <a:rPr lang="en-US" dirty="0" err="1"/>
              <a:t>textfield</a:t>
            </a:r>
            <a:r>
              <a:rPr lang="en-US" dirty="0"/>
              <a:t> if it doesn’t support this type.</a:t>
            </a:r>
          </a:p>
          <a:p>
            <a:r>
              <a:rPr lang="en-US" dirty="0"/>
              <a:t>Syntax is </a:t>
            </a:r>
          </a:p>
          <a:p>
            <a:endParaRPr lang="en-US" dirty="0"/>
          </a:p>
          <a:p>
            <a:endParaRPr lang="en-US" dirty="0"/>
          </a:p>
          <a:p>
            <a:endParaRPr lang="en-US" dirty="0" smtClean="0"/>
          </a:p>
          <a:p>
            <a:r>
              <a:rPr lang="en-US" dirty="0" smtClean="0"/>
              <a:t>Limiting </a:t>
            </a:r>
            <a:r>
              <a:rPr lang="en-US" dirty="0"/>
              <a:t>the values for this field…</a:t>
            </a:r>
          </a:p>
          <a:p>
            <a:endParaRPr lang="en-US" dirty="0"/>
          </a:p>
          <a:p>
            <a:endParaRPr lang="en-US" dirty="0"/>
          </a:p>
        </p:txBody>
      </p:sp>
      <p:sp>
        <p:nvSpPr>
          <p:cNvPr id="4" name="Rounded Rectangle 3"/>
          <p:cNvSpPr/>
          <p:nvPr/>
        </p:nvSpPr>
        <p:spPr>
          <a:xfrm>
            <a:off x="719993" y="3162424"/>
            <a:ext cx="63246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solidFill>
                  <a:srgbClr val="000000"/>
                </a:solidFill>
                <a:ea typeface="ＭＳ Ｐゴシック" pitchFamily="34" charset="-128"/>
                <a:cs typeface="Arial" pitchFamily="34" charset="0"/>
              </a:rPr>
              <a:t>&lt;input id="movie" type="number" value="0"/&gt;</a:t>
            </a:r>
          </a:p>
        </p:txBody>
      </p:sp>
      <p:pic>
        <p:nvPicPr>
          <p:cNvPr id="13317" name="Picture 5"/>
          <p:cNvPicPr>
            <a:picLocks noChangeAspect="1" noChangeArrowheads="1"/>
          </p:cNvPicPr>
          <p:nvPr/>
        </p:nvPicPr>
        <p:blipFill>
          <a:blip r:embed="rId3"/>
          <a:srcRect/>
          <a:stretch>
            <a:fillRect/>
          </a:stretch>
        </p:blipFill>
        <p:spPr bwMode="auto">
          <a:xfrm>
            <a:off x="1690914" y="4771947"/>
            <a:ext cx="5410200" cy="1519238"/>
          </a:xfrm>
          <a:prstGeom prst="rect">
            <a:avLst/>
          </a:prstGeom>
          <a:noFill/>
          <a:ln w="9525">
            <a:noFill/>
            <a:miter lim="800000"/>
            <a:headEnd/>
            <a:tailEnd/>
          </a:ln>
        </p:spPr>
      </p:pic>
      <p:sp>
        <p:nvSpPr>
          <p:cNvPr id="2" name="Rounded Rectangle 3"/>
          <p:cNvSpPr/>
          <p:nvPr/>
        </p:nvSpPr>
        <p:spPr>
          <a:xfrm>
            <a:off x="650174" y="3717032"/>
            <a:ext cx="7843652" cy="3486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ea typeface="ＭＳ Ｐゴシック" pitchFamily="34" charset="-128"/>
                <a:cs typeface="Arial" pitchFamily="34" charset="0"/>
              </a:rPr>
              <a:t>&lt; input id="</a:t>
            </a:r>
            <a:r>
              <a:rPr lang="en-US" dirty="0" err="1">
                <a:solidFill>
                  <a:srgbClr val="000000"/>
                </a:solidFill>
                <a:ea typeface="ＭＳ Ｐゴシック" pitchFamily="34" charset="-128"/>
                <a:cs typeface="Arial" pitchFamily="34" charset="0"/>
              </a:rPr>
              <a:t>user_lic</a:t>
            </a:r>
            <a:r>
              <a:rPr lang="en-US" dirty="0">
                <a:solidFill>
                  <a:srgbClr val="000000"/>
                </a:solidFill>
                <a:ea typeface="ＭＳ Ｐゴシック" pitchFamily="34" charset="-128"/>
                <a:cs typeface="Arial" pitchFamily="34" charset="0"/>
              </a:rPr>
              <a:t>" type="number" min="5" max="30" step="5" value =""/&gt;</a:t>
            </a:r>
          </a:p>
        </p:txBody>
      </p:sp>
    </p:spTree>
    <p:extLst>
      <p:ext uri="{BB962C8B-B14F-4D97-AF65-F5344CB8AC3E}">
        <p14:creationId xmlns:p14="http://schemas.microsoft.com/office/powerpoint/2010/main" val="721669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2.2 : HTML 5 new form elements </a:t>
            </a:r>
            <a:br>
              <a:rPr lang="en-US" sz="1200" dirty="0"/>
            </a:br>
            <a:r>
              <a:rPr lang="en-US" dirty="0" smtClean="0"/>
              <a:t>Date</a:t>
            </a:r>
            <a:endParaRPr lang="en-US" dirty="0"/>
          </a:p>
        </p:txBody>
      </p:sp>
      <p:sp>
        <p:nvSpPr>
          <p:cNvPr id="2" name="Content Placeholder 1"/>
          <p:cNvSpPr>
            <a:spLocks noGrp="1"/>
          </p:cNvSpPr>
          <p:nvPr>
            <p:ph idx="1"/>
          </p:nvPr>
        </p:nvSpPr>
        <p:spPr/>
        <p:txBody>
          <a:bodyPr/>
          <a:lstStyle/>
          <a:p>
            <a:r>
              <a:rPr lang="en-US" dirty="0"/>
              <a:t>Date </a:t>
            </a:r>
          </a:p>
          <a:p>
            <a:pPr lvl="1"/>
            <a:r>
              <a:rPr lang="en-US" dirty="0"/>
              <a:t>Important and mostly used element</a:t>
            </a:r>
          </a:p>
          <a:p>
            <a:pPr lvl="1"/>
            <a:r>
              <a:rPr lang="en-US" dirty="0"/>
              <a:t>Simple to implement</a:t>
            </a:r>
          </a:p>
          <a:p>
            <a:pPr lvl="1"/>
            <a:r>
              <a:rPr lang="en-US" dirty="0"/>
              <a:t>Before HTML5, programmers used to write lines of </a:t>
            </a:r>
            <a:r>
              <a:rPr lang="en-US" dirty="0" err="1"/>
              <a:t>javascript</a:t>
            </a:r>
            <a:r>
              <a:rPr lang="en-US" dirty="0"/>
              <a:t> code for date picker</a:t>
            </a:r>
          </a:p>
          <a:p>
            <a:pPr lvl="1"/>
            <a:r>
              <a:rPr lang="en-US" dirty="0"/>
              <a:t>Input type for date:- date, week, month, time, </a:t>
            </a:r>
            <a:r>
              <a:rPr lang="en-US" dirty="0" err="1"/>
              <a:t>datetime</a:t>
            </a:r>
            <a:r>
              <a:rPr lang="en-US" dirty="0"/>
              <a:t> (gives UTC time), </a:t>
            </a:r>
            <a:r>
              <a:rPr lang="en-US" dirty="0" err="1"/>
              <a:t>datetime</a:t>
            </a:r>
            <a:r>
              <a:rPr lang="en-US" dirty="0"/>
              <a:t>-local (local time</a:t>
            </a:r>
            <a:r>
              <a:rPr lang="en-US" dirty="0" smtClean="0"/>
              <a:t>)</a:t>
            </a:r>
          </a:p>
          <a:p>
            <a:pPr lvl="1"/>
            <a:endParaRPr lang="en-US" dirty="0"/>
          </a:p>
          <a:p>
            <a:r>
              <a:rPr lang="en-US" dirty="0" smtClean="0"/>
              <a:t>Syntax </a:t>
            </a:r>
            <a:r>
              <a:rPr lang="en-US" dirty="0"/>
              <a:t>is </a:t>
            </a:r>
          </a:p>
          <a:p>
            <a:endParaRPr lang="en-US" dirty="0"/>
          </a:p>
          <a:p>
            <a:endParaRPr lang="en-US" dirty="0"/>
          </a:p>
          <a:p>
            <a:endParaRPr lang="en-US" dirty="0"/>
          </a:p>
          <a:p>
            <a:endParaRPr lang="en-US" dirty="0"/>
          </a:p>
          <a:p>
            <a:endParaRPr lang="en-US" dirty="0"/>
          </a:p>
          <a:p>
            <a:endParaRPr lang="en-US" dirty="0"/>
          </a:p>
        </p:txBody>
      </p:sp>
      <p:sp>
        <p:nvSpPr>
          <p:cNvPr id="4" name="Rounded Rectangle 3"/>
          <p:cNvSpPr/>
          <p:nvPr/>
        </p:nvSpPr>
        <p:spPr>
          <a:xfrm>
            <a:off x="2005800" y="3830371"/>
            <a:ext cx="5217391"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rgbClr val="000000"/>
                </a:solidFill>
                <a:ea typeface="ＭＳ Ｐゴシック" pitchFamily="34" charset="-128"/>
                <a:cs typeface="Arial" pitchFamily="34" charset="0"/>
              </a:rPr>
              <a:t>&lt;input id="meeting" type="date" value=""/&gt;</a:t>
            </a:r>
          </a:p>
        </p:txBody>
      </p:sp>
      <p:pic>
        <p:nvPicPr>
          <p:cNvPr id="16389" name="Picture 3"/>
          <p:cNvPicPr>
            <a:picLocks noChangeAspect="1" noChangeArrowheads="1"/>
          </p:cNvPicPr>
          <p:nvPr/>
        </p:nvPicPr>
        <p:blipFill>
          <a:blip r:embed="rId3"/>
          <a:srcRect/>
          <a:stretch>
            <a:fillRect/>
          </a:stretch>
        </p:blipFill>
        <p:spPr bwMode="auto">
          <a:xfrm>
            <a:off x="2221634" y="4468870"/>
            <a:ext cx="3943350" cy="1746250"/>
          </a:xfrm>
          <a:prstGeom prst="rect">
            <a:avLst/>
          </a:prstGeom>
          <a:noFill/>
          <a:ln w="9525">
            <a:noFill/>
            <a:miter lim="800000"/>
            <a:headEnd/>
            <a:tailEnd/>
          </a:ln>
        </p:spPr>
      </p:pic>
    </p:spTree>
    <p:extLst>
      <p:ext uri="{BB962C8B-B14F-4D97-AF65-F5344CB8AC3E}">
        <p14:creationId xmlns:p14="http://schemas.microsoft.com/office/powerpoint/2010/main" val="1785944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2.2 : HTML 5 new form elements</a:t>
            </a:r>
            <a:br>
              <a:rPr lang="en-US" sz="1200" dirty="0"/>
            </a:br>
            <a:r>
              <a:rPr lang="en-US" dirty="0" smtClean="0"/>
              <a:t>Email</a:t>
            </a:r>
            <a:endParaRPr lang="en-US" dirty="0"/>
          </a:p>
        </p:txBody>
      </p:sp>
      <p:sp>
        <p:nvSpPr>
          <p:cNvPr id="2" name="Content Placeholder 1"/>
          <p:cNvSpPr>
            <a:spLocks noGrp="1"/>
          </p:cNvSpPr>
          <p:nvPr>
            <p:ph idx="1"/>
          </p:nvPr>
        </p:nvSpPr>
        <p:spPr/>
        <p:txBody>
          <a:bodyPr/>
          <a:lstStyle/>
          <a:p>
            <a:r>
              <a:rPr lang="en-US" dirty="0"/>
              <a:t>Email - This field is used to check whether the string entered by the user is valid email id or not. </a:t>
            </a:r>
          </a:p>
          <a:p>
            <a:r>
              <a:rPr lang="en-US" dirty="0"/>
              <a:t>Syntax is –</a:t>
            </a:r>
          </a:p>
          <a:p>
            <a:endParaRPr lang="en-US" dirty="0"/>
          </a:p>
          <a:p>
            <a:endParaRPr lang="en-US" dirty="0"/>
          </a:p>
          <a:p>
            <a:r>
              <a:rPr lang="en-US" dirty="0"/>
              <a:t>Browser’s that don’t support this field will treat this as a simple text field</a:t>
            </a:r>
          </a:p>
          <a:p>
            <a:r>
              <a:rPr lang="en-US" dirty="0"/>
              <a:t>This is how it looks like on form</a:t>
            </a:r>
          </a:p>
          <a:p>
            <a:endParaRPr lang="en-US" dirty="0"/>
          </a:p>
          <a:p>
            <a:endParaRPr lang="en-US" dirty="0"/>
          </a:p>
          <a:p>
            <a:endParaRPr lang="en-US" dirty="0"/>
          </a:p>
          <a:p>
            <a:endParaRPr lang="en-US" dirty="0"/>
          </a:p>
        </p:txBody>
      </p:sp>
      <p:sp>
        <p:nvSpPr>
          <p:cNvPr id="4" name="Rounded Rectangle 3"/>
          <p:cNvSpPr/>
          <p:nvPr/>
        </p:nvSpPr>
        <p:spPr>
          <a:xfrm>
            <a:off x="1254954" y="2594499"/>
            <a:ext cx="5494482"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000000"/>
                </a:solidFill>
                <a:cs typeface="Arial" pitchFamily="34" charset="0"/>
              </a:rPr>
              <a:t>&lt;input id="email" name="email" type="email" /&gt;</a:t>
            </a:r>
          </a:p>
        </p:txBody>
      </p:sp>
      <p:pic>
        <p:nvPicPr>
          <p:cNvPr id="10245" name="Picture 3"/>
          <p:cNvPicPr>
            <a:picLocks noChangeAspect="1" noChangeArrowheads="1"/>
          </p:cNvPicPr>
          <p:nvPr/>
        </p:nvPicPr>
        <p:blipFill>
          <a:blip r:embed="rId3"/>
          <a:srcRect/>
          <a:stretch>
            <a:fillRect/>
          </a:stretch>
        </p:blipFill>
        <p:spPr bwMode="auto">
          <a:xfrm>
            <a:off x="1010784" y="4405767"/>
            <a:ext cx="4281487" cy="830262"/>
          </a:xfrm>
          <a:prstGeom prst="rect">
            <a:avLst/>
          </a:prstGeom>
          <a:noFill/>
          <a:ln w="9525">
            <a:noFill/>
            <a:miter lim="800000"/>
            <a:headEnd/>
            <a:tailEnd/>
          </a:ln>
        </p:spPr>
      </p:pic>
      <p:pic>
        <p:nvPicPr>
          <p:cNvPr id="10246" name="Picture 6"/>
          <p:cNvPicPr>
            <a:picLocks noChangeAspect="1" noChangeArrowheads="1"/>
          </p:cNvPicPr>
          <p:nvPr/>
        </p:nvPicPr>
        <p:blipFill>
          <a:blip r:embed="rId4"/>
          <a:srcRect/>
          <a:stretch>
            <a:fillRect/>
          </a:stretch>
        </p:blipFill>
        <p:spPr bwMode="auto">
          <a:xfrm>
            <a:off x="6451600" y="4229100"/>
            <a:ext cx="1765300" cy="1130300"/>
          </a:xfrm>
          <a:prstGeom prst="rect">
            <a:avLst/>
          </a:prstGeom>
          <a:noFill/>
          <a:ln w="9525">
            <a:noFill/>
            <a:miter lim="800000"/>
            <a:headEnd/>
            <a:tailEnd/>
          </a:ln>
        </p:spPr>
      </p:pic>
    </p:spTree>
    <p:extLst>
      <p:ext uri="{BB962C8B-B14F-4D97-AF65-F5344CB8AC3E}">
        <p14:creationId xmlns:p14="http://schemas.microsoft.com/office/powerpoint/2010/main" val="1029154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2.3 HTML 5 validations</a:t>
            </a:r>
            <a:r>
              <a:rPr lang="en-US" dirty="0"/>
              <a:t/>
            </a:r>
            <a:br>
              <a:rPr lang="en-US" dirty="0"/>
            </a:br>
            <a:r>
              <a:rPr lang="en-US" dirty="0" smtClean="0"/>
              <a:t>Required</a:t>
            </a:r>
            <a:endParaRPr lang="en-US" dirty="0"/>
          </a:p>
        </p:txBody>
      </p:sp>
      <p:sp>
        <p:nvSpPr>
          <p:cNvPr id="2" name="Content Placeholder 1"/>
          <p:cNvSpPr>
            <a:spLocks noGrp="1"/>
          </p:cNvSpPr>
          <p:nvPr>
            <p:ph idx="1"/>
          </p:nvPr>
        </p:nvSpPr>
        <p:spPr/>
        <p:txBody>
          <a:bodyPr/>
          <a:lstStyle/>
          <a:p>
            <a:r>
              <a:rPr lang="en-US" dirty="0"/>
              <a:t>Required - A  field with “required “ attribute must be filled in with value before submission of a form</a:t>
            </a:r>
          </a:p>
          <a:p>
            <a:r>
              <a:rPr lang="en-US" dirty="0"/>
              <a:t>Syntax is –</a:t>
            </a:r>
          </a:p>
          <a:p>
            <a:endParaRPr lang="en-US" dirty="0"/>
          </a:p>
          <a:p>
            <a:endParaRPr lang="en-US" dirty="0"/>
          </a:p>
          <a:p>
            <a:r>
              <a:rPr lang="en-US" dirty="0" smtClean="0"/>
              <a:t>The </a:t>
            </a:r>
            <a:r>
              <a:rPr lang="en-US" dirty="0"/>
              <a:t>picture below shows us how Firefox and Opera prompt user to fill in value if a "Required field“ is left blank upon submission</a:t>
            </a:r>
          </a:p>
          <a:p>
            <a:endParaRPr lang="en-US" dirty="0"/>
          </a:p>
          <a:p>
            <a:endParaRPr lang="en-US" dirty="0"/>
          </a:p>
          <a:p>
            <a:endParaRPr lang="en-US" dirty="0"/>
          </a:p>
          <a:p>
            <a:endParaRPr lang="en-US" dirty="0"/>
          </a:p>
        </p:txBody>
      </p:sp>
      <p:sp>
        <p:nvSpPr>
          <p:cNvPr id="4" name="Rounded Rectangle 3"/>
          <p:cNvSpPr/>
          <p:nvPr/>
        </p:nvSpPr>
        <p:spPr>
          <a:xfrm>
            <a:off x="671204" y="2541144"/>
            <a:ext cx="78613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200" dirty="0">
                <a:solidFill>
                  <a:srgbClr val="000000"/>
                </a:solidFill>
                <a:cs typeface="Arial" pitchFamily="34" charset="0"/>
              </a:rPr>
              <a:t>&lt;input name="name" type="text" required /&gt;</a:t>
            </a:r>
          </a:p>
        </p:txBody>
      </p:sp>
      <p:pic>
        <p:nvPicPr>
          <p:cNvPr id="9221" name="Picture 5"/>
          <p:cNvPicPr>
            <a:picLocks noChangeAspect="1" noChangeArrowheads="1"/>
          </p:cNvPicPr>
          <p:nvPr/>
        </p:nvPicPr>
        <p:blipFill>
          <a:blip r:embed="rId3"/>
          <a:srcRect/>
          <a:stretch>
            <a:fillRect/>
          </a:stretch>
        </p:blipFill>
        <p:spPr bwMode="auto">
          <a:xfrm>
            <a:off x="736600" y="3909328"/>
            <a:ext cx="7543800" cy="2341349"/>
          </a:xfrm>
          <a:prstGeom prst="rect">
            <a:avLst/>
          </a:prstGeom>
          <a:noFill/>
          <a:ln w="9525">
            <a:noFill/>
            <a:miter lim="800000"/>
            <a:headEnd/>
            <a:tailEnd/>
          </a:ln>
        </p:spPr>
      </p:pic>
    </p:spTree>
    <p:extLst>
      <p:ext uri="{BB962C8B-B14F-4D97-AF65-F5344CB8AC3E}">
        <p14:creationId xmlns:p14="http://schemas.microsoft.com/office/powerpoint/2010/main" val="1609143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12" y="0"/>
            <a:ext cx="9143999" cy="1002135"/>
          </a:xfrm>
        </p:spPr>
        <p:txBody>
          <a:bodyPr/>
          <a:lstStyle/>
          <a:p>
            <a:r>
              <a:rPr lang="en-US" sz="1200" dirty="0" smtClean="0"/>
              <a:t>2.3 </a:t>
            </a:r>
            <a:r>
              <a:rPr lang="en-US" sz="1200" dirty="0"/>
              <a:t>HTML 5 validations</a:t>
            </a:r>
            <a:br>
              <a:rPr lang="en-US" sz="1200" dirty="0"/>
            </a:br>
            <a:r>
              <a:rPr lang="en-US" dirty="0" smtClean="0"/>
              <a:t>Pattern</a:t>
            </a:r>
            <a:endParaRPr lang="en-US" dirty="0"/>
          </a:p>
        </p:txBody>
      </p:sp>
      <p:sp>
        <p:nvSpPr>
          <p:cNvPr id="2" name="Content Placeholder 1"/>
          <p:cNvSpPr>
            <a:spLocks noGrp="1"/>
          </p:cNvSpPr>
          <p:nvPr>
            <p:ph idx="1"/>
          </p:nvPr>
        </p:nvSpPr>
        <p:spPr/>
        <p:txBody>
          <a:bodyPr/>
          <a:lstStyle/>
          <a:p>
            <a:r>
              <a:rPr lang="en-US" dirty="0"/>
              <a:t>Pattern - A  value filled in the field  must be checked against the regular expression specified in pattern attribute.</a:t>
            </a:r>
          </a:p>
          <a:p>
            <a:r>
              <a:rPr lang="en-US" dirty="0"/>
              <a:t>Syntax is –</a:t>
            </a:r>
          </a:p>
          <a:p>
            <a:endParaRPr lang="en-US" dirty="0"/>
          </a:p>
          <a:p>
            <a:endParaRPr lang="en-US" dirty="0"/>
          </a:p>
          <a:p>
            <a:endParaRPr lang="en-US" dirty="0"/>
          </a:p>
          <a:p>
            <a:r>
              <a:rPr lang="en-US" dirty="0"/>
              <a:t>The picture below shows us how browser prompt user to fill in valid value if a “field with Pattern attribute“ is filled with invalid value upon submission</a:t>
            </a:r>
          </a:p>
          <a:p>
            <a:endParaRPr lang="en-US" dirty="0"/>
          </a:p>
          <a:p>
            <a:endParaRPr lang="en-US" dirty="0"/>
          </a:p>
          <a:p>
            <a:endParaRPr lang="en-US" dirty="0"/>
          </a:p>
          <a:p>
            <a:endParaRPr lang="en-US" dirty="0"/>
          </a:p>
        </p:txBody>
      </p:sp>
      <p:sp>
        <p:nvSpPr>
          <p:cNvPr id="4" name="Rounded Rectangle 3"/>
          <p:cNvSpPr/>
          <p:nvPr/>
        </p:nvSpPr>
        <p:spPr>
          <a:xfrm>
            <a:off x="580033" y="2718568"/>
            <a:ext cx="8409708"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smtClean="0">
                <a:solidFill>
                  <a:srgbClr val="000000"/>
                </a:solidFill>
                <a:cs typeface="Arial" pitchFamily="34" charset="0"/>
              </a:rPr>
              <a:t>   Pincode</a:t>
            </a:r>
            <a:r>
              <a:rPr lang="en-US" sz="1600" dirty="0">
                <a:solidFill>
                  <a:srgbClr val="000000"/>
                </a:solidFill>
                <a:cs typeface="Arial" pitchFamily="34" charset="0"/>
              </a:rPr>
              <a:t>: &lt;input type="text" name="pin_code" pattern="[0-9]{6</a:t>
            </a:r>
            <a:r>
              <a:rPr lang="en-US" sz="1600" dirty="0" smtClean="0">
                <a:solidFill>
                  <a:srgbClr val="000000"/>
                </a:solidFill>
                <a:cs typeface="Arial" pitchFamily="34" charset="0"/>
              </a:rPr>
              <a:t>}“ title</a:t>
            </a:r>
            <a:r>
              <a:rPr lang="en-US" sz="1600" dirty="0">
                <a:solidFill>
                  <a:srgbClr val="000000"/>
                </a:solidFill>
                <a:cs typeface="Arial" pitchFamily="34" charset="0"/>
              </a:rPr>
              <a:t>="666666</a:t>
            </a:r>
            <a:r>
              <a:rPr lang="en-US" sz="1600" dirty="0" smtClean="0">
                <a:solidFill>
                  <a:srgbClr val="000000"/>
                </a:solidFill>
                <a:cs typeface="Arial" pitchFamily="34" charset="0"/>
              </a:rPr>
              <a:t>"&gt;</a:t>
            </a:r>
            <a:endParaRPr lang="en-US" sz="1600" dirty="0">
              <a:solidFill>
                <a:srgbClr val="000000"/>
              </a:solidFill>
              <a:cs typeface="Arial" pitchFamily="34" charset="0"/>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8882"/>
          <a:stretch/>
        </p:blipFill>
        <p:spPr bwMode="auto">
          <a:xfrm>
            <a:off x="589492" y="4731764"/>
            <a:ext cx="3740379" cy="994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3447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Lesson Objectives</a:t>
            </a:r>
          </a:p>
        </p:txBody>
      </p:sp>
      <p:sp>
        <p:nvSpPr>
          <p:cNvPr id="4" name="Content Placeholder 3"/>
          <p:cNvSpPr>
            <a:spLocks noGrp="1"/>
          </p:cNvSpPr>
          <p:nvPr>
            <p:ph idx="1"/>
          </p:nvPr>
        </p:nvSpPr>
        <p:spPr/>
        <p:txBody>
          <a:bodyPr/>
          <a:lstStyle/>
          <a:p>
            <a:r>
              <a:rPr lang="en-US" dirty="0"/>
              <a:t>To understand the following concepts</a:t>
            </a:r>
          </a:p>
          <a:p>
            <a:pPr lvl="1">
              <a:defRPr/>
            </a:pPr>
            <a:r>
              <a:rPr lang="en-US" sz="1800" dirty="0">
                <a:solidFill>
                  <a:srgbClr val="000000"/>
                </a:solidFill>
              </a:rPr>
              <a:t>HTML form element</a:t>
            </a:r>
          </a:p>
          <a:p>
            <a:pPr lvl="1">
              <a:defRPr/>
            </a:pPr>
            <a:r>
              <a:rPr lang="en-US" sz="1800" dirty="0" smtClean="0">
                <a:solidFill>
                  <a:srgbClr val="000000"/>
                </a:solidFill>
              </a:rPr>
              <a:t>HTML </a:t>
            </a:r>
            <a:r>
              <a:rPr lang="en-US" sz="1800" dirty="0">
                <a:solidFill>
                  <a:srgbClr val="000000"/>
                </a:solidFill>
              </a:rPr>
              <a:t>5 new form elements (Number, Date and Email)</a:t>
            </a:r>
          </a:p>
          <a:p>
            <a:pPr lvl="1">
              <a:defRPr/>
            </a:pPr>
            <a:r>
              <a:rPr lang="en-US" sz="1800" dirty="0" smtClean="0">
                <a:solidFill>
                  <a:srgbClr val="000000"/>
                </a:solidFill>
              </a:rPr>
              <a:t>HTML </a:t>
            </a:r>
            <a:r>
              <a:rPr lang="en-US" sz="1800" dirty="0">
                <a:solidFill>
                  <a:srgbClr val="000000"/>
                </a:solidFill>
              </a:rPr>
              <a:t>5 validations</a:t>
            </a:r>
          </a:p>
          <a:p>
            <a:pPr lvl="1">
              <a:defRPr/>
            </a:pPr>
            <a:r>
              <a:rPr lang="en-US" sz="1800" dirty="0" smtClean="0">
                <a:solidFill>
                  <a:srgbClr val="000000"/>
                </a:solidFill>
              </a:rPr>
              <a:t>DOM </a:t>
            </a:r>
            <a:r>
              <a:rPr lang="en-US" sz="1800" dirty="0">
                <a:solidFill>
                  <a:srgbClr val="000000"/>
                </a:solidFill>
              </a:rPr>
              <a:t>objects (Document and Form)</a:t>
            </a:r>
          </a:p>
          <a:p>
            <a:pPr lvl="1">
              <a:defRPr/>
            </a:pPr>
            <a:r>
              <a:rPr lang="en-US" sz="1800" dirty="0" smtClean="0">
                <a:solidFill>
                  <a:srgbClr val="000000"/>
                </a:solidFill>
              </a:rPr>
              <a:t>Event </a:t>
            </a:r>
            <a:r>
              <a:rPr lang="en-US" sz="1800" dirty="0">
                <a:solidFill>
                  <a:srgbClr val="000000"/>
                </a:solidFill>
              </a:rPr>
              <a:t>handling in </a:t>
            </a:r>
            <a:r>
              <a:rPr lang="en-US" sz="1800" dirty="0" err="1">
                <a:solidFill>
                  <a:srgbClr val="000000"/>
                </a:solidFill>
              </a:rPr>
              <a:t>javascript</a:t>
            </a:r>
            <a:endParaRPr lang="en-US" sz="1800" dirty="0">
              <a:solidFill>
                <a:srgbClr val="000000"/>
              </a:solidFill>
            </a:endParaRPr>
          </a:p>
          <a:p>
            <a:endParaRPr lang="en-US" dirty="0"/>
          </a:p>
        </p:txBody>
      </p:sp>
    </p:spTree>
    <p:extLst>
      <p:ext uri="{BB962C8B-B14F-4D97-AF65-F5344CB8AC3E}">
        <p14:creationId xmlns:p14="http://schemas.microsoft.com/office/powerpoint/2010/main" val="2708468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z="1200" dirty="0"/>
              <a:t>2.3 : HTML 5 validations</a:t>
            </a:r>
            <a:r>
              <a:rPr lang="da-DK" dirty="0"/>
              <a:t/>
            </a:r>
            <a:br>
              <a:rPr lang="da-DK" dirty="0"/>
            </a:br>
            <a:r>
              <a:rPr lang="da-DK" dirty="0" smtClean="0"/>
              <a:t>Placeholder</a:t>
            </a:r>
            <a:endParaRPr lang="en-US" dirty="0"/>
          </a:p>
        </p:txBody>
      </p:sp>
      <p:sp>
        <p:nvSpPr>
          <p:cNvPr id="3" name="Content Placeholder 2"/>
          <p:cNvSpPr>
            <a:spLocks noGrp="1"/>
          </p:cNvSpPr>
          <p:nvPr>
            <p:ph idx="1"/>
          </p:nvPr>
        </p:nvSpPr>
        <p:spPr/>
        <p:txBody>
          <a:bodyPr/>
          <a:lstStyle/>
          <a:p>
            <a:r>
              <a:rPr lang="en-US" dirty="0"/>
              <a:t>Place Holder - A placeholder is a textbox that hold a text in lighter shade when there is no value and not focused</a:t>
            </a:r>
          </a:p>
          <a:p>
            <a:r>
              <a:rPr lang="en-US" dirty="0"/>
              <a:t>Syntax is –</a:t>
            </a:r>
          </a:p>
          <a:p>
            <a:endParaRPr lang="en-US" dirty="0"/>
          </a:p>
          <a:p>
            <a:endParaRPr lang="en-US" dirty="0"/>
          </a:p>
          <a:p>
            <a:r>
              <a:rPr lang="en-US" dirty="0"/>
              <a:t>This is how place holder looks like on supporting browser</a:t>
            </a:r>
          </a:p>
          <a:p>
            <a:endParaRPr lang="en-US" dirty="0"/>
          </a:p>
          <a:p>
            <a:endParaRPr lang="en-US" dirty="0"/>
          </a:p>
          <a:p>
            <a:r>
              <a:rPr lang="en-US" dirty="0"/>
              <a:t>Once the textbox gets focus, the text goes off and you shall input your own text</a:t>
            </a:r>
          </a:p>
          <a:p>
            <a:endParaRPr lang="en-US" dirty="0"/>
          </a:p>
          <a:p>
            <a:endParaRPr lang="en-US" dirty="0"/>
          </a:p>
        </p:txBody>
      </p:sp>
      <p:sp>
        <p:nvSpPr>
          <p:cNvPr id="4" name="Rounded Rectangle 3"/>
          <p:cNvSpPr/>
          <p:nvPr/>
        </p:nvSpPr>
        <p:spPr>
          <a:xfrm>
            <a:off x="622300" y="2658368"/>
            <a:ext cx="7861300" cy="482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200" dirty="0">
                <a:solidFill>
                  <a:srgbClr val="000000"/>
                </a:solidFill>
                <a:cs typeface="Arial" pitchFamily="34" charset="0"/>
              </a:rPr>
              <a:t>&lt;input id="first_name" placeholder=“This is a placeholder"&gt;</a:t>
            </a:r>
          </a:p>
        </p:txBody>
      </p:sp>
      <p:pic>
        <p:nvPicPr>
          <p:cNvPr id="7173" name="Picture 9"/>
          <p:cNvPicPr>
            <a:picLocks noChangeAspect="1" noChangeArrowheads="1"/>
          </p:cNvPicPr>
          <p:nvPr/>
        </p:nvPicPr>
        <p:blipFill>
          <a:blip r:embed="rId3"/>
          <a:srcRect/>
          <a:stretch>
            <a:fillRect/>
          </a:stretch>
        </p:blipFill>
        <p:spPr bwMode="auto">
          <a:xfrm>
            <a:off x="631485" y="3635756"/>
            <a:ext cx="3903663" cy="539750"/>
          </a:xfrm>
          <a:prstGeom prst="rect">
            <a:avLst/>
          </a:prstGeom>
          <a:noFill/>
          <a:ln w="9525">
            <a:noFill/>
            <a:miter lim="800000"/>
            <a:headEnd/>
            <a:tailEnd/>
          </a:ln>
        </p:spPr>
      </p:pic>
      <p:pic>
        <p:nvPicPr>
          <p:cNvPr id="7174" name="Picture 10"/>
          <p:cNvPicPr>
            <a:picLocks noChangeAspect="1" noChangeArrowheads="1"/>
          </p:cNvPicPr>
          <p:nvPr/>
        </p:nvPicPr>
        <p:blipFill>
          <a:blip r:embed="rId4"/>
          <a:srcRect/>
          <a:stretch>
            <a:fillRect/>
          </a:stretch>
        </p:blipFill>
        <p:spPr bwMode="auto">
          <a:xfrm>
            <a:off x="461963" y="4932218"/>
            <a:ext cx="7729537" cy="1201882"/>
          </a:xfrm>
          <a:prstGeom prst="rect">
            <a:avLst/>
          </a:prstGeom>
          <a:noFill/>
          <a:ln w="9525">
            <a:noFill/>
            <a:miter lim="800000"/>
            <a:headEnd/>
            <a:tailEnd/>
          </a:ln>
        </p:spPr>
      </p:pic>
    </p:spTree>
    <p:extLst>
      <p:ext uri="{BB962C8B-B14F-4D97-AF65-F5344CB8AC3E}">
        <p14:creationId xmlns:p14="http://schemas.microsoft.com/office/powerpoint/2010/main" val="2509629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0000"/>
                </a:solidFill>
              </a:rPr>
              <a:t>2.4 DOM objects (Document and Form)</a:t>
            </a:r>
            <a:br>
              <a:rPr lang="en-US" sz="1200" dirty="0">
                <a:solidFill>
                  <a:srgbClr val="000000"/>
                </a:solidFill>
              </a:rPr>
            </a:br>
            <a:r>
              <a:rPr lang="en-US" dirty="0" smtClean="0"/>
              <a:t>Working With Document Object</a:t>
            </a:r>
            <a:endParaRPr lang="en-US" dirty="0"/>
          </a:p>
        </p:txBody>
      </p:sp>
      <p:sp>
        <p:nvSpPr>
          <p:cNvPr id="4" name="Content Placeholder 3"/>
          <p:cNvSpPr>
            <a:spLocks noGrp="1"/>
          </p:cNvSpPr>
          <p:nvPr>
            <p:ph idx="1"/>
          </p:nvPr>
        </p:nvSpPr>
        <p:spPr/>
        <p:txBody>
          <a:bodyPr/>
          <a:lstStyle/>
          <a:p>
            <a:r>
              <a:rPr lang="en-US" dirty="0"/>
              <a:t>Container for all HTML HEAD and BODY objects associated within tags</a:t>
            </a:r>
          </a:p>
          <a:p>
            <a:r>
              <a:rPr lang="en-US" dirty="0"/>
              <a:t>Provides access to page elements from your script </a:t>
            </a:r>
          </a:p>
          <a:p>
            <a:pPr lvl="1"/>
            <a:r>
              <a:rPr lang="en-US" dirty="0"/>
              <a:t>This includes form, link, anchor, as well as global Document  properties such as background and foreground colors </a:t>
            </a:r>
            <a:br>
              <a:rPr lang="en-US" dirty="0"/>
            </a:br>
            <a:endParaRPr lang="en-US" dirty="0"/>
          </a:p>
          <a:p>
            <a:pPr marL="0" indent="0">
              <a:buNone/>
            </a:pPr>
            <a:endParaRPr lang="en-US" dirty="0"/>
          </a:p>
        </p:txBody>
      </p:sp>
    </p:spTree>
    <p:extLst>
      <p:ext uri="{BB962C8B-B14F-4D97-AF65-F5344CB8AC3E}">
        <p14:creationId xmlns:p14="http://schemas.microsoft.com/office/powerpoint/2010/main" val="302043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0000"/>
                </a:solidFill>
              </a:rPr>
              <a:t>2.4 DOM objects (Document and Form)</a:t>
            </a:r>
            <a:r>
              <a:rPr lang="fr-FR" sz="1200" dirty="0"/>
              <a:t/>
            </a:r>
            <a:br>
              <a:rPr lang="fr-FR" sz="1200" dirty="0"/>
            </a:br>
            <a:r>
              <a:rPr lang="fr-FR" dirty="0"/>
              <a:t>Document Object </a:t>
            </a:r>
            <a:r>
              <a:rPr lang="fr-FR" dirty="0" err="1"/>
              <a:t>Properties</a:t>
            </a:r>
            <a:endParaRPr lang="en-US" dirty="0"/>
          </a:p>
        </p:txBody>
      </p:sp>
      <p:sp>
        <p:nvSpPr>
          <p:cNvPr id="4" name="Content Placeholder 3"/>
          <p:cNvSpPr>
            <a:spLocks noGrp="1"/>
          </p:cNvSpPr>
          <p:nvPr>
            <p:ph idx="1"/>
          </p:nvPr>
        </p:nvSpPr>
        <p:spPr/>
        <p:txBody>
          <a:bodyPr/>
          <a:lstStyle/>
          <a:p>
            <a:r>
              <a:rPr lang="en-US" dirty="0" err="1" smtClean="0"/>
              <a:t>document.anchors</a:t>
            </a:r>
            <a:endParaRPr lang="en-US" dirty="0"/>
          </a:p>
          <a:p>
            <a:r>
              <a:rPr lang="en-US" dirty="0" err="1" smtClean="0"/>
              <a:t>document.forms</a:t>
            </a:r>
            <a:endParaRPr lang="en-US" dirty="0" smtClean="0"/>
          </a:p>
          <a:p>
            <a:r>
              <a:rPr lang="en-US" dirty="0" err="1" smtClean="0"/>
              <a:t>document.links</a:t>
            </a:r>
            <a:endParaRPr lang="en-US" dirty="0"/>
          </a:p>
          <a:p>
            <a:r>
              <a:rPr lang="en-US" dirty="0" err="1" smtClean="0"/>
              <a:t>document.title</a:t>
            </a:r>
            <a:endParaRPr lang="en-US" dirty="0" smtClean="0"/>
          </a:p>
          <a:p>
            <a:pPr marL="0" indent="0">
              <a:buNone/>
            </a:pPr>
            <a:endParaRPr lang="en-US" dirty="0"/>
          </a:p>
        </p:txBody>
      </p:sp>
    </p:spTree>
    <p:extLst>
      <p:ext uri="{BB962C8B-B14F-4D97-AF65-F5344CB8AC3E}">
        <p14:creationId xmlns:p14="http://schemas.microsoft.com/office/powerpoint/2010/main" val="4072635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0000"/>
                </a:solidFill>
              </a:rPr>
              <a:t>2.4 DOM objects (Document and Form)</a:t>
            </a:r>
            <a:r>
              <a:rPr lang="en-US" dirty="0"/>
              <a:t/>
            </a:r>
            <a:br>
              <a:rPr lang="en-US" dirty="0"/>
            </a:br>
            <a:r>
              <a:rPr lang="en-US" dirty="0"/>
              <a:t>Document Object Methods</a:t>
            </a:r>
          </a:p>
        </p:txBody>
      </p:sp>
      <p:sp>
        <p:nvSpPr>
          <p:cNvPr id="4" name="Content Placeholder 3"/>
          <p:cNvSpPr>
            <a:spLocks noGrp="1"/>
          </p:cNvSpPr>
          <p:nvPr>
            <p:ph idx="1"/>
          </p:nvPr>
        </p:nvSpPr>
        <p:spPr/>
        <p:txBody>
          <a:bodyPr/>
          <a:lstStyle/>
          <a:p>
            <a:r>
              <a:rPr lang="en-US" dirty="0"/>
              <a:t>write(), </a:t>
            </a:r>
            <a:r>
              <a:rPr lang="en-US" dirty="0" err="1"/>
              <a:t>writeln</a:t>
            </a:r>
            <a:r>
              <a:rPr lang="en-US" dirty="0"/>
              <a:t>()</a:t>
            </a:r>
          </a:p>
          <a:p>
            <a:r>
              <a:rPr lang="en-US" dirty="0" err="1"/>
              <a:t>getElementById</a:t>
            </a:r>
            <a:r>
              <a:rPr lang="en-US" dirty="0"/>
              <a:t>()</a:t>
            </a:r>
          </a:p>
          <a:p>
            <a:r>
              <a:rPr lang="en-US" dirty="0" err="1" smtClean="0"/>
              <a:t>getElementsByTagName</a:t>
            </a:r>
            <a:r>
              <a:rPr lang="en-US" dirty="0"/>
              <a:t>()</a:t>
            </a:r>
          </a:p>
          <a:p>
            <a:r>
              <a:rPr lang="en-US" dirty="0" err="1" smtClean="0"/>
              <a:t>getElementsByName</a:t>
            </a:r>
            <a:r>
              <a:rPr lang="en-US" dirty="0"/>
              <a:t>()</a:t>
            </a:r>
          </a:p>
          <a:p>
            <a:r>
              <a:rPr lang="en-US" dirty="0" err="1"/>
              <a:t>getElementsByClassName</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84592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0000"/>
                </a:solidFill>
              </a:rPr>
              <a:t>2.4 DOM objects (Document and Form)</a:t>
            </a:r>
            <a:r>
              <a:rPr lang="en-US" dirty="0"/>
              <a:t/>
            </a:r>
            <a:br>
              <a:rPr lang="en-US" dirty="0"/>
            </a:br>
            <a:r>
              <a:rPr lang="en-US" dirty="0"/>
              <a:t>Document Object Methods</a:t>
            </a:r>
          </a:p>
        </p:txBody>
      </p:sp>
      <p:sp>
        <p:nvSpPr>
          <p:cNvPr id="4" name="Content Placeholder 3"/>
          <p:cNvSpPr>
            <a:spLocks noGrp="1"/>
          </p:cNvSpPr>
          <p:nvPr>
            <p:ph idx="1"/>
          </p:nvPr>
        </p:nvSpPr>
        <p:spPr/>
        <p:txBody>
          <a:bodyPr/>
          <a:lstStyle/>
          <a:p>
            <a:pPr marL="0" indent="0">
              <a:buNone/>
            </a:pPr>
            <a:r>
              <a:rPr lang="en-US" dirty="0"/>
              <a:t>&lt;!DOCTYPE html&gt;</a:t>
            </a:r>
          </a:p>
          <a:p>
            <a:pPr marL="0" indent="0">
              <a:buNone/>
            </a:pPr>
            <a:r>
              <a:rPr lang="en-US" dirty="0"/>
              <a:t>&lt;html&gt;</a:t>
            </a:r>
          </a:p>
          <a:p>
            <a:pPr marL="0" indent="0">
              <a:buNone/>
            </a:pPr>
            <a:r>
              <a:rPr lang="en-US" dirty="0"/>
              <a:t>&lt;style&gt;</a:t>
            </a:r>
          </a:p>
          <a:p>
            <a:pPr marL="0" indent="0">
              <a:buNone/>
            </a:pPr>
            <a:r>
              <a:rPr lang="en-US" dirty="0"/>
              <a:t>	.one{</a:t>
            </a:r>
            <a:r>
              <a:rPr lang="en-US" dirty="0" err="1"/>
              <a:t>color:blue</a:t>
            </a:r>
            <a:r>
              <a:rPr lang="en-US" dirty="0"/>
              <a:t>}</a:t>
            </a:r>
          </a:p>
          <a:p>
            <a:pPr marL="0" indent="0">
              <a:buNone/>
            </a:pPr>
            <a:r>
              <a:rPr lang="en-US" dirty="0"/>
              <a:t>&lt;/style&gt;</a:t>
            </a:r>
          </a:p>
          <a:p>
            <a:pPr marL="0" indent="0">
              <a:buNone/>
            </a:pPr>
            <a:r>
              <a:rPr lang="en-US" dirty="0"/>
              <a:t>	&lt;body&gt;</a:t>
            </a:r>
          </a:p>
          <a:p>
            <a:pPr marL="0" indent="0">
              <a:buNone/>
            </a:pPr>
            <a:r>
              <a:rPr lang="en-US" dirty="0"/>
              <a:t>	</a:t>
            </a:r>
            <a:r>
              <a:rPr lang="en-US" dirty="0" smtClean="0"/>
              <a:t>	&lt;</a:t>
            </a:r>
            <a:r>
              <a:rPr lang="en-US" dirty="0"/>
              <a:t>p id="p1"&gt; India is great &lt;/p&gt;</a:t>
            </a:r>
          </a:p>
          <a:p>
            <a:pPr marL="0" indent="0">
              <a:buNone/>
            </a:pPr>
            <a:r>
              <a:rPr lang="en-US" dirty="0"/>
              <a:t>		&lt;p name="para1"&gt; India is secular country &lt;/p&gt;</a:t>
            </a:r>
          </a:p>
          <a:p>
            <a:pPr marL="0" indent="0">
              <a:buNone/>
            </a:pPr>
            <a:r>
              <a:rPr lang="en-US" dirty="0"/>
              <a:t>		&lt;p class="one"&gt; India is democratic country&lt;/p&gt;</a:t>
            </a:r>
          </a:p>
          <a:p>
            <a:pPr marL="0" indent="0">
              <a:buNone/>
            </a:pPr>
            <a:r>
              <a:rPr lang="en-US" dirty="0"/>
              <a:t>		&lt;p name="para1"&gt; It is the seventh-largest country by area&lt;/p&gt;</a:t>
            </a:r>
          </a:p>
          <a:p>
            <a:pPr marL="0" indent="0">
              <a:buNone/>
            </a:pPr>
            <a:r>
              <a:rPr lang="en-US" dirty="0"/>
              <a:t>	&lt;/body&gt;</a:t>
            </a:r>
          </a:p>
          <a:p>
            <a:pPr marL="0" indent="0">
              <a:buNone/>
            </a:pPr>
            <a:r>
              <a:rPr lang="en-US" dirty="0"/>
              <a:t>&lt;/html&gt;</a:t>
            </a:r>
          </a:p>
          <a:p>
            <a:endParaRPr lang="en-US" dirty="0"/>
          </a:p>
          <a:p>
            <a:endParaRPr lang="en-US" dirty="0"/>
          </a:p>
        </p:txBody>
      </p:sp>
    </p:spTree>
    <p:extLst>
      <p:ext uri="{BB962C8B-B14F-4D97-AF65-F5344CB8AC3E}">
        <p14:creationId xmlns:p14="http://schemas.microsoft.com/office/powerpoint/2010/main" val="20279549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0000"/>
                </a:solidFill>
              </a:rPr>
              <a:t>2.4 DOM objects (Document and Form)</a:t>
            </a:r>
            <a:r>
              <a:rPr lang="en-US" dirty="0"/>
              <a:t/>
            </a:r>
            <a:br>
              <a:rPr lang="en-US" dirty="0"/>
            </a:br>
            <a:r>
              <a:rPr lang="en-US" dirty="0"/>
              <a:t>Document Object Methods</a:t>
            </a:r>
          </a:p>
        </p:txBody>
      </p:sp>
      <p:sp>
        <p:nvSpPr>
          <p:cNvPr id="4" name="Content Placeholder 3"/>
          <p:cNvSpPr>
            <a:spLocks noGrp="1"/>
          </p:cNvSpPr>
          <p:nvPr>
            <p:ph idx="1"/>
          </p:nvPr>
        </p:nvSpPr>
        <p:spPr/>
        <p:txBody>
          <a:bodyPr/>
          <a:lstStyle/>
          <a:p>
            <a:endParaRPr lang="en-US" dirty="0"/>
          </a:p>
          <a:p>
            <a:endParaRPr lang="en-US" dirty="0"/>
          </a:p>
          <a:p>
            <a:endParaRPr lang="en-US" dirty="0"/>
          </a:p>
        </p:txBody>
      </p:sp>
      <p:pic>
        <p:nvPicPr>
          <p:cNvPr id="3" name="Picture 2"/>
          <p:cNvPicPr>
            <a:picLocks noChangeAspect="1"/>
          </p:cNvPicPr>
          <p:nvPr/>
        </p:nvPicPr>
        <p:blipFill>
          <a:blip r:embed="rId3"/>
          <a:stretch>
            <a:fillRect/>
          </a:stretch>
        </p:blipFill>
        <p:spPr>
          <a:xfrm>
            <a:off x="539553" y="1517459"/>
            <a:ext cx="7128792" cy="4621057"/>
          </a:xfrm>
          <a:prstGeom prst="rect">
            <a:avLst/>
          </a:prstGeom>
        </p:spPr>
      </p:pic>
    </p:spTree>
    <p:extLst>
      <p:ext uri="{BB962C8B-B14F-4D97-AF65-F5344CB8AC3E}">
        <p14:creationId xmlns:p14="http://schemas.microsoft.com/office/powerpoint/2010/main" val="42810208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371" name="Group 59"/>
          <p:cNvGraphicFramePr>
            <a:graphicFrameLocks noGrp="1"/>
          </p:cNvGraphicFramePr>
          <p:nvPr>
            <p:extLst/>
          </p:nvPr>
        </p:nvGraphicFramePr>
        <p:xfrm>
          <a:off x="734786" y="1845128"/>
          <a:ext cx="6165850" cy="3431226"/>
        </p:xfrm>
        <a:graphic>
          <a:graphicData uri="http://schemas.openxmlformats.org/drawingml/2006/table">
            <a:tbl>
              <a:tblPr/>
              <a:tblGrid>
                <a:gridCol w="2055813"/>
                <a:gridCol w="2055812"/>
                <a:gridCol w="2054225"/>
              </a:tblGrid>
              <a:tr h="1984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n-lt"/>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reset()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onReset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elements[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submit()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onSubmit</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enctype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target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itle 3"/>
          <p:cNvSpPr>
            <a:spLocks noGrp="1"/>
          </p:cNvSpPr>
          <p:nvPr>
            <p:ph type="title"/>
          </p:nvPr>
        </p:nvSpPr>
        <p:spPr/>
        <p:txBody>
          <a:bodyPr/>
          <a:lstStyle/>
          <a:p>
            <a:r>
              <a:rPr lang="en-US" sz="1200" dirty="0">
                <a:solidFill>
                  <a:srgbClr val="000000"/>
                </a:solidFill>
              </a:rPr>
              <a:t>2.4 DOM objects (Document and Form)</a:t>
            </a:r>
            <a:r>
              <a:rPr lang="en-US" sz="1200" dirty="0" smtClean="0"/>
              <a:t/>
            </a:r>
            <a:br>
              <a:rPr lang="en-US" sz="1200" dirty="0" smtClean="0"/>
            </a:br>
            <a:r>
              <a:rPr lang="en-US" dirty="0" smtClean="0"/>
              <a:t>Handlers Form </a:t>
            </a:r>
            <a:r>
              <a:rPr lang="en-US" dirty="0"/>
              <a:t>Object</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96504946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0818" name="Rectangle 2"/>
          <p:cNvSpPr>
            <a:spLocks noGrp="1"/>
          </p:cNvSpPr>
          <p:nvPr>
            <p:ph type="title"/>
          </p:nvPr>
        </p:nvSpPr>
        <p:spPr/>
        <p:txBody>
          <a:bodyPr/>
          <a:lstStyle/>
          <a:p>
            <a:endParaRPr lang="en-US" dirty="0"/>
          </a:p>
        </p:txBody>
      </p:sp>
      <p:sp>
        <p:nvSpPr>
          <p:cNvPr id="290819" name="Rectangle 3"/>
          <p:cNvSpPr>
            <a:spLocks noGrp="1"/>
          </p:cNvSpPr>
          <p:nvPr>
            <p:ph idx="1"/>
          </p:nvPr>
        </p:nvSpPr>
        <p:spPr/>
        <p:txBody>
          <a:bodyPr/>
          <a:lstStyle/>
          <a:p>
            <a:endParaRPr lang="en-US" dirty="0"/>
          </a:p>
        </p:txBody>
      </p:sp>
    </p:spTree>
    <p:extLst>
      <p:ext uri="{BB962C8B-B14F-4D97-AF65-F5344CB8AC3E}">
        <p14:creationId xmlns:p14="http://schemas.microsoft.com/office/powerpoint/2010/main" val="308889813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8292" name="Picture 4" descr="tex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014" y="1645262"/>
            <a:ext cx="4010025" cy="820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8293" name="Picture 5" descr="texta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522467"/>
            <a:ext cx="403860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8294" name="Picture 6" descr="passwordtext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542509"/>
            <a:ext cx="4038600" cy="852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sz="1200" dirty="0">
                <a:solidFill>
                  <a:srgbClr val="000000"/>
                </a:solidFill>
              </a:rPr>
              <a:t>2.4 DOM objects (Document and Form)</a:t>
            </a:r>
            <a:r>
              <a:rPr lang="en-US" dirty="0"/>
              <a:t/>
            </a:r>
            <a:br>
              <a:rPr lang="en-US" dirty="0"/>
            </a:br>
            <a:r>
              <a:rPr lang="en-US" dirty="0"/>
              <a:t>Text-Related Objects</a:t>
            </a:r>
          </a:p>
        </p:txBody>
      </p:sp>
      <p:sp>
        <p:nvSpPr>
          <p:cNvPr id="5" name="Content Placeholder 4"/>
          <p:cNvSpPr>
            <a:spLocks noGrp="1"/>
          </p:cNvSpPr>
          <p:nvPr>
            <p:ph idx="1"/>
          </p:nvPr>
        </p:nvSpPr>
        <p:spPr/>
        <p:txBody>
          <a:bodyPr/>
          <a:lstStyle/>
          <a:p>
            <a:r>
              <a:rPr lang="en-US" dirty="0"/>
              <a:t>Text</a:t>
            </a:r>
          </a:p>
          <a:p>
            <a:endParaRPr lang="en-US" dirty="0"/>
          </a:p>
          <a:p>
            <a:endParaRPr lang="en-US" dirty="0" smtClean="0"/>
          </a:p>
          <a:p>
            <a:endParaRPr lang="en-US" dirty="0"/>
          </a:p>
          <a:p>
            <a:r>
              <a:rPr lang="en-US" dirty="0" smtClean="0"/>
              <a:t>Password</a:t>
            </a:r>
            <a:endParaRPr lang="en-US" u="sng" dirty="0"/>
          </a:p>
          <a:p>
            <a:endParaRPr lang="en-US" dirty="0"/>
          </a:p>
          <a:p>
            <a:endParaRPr lang="en-US" dirty="0" smtClean="0"/>
          </a:p>
          <a:p>
            <a:endParaRPr lang="en-US" dirty="0"/>
          </a:p>
          <a:p>
            <a:r>
              <a:rPr lang="en-US" dirty="0" err="1" smtClean="0"/>
              <a:t>TextArea</a:t>
            </a:r>
            <a:r>
              <a:rPr lang="en-US" dirty="0" smtClean="0"/>
              <a:t> </a:t>
            </a:r>
            <a:endParaRPr lang="en-US" dirty="0"/>
          </a:p>
          <a:p>
            <a:endParaRPr lang="en-US" dirty="0"/>
          </a:p>
          <a:p>
            <a:endParaRPr lang="en-US" dirty="0" smtClean="0"/>
          </a:p>
          <a:p>
            <a:r>
              <a:rPr lang="en-US" dirty="0" smtClean="0"/>
              <a:t>Hidden Objects			Not visible on browser </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258197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8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82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68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416" name="Group 56"/>
          <p:cNvGraphicFramePr>
            <a:graphicFrameLocks noGrp="1"/>
          </p:cNvGraphicFramePr>
          <p:nvPr>
            <p:extLst/>
          </p:nvPr>
        </p:nvGraphicFramePr>
        <p:xfrm>
          <a:off x="424543" y="1923142"/>
          <a:ext cx="8440738" cy="2670625"/>
        </p:xfrm>
        <a:graphic>
          <a:graphicData uri="http://schemas.openxmlformats.org/drawingml/2006/table">
            <a:tbl>
              <a:tblPr/>
              <a:tblGrid>
                <a:gridCol w="2814638"/>
                <a:gridCol w="2813050"/>
                <a:gridCol w="2813050"/>
              </a:tblGrid>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n-lt"/>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defaultValue</a:t>
                      </a:r>
                      <a:endParaRPr kumimoji="0" lang="en-US" sz="18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blur()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OnBlur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focus()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OnChange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select()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OnFocus</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itle 3"/>
          <p:cNvSpPr>
            <a:spLocks noGrp="1"/>
          </p:cNvSpPr>
          <p:nvPr>
            <p:ph type="title"/>
          </p:nvPr>
        </p:nvSpPr>
        <p:spPr/>
        <p:txBody>
          <a:bodyPr/>
          <a:lstStyle/>
          <a:p>
            <a:r>
              <a:rPr lang="en-US" sz="1200" dirty="0">
                <a:solidFill>
                  <a:srgbClr val="000000"/>
                </a:solidFill>
              </a:rPr>
              <a:t>2.4 DOM objects (Document and Form)</a:t>
            </a:r>
            <a:r>
              <a:rPr lang="en-US" sz="1200" dirty="0"/>
              <a:t/>
            </a:r>
            <a:br>
              <a:rPr lang="en-US" sz="1200" dirty="0"/>
            </a:br>
            <a:r>
              <a:rPr lang="en-US" dirty="0" smtClean="0"/>
              <a:t>Text-Related </a:t>
            </a:r>
            <a:r>
              <a:rPr lang="en-US" dirty="0"/>
              <a:t>Objects (Contd..)</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426353243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HTML form element</a:t>
            </a:r>
            <a:r>
              <a:rPr lang="en-US" dirty="0"/>
              <a:t/>
            </a:r>
            <a:br>
              <a:rPr lang="en-US" dirty="0"/>
            </a:br>
            <a:r>
              <a:rPr lang="en-US" dirty="0"/>
              <a:t>HTML Forms for User </a:t>
            </a:r>
            <a:r>
              <a:rPr lang="en-US" dirty="0" smtClean="0"/>
              <a:t>Input</a:t>
            </a:r>
            <a:endParaRPr lang="en-US" dirty="0"/>
          </a:p>
        </p:txBody>
      </p:sp>
      <p:sp>
        <p:nvSpPr>
          <p:cNvPr id="6146" name="Rectangle 2"/>
          <p:cNvSpPr>
            <a:spLocks noGrp="1" noChangeArrowheads="1"/>
          </p:cNvSpPr>
          <p:nvPr>
            <p:ph idx="1"/>
          </p:nvPr>
        </p:nvSpPr>
        <p:spPr/>
        <p:txBody>
          <a:bodyPr lIns="90360" tIns="44280" rIns="90360" bIns="44280" rtlCol="0">
            <a:normAutofit lnSpcReduction="10000"/>
          </a:bodyPr>
          <a:lstStyle/>
          <a:p>
            <a:pPr marL="295275" indent="-295275" defTabSz="914342" eaLnBrk="1" fontAlgn="auto" hangingPunct="1">
              <a:lnSpc>
                <a:spcPct val="80000"/>
              </a:lnSpc>
              <a:spcBef>
                <a:spcPts val="0"/>
              </a:spcBef>
              <a:spcAft>
                <a:spcPts val="0"/>
              </a:spcAft>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dirty="0" smtClean="0">
              <a:solidFill>
                <a:srgbClr val="1C1C1C"/>
              </a:solidFill>
            </a:endParaRPr>
          </a:p>
          <a:p>
            <a:pPr marL="166189" indent="-166189" defTabSz="914342" eaLnBrk="1" fontAlgn="auto" hangingPunct="1">
              <a:spcBef>
                <a:spcPts val="300"/>
              </a:spcBef>
              <a:buClr>
                <a:schemeClr val="accent5"/>
              </a:buClr>
              <a:tabLst>
                <a:tab pos="0" algn="l"/>
                <a:tab pos="730250" algn="l"/>
                <a:tab pos="1460500" algn="l"/>
                <a:tab pos="2192338" algn="l"/>
                <a:tab pos="2924175" algn="l"/>
                <a:tab pos="3656013" algn="l"/>
                <a:tab pos="4387850" algn="l"/>
                <a:tab pos="5118100" algn="l"/>
                <a:tab pos="5849938" algn="l"/>
                <a:tab pos="6581775" algn="l"/>
                <a:tab pos="7313613" algn="l"/>
                <a:tab pos="8045450" algn="l"/>
              </a:tabLst>
              <a:defRPr/>
            </a:pPr>
            <a:r>
              <a:rPr lang="en-US" altLang="en-US" dirty="0" smtClean="0">
                <a:solidFill>
                  <a:schemeClr val="bg2">
                    <a:lumMod val="50000"/>
                  </a:schemeClr>
                </a:solidFill>
                <a:ea typeface="Arial Unicode MS" pitchFamily="34" charset="-128"/>
                <a:cs typeface="Arial Unicode MS" pitchFamily="34" charset="-128"/>
              </a:rPr>
              <a:t>HTML forms are used to accept user inputs and then submit data for processing.</a:t>
            </a:r>
          </a:p>
          <a:p>
            <a:pPr marL="166189" indent="-166189" defTabSz="914342" eaLnBrk="1" fontAlgn="auto" hangingPunct="1">
              <a:spcBef>
                <a:spcPts val="300"/>
              </a:spcBef>
              <a:buClr>
                <a:schemeClr val="accent5"/>
              </a:buClr>
              <a:tabLst>
                <a:tab pos="0" algn="l"/>
                <a:tab pos="730250" algn="l"/>
                <a:tab pos="1460500" algn="l"/>
                <a:tab pos="2192338" algn="l"/>
                <a:tab pos="2924175" algn="l"/>
                <a:tab pos="3656013" algn="l"/>
                <a:tab pos="4387850" algn="l"/>
                <a:tab pos="5118100" algn="l"/>
                <a:tab pos="5849938" algn="l"/>
                <a:tab pos="6581775" algn="l"/>
                <a:tab pos="7313613" algn="l"/>
                <a:tab pos="8045450" algn="l"/>
              </a:tabLst>
              <a:defRPr/>
            </a:pPr>
            <a:r>
              <a:rPr lang="en-US" altLang="en-US" dirty="0" smtClean="0">
                <a:solidFill>
                  <a:schemeClr val="bg2">
                    <a:lumMod val="50000"/>
                  </a:schemeClr>
                </a:solidFill>
                <a:ea typeface="Arial Unicode MS" pitchFamily="34" charset="-128"/>
                <a:cs typeface="Arial Unicode MS" pitchFamily="34" charset="-128"/>
              </a:rPr>
              <a:t> A </a:t>
            </a:r>
            <a:r>
              <a:rPr lang="en-US" altLang="en-US" i="1" dirty="0" smtClean="0">
                <a:solidFill>
                  <a:schemeClr val="bg2">
                    <a:lumMod val="50000"/>
                  </a:schemeClr>
                </a:solidFill>
                <a:ea typeface="Arial Unicode MS" pitchFamily="34" charset="-128"/>
                <a:cs typeface="Arial Unicode MS" pitchFamily="34" charset="-128"/>
              </a:rPr>
              <a:t>form </a:t>
            </a:r>
            <a:r>
              <a:rPr lang="en-US" altLang="en-US" dirty="0" smtClean="0">
                <a:solidFill>
                  <a:schemeClr val="bg2">
                    <a:lumMod val="50000"/>
                  </a:schemeClr>
                </a:solidFill>
                <a:ea typeface="Arial Unicode MS" pitchFamily="34" charset="-128"/>
                <a:cs typeface="Arial Unicode MS" pitchFamily="34" charset="-128"/>
              </a:rPr>
              <a:t>is an area that contains form elements.</a:t>
            </a:r>
          </a:p>
          <a:p>
            <a:pPr marL="166189" indent="-166189" defTabSz="914342" eaLnBrk="1" fontAlgn="auto" hangingPunct="1">
              <a:spcBef>
                <a:spcPts val="300"/>
              </a:spcBef>
              <a:buClr>
                <a:schemeClr val="accent5"/>
              </a:buClr>
              <a:tabLst>
                <a:tab pos="0" algn="l"/>
                <a:tab pos="730250" algn="l"/>
                <a:tab pos="1460500" algn="l"/>
                <a:tab pos="2192338" algn="l"/>
                <a:tab pos="2924175" algn="l"/>
                <a:tab pos="3656013" algn="l"/>
                <a:tab pos="4387850" algn="l"/>
                <a:tab pos="5118100" algn="l"/>
                <a:tab pos="5849938" algn="l"/>
                <a:tab pos="6581775" algn="l"/>
                <a:tab pos="7313613" algn="l"/>
                <a:tab pos="8045450" algn="l"/>
              </a:tabLst>
              <a:defRPr/>
            </a:pPr>
            <a:r>
              <a:rPr lang="en-US" altLang="en-US" dirty="0" smtClean="0">
                <a:solidFill>
                  <a:schemeClr val="bg2">
                    <a:lumMod val="50000"/>
                  </a:schemeClr>
                </a:solidFill>
                <a:ea typeface="Arial Unicode MS" pitchFamily="34" charset="-128"/>
                <a:cs typeface="Arial Unicode MS" pitchFamily="34" charset="-128"/>
              </a:rPr>
              <a:t>Types of elements which can be included in a form are</a:t>
            </a:r>
          </a:p>
          <a:p>
            <a:pPr lvl="1" defTabSz="914342" eaLnBrk="1" fontAlgn="auto" hangingPunct="1">
              <a:spcBef>
                <a:spcPts val="300"/>
              </a:spcBef>
              <a:buClr>
                <a:schemeClr val="accent3"/>
              </a:buClr>
              <a:tabLst>
                <a:tab pos="0" algn="l"/>
                <a:tab pos="730250" algn="l"/>
                <a:tab pos="1460500" algn="l"/>
                <a:tab pos="2192338" algn="l"/>
                <a:tab pos="2924175" algn="l"/>
                <a:tab pos="3656013" algn="l"/>
                <a:tab pos="4387850" algn="l"/>
                <a:tab pos="5118100" algn="l"/>
                <a:tab pos="5849938" algn="l"/>
                <a:tab pos="6581775" algn="l"/>
                <a:tab pos="7313613" algn="l"/>
                <a:tab pos="8045450" algn="l"/>
              </a:tabLst>
              <a:defRPr/>
            </a:pPr>
            <a:r>
              <a:rPr lang="en-US" altLang="en-US" dirty="0" smtClean="0">
                <a:solidFill>
                  <a:schemeClr val="bg2">
                    <a:lumMod val="50000"/>
                  </a:schemeClr>
                </a:solidFill>
                <a:ea typeface="Arial Unicode MS" pitchFamily="34" charset="-128"/>
                <a:cs typeface="Arial Unicode MS" pitchFamily="34" charset="-128"/>
              </a:rPr>
              <a:t>Label</a:t>
            </a:r>
          </a:p>
          <a:p>
            <a:pPr lvl="1" defTabSz="914342" eaLnBrk="1" fontAlgn="auto" hangingPunct="1">
              <a:spcBef>
                <a:spcPts val="300"/>
              </a:spcBef>
              <a:buClr>
                <a:schemeClr val="accent3"/>
              </a:buClr>
              <a:tabLst>
                <a:tab pos="0" algn="l"/>
                <a:tab pos="730250" algn="l"/>
                <a:tab pos="1460500" algn="l"/>
                <a:tab pos="2192338" algn="l"/>
                <a:tab pos="2924175" algn="l"/>
                <a:tab pos="3656013" algn="l"/>
                <a:tab pos="4387850" algn="l"/>
                <a:tab pos="5118100" algn="l"/>
                <a:tab pos="5849938" algn="l"/>
                <a:tab pos="6581775" algn="l"/>
                <a:tab pos="7313613" algn="l"/>
                <a:tab pos="8045450" algn="l"/>
              </a:tabLst>
              <a:defRPr/>
            </a:pPr>
            <a:r>
              <a:rPr lang="en-US" altLang="en-US" dirty="0" smtClean="0">
                <a:solidFill>
                  <a:schemeClr val="bg2">
                    <a:lumMod val="50000"/>
                  </a:schemeClr>
                </a:solidFill>
                <a:ea typeface="Arial Unicode MS" pitchFamily="34" charset="-128"/>
                <a:cs typeface="Arial Unicode MS" pitchFamily="34" charset="-128"/>
              </a:rPr>
              <a:t>Single line text field</a:t>
            </a:r>
          </a:p>
          <a:p>
            <a:pPr lvl="1" defTabSz="914342" eaLnBrk="1" fontAlgn="auto" hangingPunct="1">
              <a:spcBef>
                <a:spcPts val="300"/>
              </a:spcBef>
              <a:buClr>
                <a:schemeClr val="accent3"/>
              </a:buClr>
              <a:tabLst>
                <a:tab pos="0" algn="l"/>
                <a:tab pos="730250" algn="l"/>
                <a:tab pos="1460500" algn="l"/>
                <a:tab pos="2192338" algn="l"/>
                <a:tab pos="2924175" algn="l"/>
                <a:tab pos="3656013" algn="l"/>
                <a:tab pos="4387850" algn="l"/>
                <a:tab pos="5118100" algn="l"/>
                <a:tab pos="5849938" algn="l"/>
                <a:tab pos="6581775" algn="l"/>
                <a:tab pos="7313613" algn="l"/>
                <a:tab pos="8045450" algn="l"/>
              </a:tabLst>
              <a:defRPr/>
            </a:pPr>
            <a:r>
              <a:rPr lang="en-US" altLang="en-US" dirty="0" smtClean="0">
                <a:solidFill>
                  <a:schemeClr val="bg2">
                    <a:lumMod val="50000"/>
                  </a:schemeClr>
                </a:solidFill>
                <a:ea typeface="Arial Unicode MS" pitchFamily="34" charset="-128"/>
                <a:cs typeface="Arial Unicode MS" pitchFamily="34" charset="-128"/>
              </a:rPr>
              <a:t>Password field</a:t>
            </a:r>
          </a:p>
          <a:p>
            <a:pPr lvl="1" defTabSz="914342" eaLnBrk="1" fontAlgn="auto" hangingPunct="1">
              <a:spcBef>
                <a:spcPts val="300"/>
              </a:spcBef>
              <a:buClr>
                <a:schemeClr val="accent3"/>
              </a:buClr>
              <a:tabLst>
                <a:tab pos="0" algn="l"/>
                <a:tab pos="730250" algn="l"/>
                <a:tab pos="1460500" algn="l"/>
                <a:tab pos="2192338" algn="l"/>
                <a:tab pos="2924175" algn="l"/>
                <a:tab pos="3656013" algn="l"/>
                <a:tab pos="4387850" algn="l"/>
                <a:tab pos="5118100" algn="l"/>
                <a:tab pos="5849938" algn="l"/>
                <a:tab pos="6581775" algn="l"/>
                <a:tab pos="7313613" algn="l"/>
                <a:tab pos="8045450" algn="l"/>
              </a:tabLst>
              <a:defRPr/>
            </a:pPr>
            <a:r>
              <a:rPr lang="en-US" altLang="en-US" dirty="0" smtClean="0">
                <a:solidFill>
                  <a:schemeClr val="bg2">
                    <a:lumMod val="50000"/>
                  </a:schemeClr>
                </a:solidFill>
                <a:ea typeface="Arial Unicode MS" pitchFamily="34" charset="-128"/>
                <a:cs typeface="Arial Unicode MS" pitchFamily="34" charset="-128"/>
              </a:rPr>
              <a:t>Text area</a:t>
            </a:r>
          </a:p>
          <a:p>
            <a:pPr lvl="1" defTabSz="914342" eaLnBrk="1" fontAlgn="auto" hangingPunct="1">
              <a:spcBef>
                <a:spcPts val="300"/>
              </a:spcBef>
              <a:buClr>
                <a:schemeClr val="accent3"/>
              </a:buClr>
              <a:tabLst>
                <a:tab pos="0" algn="l"/>
                <a:tab pos="730250" algn="l"/>
                <a:tab pos="1460500" algn="l"/>
                <a:tab pos="2192338" algn="l"/>
                <a:tab pos="2924175" algn="l"/>
                <a:tab pos="3656013" algn="l"/>
                <a:tab pos="4387850" algn="l"/>
                <a:tab pos="5118100" algn="l"/>
                <a:tab pos="5849938" algn="l"/>
                <a:tab pos="6581775" algn="l"/>
                <a:tab pos="7313613" algn="l"/>
                <a:tab pos="8045450" algn="l"/>
              </a:tabLst>
              <a:defRPr/>
            </a:pPr>
            <a:r>
              <a:rPr lang="en-US" altLang="en-US" dirty="0" smtClean="0">
                <a:solidFill>
                  <a:schemeClr val="bg2">
                    <a:lumMod val="50000"/>
                  </a:schemeClr>
                </a:solidFill>
                <a:ea typeface="Arial Unicode MS" pitchFamily="34" charset="-128"/>
                <a:cs typeface="Arial Unicode MS" pitchFamily="34" charset="-128"/>
              </a:rPr>
              <a:t>Drop down menu</a:t>
            </a:r>
          </a:p>
          <a:p>
            <a:pPr lvl="1" defTabSz="914342" eaLnBrk="1" fontAlgn="auto" hangingPunct="1">
              <a:spcBef>
                <a:spcPts val="300"/>
              </a:spcBef>
              <a:buClr>
                <a:schemeClr val="accent3"/>
              </a:buClr>
              <a:tabLst>
                <a:tab pos="0" algn="l"/>
                <a:tab pos="730250" algn="l"/>
                <a:tab pos="1460500" algn="l"/>
                <a:tab pos="2192338" algn="l"/>
                <a:tab pos="2924175" algn="l"/>
                <a:tab pos="3656013" algn="l"/>
                <a:tab pos="4387850" algn="l"/>
                <a:tab pos="5118100" algn="l"/>
                <a:tab pos="5849938" algn="l"/>
                <a:tab pos="6581775" algn="l"/>
                <a:tab pos="7313613" algn="l"/>
                <a:tab pos="8045450" algn="l"/>
              </a:tabLst>
              <a:defRPr/>
            </a:pPr>
            <a:r>
              <a:rPr lang="en-US" altLang="en-US" dirty="0" smtClean="0">
                <a:solidFill>
                  <a:schemeClr val="bg2">
                    <a:lumMod val="50000"/>
                  </a:schemeClr>
                </a:solidFill>
                <a:ea typeface="Arial Unicode MS" pitchFamily="34" charset="-128"/>
                <a:cs typeface="Arial Unicode MS" pitchFamily="34" charset="-128"/>
              </a:rPr>
              <a:t>Radio button</a:t>
            </a:r>
          </a:p>
          <a:p>
            <a:pPr lvl="1" defTabSz="914342" eaLnBrk="1" fontAlgn="auto" hangingPunct="1">
              <a:spcBef>
                <a:spcPts val="300"/>
              </a:spcBef>
              <a:buClr>
                <a:schemeClr val="accent3"/>
              </a:buClr>
              <a:tabLst>
                <a:tab pos="0" algn="l"/>
                <a:tab pos="730250" algn="l"/>
                <a:tab pos="1460500" algn="l"/>
                <a:tab pos="2192338" algn="l"/>
                <a:tab pos="2924175" algn="l"/>
                <a:tab pos="3656013" algn="l"/>
                <a:tab pos="4387850" algn="l"/>
                <a:tab pos="5118100" algn="l"/>
                <a:tab pos="5849938" algn="l"/>
                <a:tab pos="6581775" algn="l"/>
                <a:tab pos="7313613" algn="l"/>
                <a:tab pos="8045450" algn="l"/>
              </a:tabLst>
              <a:defRPr/>
            </a:pPr>
            <a:r>
              <a:rPr lang="en-US" altLang="en-US" dirty="0" smtClean="0">
                <a:solidFill>
                  <a:schemeClr val="bg2">
                    <a:lumMod val="50000"/>
                  </a:schemeClr>
                </a:solidFill>
                <a:ea typeface="Arial Unicode MS" pitchFamily="34" charset="-128"/>
                <a:cs typeface="Arial Unicode MS" pitchFamily="34" charset="-128"/>
              </a:rPr>
              <a:t>Checkbox</a:t>
            </a:r>
          </a:p>
          <a:p>
            <a:pPr lvl="1" defTabSz="914342" eaLnBrk="1" fontAlgn="auto" hangingPunct="1">
              <a:spcBef>
                <a:spcPts val="300"/>
              </a:spcBef>
              <a:buClr>
                <a:schemeClr val="accent3"/>
              </a:buClr>
              <a:tabLst>
                <a:tab pos="0" algn="l"/>
                <a:tab pos="730250" algn="l"/>
                <a:tab pos="1460500" algn="l"/>
                <a:tab pos="2192338" algn="l"/>
                <a:tab pos="2924175" algn="l"/>
                <a:tab pos="3656013" algn="l"/>
                <a:tab pos="4387850" algn="l"/>
                <a:tab pos="5118100" algn="l"/>
                <a:tab pos="5849938" algn="l"/>
                <a:tab pos="6581775" algn="l"/>
                <a:tab pos="7313613" algn="l"/>
                <a:tab pos="8045450" algn="l"/>
              </a:tabLst>
              <a:defRPr/>
            </a:pPr>
            <a:r>
              <a:rPr lang="en-US" altLang="en-US" dirty="0" smtClean="0">
                <a:solidFill>
                  <a:schemeClr val="bg2">
                    <a:lumMod val="50000"/>
                  </a:schemeClr>
                </a:solidFill>
                <a:ea typeface="Arial Unicode MS" pitchFamily="34" charset="-128"/>
                <a:cs typeface="Arial Unicode MS" pitchFamily="34" charset="-128"/>
              </a:rPr>
              <a:t>File selector box, etc..</a:t>
            </a:r>
          </a:p>
        </p:txBody>
      </p:sp>
    </p:spTree>
    <p:extLst>
      <p:ext uri="{BB962C8B-B14F-4D97-AF65-F5344CB8AC3E}">
        <p14:creationId xmlns:p14="http://schemas.microsoft.com/office/powerpoint/2010/main" val="871179313"/>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31004719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0000"/>
                </a:solidFill>
              </a:rPr>
              <a:t>2.4 DOM objects (Document and Form)</a:t>
            </a:r>
            <a:r>
              <a:rPr lang="en-US" sz="1200" dirty="0"/>
              <a:t/>
            </a:r>
            <a:br>
              <a:rPr lang="en-US" sz="1200" dirty="0"/>
            </a:br>
            <a:r>
              <a:rPr lang="en-US" dirty="0" smtClean="0"/>
              <a:t>Button </a:t>
            </a:r>
            <a:r>
              <a:rPr lang="en-US" dirty="0"/>
              <a:t>Objects </a:t>
            </a:r>
          </a:p>
        </p:txBody>
      </p:sp>
      <p:sp>
        <p:nvSpPr>
          <p:cNvPr id="4" name="Content Placeholder 3"/>
          <p:cNvSpPr>
            <a:spLocks noGrp="1"/>
          </p:cNvSpPr>
          <p:nvPr>
            <p:ph idx="1"/>
          </p:nvPr>
        </p:nvSpPr>
        <p:spPr/>
        <p:txBody>
          <a:bodyPr/>
          <a:lstStyle/>
          <a:p>
            <a:r>
              <a:rPr lang="en-US" dirty="0"/>
              <a:t>Button</a:t>
            </a:r>
          </a:p>
          <a:p>
            <a:endParaRPr lang="en-US" dirty="0"/>
          </a:p>
          <a:p>
            <a:r>
              <a:rPr lang="en-US" dirty="0"/>
              <a:t>Reset</a:t>
            </a:r>
          </a:p>
          <a:p>
            <a:endParaRPr lang="en-US" dirty="0"/>
          </a:p>
          <a:p>
            <a:r>
              <a:rPr lang="en-US" dirty="0"/>
              <a:t>Submit</a:t>
            </a:r>
          </a:p>
          <a:p>
            <a:endParaRPr lang="en-US" dirty="0"/>
          </a:p>
          <a:p>
            <a:endParaRPr lang="en-US" dirty="0"/>
          </a:p>
        </p:txBody>
      </p:sp>
      <p:graphicFrame>
        <p:nvGraphicFramePr>
          <p:cNvPr id="273454" name="Group 46"/>
          <p:cNvGraphicFramePr>
            <a:graphicFrameLocks noGrp="1"/>
          </p:cNvGraphicFramePr>
          <p:nvPr>
            <p:extLst/>
          </p:nvPr>
        </p:nvGraphicFramePr>
        <p:xfrm>
          <a:off x="2474006" y="1472067"/>
          <a:ext cx="6002337" cy="1915161"/>
        </p:xfrm>
        <a:graphic>
          <a:graphicData uri="http://schemas.openxmlformats.org/drawingml/2006/table">
            <a:tbl>
              <a:tblPr/>
              <a:tblGrid>
                <a:gridCol w="1811337"/>
                <a:gridCol w="1981200"/>
                <a:gridCol w="2209800"/>
              </a:tblGrid>
              <a:tr h="1984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Arial" pitchFamily="34" charset="0"/>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click()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a:t>
                      </a:r>
                      <a:r>
                        <a:rPr kumimoji="0" lang="en-US" sz="1800" b="0" i="0" u="none" strike="noStrike" cap="none" normalizeH="0" baseline="0" dirty="0" err="1" smtClean="0">
                          <a:ln>
                            <a:noFill/>
                          </a:ln>
                          <a:solidFill>
                            <a:schemeClr val="tx1"/>
                          </a:solidFill>
                          <a:effectLst/>
                          <a:latin typeface="+mn-lt"/>
                          <a:cs typeface="Arial" pitchFamily="34" charset="0"/>
                        </a:rPr>
                        <a:t>OnClick</a:t>
                      </a:r>
                      <a:endParaRPr kumimoji="0" lang="en-US" sz="1800" b="0" i="0" u="none" strike="noStrike" cap="none" normalizeH="0" baseline="0" dirty="0" smtClean="0">
                        <a:ln>
                          <a:noFill/>
                        </a:ln>
                        <a:solidFill>
                          <a:schemeClr val="tx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Arial" pitchFamily="34" charset="0"/>
                        </a:rPr>
                        <a: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57474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3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0000"/>
                </a:solidFill>
              </a:rPr>
              <a:t>2.4 DOM objects (Document and Form)</a:t>
            </a:r>
            <a:r>
              <a:rPr lang="en-US" sz="1200" dirty="0"/>
              <a:t/>
            </a:r>
            <a:br>
              <a:rPr lang="en-US" sz="1200" dirty="0"/>
            </a:br>
            <a:r>
              <a:rPr lang="en-US" dirty="0" smtClean="0"/>
              <a:t>Check </a:t>
            </a:r>
            <a:r>
              <a:rPr lang="en-US" dirty="0"/>
              <a:t>Box And Radio Objects </a:t>
            </a:r>
          </a:p>
        </p:txBody>
      </p:sp>
      <p:sp>
        <p:nvSpPr>
          <p:cNvPr id="3" name="Content Placeholder 2"/>
          <p:cNvSpPr>
            <a:spLocks noGrp="1"/>
          </p:cNvSpPr>
          <p:nvPr>
            <p:ph idx="1"/>
          </p:nvPr>
        </p:nvSpPr>
        <p:spPr/>
        <p:txBody>
          <a:bodyPr/>
          <a:lstStyle/>
          <a:p>
            <a:r>
              <a:rPr lang="en-US" dirty="0"/>
              <a:t>Checkbox</a:t>
            </a:r>
          </a:p>
          <a:p>
            <a:r>
              <a:rPr lang="en-US" dirty="0"/>
              <a:t>Radio</a:t>
            </a:r>
          </a:p>
          <a:p>
            <a:pPr marL="0" indent="0">
              <a:buNone/>
            </a:pPr>
            <a:endParaRPr lang="en-US" dirty="0"/>
          </a:p>
        </p:txBody>
      </p:sp>
      <p:graphicFrame>
        <p:nvGraphicFramePr>
          <p:cNvPr id="275512" name="Group 56"/>
          <p:cNvGraphicFramePr>
            <a:graphicFrameLocks noGrp="1"/>
          </p:cNvGraphicFramePr>
          <p:nvPr>
            <p:extLst/>
          </p:nvPr>
        </p:nvGraphicFramePr>
        <p:xfrm>
          <a:off x="2438400" y="1524000"/>
          <a:ext cx="6300788" cy="3019428"/>
        </p:xfrm>
        <a:graphic>
          <a:graphicData uri="http://schemas.openxmlformats.org/drawingml/2006/table">
            <a:tbl>
              <a:tblPr/>
              <a:tblGrid>
                <a:gridCol w="2314575"/>
                <a:gridCol w="1495425"/>
                <a:gridCol w="2490788"/>
              </a:tblGrid>
              <a:tr h="6365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    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  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n-lt"/>
                        </a:rPr>
                        <a:t>  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checked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    click()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      </a:t>
                      </a:r>
                      <a:r>
                        <a:rPr kumimoji="0" lang="en-US" sz="1800" b="0" i="0" u="none" strike="noStrike" cap="none" normalizeH="0" baseline="0" dirty="0" err="1" smtClean="0">
                          <a:ln>
                            <a:noFill/>
                          </a:ln>
                          <a:solidFill>
                            <a:schemeClr val="tx1"/>
                          </a:solidFill>
                          <a:effectLst/>
                          <a:latin typeface="+mn-lt"/>
                        </a:rPr>
                        <a:t>OnClick</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defaultChecked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8019935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66481442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578" name="Group 74"/>
          <p:cNvGraphicFramePr>
            <a:graphicFrameLocks noGrp="1"/>
          </p:cNvGraphicFramePr>
          <p:nvPr>
            <p:extLst>
              <p:ext uri="{D42A27DB-BD31-4B8C-83A1-F6EECF244321}">
                <p14:modId xmlns:p14="http://schemas.microsoft.com/office/powerpoint/2010/main" val="2022921965"/>
              </p:ext>
            </p:extLst>
          </p:nvPr>
        </p:nvGraphicFramePr>
        <p:xfrm>
          <a:off x="2813050" y="1445499"/>
          <a:ext cx="5978525" cy="2605801"/>
        </p:xfrm>
        <a:graphic>
          <a:graphicData uri="http://schemas.openxmlformats.org/drawingml/2006/table">
            <a:tbl>
              <a:tblPr/>
              <a:tblGrid>
                <a:gridCol w="1992313"/>
                <a:gridCol w="1993900"/>
                <a:gridCol w="1992312"/>
              </a:tblGrid>
              <a:tr h="511307">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n-lt"/>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307">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blur()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onChange</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307">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focus()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onFocus</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307">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selectedIndex</a:t>
                      </a:r>
                      <a:endParaRPr kumimoji="0" lang="en-US" sz="18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onBlur</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307">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77573" name="Group 69"/>
          <p:cNvGraphicFramePr>
            <a:graphicFrameLocks noGrp="1"/>
          </p:cNvGraphicFramePr>
          <p:nvPr>
            <p:extLst/>
          </p:nvPr>
        </p:nvGraphicFramePr>
        <p:xfrm>
          <a:off x="2819400" y="4648200"/>
          <a:ext cx="3048000" cy="1678305"/>
        </p:xfrm>
        <a:graphic>
          <a:graphicData uri="http://schemas.openxmlformats.org/drawingml/2006/table">
            <a:tbl>
              <a:tblPr/>
              <a:tblGrid>
                <a:gridCol w="3048000"/>
              </a:tblGrid>
              <a:tr h="4143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Default Selected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text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25">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2"/>
                          </a:solidFill>
                          <a:effectLst/>
                          <a:latin typeface="+mj-lt"/>
                        </a:rPr>
                        <a:t>selected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544" name="Text Box 40"/>
          <p:cNvSpPr txBox="1">
            <a:spLocks noChangeArrowheads="1"/>
          </p:cNvSpPr>
          <p:nvPr/>
        </p:nvSpPr>
        <p:spPr bwMode="auto">
          <a:xfrm>
            <a:off x="352425" y="2057400"/>
            <a:ext cx="1968500" cy="481542"/>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800100">
              <a:defRPr>
                <a:solidFill>
                  <a:schemeClr val="tx1"/>
                </a:solidFill>
                <a:latin typeface="Arial" pitchFamily="34" charset="0"/>
              </a:defRPr>
            </a:lvl3pPr>
            <a:lvl4pPr marL="914400">
              <a:defRPr>
                <a:solidFill>
                  <a:schemeClr val="tx1"/>
                </a:solidFill>
                <a:latin typeface="Arial" pitchFamily="34" charset="0"/>
              </a:defRPr>
            </a:lvl4pPr>
            <a:lvl5pPr marL="1028700">
              <a:defRPr>
                <a:solidFill>
                  <a:schemeClr val="tx1"/>
                </a:solidFill>
                <a:latin typeface="Arial" pitchFamily="34" charset="0"/>
              </a:defRPr>
            </a:lvl5pPr>
            <a:lvl6pPr marL="1485900" fontAlgn="base">
              <a:spcBef>
                <a:spcPct val="0"/>
              </a:spcBef>
              <a:spcAft>
                <a:spcPct val="0"/>
              </a:spcAft>
              <a:defRPr>
                <a:solidFill>
                  <a:schemeClr val="tx1"/>
                </a:solidFill>
                <a:latin typeface="Arial" pitchFamily="34" charset="0"/>
              </a:defRPr>
            </a:lvl6pPr>
            <a:lvl7pPr marL="1943100" fontAlgn="base">
              <a:spcBef>
                <a:spcPct val="0"/>
              </a:spcBef>
              <a:spcAft>
                <a:spcPct val="0"/>
              </a:spcAft>
              <a:defRPr>
                <a:solidFill>
                  <a:schemeClr val="tx1"/>
                </a:solidFill>
                <a:latin typeface="Arial" pitchFamily="34" charset="0"/>
              </a:defRPr>
            </a:lvl7pPr>
            <a:lvl8pPr marL="2400300" fontAlgn="base">
              <a:spcBef>
                <a:spcPct val="0"/>
              </a:spcBef>
              <a:spcAft>
                <a:spcPct val="0"/>
              </a:spcAft>
              <a:defRPr>
                <a:solidFill>
                  <a:schemeClr val="tx1"/>
                </a:solidFill>
                <a:latin typeface="Arial" pitchFamily="34" charset="0"/>
              </a:defRPr>
            </a:lvl8pPr>
            <a:lvl9pPr marL="2857500" fontAlgn="base">
              <a:spcBef>
                <a:spcPct val="0"/>
              </a:spcBef>
              <a:spcAft>
                <a:spcPct val="0"/>
              </a:spcAft>
              <a:defRPr>
                <a:solidFill>
                  <a:schemeClr val="tx1"/>
                </a:solidFill>
                <a:latin typeface="Arial" pitchFamily="34" charset="0"/>
              </a:defRPr>
            </a:lvl9pPr>
          </a:lstStyle>
          <a:p>
            <a:pPr algn="ctr">
              <a:lnSpc>
                <a:spcPts val="3500"/>
              </a:lnSpc>
              <a:buClr>
                <a:srgbClr val="A11133"/>
              </a:buClr>
            </a:pPr>
            <a:r>
              <a:rPr lang="en-US" dirty="0">
                <a:latin typeface="+mn-lt"/>
              </a:rPr>
              <a:t>SELECT</a:t>
            </a:r>
          </a:p>
        </p:txBody>
      </p:sp>
      <p:sp>
        <p:nvSpPr>
          <p:cNvPr id="277545" name="Text Box 41"/>
          <p:cNvSpPr txBox="1">
            <a:spLocks noChangeArrowheads="1"/>
          </p:cNvSpPr>
          <p:nvPr/>
        </p:nvSpPr>
        <p:spPr bwMode="auto">
          <a:xfrm>
            <a:off x="280988" y="4295775"/>
            <a:ext cx="1970087" cy="566822"/>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800100">
              <a:defRPr>
                <a:solidFill>
                  <a:schemeClr val="tx1"/>
                </a:solidFill>
                <a:latin typeface="Arial" pitchFamily="34" charset="0"/>
              </a:defRPr>
            </a:lvl3pPr>
            <a:lvl4pPr marL="914400">
              <a:defRPr>
                <a:solidFill>
                  <a:schemeClr val="tx1"/>
                </a:solidFill>
                <a:latin typeface="Arial" pitchFamily="34" charset="0"/>
              </a:defRPr>
            </a:lvl4pPr>
            <a:lvl5pPr marL="1028700">
              <a:defRPr>
                <a:solidFill>
                  <a:schemeClr val="tx1"/>
                </a:solidFill>
                <a:latin typeface="Arial" pitchFamily="34" charset="0"/>
              </a:defRPr>
            </a:lvl5pPr>
            <a:lvl6pPr marL="1485900" fontAlgn="base">
              <a:spcBef>
                <a:spcPct val="0"/>
              </a:spcBef>
              <a:spcAft>
                <a:spcPct val="0"/>
              </a:spcAft>
              <a:defRPr>
                <a:solidFill>
                  <a:schemeClr val="tx1"/>
                </a:solidFill>
                <a:latin typeface="Arial" pitchFamily="34" charset="0"/>
              </a:defRPr>
            </a:lvl6pPr>
            <a:lvl7pPr marL="1943100" fontAlgn="base">
              <a:spcBef>
                <a:spcPct val="0"/>
              </a:spcBef>
              <a:spcAft>
                <a:spcPct val="0"/>
              </a:spcAft>
              <a:defRPr>
                <a:solidFill>
                  <a:schemeClr val="tx1"/>
                </a:solidFill>
                <a:latin typeface="Arial" pitchFamily="34" charset="0"/>
              </a:defRPr>
            </a:lvl7pPr>
            <a:lvl8pPr marL="2400300" fontAlgn="base">
              <a:spcBef>
                <a:spcPct val="0"/>
              </a:spcBef>
              <a:spcAft>
                <a:spcPct val="0"/>
              </a:spcAft>
              <a:defRPr>
                <a:solidFill>
                  <a:schemeClr val="tx1"/>
                </a:solidFill>
                <a:latin typeface="Arial" pitchFamily="34" charset="0"/>
              </a:defRPr>
            </a:lvl8pPr>
            <a:lvl9pPr marL="2857500" fontAlgn="base">
              <a:spcBef>
                <a:spcPct val="0"/>
              </a:spcBef>
              <a:spcAft>
                <a:spcPct val="0"/>
              </a:spcAft>
              <a:defRPr>
                <a:solidFill>
                  <a:schemeClr val="tx1"/>
                </a:solidFill>
                <a:latin typeface="Arial" pitchFamily="34" charset="0"/>
              </a:defRPr>
            </a:lvl9pPr>
          </a:lstStyle>
          <a:p>
            <a:pPr algn="ctr">
              <a:lnSpc>
                <a:spcPts val="3700"/>
              </a:lnSpc>
              <a:buClr>
                <a:srgbClr val="A11133"/>
              </a:buClr>
            </a:pPr>
            <a:r>
              <a:rPr lang="en-US" b="1" dirty="0">
                <a:latin typeface="+mn-lt"/>
              </a:rPr>
              <a:t>OPTION</a:t>
            </a:r>
          </a:p>
        </p:txBody>
      </p:sp>
      <p:sp>
        <p:nvSpPr>
          <p:cNvPr id="277559" name="Text Box 55" descr="cross-tab-1"/>
          <p:cNvSpPr txBox="1">
            <a:spLocks noChangeArrowheads="1"/>
          </p:cNvSpPr>
          <p:nvPr/>
        </p:nvSpPr>
        <p:spPr bwMode="auto">
          <a:xfrm>
            <a:off x="492415" y="5281613"/>
            <a:ext cx="1326005" cy="477054"/>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blipFill dpi="0" rotWithShape="0">
                  <a:blip r:embed="rId3"/>
                  <a:srcRect/>
                  <a:stretch>
                    <a:fillRect/>
                  </a:stretch>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marL="909638">
              <a:defRPr>
                <a:solidFill>
                  <a:schemeClr val="tx1"/>
                </a:solidFill>
                <a:latin typeface="Arial" pitchFamily="34" charset="0"/>
              </a:defRPr>
            </a:lvl3pPr>
            <a:lvl4pPr marL="1193800">
              <a:defRPr>
                <a:solidFill>
                  <a:schemeClr val="tx1"/>
                </a:solidFill>
                <a:latin typeface="Arial" pitchFamily="34" charset="0"/>
              </a:defRPr>
            </a:lvl4pPr>
            <a:lvl5pPr marL="1490663">
              <a:defRPr>
                <a:solidFill>
                  <a:schemeClr val="tx1"/>
                </a:solidFill>
                <a:latin typeface="Arial" pitchFamily="34" charset="0"/>
              </a:defRPr>
            </a:lvl5pPr>
            <a:lvl6pPr marL="1947863" fontAlgn="base">
              <a:spcBef>
                <a:spcPct val="0"/>
              </a:spcBef>
              <a:spcAft>
                <a:spcPct val="0"/>
              </a:spcAft>
              <a:defRPr>
                <a:solidFill>
                  <a:schemeClr val="tx1"/>
                </a:solidFill>
                <a:latin typeface="Arial" pitchFamily="34" charset="0"/>
              </a:defRPr>
            </a:lvl6pPr>
            <a:lvl7pPr marL="2405063" fontAlgn="base">
              <a:spcBef>
                <a:spcPct val="0"/>
              </a:spcBef>
              <a:spcAft>
                <a:spcPct val="0"/>
              </a:spcAft>
              <a:defRPr>
                <a:solidFill>
                  <a:schemeClr val="tx1"/>
                </a:solidFill>
                <a:latin typeface="Arial" pitchFamily="34" charset="0"/>
              </a:defRPr>
            </a:lvl7pPr>
            <a:lvl8pPr marL="2862263" fontAlgn="base">
              <a:spcBef>
                <a:spcPct val="0"/>
              </a:spcBef>
              <a:spcAft>
                <a:spcPct val="0"/>
              </a:spcAft>
              <a:defRPr>
                <a:solidFill>
                  <a:schemeClr val="tx1"/>
                </a:solidFill>
                <a:latin typeface="Arial" pitchFamily="34" charset="0"/>
              </a:defRPr>
            </a:lvl8pPr>
            <a:lvl9pPr marL="3319463" fontAlgn="base">
              <a:spcBef>
                <a:spcPct val="0"/>
              </a:spcBef>
              <a:spcAft>
                <a:spcPct val="0"/>
              </a:spcAft>
              <a:defRPr>
                <a:solidFill>
                  <a:schemeClr val="tx1"/>
                </a:solidFill>
                <a:latin typeface="Arial" pitchFamily="34" charset="0"/>
              </a:defRPr>
            </a:lvl9pPr>
          </a:lstStyle>
          <a:p>
            <a:pPr algn="ctr">
              <a:lnSpc>
                <a:spcPts val="3000"/>
              </a:lnSpc>
              <a:buClr>
                <a:srgbClr val="A11133"/>
              </a:buClr>
            </a:pPr>
            <a:r>
              <a:rPr lang="en-US" b="1" dirty="0">
                <a:latin typeface="+mn-lt"/>
              </a:rPr>
              <a:t>Properties</a:t>
            </a:r>
          </a:p>
        </p:txBody>
      </p:sp>
      <p:sp>
        <p:nvSpPr>
          <p:cNvPr id="3" name="Title 2"/>
          <p:cNvSpPr>
            <a:spLocks noGrp="1"/>
          </p:cNvSpPr>
          <p:nvPr>
            <p:ph type="title"/>
          </p:nvPr>
        </p:nvSpPr>
        <p:spPr/>
        <p:txBody>
          <a:bodyPr/>
          <a:lstStyle/>
          <a:p>
            <a:r>
              <a:rPr lang="en-US" sz="1200" dirty="0">
                <a:solidFill>
                  <a:srgbClr val="000000"/>
                </a:solidFill>
              </a:rPr>
              <a:t>2.4 DOM objects (Document and Form)</a:t>
            </a:r>
            <a:r>
              <a:rPr lang="en-US" sz="1200" dirty="0"/>
              <a:t/>
            </a:r>
            <a:br>
              <a:rPr lang="en-US" sz="1200" dirty="0"/>
            </a:br>
            <a:r>
              <a:rPr lang="en-US" dirty="0" smtClean="0"/>
              <a:t>Select </a:t>
            </a:r>
            <a:r>
              <a:rPr lang="en-US" dirty="0"/>
              <a:t>Object</a:t>
            </a:r>
          </a:p>
        </p:txBody>
      </p:sp>
      <p:sp>
        <p:nvSpPr>
          <p:cNvPr id="2" name="Content Placeholder 1"/>
          <p:cNvSpPr>
            <a:spLocks noGrp="1"/>
          </p:cNvSpPr>
          <p:nvPr>
            <p:ph idx="1"/>
          </p:nvPr>
        </p:nvSpPr>
        <p:spPr/>
        <p:txBody>
          <a:bodyPr/>
          <a:lstStyle/>
          <a:p>
            <a:endParaRPr lang="en-US" dirty="0"/>
          </a:p>
        </p:txBody>
      </p:sp>
    </p:spTree>
    <p:extLst>
      <p:ext uri="{BB962C8B-B14F-4D97-AF65-F5344CB8AC3E}">
        <p14:creationId xmlns:p14="http://schemas.microsoft.com/office/powerpoint/2010/main" val="299390669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46087336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0000"/>
                </a:solidFill>
              </a:rPr>
              <a:t>2.5 Event handling in </a:t>
            </a:r>
            <a:r>
              <a:rPr lang="en-US" sz="1200" dirty="0" err="1" smtClean="0">
                <a:solidFill>
                  <a:srgbClr val="000000"/>
                </a:solidFill>
              </a:rPr>
              <a:t>javascript</a:t>
            </a:r>
            <a:r>
              <a:rPr lang="en-US" sz="1200" dirty="0"/>
              <a:t/>
            </a:r>
            <a:br>
              <a:rPr lang="en-US" sz="1200" dirty="0"/>
            </a:br>
            <a:r>
              <a:rPr lang="en-US" dirty="0"/>
              <a:t> Event Handlers</a:t>
            </a:r>
          </a:p>
        </p:txBody>
      </p:sp>
      <p:sp>
        <p:nvSpPr>
          <p:cNvPr id="4" name="Content Placeholder 3"/>
          <p:cNvSpPr>
            <a:spLocks noGrp="1"/>
          </p:cNvSpPr>
          <p:nvPr>
            <p:ph idx="1"/>
          </p:nvPr>
        </p:nvSpPr>
        <p:spPr/>
        <p:txBody>
          <a:bodyPr/>
          <a:lstStyle/>
          <a:p>
            <a:r>
              <a:rPr lang="en-US" dirty="0">
                <a:cs typeface="Arial" pitchFamily="34" charset="0"/>
              </a:rPr>
              <a:t>Specify how an object reacts to an event</a:t>
            </a:r>
          </a:p>
          <a:p>
            <a:pPr lvl="1"/>
            <a:r>
              <a:rPr lang="en-US" dirty="0"/>
              <a:t>Event can be triggered by a user action or a browser action.</a:t>
            </a:r>
          </a:p>
          <a:p>
            <a:r>
              <a:rPr lang="en-US" dirty="0"/>
              <a:t>There are two ways to map functions to </a:t>
            </a:r>
            <a:r>
              <a:rPr lang="en-US" dirty="0" smtClean="0"/>
              <a:t>events</a:t>
            </a:r>
          </a:p>
          <a:p>
            <a:endParaRPr lang="en-US" dirty="0"/>
          </a:p>
          <a:p>
            <a:pPr lvl="1"/>
            <a:r>
              <a:rPr lang="en-US" dirty="0">
                <a:cs typeface="Arial" pitchFamily="34" charset="0"/>
              </a:rPr>
              <a:t>Event handlers as methods</a:t>
            </a:r>
            <a:r>
              <a:rPr lang="en-US" dirty="0" smtClean="0">
                <a:cs typeface="Arial" pitchFamily="34" charset="0"/>
              </a:rPr>
              <a:t>:   </a:t>
            </a:r>
            <a:endParaRPr lang="en-US" dirty="0">
              <a:cs typeface="Arial" pitchFamily="34" charset="0"/>
            </a:endParaRPr>
          </a:p>
          <a:p>
            <a:pPr lvl="1">
              <a:buNone/>
            </a:pPr>
            <a:r>
              <a:rPr lang="en-US" dirty="0" smtClean="0"/>
              <a:t>       document.formName.button1.onclick=f1</a:t>
            </a:r>
            <a:r>
              <a:rPr lang="en-US" dirty="0"/>
              <a:t>()</a:t>
            </a:r>
          </a:p>
          <a:p>
            <a:pPr lvl="1">
              <a:buNone/>
            </a:pPr>
            <a:r>
              <a:rPr lang="en-US" dirty="0"/>
              <a:t>	</a:t>
            </a:r>
            <a:endParaRPr lang="en-US" sz="2000" dirty="0"/>
          </a:p>
          <a:p>
            <a:pPr lvl="1"/>
            <a:endParaRPr lang="en-US" dirty="0" smtClean="0">
              <a:cs typeface="Arial" pitchFamily="34" charset="0"/>
            </a:endParaRPr>
          </a:p>
          <a:p>
            <a:pPr lvl="1"/>
            <a:r>
              <a:rPr lang="en-US" dirty="0" smtClean="0">
                <a:cs typeface="Arial" pitchFamily="34" charset="0"/>
              </a:rPr>
              <a:t>Event </a:t>
            </a:r>
            <a:r>
              <a:rPr lang="en-US" dirty="0">
                <a:cs typeface="Arial" pitchFamily="34" charset="0"/>
              </a:rPr>
              <a:t>handlers as properties</a:t>
            </a:r>
            <a:r>
              <a:rPr lang="en-US" dirty="0" smtClean="0">
                <a:cs typeface="Arial" pitchFamily="34" charset="0"/>
              </a:rPr>
              <a:t>:</a:t>
            </a:r>
            <a:endParaRPr lang="en-US" dirty="0">
              <a:cs typeface="Arial" pitchFamily="34" charset="0"/>
            </a:endParaRPr>
          </a:p>
          <a:p>
            <a:pPr lvl="1">
              <a:buNone/>
            </a:pPr>
            <a:r>
              <a:rPr lang="en-US" dirty="0"/>
              <a:t>      </a:t>
            </a:r>
          </a:p>
          <a:p>
            <a:pPr lvl="1">
              <a:buNone/>
            </a:pPr>
            <a:r>
              <a:rPr lang="en-US" dirty="0" smtClean="0"/>
              <a:t>     &lt;</a:t>
            </a:r>
            <a:r>
              <a:rPr lang="en-US" dirty="0"/>
              <a:t>INPUT TYPE=”button” NAME=”button1” </a:t>
            </a:r>
            <a:r>
              <a:rPr lang="en-US" dirty="0" err="1"/>
              <a:t>onClick</a:t>
            </a:r>
            <a:r>
              <a:rPr lang="en-US" dirty="0"/>
              <a:t>=”f1()”&gt;</a:t>
            </a:r>
          </a:p>
        </p:txBody>
      </p:sp>
      <p:sp>
        <p:nvSpPr>
          <p:cNvPr id="10245" name="AutoShape 6"/>
          <p:cNvSpPr>
            <a:spLocks noChangeArrowheads="1"/>
          </p:cNvSpPr>
          <p:nvPr/>
        </p:nvSpPr>
        <p:spPr bwMode="auto">
          <a:xfrm>
            <a:off x="755576" y="3284984"/>
            <a:ext cx="5394960" cy="38981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
        <p:nvSpPr>
          <p:cNvPr id="10246" name="AutoShape 7"/>
          <p:cNvSpPr>
            <a:spLocks noChangeArrowheads="1"/>
          </p:cNvSpPr>
          <p:nvPr/>
        </p:nvSpPr>
        <p:spPr bwMode="auto">
          <a:xfrm>
            <a:off x="833224" y="4793208"/>
            <a:ext cx="5971024" cy="508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Tree>
    <p:extLst>
      <p:ext uri="{BB962C8B-B14F-4D97-AF65-F5344CB8AC3E}">
        <p14:creationId xmlns:p14="http://schemas.microsoft.com/office/powerpoint/2010/main" val="12006980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srgbClr val="000000"/>
                </a:solidFill>
              </a:rPr>
              <a:t>2.5 Event handling in </a:t>
            </a:r>
            <a:r>
              <a:rPr lang="en-US" sz="1200" dirty="0" err="1">
                <a:solidFill>
                  <a:srgbClr val="000000"/>
                </a:solidFill>
              </a:rPr>
              <a:t>javascript</a:t>
            </a:r>
            <a:r>
              <a:rPr lang="en-US" dirty="0"/>
              <a:t/>
            </a:r>
            <a:br>
              <a:rPr lang="en-US" dirty="0"/>
            </a:br>
            <a:r>
              <a:rPr lang="en-US" dirty="0"/>
              <a:t> Event Handlers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4979202"/>
              </p:ext>
            </p:extLst>
          </p:nvPr>
        </p:nvGraphicFramePr>
        <p:xfrm>
          <a:off x="298450" y="1495425"/>
          <a:ext cx="8844046" cy="3454400"/>
        </p:xfrm>
        <a:graphic>
          <a:graphicData uri="http://schemas.openxmlformats.org/drawingml/2006/table">
            <a:tbl>
              <a:tblPr/>
              <a:tblGrid>
                <a:gridCol w="4422023"/>
                <a:gridCol w="4422023"/>
              </a:tblGrid>
              <a:tr h="0">
                <a:tc>
                  <a:txBody>
                    <a:bodyPr/>
                    <a:lstStyle/>
                    <a:p>
                      <a:pPr algn="l" fontAlgn="t"/>
                      <a:r>
                        <a:rPr lang="en-US" dirty="0">
                          <a:effectLst/>
                        </a:rPr>
                        <a:t>Event</a:t>
                      </a:r>
                    </a:p>
                  </a:txBody>
                  <a:tcPr marL="157956" marR="78978"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78978" marR="78978"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onchange</a:t>
                      </a:r>
                    </a:p>
                  </a:txBody>
                  <a:tcPr marL="157956" marR="78978"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An HTML element has been changed</a:t>
                      </a:r>
                    </a:p>
                  </a:txBody>
                  <a:tcPr marL="78978" marR="78978"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a:effectLst/>
                        </a:rPr>
                        <a:t>onclick</a:t>
                      </a:r>
                    </a:p>
                  </a:txBody>
                  <a:tcPr marL="157956" marR="78978"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The user clicks an HTML element</a:t>
                      </a:r>
                    </a:p>
                  </a:txBody>
                  <a:tcPr marL="78978" marR="78978"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onmouseover</a:t>
                      </a:r>
                    </a:p>
                  </a:txBody>
                  <a:tcPr marL="157956" marR="78978"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The user moves the mouse over an HTML element</a:t>
                      </a:r>
                    </a:p>
                  </a:txBody>
                  <a:tcPr marL="78978" marR="78978"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a:effectLst/>
                        </a:rPr>
                        <a:t>onmouseout</a:t>
                      </a:r>
                    </a:p>
                  </a:txBody>
                  <a:tcPr marL="157956" marR="78978"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The user moves the mouse away from an HTML element</a:t>
                      </a:r>
                    </a:p>
                  </a:txBody>
                  <a:tcPr marL="78978" marR="78978"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onkeydown</a:t>
                      </a:r>
                    </a:p>
                  </a:txBody>
                  <a:tcPr marL="157956" marR="78978"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The user pushes a keyboard key</a:t>
                      </a:r>
                    </a:p>
                  </a:txBody>
                  <a:tcPr marL="78978" marR="78978"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a:effectLst/>
                        </a:rPr>
                        <a:t>onload</a:t>
                      </a:r>
                    </a:p>
                  </a:txBody>
                  <a:tcPr marL="157956" marR="78978"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The browser has finished loading the page</a:t>
                      </a:r>
                    </a:p>
                  </a:txBody>
                  <a:tcPr marL="78978" marR="78978" marT="50800" marB="50800">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11555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a:t>
            </a:r>
            <a:endParaRPr lang="en-US" dirty="0"/>
          </a:p>
        </p:txBody>
      </p:sp>
      <p:sp>
        <p:nvSpPr>
          <p:cNvPr id="6" name="Content Placeholder 5"/>
          <p:cNvSpPr>
            <a:spLocks noGrp="1"/>
          </p:cNvSpPr>
          <p:nvPr>
            <p:ph idx="1"/>
          </p:nvPr>
        </p:nvSpPr>
        <p:spPr/>
        <p:txBody>
          <a:bodyPr/>
          <a:lstStyle/>
          <a:p>
            <a:r>
              <a:rPr lang="en-US" dirty="0"/>
              <a:t>Demo on:</a:t>
            </a:r>
          </a:p>
          <a:p>
            <a:pPr lvl="1"/>
            <a:r>
              <a:rPr lang="en-US" dirty="0" smtClean="0"/>
              <a:t>SampleForm.html (html </a:t>
            </a:r>
            <a:r>
              <a:rPr lang="en-US" dirty="0"/>
              <a:t>File)</a:t>
            </a:r>
          </a:p>
          <a:p>
            <a:pPr lvl="1"/>
            <a:r>
              <a:rPr lang="en-US" dirty="0" smtClean="0"/>
              <a:t>Validation.js (</a:t>
            </a:r>
            <a:r>
              <a:rPr lang="en-US" dirty="0" err="1" smtClean="0"/>
              <a:t>javascript</a:t>
            </a:r>
            <a:r>
              <a:rPr lang="en-US" dirty="0" smtClean="0"/>
              <a:t> file)</a:t>
            </a:r>
          </a:p>
          <a:p>
            <a:pPr lvl="1"/>
            <a:endParaRPr lang="en-US" dirty="0"/>
          </a:p>
        </p:txBody>
      </p:sp>
    </p:spTree>
    <p:extLst>
      <p:ext uri="{BB962C8B-B14F-4D97-AF65-F5344CB8AC3E}">
        <p14:creationId xmlns:p14="http://schemas.microsoft.com/office/powerpoint/2010/main" val="2697756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Case Study </a:t>
            </a:r>
            <a:endParaRPr lang="en-US" dirty="0"/>
          </a:p>
        </p:txBody>
      </p:sp>
      <p:sp>
        <p:nvSpPr>
          <p:cNvPr id="6" name="Content Placeholder 5"/>
          <p:cNvSpPr>
            <a:spLocks noGrp="1"/>
          </p:cNvSpPr>
          <p:nvPr>
            <p:ph idx="1"/>
          </p:nvPr>
        </p:nvSpPr>
        <p:spPr/>
        <p:txBody>
          <a:bodyPr/>
          <a:lstStyle/>
          <a:p>
            <a:pPr lvl="1"/>
            <a:r>
              <a:rPr lang="en-US" dirty="0"/>
              <a:t>Create a </a:t>
            </a:r>
            <a:r>
              <a:rPr lang="en-US" b="1" dirty="0"/>
              <a:t>prob3.html</a:t>
            </a:r>
            <a:r>
              <a:rPr lang="en-US" dirty="0"/>
              <a:t> page as shown in the below figure</a:t>
            </a:r>
            <a:r>
              <a:rPr lang="en-US" dirty="0" smtClean="0"/>
              <a:t>. The </a:t>
            </a:r>
            <a:r>
              <a:rPr lang="en-US" dirty="0"/>
              <a:t>page should be submitted on clicking the </a:t>
            </a:r>
            <a:r>
              <a:rPr lang="en-US" b="1" dirty="0"/>
              <a:t>Submit</a:t>
            </a:r>
            <a:r>
              <a:rPr lang="en-US" dirty="0"/>
              <a:t> button when all the form fields are properly validated.</a:t>
            </a:r>
          </a:p>
          <a:p>
            <a:pPr lvl="1"/>
            <a:endParaRPr lang="en-US" dirty="0"/>
          </a:p>
        </p:txBody>
      </p:sp>
      <p:pic>
        <p:nvPicPr>
          <p:cNvPr id="11" name="Picture 10"/>
          <p:cNvPicPr>
            <a:picLocks noChangeAspect="1"/>
          </p:cNvPicPr>
          <p:nvPr/>
        </p:nvPicPr>
        <p:blipFill>
          <a:blip r:embed="rId3"/>
          <a:stretch>
            <a:fillRect/>
          </a:stretch>
        </p:blipFill>
        <p:spPr>
          <a:xfrm>
            <a:off x="1547664" y="2564904"/>
            <a:ext cx="4362450" cy="3133725"/>
          </a:xfrm>
          <a:prstGeom prst="rect">
            <a:avLst/>
          </a:prstGeom>
        </p:spPr>
      </p:pic>
    </p:spTree>
    <p:extLst>
      <p:ext uri="{BB962C8B-B14F-4D97-AF65-F5344CB8AC3E}">
        <p14:creationId xmlns:p14="http://schemas.microsoft.com/office/powerpoint/2010/main" val="872561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HTML form element</a:t>
            </a:r>
            <a:r>
              <a:rPr lang="en-US" dirty="0"/>
              <a:t/>
            </a:r>
            <a:br>
              <a:rPr lang="en-US" dirty="0"/>
            </a:br>
            <a:r>
              <a:rPr lang="en-US" dirty="0"/>
              <a:t>HTML Forms for User </a:t>
            </a:r>
            <a:r>
              <a:rPr lang="en-US" dirty="0" smtClean="0"/>
              <a:t>Input</a:t>
            </a:r>
            <a:endParaRPr lang="en-US" dirty="0"/>
          </a:p>
        </p:txBody>
      </p:sp>
      <p:sp>
        <p:nvSpPr>
          <p:cNvPr id="20482" name="Rectangle 2"/>
          <p:cNvSpPr>
            <a:spLocks noGrp="1" noChangeArrowheads="1"/>
          </p:cNvSpPr>
          <p:nvPr>
            <p:ph idx="1"/>
          </p:nvPr>
        </p:nvSpPr>
        <p:spPr/>
        <p:txBody>
          <a:bodyPr lIns="90360" tIns="44280" rIns="90360" bIns="44280"/>
          <a:lstStyle/>
          <a:p>
            <a:pPr marL="347663"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User input forms are created using &lt;form&gt; tag.</a:t>
            </a:r>
          </a:p>
          <a:p>
            <a:pPr marL="347663"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p>
          <a:p>
            <a:pPr marL="347663"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Syntax:</a:t>
            </a:r>
          </a:p>
          <a:p>
            <a:pPr marL="347663"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p>
          <a:p>
            <a:pPr marL="347663"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p>
          <a:p>
            <a:pPr marL="347663"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p>
          <a:p>
            <a:pPr marL="347663"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p>
          <a:p>
            <a:pPr marL="347663"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p>
          <a:p>
            <a:pPr marL="747713" lvl="1"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smtClean="0"/>
              <a:t>action: </a:t>
            </a:r>
            <a:r>
              <a:rPr lang="en-US" altLang="en-US" dirty="0" smtClean="0"/>
              <a:t>the URL of the script</a:t>
            </a:r>
          </a:p>
          <a:p>
            <a:pPr marL="747713" lvl="1"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smtClean="0"/>
              <a:t>method: </a:t>
            </a:r>
            <a:r>
              <a:rPr lang="en-US" altLang="en-US" dirty="0" smtClean="0"/>
              <a:t>the HTTP request method to use, sometimes GET, but usually POST</a:t>
            </a:r>
          </a:p>
          <a:p>
            <a:pPr marL="747713" lvl="1"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err="1" smtClean="0">
                <a:ea typeface="Arial Unicode MS" panose="020B0604020202020204" pitchFamily="34" charset="-128"/>
                <a:cs typeface="Arial Unicode MS" panose="020B0604020202020204" pitchFamily="34" charset="-128"/>
              </a:rPr>
              <a:t>enctype</a:t>
            </a:r>
            <a:r>
              <a:rPr lang="en-US" altLang="en-US" b="1" dirty="0" smtClean="0">
                <a:ea typeface="Arial Unicode MS" panose="020B0604020202020204" pitchFamily="34" charset="-128"/>
                <a:cs typeface="Arial Unicode MS" panose="020B0604020202020204" pitchFamily="34" charset="-128"/>
              </a:rPr>
              <a:t>: </a:t>
            </a:r>
            <a:r>
              <a:rPr lang="en-US" altLang="en-US" dirty="0" smtClean="0">
                <a:ea typeface="Arial Unicode MS" panose="020B0604020202020204" pitchFamily="34" charset="-128"/>
                <a:cs typeface="Arial Unicode MS" panose="020B0604020202020204" pitchFamily="34" charset="-128"/>
              </a:rPr>
              <a:t>Specifies how the data is to be encoded. </a:t>
            </a:r>
            <a:endParaRPr lang="en-US" altLang="en-US" dirty="0" smtClean="0">
              <a:solidFill>
                <a:srgbClr val="990000"/>
              </a:solidFill>
            </a:endParaRPr>
          </a:p>
        </p:txBody>
      </p:sp>
      <p:sp>
        <p:nvSpPr>
          <p:cNvPr id="16386" name="AutoShape 7"/>
          <p:cNvSpPr>
            <a:spLocks noChangeArrowheads="1"/>
          </p:cNvSpPr>
          <p:nvPr/>
        </p:nvSpPr>
        <p:spPr bwMode="auto">
          <a:xfrm>
            <a:off x="700088" y="2836863"/>
            <a:ext cx="7848600" cy="12557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marL="741363" lvl="1" indent="-282575" fontAlgn="auto">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a:solidFill>
                <a:srgbClr val="990000"/>
              </a:solidFill>
            </a:endParaRPr>
          </a:p>
          <a:p>
            <a:pPr marL="741363" lvl="1" indent="-282575" fontAlgn="auto">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&lt;</a:t>
            </a:r>
            <a:r>
              <a:rPr lang="en-US" b="1" dirty="0"/>
              <a:t>form method</a:t>
            </a:r>
            <a:r>
              <a:rPr lang="en-US" dirty="0"/>
              <a:t>=“get/post” </a:t>
            </a:r>
            <a:r>
              <a:rPr lang="en-US" b="1" dirty="0"/>
              <a:t>action</a:t>
            </a:r>
            <a:r>
              <a:rPr lang="en-US" dirty="0"/>
              <a:t>=“URL” </a:t>
            </a:r>
            <a:r>
              <a:rPr lang="en-US" b="1" dirty="0"/>
              <a:t>enctype</a:t>
            </a:r>
            <a:r>
              <a:rPr lang="en-US" dirty="0"/>
              <a:t>=“Encryption Type”&gt;</a:t>
            </a:r>
          </a:p>
          <a:p>
            <a:pPr marL="741363" lvl="1" indent="-282575" fontAlgn="auto">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		Field definitions</a:t>
            </a:r>
          </a:p>
          <a:p>
            <a:pPr marL="741363" lvl="1" indent="-282575" fontAlgn="auto">
              <a:spcAft>
                <a:spcPts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&lt;</a:t>
            </a:r>
            <a:r>
              <a:rPr lang="en-US" b="1" dirty="0"/>
              <a:t>/form</a:t>
            </a:r>
            <a:r>
              <a:rPr lang="en-US" dirty="0"/>
              <a:t>&gt;</a:t>
            </a:r>
          </a:p>
          <a:p>
            <a:pPr lvl="1" algn="ctr">
              <a:lnSpc>
                <a:spcPct val="135000"/>
              </a:lnSpc>
              <a:defRPr/>
            </a:pPr>
            <a:endParaRPr lang="en-US" dirty="0">
              <a:latin typeface="Candara" pitchFamily="34" charset="0"/>
            </a:endParaRPr>
          </a:p>
        </p:txBody>
      </p:sp>
    </p:spTree>
    <p:extLst>
      <p:ext uri="{BB962C8B-B14F-4D97-AF65-F5344CB8AC3E}">
        <p14:creationId xmlns:p14="http://schemas.microsoft.com/office/powerpoint/2010/main" val="1235281024"/>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Case Study </a:t>
            </a:r>
            <a:endParaRPr lang="en-US" dirty="0"/>
          </a:p>
        </p:txBody>
      </p:sp>
      <p:sp>
        <p:nvSpPr>
          <p:cNvPr id="6" name="Content Placeholder 5"/>
          <p:cNvSpPr>
            <a:spLocks noGrp="1"/>
          </p:cNvSpPr>
          <p:nvPr>
            <p:ph idx="1"/>
          </p:nvPr>
        </p:nvSpPr>
        <p:spPr/>
        <p:txBody>
          <a:bodyPr/>
          <a:lstStyle/>
          <a:p>
            <a:pPr lvl="0"/>
            <a:r>
              <a:rPr lang="en-US" sz="1300" dirty="0"/>
              <a:t>None of the fields should be empty ( Use HTML 5 </a:t>
            </a:r>
            <a:r>
              <a:rPr lang="en-US" sz="1300" dirty="0" smtClean="0"/>
              <a:t> required attributes </a:t>
            </a:r>
            <a:r>
              <a:rPr lang="en-US" sz="1300" dirty="0"/>
              <a:t>)</a:t>
            </a:r>
          </a:p>
          <a:p>
            <a:pPr lvl="0"/>
            <a:r>
              <a:rPr lang="en-US" sz="1300" dirty="0"/>
              <a:t>Name field should be between 3  to 10 characters ( Use HTML 5 </a:t>
            </a:r>
            <a:r>
              <a:rPr lang="en-US" sz="1300" dirty="0" smtClean="0"/>
              <a:t>pattern attributes </a:t>
            </a:r>
            <a:r>
              <a:rPr lang="en-US" sz="1300" dirty="0"/>
              <a:t>)</a:t>
            </a:r>
          </a:p>
          <a:p>
            <a:pPr lvl="0"/>
            <a:r>
              <a:rPr lang="en-US" sz="1300" dirty="0" smtClean="0"/>
              <a:t>For Date </a:t>
            </a:r>
            <a:r>
              <a:rPr lang="en-US" sz="1300" dirty="0"/>
              <a:t>of Birth format </a:t>
            </a:r>
            <a:r>
              <a:rPr lang="en-US" sz="1300" dirty="0" smtClean="0"/>
              <a:t>use </a:t>
            </a:r>
            <a:r>
              <a:rPr lang="en-US" sz="1300" dirty="0"/>
              <a:t>HTML 5 date </a:t>
            </a:r>
            <a:r>
              <a:rPr lang="en-US" sz="1300" dirty="0" smtClean="0"/>
              <a:t>control</a:t>
            </a:r>
            <a:endParaRPr lang="en-US" sz="1300" dirty="0"/>
          </a:p>
          <a:p>
            <a:pPr lvl="0"/>
            <a:r>
              <a:rPr lang="en-US" sz="1300" dirty="0"/>
              <a:t>Phone Number  should be in xxx-</a:t>
            </a:r>
            <a:r>
              <a:rPr lang="en-US" sz="1300" dirty="0" err="1"/>
              <a:t>xxxx</a:t>
            </a:r>
            <a:r>
              <a:rPr lang="en-US" sz="1300" dirty="0"/>
              <a:t>-</a:t>
            </a:r>
            <a:r>
              <a:rPr lang="en-US" sz="1300" dirty="0" err="1"/>
              <a:t>xxxx</a:t>
            </a:r>
            <a:r>
              <a:rPr lang="en-US" sz="1300" dirty="0"/>
              <a:t> format ( Use HTML 5 </a:t>
            </a:r>
            <a:r>
              <a:rPr lang="en-US" sz="1300" dirty="0" smtClean="0"/>
              <a:t>pattern attributes </a:t>
            </a:r>
            <a:r>
              <a:rPr lang="en-US" sz="1300" dirty="0"/>
              <a:t>)</a:t>
            </a:r>
          </a:p>
          <a:p>
            <a:pPr lvl="0"/>
            <a:r>
              <a:rPr lang="en-US" sz="1300" dirty="0"/>
              <a:t>Email ID should be valid. ( Use HTML 5 </a:t>
            </a:r>
            <a:r>
              <a:rPr lang="en-US" sz="1300" dirty="0" smtClean="0"/>
              <a:t>email control </a:t>
            </a:r>
            <a:r>
              <a:rPr lang="en-US" sz="1300" dirty="0"/>
              <a:t>)</a:t>
            </a:r>
          </a:p>
          <a:p>
            <a:r>
              <a:rPr lang="en-US" sz="1300" dirty="0"/>
              <a:t>Use placeholder </a:t>
            </a:r>
            <a:r>
              <a:rPr lang="en-US" sz="1300" dirty="0" smtClean="0"/>
              <a:t>attribute to </a:t>
            </a:r>
            <a:r>
              <a:rPr lang="en-US" sz="1300" dirty="0"/>
              <a:t>denote the expected </a:t>
            </a:r>
            <a:r>
              <a:rPr lang="en-US" sz="1300" dirty="0" smtClean="0"/>
              <a:t>pattern format to the user</a:t>
            </a:r>
            <a:endParaRPr lang="en-US" sz="1300" dirty="0"/>
          </a:p>
          <a:p>
            <a:pPr lvl="0"/>
            <a:r>
              <a:rPr lang="en-US" sz="1300" dirty="0" smtClean="0"/>
              <a:t>Based </a:t>
            </a:r>
            <a:r>
              <a:rPr lang="en-US" sz="1300" dirty="0"/>
              <a:t>on graduation level selected, qualification need to be populated automatically. For an example, if graduation level selected is UG, then qualification should be </a:t>
            </a:r>
            <a:r>
              <a:rPr lang="en-US" sz="1300" dirty="0" err="1"/>
              <a:t>B.Sc</a:t>
            </a:r>
            <a:r>
              <a:rPr lang="en-US" sz="1300" dirty="0"/>
              <a:t>, B.A, </a:t>
            </a:r>
            <a:r>
              <a:rPr lang="en-US" sz="1300" dirty="0" err="1"/>
              <a:t>B.Com</a:t>
            </a:r>
            <a:r>
              <a:rPr lang="en-US" sz="1300" dirty="0"/>
              <a:t>, etc... If graduation level selected is PG, then qualification should be M.A, </a:t>
            </a:r>
            <a:r>
              <a:rPr lang="en-US" sz="1300" dirty="0" err="1"/>
              <a:t>M.Tech</a:t>
            </a:r>
            <a:r>
              <a:rPr lang="en-US" sz="1300" dirty="0"/>
              <a:t>, MCA, MBA, </a:t>
            </a:r>
            <a:r>
              <a:rPr lang="en-US" sz="1300" dirty="0" err="1"/>
              <a:t>etc</a:t>
            </a:r>
            <a:r>
              <a:rPr lang="en-US" sz="1300" dirty="0"/>
              <a:t>… ( Call function on </a:t>
            </a:r>
            <a:r>
              <a:rPr lang="en-US" sz="1300" dirty="0" err="1"/>
              <a:t>onChange</a:t>
            </a:r>
            <a:r>
              <a:rPr lang="en-US" sz="1300" dirty="0"/>
              <a:t> event )</a:t>
            </a:r>
          </a:p>
          <a:p>
            <a:pPr lvl="0"/>
            <a:r>
              <a:rPr lang="en-US" sz="1300" dirty="0"/>
              <a:t>Calculate age of the person and display all the details in a new popup window when </a:t>
            </a:r>
            <a:r>
              <a:rPr lang="en-US" sz="1300" dirty="0" smtClean="0"/>
              <a:t>“Submit” </a:t>
            </a:r>
            <a:r>
              <a:rPr lang="en-US" sz="1300" dirty="0"/>
              <a:t>button is clicked. Details should be printed in the specified format as given below:</a:t>
            </a:r>
          </a:p>
          <a:p>
            <a:pPr lvl="1"/>
            <a:r>
              <a:rPr lang="en-US" sz="1000" dirty="0"/>
              <a:t>Name:</a:t>
            </a:r>
          </a:p>
          <a:p>
            <a:pPr lvl="1"/>
            <a:r>
              <a:rPr lang="en-US" sz="1000" dirty="0"/>
              <a:t>Age:</a:t>
            </a:r>
          </a:p>
          <a:p>
            <a:pPr lvl="1"/>
            <a:r>
              <a:rPr lang="en-US" sz="1000" dirty="0"/>
              <a:t>Phone Number:</a:t>
            </a:r>
          </a:p>
          <a:p>
            <a:pPr lvl="1"/>
            <a:r>
              <a:rPr lang="en-US" sz="1000" dirty="0"/>
              <a:t>Email:</a:t>
            </a:r>
          </a:p>
          <a:p>
            <a:pPr lvl="1"/>
            <a:r>
              <a:rPr lang="en-US" sz="1000" dirty="0"/>
              <a:t>Graduation Level:</a:t>
            </a:r>
          </a:p>
          <a:p>
            <a:pPr lvl="1"/>
            <a:r>
              <a:rPr lang="en-US" sz="1000" dirty="0" smtClean="0"/>
              <a:t>Qualification:</a:t>
            </a:r>
          </a:p>
          <a:p>
            <a:r>
              <a:rPr lang="en-US" sz="1300" dirty="0" smtClean="0"/>
              <a:t>Display </a:t>
            </a:r>
            <a:r>
              <a:rPr lang="en-US" sz="1300" dirty="0"/>
              <a:t>the appropriate error message when the validation condition fails. </a:t>
            </a:r>
          </a:p>
        </p:txBody>
      </p:sp>
    </p:spTree>
    <p:extLst>
      <p:ext uri="{BB962C8B-B14F-4D97-AF65-F5344CB8AC3E}">
        <p14:creationId xmlns:p14="http://schemas.microsoft.com/office/powerpoint/2010/main" val="40741862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sz="2800" dirty="0"/>
              <a:t>In this lesson, you have learnt about:</a:t>
            </a:r>
          </a:p>
          <a:p>
            <a:pPr lvl="1">
              <a:defRPr/>
            </a:pPr>
            <a:r>
              <a:rPr lang="en-US" sz="1800" dirty="0" smtClean="0">
                <a:solidFill>
                  <a:srgbClr val="000000"/>
                </a:solidFill>
              </a:rPr>
              <a:t>HTML </a:t>
            </a:r>
            <a:r>
              <a:rPr lang="en-US" sz="1800" dirty="0">
                <a:solidFill>
                  <a:srgbClr val="000000"/>
                </a:solidFill>
              </a:rPr>
              <a:t>form element</a:t>
            </a:r>
          </a:p>
          <a:p>
            <a:pPr lvl="1">
              <a:defRPr/>
            </a:pPr>
            <a:r>
              <a:rPr lang="en-US" sz="1800" dirty="0">
                <a:solidFill>
                  <a:srgbClr val="000000"/>
                </a:solidFill>
              </a:rPr>
              <a:t>HTML 5 new form elements (Number, Date and Email)</a:t>
            </a:r>
          </a:p>
          <a:p>
            <a:pPr lvl="1">
              <a:defRPr/>
            </a:pPr>
            <a:r>
              <a:rPr lang="en-US" sz="1800" dirty="0">
                <a:solidFill>
                  <a:srgbClr val="000000"/>
                </a:solidFill>
              </a:rPr>
              <a:t>HTML 5 validations</a:t>
            </a:r>
          </a:p>
          <a:p>
            <a:pPr lvl="1">
              <a:defRPr/>
            </a:pPr>
            <a:r>
              <a:rPr lang="en-US" sz="1800" dirty="0">
                <a:solidFill>
                  <a:srgbClr val="000000"/>
                </a:solidFill>
              </a:rPr>
              <a:t>DOM objects (Document and Form)</a:t>
            </a:r>
          </a:p>
          <a:p>
            <a:pPr lvl="1">
              <a:defRPr/>
            </a:pPr>
            <a:r>
              <a:rPr lang="en-US" sz="1800" dirty="0">
                <a:solidFill>
                  <a:srgbClr val="000000"/>
                </a:solidFill>
              </a:rPr>
              <a:t>Event handling in </a:t>
            </a:r>
            <a:r>
              <a:rPr lang="en-US" sz="1800" dirty="0" err="1">
                <a:solidFill>
                  <a:srgbClr val="000000"/>
                </a:solidFill>
              </a:rPr>
              <a:t>javascript</a:t>
            </a:r>
            <a:endParaRPr lang="en-US" sz="1800" dirty="0">
              <a:solidFill>
                <a:srgbClr val="000000"/>
              </a:solidFill>
            </a:endParaRPr>
          </a:p>
          <a:p>
            <a:endParaRPr lang="en-US" dirty="0"/>
          </a:p>
          <a:p>
            <a:endParaRPr lang="en-US" dirty="0"/>
          </a:p>
        </p:txBody>
      </p:sp>
    </p:spTree>
    <p:extLst>
      <p:ext uri="{BB962C8B-B14F-4D97-AF65-F5344CB8AC3E}">
        <p14:creationId xmlns:p14="http://schemas.microsoft.com/office/powerpoint/2010/main" val="106271383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t>
            </a:r>
            <a:r>
              <a:rPr lang="en-US" dirty="0" smtClean="0"/>
              <a:t>Questions</a:t>
            </a:r>
            <a:endParaRPr lang="en-US" dirty="0"/>
          </a:p>
        </p:txBody>
      </p:sp>
      <p:sp>
        <p:nvSpPr>
          <p:cNvPr id="3" name="Content Placeholder 2"/>
          <p:cNvSpPr>
            <a:spLocks noGrp="1"/>
          </p:cNvSpPr>
          <p:nvPr>
            <p:ph idx="1"/>
          </p:nvPr>
        </p:nvSpPr>
        <p:spPr/>
        <p:txBody>
          <a:bodyPr/>
          <a:lstStyle/>
          <a:p>
            <a:r>
              <a:rPr lang="en-US" dirty="0"/>
              <a:t>Question 1: A __________ is a textbox that hold a text in lighter shade when there is no value and not </a:t>
            </a:r>
            <a:r>
              <a:rPr lang="en-US" dirty="0" smtClean="0"/>
              <a:t>focused</a:t>
            </a:r>
            <a:endParaRPr lang="en-US" dirty="0"/>
          </a:p>
          <a:p>
            <a:pPr marL="347663" indent="-347663" defTabSz="914342" eaLnBrk="1" fontAlgn="auto" hangingPunct="1">
              <a:spcBef>
                <a:spcPts val="0"/>
              </a:spcBef>
              <a:spcAft>
                <a:spcPts val="0"/>
              </a:spcAft>
              <a:buClr>
                <a:schemeClr val="accent5"/>
              </a:buClr>
              <a:tabLst>
                <a:tab pos="1073150" algn="l"/>
                <a:tab pos="1987550" algn="l"/>
                <a:tab pos="2901950" algn="l"/>
                <a:tab pos="3816350" algn="l"/>
                <a:tab pos="4730750" algn="l"/>
                <a:tab pos="5645150" algn="l"/>
                <a:tab pos="6559550" algn="l"/>
                <a:tab pos="7473950" algn="l"/>
                <a:tab pos="8388350" algn="l"/>
                <a:tab pos="9302750" algn="l"/>
                <a:tab pos="10217150" algn="l"/>
              </a:tabLst>
              <a:defRPr/>
            </a:pPr>
            <a:r>
              <a:rPr lang="en-IN" dirty="0">
                <a:solidFill>
                  <a:schemeClr val="bg2">
                    <a:lumMod val="50000"/>
                  </a:schemeClr>
                </a:solidFill>
              </a:rPr>
              <a:t>Question </a:t>
            </a:r>
            <a:r>
              <a:rPr lang="en-IN" dirty="0" smtClean="0">
                <a:solidFill>
                  <a:schemeClr val="bg2">
                    <a:lumMod val="50000"/>
                  </a:schemeClr>
                </a:solidFill>
              </a:rPr>
              <a:t>2: </a:t>
            </a:r>
            <a:r>
              <a:rPr lang="en-IN" dirty="0">
                <a:solidFill>
                  <a:schemeClr val="bg2">
                    <a:lumMod val="50000"/>
                  </a:schemeClr>
                </a:solidFill>
              </a:rPr>
              <a:t>Radio Buttons are used when you </a:t>
            </a:r>
          </a:p>
          <a:p>
            <a:pPr marL="0" indent="0" defTabSz="914342" eaLnBrk="1" fontAlgn="auto" hangingPunct="1">
              <a:spcBef>
                <a:spcPts val="0"/>
              </a:spcBef>
              <a:spcAft>
                <a:spcPts val="0"/>
              </a:spcAft>
              <a:buClr>
                <a:schemeClr val="accent5"/>
              </a:buClr>
              <a:buFont typeface="Wingdings" panose="05000000000000000000" pitchFamily="2" charset="2"/>
              <a:buNone/>
              <a:tabLst>
                <a:tab pos="1073150" algn="l"/>
                <a:tab pos="1987550" algn="l"/>
                <a:tab pos="2901950" algn="l"/>
                <a:tab pos="3816350" algn="l"/>
                <a:tab pos="4730750" algn="l"/>
                <a:tab pos="5645150" algn="l"/>
                <a:tab pos="6559550" algn="l"/>
                <a:tab pos="7473950" algn="l"/>
                <a:tab pos="8388350" algn="l"/>
                <a:tab pos="9302750" algn="l"/>
                <a:tab pos="10217150" algn="l"/>
              </a:tabLst>
              <a:defRPr/>
            </a:pPr>
            <a:r>
              <a:rPr lang="en-IN" dirty="0">
                <a:solidFill>
                  <a:schemeClr val="bg2">
                    <a:lumMod val="50000"/>
                  </a:schemeClr>
                </a:solidFill>
              </a:rPr>
              <a:t>      want the user to select:</a:t>
            </a:r>
          </a:p>
          <a:p>
            <a:pPr marL="798513" lvl="1" indent="-341313" defTabSz="914342" eaLnBrk="1" fontAlgn="auto" hangingPunct="1">
              <a:spcBef>
                <a:spcPts val="0"/>
              </a:spcBef>
              <a:spcAft>
                <a:spcPts val="0"/>
              </a:spcAft>
              <a:buClr>
                <a:schemeClr val="accent3"/>
              </a:buClr>
              <a:tabLst>
                <a:tab pos="1073150" algn="l"/>
                <a:tab pos="1987550" algn="l"/>
                <a:tab pos="2901950" algn="l"/>
                <a:tab pos="3816350" algn="l"/>
                <a:tab pos="4730750" algn="l"/>
                <a:tab pos="5645150" algn="l"/>
                <a:tab pos="6559550" algn="l"/>
                <a:tab pos="7473950" algn="l"/>
                <a:tab pos="8388350" algn="l"/>
                <a:tab pos="9302750" algn="l"/>
                <a:tab pos="10217150" algn="l"/>
              </a:tabLst>
              <a:defRPr/>
            </a:pPr>
            <a:r>
              <a:rPr lang="en-IN" dirty="0">
                <a:solidFill>
                  <a:schemeClr val="bg2">
                    <a:lumMod val="50000"/>
                  </a:schemeClr>
                </a:solidFill>
              </a:rPr>
              <a:t>Option 1: one of a limited number of choices.</a:t>
            </a:r>
          </a:p>
          <a:p>
            <a:pPr marL="798513" lvl="1" indent="-341313" defTabSz="914342" eaLnBrk="1" fontAlgn="auto" hangingPunct="1">
              <a:spcBef>
                <a:spcPts val="0"/>
              </a:spcBef>
              <a:spcAft>
                <a:spcPts val="0"/>
              </a:spcAft>
              <a:buClr>
                <a:schemeClr val="accent3"/>
              </a:buClr>
              <a:tabLst>
                <a:tab pos="1073150" algn="l"/>
                <a:tab pos="1987550" algn="l"/>
                <a:tab pos="2901950" algn="l"/>
                <a:tab pos="3816350" algn="l"/>
                <a:tab pos="4730750" algn="l"/>
                <a:tab pos="5645150" algn="l"/>
                <a:tab pos="6559550" algn="l"/>
                <a:tab pos="7473950" algn="l"/>
                <a:tab pos="8388350" algn="l"/>
                <a:tab pos="9302750" algn="l"/>
                <a:tab pos="10217150" algn="l"/>
              </a:tabLst>
              <a:defRPr/>
            </a:pPr>
            <a:r>
              <a:rPr lang="en-IN" dirty="0">
                <a:solidFill>
                  <a:schemeClr val="bg2">
                    <a:lumMod val="50000"/>
                  </a:schemeClr>
                </a:solidFill>
              </a:rPr>
              <a:t>Option 2: one or more options of a limited number of choices.</a:t>
            </a:r>
          </a:p>
          <a:p>
            <a:pPr marL="798513" lvl="1" indent="-341313" defTabSz="914342" eaLnBrk="1" fontAlgn="auto" hangingPunct="1">
              <a:spcBef>
                <a:spcPts val="0"/>
              </a:spcBef>
              <a:spcAft>
                <a:spcPts val="0"/>
              </a:spcAft>
              <a:buClr>
                <a:schemeClr val="accent3"/>
              </a:buClr>
              <a:tabLst>
                <a:tab pos="1073150" algn="l"/>
                <a:tab pos="1987550" algn="l"/>
                <a:tab pos="2901950" algn="l"/>
                <a:tab pos="3816350" algn="l"/>
                <a:tab pos="4730750" algn="l"/>
                <a:tab pos="5645150" algn="l"/>
                <a:tab pos="6559550" algn="l"/>
                <a:tab pos="7473950" algn="l"/>
                <a:tab pos="8388350" algn="l"/>
                <a:tab pos="9302750" algn="l"/>
                <a:tab pos="10217150" algn="l"/>
              </a:tabLst>
              <a:defRPr/>
            </a:pPr>
            <a:r>
              <a:rPr lang="en-IN" dirty="0">
                <a:solidFill>
                  <a:schemeClr val="bg2">
                    <a:lumMod val="50000"/>
                  </a:schemeClr>
                </a:solidFill>
              </a:rPr>
              <a:t>Option 3: many of unlimited number of choices</a:t>
            </a:r>
            <a:r>
              <a:rPr lang="en-IN" dirty="0" smtClean="0">
                <a:solidFill>
                  <a:schemeClr val="bg2">
                    <a:lumMod val="50000"/>
                  </a:schemeClr>
                </a:solidFill>
              </a:rPr>
              <a:t>.</a:t>
            </a:r>
            <a:endParaRPr lang="en-IN" dirty="0">
              <a:solidFill>
                <a:srgbClr val="990000"/>
              </a:solidFill>
            </a:endParaRPr>
          </a:p>
          <a:p>
            <a:pPr marL="457200" indent="-457200" defTabSz="914342" eaLnBrk="1" fontAlgn="auto" hangingPunct="1">
              <a:spcBef>
                <a:spcPts val="0"/>
              </a:spcBef>
              <a:spcAft>
                <a:spcPts val="0"/>
              </a:spcAft>
              <a:buClr>
                <a:schemeClr val="accent5"/>
              </a:buClr>
              <a:tabLst>
                <a:tab pos="1073150" algn="l"/>
                <a:tab pos="1987550" algn="l"/>
                <a:tab pos="2901950" algn="l"/>
                <a:tab pos="3816350" algn="l"/>
                <a:tab pos="4730750" algn="l"/>
                <a:tab pos="5645150" algn="l"/>
                <a:tab pos="6559550" algn="l"/>
                <a:tab pos="7473950" algn="l"/>
                <a:tab pos="8388350" algn="l"/>
                <a:tab pos="9302750" algn="l"/>
                <a:tab pos="10217150" algn="l"/>
              </a:tabLst>
              <a:defRPr/>
            </a:pPr>
            <a:r>
              <a:rPr lang="en-IN" dirty="0">
                <a:solidFill>
                  <a:schemeClr val="bg2">
                    <a:lumMod val="50000"/>
                  </a:schemeClr>
                </a:solidFill>
              </a:rPr>
              <a:t>Question </a:t>
            </a:r>
            <a:r>
              <a:rPr lang="en-IN" dirty="0" smtClean="0">
                <a:solidFill>
                  <a:schemeClr val="bg2">
                    <a:lumMod val="50000"/>
                  </a:schemeClr>
                </a:solidFill>
              </a:rPr>
              <a:t>3: </a:t>
            </a:r>
            <a:r>
              <a:rPr lang="en-IN" dirty="0">
                <a:solidFill>
                  <a:schemeClr val="bg2">
                    <a:lumMod val="50000"/>
                  </a:schemeClr>
                </a:solidFill>
              </a:rPr>
              <a:t>METHOD attribute states the method to use when you send the form to the server.</a:t>
            </a:r>
          </a:p>
          <a:p>
            <a:pPr marL="798513" lvl="1" indent="-341313" defTabSz="914342" eaLnBrk="1" fontAlgn="auto" hangingPunct="1">
              <a:spcBef>
                <a:spcPts val="0"/>
              </a:spcBef>
              <a:spcAft>
                <a:spcPts val="0"/>
              </a:spcAft>
              <a:buClr>
                <a:schemeClr val="accent3"/>
              </a:buClr>
              <a:tabLst>
                <a:tab pos="1073150" algn="l"/>
                <a:tab pos="1987550" algn="l"/>
                <a:tab pos="2901950" algn="l"/>
                <a:tab pos="3816350" algn="l"/>
                <a:tab pos="4730750" algn="l"/>
                <a:tab pos="5645150" algn="l"/>
                <a:tab pos="6559550" algn="l"/>
                <a:tab pos="7473950" algn="l"/>
                <a:tab pos="8388350" algn="l"/>
                <a:tab pos="9302750" algn="l"/>
                <a:tab pos="10217150" algn="l"/>
              </a:tabLst>
              <a:defRPr/>
            </a:pPr>
            <a:r>
              <a:rPr lang="en-IN" dirty="0">
                <a:solidFill>
                  <a:schemeClr val="bg2">
                    <a:lumMod val="50000"/>
                  </a:schemeClr>
                </a:solidFill>
              </a:rPr>
              <a:t>    True/ </a:t>
            </a:r>
            <a:r>
              <a:rPr lang="en-IN" dirty="0" smtClean="0">
                <a:solidFill>
                  <a:schemeClr val="bg2">
                    <a:lumMod val="50000"/>
                  </a:schemeClr>
                </a:solidFill>
              </a:rPr>
              <a:t>False</a:t>
            </a:r>
            <a:endParaRPr lang="en-IN" dirty="0">
              <a:solidFill>
                <a:srgbClr val="990000"/>
              </a:solidFill>
            </a:endParaRPr>
          </a:p>
          <a:p>
            <a:pPr marL="347663" indent="-347663" defTabSz="914342" eaLnBrk="1" fontAlgn="auto" hangingPunct="1">
              <a:spcBef>
                <a:spcPts val="0"/>
              </a:spcBef>
              <a:spcAft>
                <a:spcPts val="0"/>
              </a:spcAft>
              <a:buClr>
                <a:schemeClr val="accent5"/>
              </a:buClr>
              <a:tabLst>
                <a:tab pos="1073150" algn="l"/>
                <a:tab pos="1987550" algn="l"/>
                <a:tab pos="2901950" algn="l"/>
                <a:tab pos="3816350" algn="l"/>
                <a:tab pos="4730750" algn="l"/>
                <a:tab pos="5645150" algn="l"/>
                <a:tab pos="6559550" algn="l"/>
                <a:tab pos="7473950" algn="l"/>
                <a:tab pos="8388350" algn="l"/>
                <a:tab pos="9302750" algn="l"/>
                <a:tab pos="10217150" algn="l"/>
              </a:tabLst>
              <a:defRPr/>
            </a:pPr>
            <a:r>
              <a:rPr lang="en-IN" dirty="0">
                <a:solidFill>
                  <a:schemeClr val="bg2">
                    <a:lumMod val="50000"/>
                  </a:schemeClr>
                </a:solidFill>
              </a:rPr>
              <a:t>Question </a:t>
            </a:r>
            <a:r>
              <a:rPr lang="en-IN" dirty="0" smtClean="0">
                <a:solidFill>
                  <a:schemeClr val="bg2">
                    <a:lumMod val="50000"/>
                  </a:schemeClr>
                </a:solidFill>
              </a:rPr>
              <a:t>4:The </a:t>
            </a:r>
            <a:r>
              <a:rPr lang="en-IN" dirty="0">
                <a:solidFill>
                  <a:schemeClr val="bg2">
                    <a:lumMod val="50000"/>
                  </a:schemeClr>
                </a:solidFill>
              </a:rPr>
              <a:t>________ attribute of form specifies how the data is to be encoded. </a:t>
            </a:r>
          </a:p>
          <a:p>
            <a:endParaRPr lang="en-US" dirty="0"/>
          </a:p>
        </p:txBody>
      </p:sp>
    </p:spTree>
    <p:extLst>
      <p:ext uri="{BB962C8B-B14F-4D97-AF65-F5344CB8AC3E}">
        <p14:creationId xmlns:p14="http://schemas.microsoft.com/office/powerpoint/2010/main" val="2948263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HTML form element</a:t>
            </a:r>
            <a:r>
              <a:rPr lang="en-US" dirty="0"/>
              <a:t/>
            </a:r>
            <a:br>
              <a:rPr lang="en-US" dirty="0"/>
            </a:br>
            <a:r>
              <a:rPr lang="en-US" dirty="0"/>
              <a:t>HTML Forms for User </a:t>
            </a:r>
            <a:r>
              <a:rPr lang="en-US" dirty="0" smtClean="0"/>
              <a:t>Input</a:t>
            </a:r>
            <a:endParaRPr lang="en-US" dirty="0"/>
          </a:p>
        </p:txBody>
      </p:sp>
      <p:sp>
        <p:nvSpPr>
          <p:cNvPr id="21506" name="Content Placeholder 2"/>
          <p:cNvSpPr>
            <a:spLocks noGrp="1"/>
          </p:cNvSpPr>
          <p:nvPr>
            <p:ph idx="1"/>
          </p:nvPr>
        </p:nvSpPr>
        <p:spPr/>
        <p:txBody>
          <a:bodyPr/>
          <a:lstStyle/>
          <a:p>
            <a:pPr eaLnBrk="1" hangingPunct="1"/>
            <a:r>
              <a:rPr lang="en-US" altLang="en-US" smtClean="0"/>
              <a:t>Some more attributes  which can be used in &lt;form&gt; tag are</a:t>
            </a:r>
          </a:p>
          <a:p>
            <a:pPr eaLnBrk="1" hangingPunct="1"/>
            <a:endParaRPr lang="en-US" altLang="en-US" smtClean="0"/>
          </a:p>
        </p:txBody>
      </p:sp>
      <p:graphicFrame>
        <p:nvGraphicFramePr>
          <p:cNvPr id="6" name="Table 5"/>
          <p:cNvGraphicFramePr>
            <a:graphicFrameLocks noGrp="1"/>
          </p:cNvGraphicFramePr>
          <p:nvPr/>
        </p:nvGraphicFramePr>
        <p:xfrm>
          <a:off x="306388" y="1963738"/>
          <a:ext cx="8605837" cy="2987679"/>
        </p:xfrm>
        <a:graphic>
          <a:graphicData uri="http://schemas.openxmlformats.org/drawingml/2006/table">
            <a:tbl>
              <a:tblPr firstRow="1" bandRow="1">
                <a:tableStyleId>{5C22544A-7EE6-4342-B048-85BDC9FD1C3A}</a:tableStyleId>
              </a:tblPr>
              <a:tblGrid>
                <a:gridCol w="1584098"/>
                <a:gridCol w="2495664"/>
                <a:gridCol w="4526075"/>
              </a:tblGrid>
              <a:tr h="639977">
                <a:tc>
                  <a:txBody>
                    <a:bodyPr/>
                    <a:lstStyle/>
                    <a:p>
                      <a:pPr marL="0" algn="l" defTabSz="914400" rtl="0" eaLnBrk="1" latinLnBrk="0" hangingPunct="1"/>
                      <a:r>
                        <a:rPr lang="en-US" sz="1800" kern="1200" dirty="0" smtClean="0">
                          <a:latin typeface="+mn-lt"/>
                        </a:rPr>
                        <a:t>Attribute Name</a:t>
                      </a:r>
                      <a:endParaRPr lang="en-US" sz="1800" kern="1200" dirty="0">
                        <a:solidFill>
                          <a:schemeClr val="dk1"/>
                        </a:solidFill>
                        <a:latin typeface="+mn-lt"/>
                        <a:ea typeface="+mn-ea"/>
                        <a:cs typeface="+mn-cs"/>
                      </a:endParaRPr>
                    </a:p>
                  </a:txBody>
                  <a:tcPr marL="91438" marR="91438" marT="45669" marB="45669" anchor="ctr"/>
                </a:tc>
                <a:tc>
                  <a:txBody>
                    <a:bodyPr/>
                    <a:lstStyle/>
                    <a:p>
                      <a:pPr marL="0" algn="l" defTabSz="914400" rtl="0" eaLnBrk="1" latinLnBrk="0" hangingPunct="1"/>
                      <a:r>
                        <a:rPr lang="en-US" sz="1800" kern="1200" dirty="0" smtClean="0">
                          <a:latin typeface="+mn-lt"/>
                        </a:rPr>
                        <a:t>Attribute</a:t>
                      </a:r>
                      <a:r>
                        <a:rPr lang="en-US" sz="1800" kern="1200" baseline="0" dirty="0" smtClean="0">
                          <a:latin typeface="+mn-lt"/>
                        </a:rPr>
                        <a:t> Value</a:t>
                      </a:r>
                      <a:endParaRPr lang="en-US" sz="1800" kern="1200" dirty="0">
                        <a:solidFill>
                          <a:schemeClr val="dk1"/>
                        </a:solidFill>
                        <a:latin typeface="+mn-lt"/>
                        <a:ea typeface="+mn-ea"/>
                        <a:cs typeface="+mn-cs"/>
                      </a:endParaRPr>
                    </a:p>
                  </a:txBody>
                  <a:tcPr marL="91438" marR="91438" marT="45669" marB="45669" anchor="ctr"/>
                </a:tc>
                <a:tc>
                  <a:txBody>
                    <a:bodyPr/>
                    <a:lstStyle/>
                    <a:p>
                      <a:r>
                        <a:rPr lang="en-US" sz="1800" dirty="0">
                          <a:latin typeface="+mn-lt"/>
                        </a:rPr>
                        <a:t>Description</a:t>
                      </a:r>
                      <a:endParaRPr lang="en-US" sz="1800" b="0" dirty="0">
                        <a:latin typeface="+mn-lt"/>
                      </a:endParaRPr>
                    </a:p>
                  </a:txBody>
                  <a:tcPr marL="91438" marR="91438" marT="45669" marB="45669" anchor="ctr"/>
                </a:tc>
              </a:tr>
              <a:tr h="427599">
                <a:tc>
                  <a:txBody>
                    <a:bodyPr/>
                    <a:lstStyle/>
                    <a:p>
                      <a:r>
                        <a:rPr lang="en-US" sz="1800" dirty="0">
                          <a:latin typeface="+mn-lt"/>
                        </a:rPr>
                        <a:t>name</a:t>
                      </a:r>
                    </a:p>
                  </a:txBody>
                  <a:tcPr marT="45697" marB="45697" anchor="ctr"/>
                </a:tc>
                <a:tc>
                  <a:txBody>
                    <a:bodyPr/>
                    <a:lstStyle/>
                    <a:p>
                      <a:r>
                        <a:rPr lang="en-US" sz="1800" dirty="0" smtClean="0">
                          <a:latin typeface="+mn-lt"/>
                        </a:rPr>
                        <a:t>Form</a:t>
                      </a:r>
                      <a:r>
                        <a:rPr lang="en-US" sz="1800" baseline="0" dirty="0" smtClean="0">
                          <a:latin typeface="+mn-lt"/>
                        </a:rPr>
                        <a:t> name as a string</a:t>
                      </a:r>
                      <a:endParaRPr lang="en-US" sz="1800" dirty="0">
                        <a:latin typeface="+mn-lt"/>
                      </a:endParaRPr>
                    </a:p>
                  </a:txBody>
                  <a:tcPr marT="45697" marB="45697" anchor="ctr"/>
                </a:tc>
                <a:tc>
                  <a:txBody>
                    <a:bodyPr/>
                    <a:lstStyle/>
                    <a:p>
                      <a:r>
                        <a:rPr lang="en-US" sz="1800" dirty="0">
                          <a:latin typeface="+mn-lt"/>
                        </a:rPr>
                        <a:t>Mentions the name of </a:t>
                      </a:r>
                      <a:r>
                        <a:rPr lang="en-US" sz="1800" dirty="0" smtClean="0">
                          <a:latin typeface="+mn-lt"/>
                        </a:rPr>
                        <a:t>a form.</a:t>
                      </a:r>
                      <a:endParaRPr lang="en-US" sz="1800" dirty="0">
                        <a:latin typeface="+mn-lt"/>
                      </a:endParaRPr>
                    </a:p>
                  </a:txBody>
                  <a:tcPr marT="45697" marB="45697" anchor="ctr"/>
                </a:tc>
              </a:tr>
              <a:tr h="640033">
                <a:tc>
                  <a:txBody>
                    <a:bodyPr/>
                    <a:lstStyle/>
                    <a:p>
                      <a:r>
                        <a:rPr lang="en-US" sz="1800" dirty="0" smtClean="0">
                          <a:latin typeface="+mn-lt"/>
                        </a:rPr>
                        <a:t>autocomplete</a:t>
                      </a:r>
                      <a:endParaRPr lang="en-US" sz="1800" dirty="0">
                        <a:latin typeface="+mn-lt"/>
                      </a:endParaRPr>
                    </a:p>
                  </a:txBody>
                  <a:tcPr marT="45697" marB="45697" anchor="ctr"/>
                </a:tc>
                <a:tc>
                  <a:txBody>
                    <a:bodyPr/>
                    <a:lstStyle/>
                    <a:p>
                      <a:r>
                        <a:rPr lang="en-US" sz="1800" dirty="0" smtClean="0">
                          <a:latin typeface="+mn-lt"/>
                        </a:rPr>
                        <a:t>On, off</a:t>
                      </a:r>
                      <a:endParaRPr lang="en-US" sz="1800" dirty="0">
                        <a:latin typeface="+mn-lt"/>
                      </a:endParaRPr>
                    </a:p>
                  </a:txBody>
                  <a:tcPr marT="45697" marB="45697" anchor="ctr"/>
                </a:tc>
                <a:tc>
                  <a:txBody>
                    <a:bodyPr/>
                    <a:lstStyle/>
                    <a:p>
                      <a:r>
                        <a:rPr lang="en-US" sz="1800" dirty="0" smtClean="0">
                          <a:effectLst/>
                          <a:latin typeface="+mn-lt"/>
                        </a:rPr>
                        <a:t>Specifies whether a form should have autocomplete on or off</a:t>
                      </a:r>
                      <a:endParaRPr lang="en-US" sz="1800" dirty="0">
                        <a:latin typeface="+mn-lt"/>
                      </a:endParaRPr>
                    </a:p>
                  </a:txBody>
                  <a:tcPr marT="45697" marB="45697" anchor="ctr"/>
                </a:tc>
              </a:tr>
              <a:tr h="640033">
                <a:tc>
                  <a:txBody>
                    <a:bodyPr/>
                    <a:lstStyle/>
                    <a:p>
                      <a:r>
                        <a:rPr lang="en-US" sz="1800" dirty="0" smtClean="0">
                          <a:latin typeface="+mn-lt"/>
                        </a:rPr>
                        <a:t>target</a:t>
                      </a:r>
                      <a:endParaRPr lang="en-US" sz="1800" dirty="0">
                        <a:latin typeface="+mn-lt"/>
                      </a:endParaRPr>
                    </a:p>
                  </a:txBody>
                  <a:tcPr marT="45697" marB="45697" anchor="ctr"/>
                </a:tc>
                <a:tc>
                  <a:txBody>
                    <a:bodyPr/>
                    <a:lstStyle/>
                    <a:p>
                      <a:r>
                        <a:rPr lang="en-US" sz="1800" dirty="0" smtClean="0">
                          <a:latin typeface="+mn-lt"/>
                        </a:rPr>
                        <a:t>_blank, _self, _parent,</a:t>
                      </a:r>
                      <a:r>
                        <a:rPr lang="en-US" sz="1800" baseline="0" dirty="0" smtClean="0">
                          <a:latin typeface="+mn-lt"/>
                        </a:rPr>
                        <a:t> _top</a:t>
                      </a:r>
                      <a:endParaRPr lang="en-US" sz="1800" dirty="0">
                        <a:latin typeface="+mn-lt"/>
                      </a:endParaRPr>
                    </a:p>
                  </a:txBody>
                  <a:tcPr marT="45697" marB="45697" anchor="ctr"/>
                </a:tc>
                <a:tc>
                  <a:txBody>
                    <a:bodyPr/>
                    <a:lstStyle/>
                    <a:p>
                      <a:r>
                        <a:rPr lang="en-US" sz="1800" dirty="0" smtClean="0">
                          <a:effectLst/>
                          <a:latin typeface="+mn-lt"/>
                        </a:rPr>
                        <a:t>Specifies where to display the response that is received after submitting the form</a:t>
                      </a:r>
                      <a:endParaRPr lang="en-US" sz="1800" dirty="0">
                        <a:latin typeface="+mn-lt"/>
                      </a:endParaRPr>
                    </a:p>
                  </a:txBody>
                  <a:tcPr marT="45697" marB="45697" anchor="ctr"/>
                </a:tc>
              </a:tr>
              <a:tr h="640033">
                <a:tc>
                  <a:txBody>
                    <a:bodyPr/>
                    <a:lstStyle/>
                    <a:p>
                      <a:r>
                        <a:rPr lang="en-US" sz="1800" dirty="0" smtClean="0">
                          <a:latin typeface="+mn-lt"/>
                        </a:rPr>
                        <a:t>novalidate</a:t>
                      </a:r>
                      <a:endParaRPr lang="en-US" sz="1800" dirty="0">
                        <a:latin typeface="+mn-lt"/>
                      </a:endParaRPr>
                    </a:p>
                  </a:txBody>
                  <a:tcPr marT="45697" marB="45697" anchor="ctr"/>
                </a:tc>
                <a:tc>
                  <a:txBody>
                    <a:bodyPr/>
                    <a:lstStyle/>
                    <a:p>
                      <a:r>
                        <a:rPr lang="en-US" sz="1800" dirty="0" smtClean="0">
                          <a:latin typeface="+mn-lt"/>
                        </a:rPr>
                        <a:t>novalidate</a:t>
                      </a:r>
                      <a:endParaRPr lang="en-US" sz="1800" dirty="0">
                        <a:latin typeface="+mn-lt"/>
                      </a:endParaRPr>
                    </a:p>
                  </a:txBody>
                  <a:tcPr marT="45697" marB="45697" anchor="ctr"/>
                </a:tc>
                <a:tc>
                  <a:txBody>
                    <a:bodyPr/>
                    <a:lstStyle/>
                    <a:p>
                      <a:r>
                        <a:rPr lang="en-US" sz="1800" dirty="0" smtClean="0">
                          <a:latin typeface="+mn-lt"/>
                        </a:rPr>
                        <a:t>Specifies</a:t>
                      </a:r>
                      <a:r>
                        <a:rPr lang="en-US" sz="1800" baseline="0" dirty="0" smtClean="0">
                          <a:latin typeface="+mn-lt"/>
                        </a:rPr>
                        <a:t> that the form should not be validated during form submission.</a:t>
                      </a:r>
                      <a:endParaRPr lang="en-US" sz="1800" dirty="0">
                        <a:latin typeface="+mn-lt"/>
                      </a:endParaRPr>
                    </a:p>
                  </a:txBody>
                  <a:tcPr marT="45697" marB="45697" anchor="ctr"/>
                </a:tc>
              </a:tr>
            </a:tbl>
          </a:graphicData>
        </a:graphic>
      </p:graphicFrame>
    </p:spTree>
    <p:extLst>
      <p:ext uri="{BB962C8B-B14F-4D97-AF65-F5344CB8AC3E}">
        <p14:creationId xmlns:p14="http://schemas.microsoft.com/office/powerpoint/2010/main" val="258170282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sz="1200" dirty="0"/>
              <a:t>2.1 HTML form element</a:t>
            </a:r>
            <a:r>
              <a:rPr lang="nn-NO" dirty="0"/>
              <a:t/>
            </a:r>
            <a:br>
              <a:rPr lang="nn-NO" dirty="0"/>
            </a:br>
            <a:r>
              <a:rPr lang="nn-NO" dirty="0"/>
              <a:t>HTML Form </a:t>
            </a:r>
            <a:r>
              <a:rPr lang="nn-NO" dirty="0" smtClean="0"/>
              <a:t>Elements</a:t>
            </a:r>
            <a:endParaRPr lang="en-US" dirty="0"/>
          </a:p>
        </p:txBody>
      </p:sp>
      <p:sp>
        <p:nvSpPr>
          <p:cNvPr id="22530" name="Rectangle 2"/>
          <p:cNvSpPr>
            <a:spLocks noGrp="1" noChangeArrowheads="1"/>
          </p:cNvSpPr>
          <p:nvPr>
            <p:ph idx="1"/>
          </p:nvPr>
        </p:nvSpPr>
        <p:spPr/>
        <p:txBody>
          <a:bodyPr lIns="90360" tIns="44280" rIns="90360" bIns="44280"/>
          <a:lstStyle/>
          <a:p>
            <a:pPr marL="347663"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altLang="en-US" smtClean="0"/>
              <a:t>&lt;input&gt; element is the most used form tag.</a:t>
            </a:r>
          </a:p>
          <a:p>
            <a:pPr marL="347663"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An &lt;input&gt; tag includes the following attributes</a:t>
            </a:r>
          </a:p>
          <a:p>
            <a:pPr marL="747713" lvl="1"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name: Name of the field which is required to send data(Key/Value pair) during form submission</a:t>
            </a:r>
          </a:p>
          <a:p>
            <a:pPr marL="747713" lvl="1"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id: A unique identified of the field</a:t>
            </a:r>
          </a:p>
          <a:p>
            <a:pPr marL="747713" lvl="1"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value: Sets a default value of the field</a:t>
            </a:r>
          </a:p>
          <a:p>
            <a:pPr marL="747713" lvl="1"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maxlength: Specifies the maximum number of characters allowed in an &lt;input&gt; element</a:t>
            </a:r>
          </a:p>
          <a:p>
            <a:pPr marL="747713" lvl="1"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readonly: Specifies that an input field is read-only</a:t>
            </a:r>
          </a:p>
          <a:p>
            <a:pPr marL="747713" lvl="1"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size: Specifies the width, in characters, of an &lt;input&gt; element</a:t>
            </a:r>
          </a:p>
          <a:p>
            <a:pPr marL="747713" lvl="1"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Disabled: specified that an input element should be displayed.</a:t>
            </a:r>
          </a:p>
          <a:p>
            <a:pPr marL="747713" lvl="1"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altLang="en-US" smtClean="0"/>
              <a:t>type attribute of &lt;input&gt; tag specifies the field type</a:t>
            </a:r>
            <a:endParaRPr lang="en-US" altLang="en-US" smtClean="0"/>
          </a:p>
          <a:p>
            <a:pPr marL="747713" lvl="1"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mtClean="0"/>
          </a:p>
          <a:p>
            <a:pPr marL="747713" lvl="1" indent="-3476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mtClean="0"/>
          </a:p>
        </p:txBody>
      </p:sp>
    </p:spTree>
    <p:extLst>
      <p:ext uri="{BB962C8B-B14F-4D97-AF65-F5344CB8AC3E}">
        <p14:creationId xmlns:p14="http://schemas.microsoft.com/office/powerpoint/2010/main" val="266393444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lnSpc>
                <a:spcPct val="80000"/>
              </a:lnSpc>
              <a:defRPr/>
            </a:pPr>
            <a:r>
              <a:rPr lang="en-US" sz="1200" b="1" dirty="0">
                <a:solidFill>
                  <a:srgbClr val="000000"/>
                </a:solidFill>
              </a:rPr>
              <a:t>2.1 </a:t>
            </a:r>
            <a:r>
              <a:rPr lang="en-US" sz="1200" dirty="0">
                <a:solidFill>
                  <a:srgbClr val="000000"/>
                </a:solidFill>
              </a:rPr>
              <a:t>HTML form element</a:t>
            </a:r>
            <a:r>
              <a:rPr lang="en-US" sz="1200" b="1" dirty="0">
                <a:solidFill>
                  <a:srgbClr val="000000"/>
                </a:solidFill>
              </a:rPr>
              <a:t/>
            </a:r>
            <a:br>
              <a:rPr lang="en-US" sz="1200" b="1" dirty="0">
                <a:solidFill>
                  <a:srgbClr val="000000"/>
                </a:solidFill>
              </a:rPr>
            </a:br>
            <a:r>
              <a:rPr lang="en-US" altLang="en-US" dirty="0">
                <a:solidFill>
                  <a:srgbClr val="000000"/>
                </a:solidFill>
              </a:rPr>
              <a:t>Text- related </a:t>
            </a:r>
            <a:r>
              <a:rPr lang="en-US" altLang="en-US" dirty="0" smtClean="0">
                <a:solidFill>
                  <a:srgbClr val="000000"/>
                </a:solidFill>
              </a:rPr>
              <a:t>Elements</a:t>
            </a:r>
            <a:endParaRPr lang="en-US" dirty="0"/>
          </a:p>
        </p:txBody>
      </p:sp>
      <p:sp>
        <p:nvSpPr>
          <p:cNvPr id="17410" name="Rectangle 2"/>
          <p:cNvSpPr>
            <a:spLocks noGrp="1" noChangeArrowheads="1"/>
          </p:cNvSpPr>
          <p:nvPr>
            <p:ph idx="1"/>
          </p:nvPr>
        </p:nvSpPr>
        <p:spPr/>
        <p:txBody>
          <a:bodyPr lIns="90360" tIns="44280" rIns="90360" bIns="44280" rtlCol="0">
            <a:noAutofit/>
          </a:bodyPr>
          <a:lstStyle/>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altLang="en-US" dirty="0" smtClean="0">
                <a:solidFill>
                  <a:schemeClr val="bg2">
                    <a:lumMod val="50000"/>
                  </a:schemeClr>
                </a:solidFill>
              </a:rPr>
              <a:t>Text related elements can be created as shown below:</a:t>
            </a: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a:solidFill>
                <a:schemeClr val="bg2">
                  <a:lumMod val="50000"/>
                </a:schemeClr>
              </a:solidFill>
            </a:endParaRPr>
          </a:p>
          <a:p>
            <a:pPr marL="339725" indent="-282575" defTabSz="914342" eaLnBrk="1" fontAlgn="auto" hangingPunct="1">
              <a:spcBef>
                <a:spcPts val="0"/>
              </a:spcBef>
              <a:buClr>
                <a:schemeClr val="accent5"/>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chemeClr val="bg2">
                    <a:lumMod val="50000"/>
                  </a:schemeClr>
                </a:solidFill>
              </a:rPr>
              <a:t>  Multiple line text input control</a:t>
            </a:r>
          </a:p>
          <a:p>
            <a:pPr marL="739775" lvl="1" indent="-282575" defTabSz="914342" eaLnBrk="1" fontAlgn="auto" hangingPunct="1">
              <a:spcBef>
                <a:spcPts val="0"/>
              </a:spcBef>
              <a:buClr>
                <a:schemeClr val="accent3"/>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chemeClr val="bg2">
                    <a:lumMod val="50000"/>
                  </a:schemeClr>
                </a:solidFill>
              </a:rPr>
              <a:t>If input exceeds more than one line, then create Multi-line input control using HTML &lt;</a:t>
            </a:r>
            <a:r>
              <a:rPr lang="en-US" dirty="0" err="1" smtClean="0">
                <a:solidFill>
                  <a:schemeClr val="bg2">
                    <a:lumMod val="50000"/>
                  </a:schemeClr>
                </a:solidFill>
              </a:rPr>
              <a:t>textarea</a:t>
            </a:r>
            <a:r>
              <a:rPr lang="en-US" dirty="0" smtClean="0">
                <a:solidFill>
                  <a:schemeClr val="bg2">
                    <a:lumMod val="50000"/>
                  </a:schemeClr>
                </a:solidFill>
              </a:rPr>
              <a:t>&gt; tag</a:t>
            </a:r>
          </a:p>
          <a:p>
            <a:pPr marL="739775" lvl="1" indent="-282575" defTabSz="914342" eaLnBrk="1" fontAlgn="auto" hangingPunct="1">
              <a:spcBef>
                <a:spcPts val="0"/>
              </a:spcBef>
              <a:buClr>
                <a:schemeClr val="accent3"/>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chemeClr val="bg2">
                    <a:lumMod val="50000"/>
                  </a:schemeClr>
                </a:solidFill>
              </a:rPr>
              <a:t>Syntax: 	</a:t>
            </a:r>
          </a:p>
          <a:p>
            <a:pPr marL="457200" lvl="1" indent="0" defTabSz="914342" eaLnBrk="1" fontAlgn="auto" hangingPunct="1">
              <a:spcBef>
                <a:spcPts val="0"/>
              </a:spcBef>
              <a:buClr>
                <a:schemeClr val="accent3"/>
              </a:buClr>
              <a:buFont typeface="Arial"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chemeClr val="bg2">
                    <a:lumMod val="50000"/>
                  </a:schemeClr>
                </a:solidFill>
              </a:rPr>
              <a:t>		&lt;</a:t>
            </a:r>
            <a:r>
              <a:rPr lang="en-US" dirty="0" err="1" smtClean="0">
                <a:solidFill>
                  <a:schemeClr val="bg2">
                    <a:lumMod val="50000"/>
                  </a:schemeClr>
                </a:solidFill>
              </a:rPr>
              <a:t>textarea</a:t>
            </a:r>
            <a:r>
              <a:rPr lang="en-US" dirty="0" smtClean="0">
                <a:solidFill>
                  <a:schemeClr val="bg2">
                    <a:lumMod val="50000"/>
                  </a:schemeClr>
                </a:solidFill>
              </a:rPr>
              <a:t> rows=“ " cols=“ " name=“ “&gt; </a:t>
            </a:r>
          </a:p>
          <a:p>
            <a:pPr marL="1139825" lvl="2" indent="-282575" defTabSz="914342" eaLnBrk="1" fontAlgn="auto" hangingPunct="1">
              <a:spcBef>
                <a:spcPts val="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dirty="0" smtClean="0">
                <a:solidFill>
                  <a:schemeClr val="bg2">
                    <a:lumMod val="50000"/>
                  </a:schemeClr>
                </a:solidFill>
              </a:rPr>
              <a:t>Rows : Number of rows of text area box</a:t>
            </a:r>
          </a:p>
          <a:p>
            <a:pPr marL="1139825" lvl="2" indent="-282575" defTabSz="914342" eaLnBrk="1" fontAlgn="auto" hangingPunct="1">
              <a:spcBef>
                <a:spcPts val="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dirty="0" smtClean="0">
                <a:solidFill>
                  <a:schemeClr val="bg2">
                    <a:lumMod val="50000"/>
                  </a:schemeClr>
                </a:solidFill>
              </a:rPr>
              <a:t>Cols: Number of columns of text area box</a:t>
            </a:r>
          </a:p>
          <a:p>
            <a:pPr marL="1139825" lvl="2" indent="-282575" defTabSz="914342" eaLnBrk="1" fontAlgn="auto" hangingPunct="1">
              <a:spcBef>
                <a:spcPts val="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dirty="0" smtClean="0">
                <a:solidFill>
                  <a:schemeClr val="bg2">
                    <a:lumMod val="50000"/>
                  </a:schemeClr>
                </a:solidFill>
              </a:rPr>
              <a:t>Name: name of the element</a:t>
            </a:r>
          </a:p>
          <a:p>
            <a:pPr marL="1139825" lvl="2" indent="-282575" defTabSz="914342" eaLnBrk="1" fontAlgn="auto" hangingPunct="1">
              <a:spcBef>
                <a:spcPts val="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a:p>
            <a:pPr marL="677863" lvl="1" indent="-169863" defTabSz="914342" eaLnBrk="1" fontAlgn="auto" hangingPunct="1">
              <a:spcBef>
                <a:spcPts val="0"/>
              </a:spcBef>
              <a:buClr>
                <a:schemeClr val="accent3"/>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altLang="en-US" dirty="0" smtClean="0">
              <a:solidFill>
                <a:schemeClr val="bg2">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8127460"/>
              </p:ext>
            </p:extLst>
          </p:nvPr>
        </p:nvGraphicFramePr>
        <p:xfrm>
          <a:off x="592138" y="1976562"/>
          <a:ext cx="8018462" cy="1668462"/>
        </p:xfrm>
        <a:graphic>
          <a:graphicData uri="http://schemas.openxmlformats.org/drawingml/2006/table">
            <a:tbl>
              <a:tblPr firstRow="1" bandRow="1">
                <a:tableStyleId>{5C22544A-7EE6-4342-B048-85BDC9FD1C3A}</a:tableStyleId>
              </a:tblPr>
              <a:tblGrid>
                <a:gridCol w="3998346"/>
                <a:gridCol w="4020116"/>
              </a:tblGrid>
              <a:tr h="454546">
                <a:tc>
                  <a:txBody>
                    <a:bodyPr/>
                    <a:lstStyle/>
                    <a:p>
                      <a:pPr marL="0" algn="l" defTabSz="914400" rtl="0" eaLnBrk="1" latinLnBrk="0" hangingPunct="1"/>
                      <a:r>
                        <a:rPr lang="en-US" sz="1800" kern="1200" dirty="0" smtClean="0">
                          <a:solidFill>
                            <a:schemeClr val="bg1"/>
                          </a:solidFill>
                          <a:latin typeface="+mn-lt"/>
                          <a:ea typeface="+mn-ea"/>
                          <a:cs typeface="+mn-cs"/>
                        </a:rPr>
                        <a:t>Code</a:t>
                      </a:r>
                      <a:endParaRPr lang="en-US" sz="1800" kern="1200" dirty="0">
                        <a:solidFill>
                          <a:schemeClr val="bg1"/>
                        </a:solidFill>
                        <a:latin typeface="+mn-lt"/>
                        <a:ea typeface="+mn-ea"/>
                        <a:cs typeface="+mn-cs"/>
                      </a:endParaRPr>
                    </a:p>
                  </a:txBody>
                  <a:tcPr marL="91430" marR="91430" marT="45717" marB="45717" anchor="ctr"/>
                </a:tc>
                <a:tc>
                  <a:txBody>
                    <a:bodyPr/>
                    <a:lstStyle/>
                    <a:p>
                      <a:r>
                        <a:rPr lang="en-US" sz="1800" b="1" dirty="0" smtClean="0">
                          <a:latin typeface="+mn-lt"/>
                        </a:rPr>
                        <a:t>Element</a:t>
                      </a:r>
                      <a:endParaRPr lang="en-US" sz="1800" b="1" dirty="0">
                        <a:latin typeface="+mn-lt"/>
                      </a:endParaRPr>
                    </a:p>
                  </a:txBody>
                  <a:tcPr marL="91430" marR="91430" marT="45717" marB="45717" anchor="ctr"/>
                </a:tc>
              </a:tr>
              <a:tr h="404839">
                <a:tc>
                  <a:txBody>
                    <a:bodyPr/>
                    <a:lstStyle/>
                    <a:p>
                      <a:r>
                        <a:rPr lang="en-US" sz="1800" dirty="0" smtClean="0">
                          <a:latin typeface="+mn-lt"/>
                        </a:rPr>
                        <a:t>&lt;input type=“text”&gt;</a:t>
                      </a:r>
                      <a:endParaRPr lang="en-US" sz="1800" dirty="0">
                        <a:latin typeface="+mn-lt"/>
                      </a:endParaRPr>
                    </a:p>
                  </a:txBody>
                  <a:tcPr marL="91432" marR="91432" marT="45745" marB="45745" anchor="ctr"/>
                </a:tc>
                <a:tc>
                  <a:txBody>
                    <a:bodyPr/>
                    <a:lstStyle/>
                    <a:p>
                      <a:r>
                        <a:rPr lang="en-US" sz="1800" dirty="0" smtClean="0">
                          <a:latin typeface="+mn-lt"/>
                        </a:rPr>
                        <a:t>Single line text box</a:t>
                      </a:r>
                      <a:endParaRPr lang="en-US" sz="1800" dirty="0">
                        <a:latin typeface="+mn-lt"/>
                      </a:endParaRPr>
                    </a:p>
                  </a:txBody>
                  <a:tcPr marL="91432" marR="91432" marT="45745" marB="45745" anchor="ctr"/>
                </a:tc>
              </a:tr>
              <a:tr h="404839">
                <a:tc>
                  <a:txBody>
                    <a:bodyPr/>
                    <a:lstStyle/>
                    <a:p>
                      <a:r>
                        <a:rPr lang="en-US" sz="1800" dirty="0" smtClean="0">
                          <a:latin typeface="+mn-lt"/>
                        </a:rPr>
                        <a:t>&lt;input type=“password”&gt;</a:t>
                      </a:r>
                      <a:endParaRPr lang="en-US" sz="1800" dirty="0">
                        <a:latin typeface="+mn-lt"/>
                      </a:endParaRPr>
                    </a:p>
                  </a:txBody>
                  <a:tcPr marL="91432" marR="91432" marT="45745" marB="45745" anchor="ctr"/>
                </a:tc>
                <a:tc>
                  <a:txBody>
                    <a:bodyPr/>
                    <a:lstStyle/>
                    <a:p>
                      <a:r>
                        <a:rPr lang="en-US" sz="1800" dirty="0" smtClean="0">
                          <a:latin typeface="+mn-lt"/>
                        </a:rPr>
                        <a:t>Password field</a:t>
                      </a:r>
                      <a:endParaRPr lang="en-US" sz="1800" dirty="0">
                        <a:latin typeface="+mn-lt"/>
                      </a:endParaRPr>
                    </a:p>
                  </a:txBody>
                  <a:tcPr marL="91432" marR="91432" marT="45745" marB="45745" anchor="ctr"/>
                </a:tc>
              </a:tr>
              <a:tr h="404238">
                <a:tc>
                  <a:txBody>
                    <a:bodyPr/>
                    <a:lstStyle/>
                    <a:p>
                      <a:r>
                        <a:rPr lang="en-US" sz="1800" dirty="0" smtClean="0">
                          <a:latin typeface="+mn-lt"/>
                        </a:rPr>
                        <a:t>&lt;input type=“hidden”&gt;</a:t>
                      </a:r>
                      <a:endParaRPr lang="en-US" sz="1800" dirty="0">
                        <a:latin typeface="+mn-lt"/>
                      </a:endParaRPr>
                    </a:p>
                  </a:txBody>
                  <a:tcPr marL="91432" marR="91432" marT="45745" marB="45745" anchor="ctr"/>
                </a:tc>
                <a:tc>
                  <a:txBody>
                    <a:bodyPr/>
                    <a:lstStyle/>
                    <a:p>
                      <a:r>
                        <a:rPr lang="en-US" sz="1800" dirty="0" smtClean="0">
                          <a:latin typeface="+mn-lt"/>
                        </a:rPr>
                        <a:t>Hidden</a:t>
                      </a:r>
                      <a:r>
                        <a:rPr lang="en-US" sz="1800" baseline="0" dirty="0" smtClean="0">
                          <a:latin typeface="+mn-lt"/>
                        </a:rPr>
                        <a:t> field</a:t>
                      </a:r>
                      <a:endParaRPr lang="en-US" sz="1800" dirty="0">
                        <a:latin typeface="+mn-lt"/>
                      </a:endParaRPr>
                    </a:p>
                  </a:txBody>
                  <a:tcPr marL="91432" marR="91432" marT="45745" marB="45745" anchor="ctr"/>
                </a:tc>
              </a:tr>
            </a:tbl>
          </a:graphicData>
        </a:graphic>
      </p:graphicFrame>
    </p:spTree>
    <p:extLst>
      <p:ext uri="{BB962C8B-B14F-4D97-AF65-F5344CB8AC3E}">
        <p14:creationId xmlns:p14="http://schemas.microsoft.com/office/powerpoint/2010/main" val="115250191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2.1 HTML form element</a:t>
            </a:r>
            <a:br>
              <a:rPr lang="en-US" sz="1200" dirty="0"/>
            </a:br>
            <a:r>
              <a:rPr lang="en-US" dirty="0"/>
              <a:t>Checkbox </a:t>
            </a:r>
            <a:r>
              <a:rPr lang="en-US" dirty="0" smtClean="0"/>
              <a:t>Element</a:t>
            </a:r>
            <a:endParaRPr lang="en-US" dirty="0"/>
          </a:p>
        </p:txBody>
      </p:sp>
      <p:sp>
        <p:nvSpPr>
          <p:cNvPr id="24578" name="Rectangle 2"/>
          <p:cNvSpPr>
            <a:spLocks noGrp="1" noChangeArrowheads="1"/>
          </p:cNvSpPr>
          <p:nvPr>
            <p:ph idx="1"/>
          </p:nvPr>
        </p:nvSpPr>
        <p:spPr/>
        <p:txBody>
          <a:bodyPr lIns="90360" tIns="44280" rIns="90360" bIns="44280"/>
          <a:lstStyle/>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If more than one option is required to be selected from multiple options, then create checkbox as shown below:</a:t>
            </a:r>
          </a:p>
          <a:p>
            <a:pPr marL="739775" lvl="1"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&lt;input type=“checkbox”&gt;</a:t>
            </a:r>
          </a:p>
          <a:p>
            <a:pPr marL="739775" lvl="1"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t>Use checked attribute for selecting any checkbox to be selected by default</a:t>
            </a:r>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altLang="en-US" dirty="0" smtClean="0"/>
              <a:t>Example:</a:t>
            </a:r>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dirty="0"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p>
        </p:txBody>
      </p:sp>
      <p:sp>
        <p:nvSpPr>
          <p:cNvPr id="5" name="AutoShape 10"/>
          <p:cNvSpPr>
            <a:spLocks noChangeArrowheads="1"/>
          </p:cNvSpPr>
          <p:nvPr/>
        </p:nvSpPr>
        <p:spPr bwMode="auto">
          <a:xfrm>
            <a:off x="581025" y="3371850"/>
            <a:ext cx="8229600" cy="10985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dirty="0"/>
              <a:t>&lt;input type="checkbox" name=“hobbies" value=“Reading Books"&gt; Reading Books &lt;input type="checkbox" name=“hobbies" value=“Net Surfing"&gt; Net Surfing</a:t>
            </a:r>
          </a:p>
          <a:p>
            <a:pPr>
              <a:defRPr/>
            </a:pPr>
            <a:r>
              <a:rPr lang="en-US" dirty="0"/>
              <a:t>&lt;input type="checkbox" name=“hobbies" value=“Singing“ checked&gt; Singing</a:t>
            </a:r>
            <a:endParaRPr lang="en-US" b="1" dirty="0">
              <a:latin typeface="Candara" pitchFamily="34" charset="0"/>
            </a:endParaRPr>
          </a:p>
        </p:txBody>
      </p:sp>
      <p:pic>
        <p:nvPicPr>
          <p:cNvPr id="245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4752975"/>
            <a:ext cx="75914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430933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p:txBody>
          <a:bodyPr lIns="90360" tIns="44280" rIns="90360" bIns="44280"/>
          <a:lstStyle/>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If only one option is required to be selected from multiple options, then create radio button as shown below:</a:t>
            </a:r>
          </a:p>
          <a:p>
            <a:pPr marL="739775" lvl="1"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&lt;input type=“radio”&gt;</a:t>
            </a:r>
          </a:p>
          <a:p>
            <a:pPr marL="739775" lvl="1"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mtClean="0"/>
              <a:t>Use checked attribute for making a radio button to be selected by default</a:t>
            </a:r>
          </a:p>
          <a:p>
            <a:pPr marL="739775" lvl="1"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altLang="en-US" smtClean="0"/>
              <a:t>Example:</a:t>
            </a:r>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mtClean="0"/>
          </a:p>
          <a:p>
            <a:pPr marL="339725" indent="-282575"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mtClean="0"/>
          </a:p>
        </p:txBody>
      </p:sp>
      <p:sp>
        <p:nvSpPr>
          <p:cNvPr id="25603" name="Title 1"/>
          <p:cNvSpPr>
            <a:spLocks/>
          </p:cNvSpPr>
          <p:nvPr/>
        </p:nvSpPr>
        <p:spPr bwMode="auto">
          <a:xfrm>
            <a:off x="457200"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Aft>
                <a:spcPts val="600"/>
              </a:spcAft>
              <a:buClr>
                <a:srgbClr val="0098CC"/>
              </a:buClr>
              <a:buFont typeface="Wingdings" pitchFamily="2" charset="2"/>
              <a:buChar char="§"/>
              <a:defRPr sz="2200">
                <a:solidFill>
                  <a:srgbClr val="484848"/>
                </a:solidFill>
                <a:latin typeface="Arial" pitchFamily="34" charset="0"/>
              </a:defRPr>
            </a:lvl1pPr>
            <a:lvl2pPr marL="742950" indent="-285750">
              <a:lnSpc>
                <a:spcPct val="90000"/>
              </a:lnSpc>
              <a:spcAft>
                <a:spcPts val="600"/>
              </a:spcAft>
              <a:buClr>
                <a:srgbClr val="B70132"/>
              </a:buClr>
              <a:buFont typeface="Wingdings" pitchFamily="2" charset="2"/>
              <a:buChar char="§"/>
              <a:defRPr>
                <a:solidFill>
                  <a:srgbClr val="484848"/>
                </a:solidFill>
                <a:latin typeface="Arial" pitchFamily="34" charset="0"/>
              </a:defRPr>
            </a:lvl2pPr>
            <a:lvl3pPr marL="1143000" indent="-228600">
              <a:lnSpc>
                <a:spcPct val="90000"/>
              </a:lnSpc>
              <a:spcAft>
                <a:spcPts val="600"/>
              </a:spcAft>
              <a:buClr>
                <a:schemeClr val="accent2"/>
              </a:buClr>
              <a:buFont typeface="Arial" pitchFamily="34" charset="0"/>
              <a:buChar char="•"/>
              <a:defRPr sz="1600">
                <a:solidFill>
                  <a:srgbClr val="484848"/>
                </a:solidFill>
                <a:latin typeface="Arial" pitchFamily="34" charset="0"/>
              </a:defRPr>
            </a:lvl3pPr>
            <a:lvl4pPr marL="1600200" indent="-228600">
              <a:lnSpc>
                <a:spcPct val="90000"/>
              </a:lnSpc>
              <a:spcAft>
                <a:spcPts val="600"/>
              </a:spcAft>
              <a:buClr>
                <a:schemeClr val="bg2"/>
              </a:buClr>
              <a:buFont typeface="Arial" pitchFamily="34" charset="0"/>
              <a:buChar char="–"/>
              <a:defRPr sz="1400">
                <a:solidFill>
                  <a:srgbClr val="484848"/>
                </a:solidFill>
                <a:latin typeface="Arial" pitchFamily="34" charset="0"/>
              </a:defRPr>
            </a:lvl4pPr>
            <a:lvl5pPr marL="2057400" indent="-228600">
              <a:buClr>
                <a:srgbClr val="B1B1B1"/>
              </a:buClr>
              <a:buFont typeface="Arial" pitchFamily="34" charset="0"/>
              <a:buChar char="–"/>
              <a:defRPr sz="1700">
                <a:solidFill>
                  <a:srgbClr val="494949"/>
                </a:solidFill>
                <a:latin typeface="Arial" pitchFamily="34" charset="0"/>
              </a:defRPr>
            </a:lvl5pPr>
            <a:lvl6pPr marL="2514600" indent="-228600" fontAlgn="base">
              <a:spcBef>
                <a:spcPct val="0"/>
              </a:spcBef>
              <a:spcAft>
                <a:spcPct val="0"/>
              </a:spcAft>
              <a:buClr>
                <a:srgbClr val="B1B1B1"/>
              </a:buClr>
              <a:buFont typeface="Arial" pitchFamily="34" charset="0"/>
              <a:buChar char="–"/>
              <a:defRPr sz="1700">
                <a:solidFill>
                  <a:srgbClr val="494949"/>
                </a:solidFill>
                <a:latin typeface="Arial" pitchFamily="34" charset="0"/>
              </a:defRPr>
            </a:lvl6pPr>
            <a:lvl7pPr marL="2971800" indent="-228600" fontAlgn="base">
              <a:spcBef>
                <a:spcPct val="0"/>
              </a:spcBef>
              <a:spcAft>
                <a:spcPct val="0"/>
              </a:spcAft>
              <a:buClr>
                <a:srgbClr val="B1B1B1"/>
              </a:buClr>
              <a:buFont typeface="Arial" pitchFamily="34" charset="0"/>
              <a:buChar char="–"/>
              <a:defRPr sz="1700">
                <a:solidFill>
                  <a:srgbClr val="494949"/>
                </a:solidFill>
                <a:latin typeface="Arial" pitchFamily="34" charset="0"/>
              </a:defRPr>
            </a:lvl7pPr>
            <a:lvl8pPr marL="3429000" indent="-228600" fontAlgn="base">
              <a:spcBef>
                <a:spcPct val="0"/>
              </a:spcBef>
              <a:spcAft>
                <a:spcPct val="0"/>
              </a:spcAft>
              <a:buClr>
                <a:srgbClr val="B1B1B1"/>
              </a:buClr>
              <a:buFont typeface="Arial" pitchFamily="34" charset="0"/>
              <a:buChar char="–"/>
              <a:defRPr sz="1700">
                <a:solidFill>
                  <a:srgbClr val="494949"/>
                </a:solidFill>
                <a:latin typeface="Arial" pitchFamily="34" charset="0"/>
              </a:defRPr>
            </a:lvl8pPr>
            <a:lvl9pPr marL="3886200" indent="-228600" fontAlgn="base">
              <a:spcBef>
                <a:spcPct val="0"/>
              </a:spcBef>
              <a:spcAft>
                <a:spcPct val="0"/>
              </a:spcAft>
              <a:buClr>
                <a:srgbClr val="B1B1B1"/>
              </a:buClr>
              <a:buFont typeface="Arial" pitchFamily="34" charset="0"/>
              <a:buChar char="–"/>
              <a:defRPr sz="1700">
                <a:solidFill>
                  <a:srgbClr val="494949"/>
                </a:solidFill>
                <a:latin typeface="Arial" pitchFamily="34" charset="0"/>
              </a:defRPr>
            </a:lvl9pPr>
          </a:lstStyle>
          <a:p>
            <a:pPr eaLnBrk="0" hangingPunct="0">
              <a:lnSpc>
                <a:spcPct val="80000"/>
              </a:lnSpc>
              <a:spcBef>
                <a:spcPct val="20000"/>
              </a:spcBef>
              <a:spcAft>
                <a:spcPct val="0"/>
              </a:spcAft>
              <a:buClr>
                <a:srgbClr val="00A1E4"/>
              </a:buClr>
              <a:buNone/>
              <a:defRPr/>
            </a:pPr>
            <a:r>
              <a:rPr lang="en-US" sz="1200" b="1" dirty="0">
                <a:solidFill>
                  <a:srgbClr val="000000"/>
                </a:solidFill>
              </a:rPr>
              <a:t>2.1 </a:t>
            </a:r>
            <a:r>
              <a:rPr lang="en-US" sz="1200" dirty="0">
                <a:solidFill>
                  <a:srgbClr val="000000"/>
                </a:solidFill>
              </a:rPr>
              <a:t>HTML form </a:t>
            </a:r>
            <a:r>
              <a:rPr lang="en-US" sz="1200" dirty="0" smtClean="0">
                <a:solidFill>
                  <a:srgbClr val="000000"/>
                </a:solidFill>
              </a:rPr>
              <a:t>element</a:t>
            </a:r>
            <a:endParaRPr lang="en-US" altLang="en-US" sz="1200" b="1" dirty="0" smtClean="0">
              <a:solidFill>
                <a:srgbClr val="000000"/>
              </a:solidFill>
              <a:latin typeface="+mj-lt"/>
            </a:endParaRPr>
          </a:p>
          <a:p>
            <a:pPr eaLnBrk="0" hangingPunct="0">
              <a:lnSpc>
                <a:spcPct val="80000"/>
              </a:lnSpc>
              <a:spcAft>
                <a:spcPct val="0"/>
              </a:spcAft>
              <a:buClrTx/>
              <a:buFontTx/>
              <a:buNone/>
              <a:defRPr/>
            </a:pPr>
            <a:r>
              <a:rPr lang="en-US" altLang="en-US" sz="3200" dirty="0" smtClean="0">
                <a:solidFill>
                  <a:srgbClr val="000000"/>
                </a:solidFill>
                <a:latin typeface="+mj-lt"/>
              </a:rPr>
              <a:t>Radio Button</a:t>
            </a:r>
          </a:p>
        </p:txBody>
      </p:sp>
      <p:sp>
        <p:nvSpPr>
          <p:cNvPr id="5" name="AutoShape 10"/>
          <p:cNvSpPr>
            <a:spLocks noChangeArrowheads="1"/>
          </p:cNvSpPr>
          <p:nvPr/>
        </p:nvSpPr>
        <p:spPr bwMode="auto">
          <a:xfrm>
            <a:off x="957263" y="3676650"/>
            <a:ext cx="6764337" cy="10985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dirty="0"/>
              <a:t>&lt;input type=“radio" name=“sector" value=“Public"&gt; Public</a:t>
            </a:r>
          </a:p>
          <a:p>
            <a:pPr>
              <a:defRPr/>
            </a:pPr>
            <a:r>
              <a:rPr lang="en-US" dirty="0"/>
              <a:t>&lt;input type=“radio" name=“sector" value=“Private"&gt; Private</a:t>
            </a:r>
          </a:p>
        </p:txBody>
      </p:sp>
      <p:pic>
        <p:nvPicPr>
          <p:cNvPr id="256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4981575"/>
            <a:ext cx="74104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31611550"/>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383406-25C2-4FD1-A2E6-D639D3275816}"/>
</file>

<file path=customXml/itemProps2.xml><?xml version="1.0" encoding="utf-8"?>
<ds:datastoreItem xmlns:ds="http://schemas.openxmlformats.org/officeDocument/2006/customXml" ds:itemID="{0FD8CBBF-7B7C-425C-80A7-EE0828028292}"/>
</file>

<file path=customXml/itemProps3.xml><?xml version="1.0" encoding="utf-8"?>
<ds:datastoreItem xmlns:ds="http://schemas.openxmlformats.org/officeDocument/2006/customXml" ds:itemID="{E6D7665F-8C87-49F1-94B0-6D13FB5E127F}"/>
</file>

<file path=docProps/app.xml><?xml version="1.0" encoding="utf-8"?>
<Properties xmlns="http://schemas.openxmlformats.org/officeDocument/2006/extended-properties" xmlns:vt="http://schemas.openxmlformats.org/officeDocument/2006/docPropsVTypes">
  <Template/>
  <TotalTime>7549</TotalTime>
  <Words>5492</Words>
  <Application>Microsoft Office PowerPoint</Application>
  <PresentationFormat>On-screen Show (4:3)</PresentationFormat>
  <Paragraphs>816</Paragraphs>
  <Slides>42</Slides>
  <Notes>42</Notes>
  <HiddenSlides>4</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5" baseType="lpstr">
      <vt:lpstr>Times New Roman</vt:lpstr>
      <vt:lpstr>Candara</vt:lpstr>
      <vt:lpstr>Arial</vt:lpstr>
      <vt:lpstr>SimSun</vt:lpstr>
      <vt:lpstr>Trebuchet MS</vt:lpstr>
      <vt:lpstr>Wingdings</vt:lpstr>
      <vt:lpstr>Helvetica Light</vt:lpstr>
      <vt:lpstr>MS PGothic</vt:lpstr>
      <vt:lpstr>Calibri</vt:lpstr>
      <vt:lpstr>Arial Unicode MS</vt:lpstr>
      <vt:lpstr>MS PGothic</vt:lpstr>
      <vt:lpstr>2_Corporate Presentation Template (4x3 - Normal)</vt:lpstr>
      <vt:lpstr>think-cell Slide</vt:lpstr>
      <vt:lpstr>HTML and Javascript</vt:lpstr>
      <vt:lpstr>Lesson Objectives</vt:lpstr>
      <vt:lpstr>2.1 HTML form element HTML Forms for User Input</vt:lpstr>
      <vt:lpstr>2.1 HTML form element HTML Forms for User Input</vt:lpstr>
      <vt:lpstr>2.1 HTML form element HTML Forms for User Input</vt:lpstr>
      <vt:lpstr>2.1 HTML form element HTML Form Elements</vt:lpstr>
      <vt:lpstr>2.1 HTML form element Text- related Elements</vt:lpstr>
      <vt:lpstr>2.1 HTML form element Checkbox Element</vt:lpstr>
      <vt:lpstr>PowerPoint Presentation</vt:lpstr>
      <vt:lpstr>2.1 HTML form element Drop down list</vt:lpstr>
      <vt:lpstr>2.1 HTML form element Drop down list - Example</vt:lpstr>
      <vt:lpstr>2.1 HTML form element File Upload</vt:lpstr>
      <vt:lpstr>2.1 HTML form element File Upload- Example</vt:lpstr>
      <vt:lpstr>2.1 HTML form element Button</vt:lpstr>
      <vt:lpstr>2.2 : HTML 5 new form elements  Number</vt:lpstr>
      <vt:lpstr>2.2 : HTML 5 new form elements  Date</vt:lpstr>
      <vt:lpstr>2.2 : HTML 5 new form elements Email</vt:lpstr>
      <vt:lpstr>2.3 HTML 5 validations Required</vt:lpstr>
      <vt:lpstr>2.3 HTML 5 validations Pattern</vt:lpstr>
      <vt:lpstr>2.3 : HTML 5 validations Placeholder</vt:lpstr>
      <vt:lpstr>2.4 DOM objects (Document and Form) Working With Document Object</vt:lpstr>
      <vt:lpstr>2.4 DOM objects (Document and Form) Document Object Properties</vt:lpstr>
      <vt:lpstr>2.4 DOM objects (Document and Form) Document Object Methods</vt:lpstr>
      <vt:lpstr>2.4 DOM objects (Document and Form) Document Object Methods</vt:lpstr>
      <vt:lpstr>2.4 DOM objects (Document and Form) Document Object Methods</vt:lpstr>
      <vt:lpstr>2.4 DOM objects (Document and Form) Handlers Form Object</vt:lpstr>
      <vt:lpstr>PowerPoint Presentation</vt:lpstr>
      <vt:lpstr>2.4 DOM objects (Document and Form) Text-Related Objects</vt:lpstr>
      <vt:lpstr>2.4 DOM objects (Document and Form) Text-Related Objects (Contd..)</vt:lpstr>
      <vt:lpstr>PowerPoint Presentation</vt:lpstr>
      <vt:lpstr>2.4 DOM objects (Document and Form) Button Objects </vt:lpstr>
      <vt:lpstr>2.4 DOM objects (Document and Form) Check Box And Radio Objects </vt:lpstr>
      <vt:lpstr>PowerPoint Presentation</vt:lpstr>
      <vt:lpstr>2.4 DOM objects (Document and Form) Select Object</vt:lpstr>
      <vt:lpstr>PowerPoint Presentation</vt:lpstr>
      <vt:lpstr>2.5 Event handling in javascript  Event Handlers</vt:lpstr>
      <vt:lpstr>2.5 Event handling in javascript  Event Handlers</vt:lpstr>
      <vt:lpstr>Demo </vt:lpstr>
      <vt:lpstr>Case Study </vt:lpstr>
      <vt:lpstr>Case Study </vt:lpstr>
      <vt:lpstr>Summary</vt:lpstr>
      <vt:lpstr>Review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IGATE</dc:creator>
  <cp:lastModifiedBy>Misal, Dinesh</cp:lastModifiedBy>
  <cp:revision>210</cp:revision>
  <dcterms:created xsi:type="dcterms:W3CDTF">2014-04-28T11:21:39Z</dcterms:created>
  <dcterms:modified xsi:type="dcterms:W3CDTF">2017-05-09T09:59:22Z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0x010100BC290F0099B6204A992AAF82A2A26582</vt:lpwstr>
  </property>
</Properties>
</file>