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170" r:id="rId4"/>
  </p:sldMasterIdLst>
  <p:notesMasterIdLst>
    <p:notesMasterId r:id="rId42"/>
  </p:notesMasterIdLst>
  <p:handoutMasterIdLst>
    <p:handoutMasterId r:id="rId43"/>
  </p:handoutMasterIdLst>
  <p:sldIdLst>
    <p:sldId id="268" r:id="rId5"/>
    <p:sldId id="270" r:id="rId6"/>
    <p:sldId id="271"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7" r:id="rId21"/>
    <p:sldId id="289" r:id="rId22"/>
    <p:sldId id="290" r:id="rId23"/>
    <p:sldId id="308" r:id="rId24"/>
    <p:sldId id="309" r:id="rId25"/>
    <p:sldId id="310" r:id="rId26"/>
    <p:sldId id="311" r:id="rId27"/>
    <p:sldId id="312" r:id="rId28"/>
    <p:sldId id="313" r:id="rId29"/>
    <p:sldId id="314" r:id="rId30"/>
    <p:sldId id="315" r:id="rId31"/>
    <p:sldId id="291" r:id="rId32"/>
    <p:sldId id="292" r:id="rId33"/>
    <p:sldId id="293" r:id="rId34"/>
    <p:sldId id="294" r:id="rId35"/>
    <p:sldId id="295" r:id="rId36"/>
    <p:sldId id="296" r:id="rId37"/>
    <p:sldId id="305" r:id="rId38"/>
    <p:sldId id="316" r:id="rId39"/>
    <p:sldId id="306" r:id="rId40"/>
    <p:sldId id="307" r:id="rId41"/>
  </p:sldIdLst>
  <p:sldSz cx="9144000" cy="6858000" type="screen4x3"/>
  <p:notesSz cx="6858000" cy="9144000"/>
  <p:embeddedFontLst>
    <p:embeddedFont>
      <p:font typeface="Candara" panose="020E0502030303020204" pitchFamily="34" charset="0"/>
      <p:regular r:id="rId44"/>
      <p:bold r:id="rId45"/>
      <p:italic r:id="rId46"/>
      <p:boldItalic r:id="rId47"/>
    </p:embeddedFont>
    <p:embeddedFont>
      <p:font typeface="Calibri" panose="020F0502020204030204" pitchFamily="34" charset="0"/>
      <p:regular r:id="rId48"/>
      <p:bold r:id="rId49"/>
      <p:italic r:id="rId50"/>
      <p:boldItalic r:id="rId51"/>
    </p:embeddedFont>
  </p:embeddedFont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1E4"/>
    <a:srgbClr val="E6E8F2"/>
    <a:srgbClr val="D0D4E8"/>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3496" autoAdjust="0"/>
    <p:restoredTop sz="93967" autoAdjust="0"/>
  </p:normalViewPr>
  <p:slideViewPr>
    <p:cSldViewPr>
      <p:cViewPr>
        <p:scale>
          <a:sx n="50" d="100"/>
          <a:sy n="50" d="100"/>
        </p:scale>
        <p:origin x="1820" y="384"/>
      </p:cViewPr>
      <p:guideLst>
        <p:guide orient="horz" pos="2160"/>
        <p:guide pos="2880"/>
      </p:guideLst>
    </p:cSldViewPr>
  </p:slideViewPr>
  <p:notesTextViewPr>
    <p:cViewPr>
      <p:scale>
        <a:sx n="1" d="1"/>
        <a:sy n="1" d="1"/>
      </p:scale>
      <p:origin x="0" y="0"/>
    </p:cViewPr>
  </p:notesTextViewPr>
  <p:notesViewPr>
    <p:cSldViewPr>
      <p:cViewPr>
        <p:scale>
          <a:sx n="50" d="100"/>
          <a:sy n="50" d="100"/>
        </p:scale>
        <p:origin x="2708" y="1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2.fntdata"/><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fntdata"/><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font" Target="fonts/font5.fntdata"/><Relationship Id="rId8" Type="http://schemas.openxmlformats.org/officeDocument/2006/relationships/slide" Target="slides/slide4.xml"/><Relationship Id="rId51" Type="http://schemas.openxmlformats.org/officeDocument/2006/relationships/font" Target="fonts/font8.fntdata"/><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5F03E94-4398-4C0B-9B4F-0B6AFF136DE6}" type="datetimeFigureOut">
              <a:rPr lang="en-US"/>
              <a:pPr>
                <a:defRPr/>
              </a:pPr>
              <a:t>5/9/2017</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D502606-ECA5-460E-8E5B-0316D76CBF13}" type="slidenum">
              <a:rPr lang="en-IN"/>
              <a:pPr>
                <a:defRPr/>
              </a:pPr>
              <a:t>‹#›</a:t>
            </a:fld>
            <a:endParaRPr lang="en-IN"/>
          </a:p>
        </p:txBody>
      </p:sp>
    </p:spTree>
    <p:extLst>
      <p:ext uri="{BB962C8B-B14F-4D97-AF65-F5344CB8AC3E}">
        <p14:creationId xmlns:p14="http://schemas.microsoft.com/office/powerpoint/2010/main" val="356877458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571625" y="428625"/>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1643063" y="4100513"/>
            <a:ext cx="4500562" cy="4491038"/>
          </a:xfrm>
          <a:prstGeom prst="rect">
            <a:avLst/>
          </a:prstGeom>
        </p:spPr>
        <p:txBody>
          <a:bodyPr vert="horz" lIns="91440" tIns="45720" rIns="91440" bIns="45720" rtlCol="0"/>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3556" name="Rectangle 14"/>
          <p:cNvSpPr>
            <a:spLocks noChangeArrowheads="1"/>
          </p:cNvSpPr>
          <p:nvPr/>
        </p:nvSpPr>
        <p:spPr bwMode="auto">
          <a:xfrm>
            <a:off x="214313" y="71438"/>
            <a:ext cx="6500812"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46" tIns="46223" rIns="92446" bIns="46223"/>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en-US" sz="1200" dirty="0" smtClean="0">
                <a:latin typeface="Candara" pitchFamily="34" charset="0"/>
              </a:rPr>
              <a:t>XML	</a:t>
            </a:r>
            <a:endParaRPr lang="en-US" altLang="en-US" dirty="0" smtClean="0">
              <a:latin typeface="Candara" pitchFamily="34" charset="0"/>
            </a:endParaRPr>
          </a:p>
        </p:txBody>
      </p:sp>
      <p:sp>
        <p:nvSpPr>
          <p:cNvPr id="23557" name="Rectangle 14"/>
          <p:cNvSpPr>
            <a:spLocks noChangeArrowheads="1"/>
          </p:cNvSpPr>
          <p:nvPr/>
        </p:nvSpPr>
        <p:spPr bwMode="auto">
          <a:xfrm>
            <a:off x="3429000" y="8591551"/>
            <a:ext cx="2762250" cy="30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46" tIns="46223" rIns="92446" bIns="46223"/>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en-US" sz="1000" dirty="0" smtClean="0">
                <a:latin typeface="Candara" pitchFamily="34" charset="0"/>
              </a:rPr>
              <a:t>		    Page </a:t>
            </a:r>
            <a:r>
              <a:rPr lang="en-US" altLang="en-US" sz="1000" dirty="0" smtClean="0">
                <a:latin typeface="Candara" pitchFamily="34" charset="0"/>
              </a:rPr>
              <a:t>03-</a:t>
            </a:r>
            <a:fld id="{FF422E18-1089-4290-8F97-23B17FE41BEE}" type="slidenum">
              <a:rPr lang="en-US" altLang="en-US" sz="1000" smtClean="0">
                <a:latin typeface="Candara" pitchFamily="34" charset="0"/>
              </a:rPr>
              <a:pPr eaLnBrk="1" hangingPunct="1">
                <a:defRPr/>
              </a:pPr>
              <a:t>‹#›</a:t>
            </a:fld>
            <a:r>
              <a:rPr lang="en-US" altLang="en-US" sz="1000" dirty="0" smtClean="0">
                <a:latin typeface="Candara" pitchFamily="34" charset="0"/>
              </a:rPr>
              <a:t> </a:t>
            </a:r>
          </a:p>
          <a:p>
            <a:pPr eaLnBrk="1" hangingPunct="1">
              <a:defRPr/>
            </a:pPr>
            <a:endParaRPr lang="en-US" altLang="en-US" sz="1000" dirty="0" smtClean="0">
              <a:latin typeface="Candara" pitchFamily="34" charset="0"/>
            </a:endParaRPr>
          </a:p>
        </p:txBody>
      </p:sp>
      <p:sp>
        <p:nvSpPr>
          <p:cNvPr id="24582" name="Line 8"/>
          <p:cNvSpPr>
            <a:spLocks noChangeShapeType="1"/>
          </p:cNvSpPr>
          <p:nvPr/>
        </p:nvSpPr>
        <p:spPr bwMode="auto">
          <a:xfrm>
            <a:off x="1341438" y="357188"/>
            <a:ext cx="0" cy="800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9" name="Text Box 9"/>
          <p:cNvSpPr txBox="1">
            <a:spLocks noChangeArrowheads="1"/>
          </p:cNvSpPr>
          <p:nvPr/>
        </p:nvSpPr>
        <p:spPr bwMode="auto">
          <a:xfrm>
            <a:off x="0" y="642938"/>
            <a:ext cx="1357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defRPr/>
            </a:pPr>
            <a:r>
              <a:rPr lang="en-US" altLang="en-US" sz="1200" b="1" smtClean="0">
                <a:latin typeface="Candara" pitchFamily="34" charset="0"/>
              </a:rPr>
              <a:t>Instructor Notes:</a:t>
            </a:r>
          </a:p>
        </p:txBody>
      </p:sp>
    </p:spTree>
    <p:extLst>
      <p:ext uri="{BB962C8B-B14F-4D97-AF65-F5344CB8AC3E}">
        <p14:creationId xmlns:p14="http://schemas.microsoft.com/office/powerpoint/2010/main" val="218842456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Notes Placeholder 5"/>
          <p:cNvSpPr>
            <a:spLocks noGrp="1"/>
          </p:cNvSpPr>
          <p:nvPr>
            <p:ph type="body" idx="1"/>
          </p:nvPr>
        </p:nvSpPr>
        <p:spPr/>
        <p:txBody>
          <a:bodyPr/>
          <a:lstStyle/>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r>
              <a:rPr lang="en-US" altLang="en-US" smtClean="0"/>
              <a:t> </a:t>
            </a:r>
            <a:endParaRPr lang="en-US" altLang="en-US" dirty="0"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7694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03680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3"/>
          <p:cNvSpPr>
            <a:spLocks noGrp="1" noChangeArrowheads="1"/>
          </p:cNvSpPr>
          <p:nvPr>
            <p:ph type="body" idx="1"/>
          </p:nvPr>
        </p:nvSpPr>
        <p:spPr/>
        <p:txBody>
          <a:bodyPr/>
          <a:lstStyle/>
          <a:p>
            <a:r>
              <a:rPr lang="en-US" smtClean="0"/>
              <a:t>Creating Schema Document: </a:t>
            </a:r>
          </a:p>
          <a:p>
            <a:r>
              <a:rPr lang="en-US" smtClean="0"/>
              <a:t>	The &lt;schema&gt; element is the root element of every XML Schema. The &lt;schema&gt; element contains some attributes. A schema declaration often looks like something as shown in the above slide.</a:t>
            </a:r>
          </a:p>
          <a:p>
            <a:pPr lvl="1"/>
            <a:r>
              <a:rPr lang="en-US" smtClean="0"/>
              <a:t>xmlns:xs= http://www.w3.org/2001/XMLSchema </a:t>
            </a:r>
          </a:p>
          <a:p>
            <a:pPr lvl="2"/>
            <a:r>
              <a:rPr lang="en-US" smtClean="0"/>
              <a:t>It implies that the elements and data types used in the schema are from "http://www.w3.org/2001/XMLSchema" namespace. It also signifies that any elements and datatypes referred from here should have the prefix “xs”.</a:t>
            </a:r>
          </a:p>
          <a:p>
            <a:r>
              <a:rPr lang="en-US" smtClean="0"/>
              <a:t>Some more optional attributes:</a:t>
            </a:r>
          </a:p>
          <a:p>
            <a:pPr lvl="1"/>
            <a:r>
              <a:rPr lang="en-US" smtClean="0"/>
              <a:t>targetNamespace="patniNamespace"  </a:t>
            </a:r>
          </a:p>
          <a:p>
            <a:pPr lvl="2"/>
            <a:r>
              <a:rPr lang="en-US" smtClean="0"/>
              <a:t>This value is a unique identifier. The value could be anything. Place this attribute at the top of the XSD means all entities are part of the namespace</a:t>
            </a:r>
          </a:p>
          <a:p>
            <a:pPr lvl="1"/>
            <a:r>
              <a:rPr lang="en-US" smtClean="0"/>
              <a:t>xmlns=" http://www.w3.org/2001/XMLSchema "  </a:t>
            </a:r>
          </a:p>
          <a:p>
            <a:pPr lvl="2"/>
            <a:r>
              <a:rPr lang="en-US" smtClean="0"/>
              <a:t>It indicates that the default namespace is "http://www.w3.org/2001/XMLSchema".</a:t>
            </a:r>
          </a:p>
          <a:p>
            <a:pPr lvl="1"/>
            <a:r>
              <a:rPr lang="en-US" smtClean="0"/>
              <a:t>elementFormDefault="qualified"</a:t>
            </a:r>
          </a:p>
          <a:p>
            <a:pPr lvl="2"/>
            <a:r>
              <a:rPr lang="en-US" smtClean="0"/>
              <a:t>It signifies that any elements used by the XML instance document that were declared in this schema must be qualified by namespace.</a:t>
            </a:r>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597232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00381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Grp="1" noChangeArrowheads="1"/>
          </p:cNvSpPr>
          <p:nvPr>
            <p:ph type="body" idx="1"/>
          </p:nvPr>
        </p:nvSpPr>
        <p:spPr/>
        <p:txBody>
          <a:bodyPr/>
          <a:lstStyle/>
          <a:p>
            <a:r>
              <a:rPr lang="en-US" smtClean="0"/>
              <a:t>Writing a Schema Definition for an XML File:</a:t>
            </a:r>
          </a:p>
          <a:p>
            <a:r>
              <a:rPr lang="en-US" smtClean="0"/>
              <a:t>Using XSD in XML Document:</a:t>
            </a:r>
          </a:p>
          <a:p>
            <a:r>
              <a:rPr lang="en-US" smtClean="0"/>
              <a:t>	xmlns=" http://www.w3.org/2001/XMLSchema” indicates the default namespace declaration which tells the schema-validator that all the elements used in this XML document are declared in the </a:t>
            </a:r>
            <a:br>
              <a:rPr lang="en-US" smtClean="0"/>
            </a:br>
            <a:r>
              <a:rPr lang="en-US" smtClean="0"/>
              <a:t>"http://www.w3.org/2001/XMLSchema" namespace.</a:t>
            </a:r>
          </a:p>
          <a:p>
            <a:r>
              <a:rPr lang="en-US" smtClean="0"/>
              <a:t>	When you have the XML Schema Instance namespace available, that is “http://www.w3.org/2001/XMLSchema-instance ", you can use the schemaLocation attribute. This attribute has two values: </a:t>
            </a:r>
          </a:p>
          <a:p>
            <a:pPr lvl="1"/>
            <a:r>
              <a:rPr lang="en-US" smtClean="0"/>
              <a:t>	The first value is the namespace to use. </a:t>
            </a:r>
          </a:p>
          <a:p>
            <a:pPr lvl="1"/>
            <a:r>
              <a:rPr lang="en-US" smtClean="0"/>
              <a:t>	The second value is the location of the XML schema to use for that namespace “xsi:schemaLocation=“message.xsd "</a:t>
            </a:r>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864102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 name="Rectangle 3"/>
          <p:cNvSpPr>
            <a:spLocks noGrp="1" noChangeArrowheads="1"/>
          </p:cNvSpPr>
          <p:nvPr>
            <p:ph type="body" idx="1"/>
          </p:nvPr>
        </p:nvSpPr>
        <p:spPr/>
        <p:txBody>
          <a:bodyPr/>
          <a:lstStyle/>
          <a:p>
            <a:r>
              <a:rPr lang="en-US" smtClean="0"/>
              <a:t>Writing a Schema Definition for an XML File:</a:t>
            </a:r>
          </a:p>
          <a:p>
            <a:r>
              <a:rPr lang="en-US" smtClean="0"/>
              <a:t>What is a Simple Element?</a:t>
            </a:r>
          </a:p>
          <a:p>
            <a:pPr lvl="1"/>
            <a:r>
              <a:rPr lang="en-US" smtClean="0"/>
              <a:t>	A simple element is an XML element that can contain only text. It cannot contain any other element or attribute.  The text can be of many different types. It can be one of the types that are included in the XML Schema definition (boolean, string, date, etc.), or it can be a custom type that you can define yourself.</a:t>
            </a:r>
          </a:p>
          <a:p>
            <a:pPr lvl="1"/>
            <a:r>
              <a:rPr lang="en-US" smtClean="0"/>
              <a:t>	You can also add restrictions to a data type in order to limit its content, and you can make it mandatory for the data to match a defined pattern.</a:t>
            </a:r>
          </a:p>
          <a:p>
            <a:r>
              <a:rPr lang="en-US" smtClean="0"/>
              <a:t>Default and Fixed Values for Simple Elements:</a:t>
            </a:r>
          </a:p>
          <a:p>
            <a:pPr lvl="1"/>
            <a:r>
              <a:rPr lang="en-US" smtClean="0"/>
              <a:t>	Simple elements may have a default value or a fixed value specified.</a:t>
            </a:r>
          </a:p>
          <a:p>
            <a:pPr lvl="1"/>
            <a:r>
              <a:rPr lang="en-US" smtClean="0"/>
              <a:t>	A default value is automatically assigned to the element when no other value is specified. In the above example, default value is “No Title”. </a:t>
            </a:r>
          </a:p>
          <a:p>
            <a:pPr lvl="1"/>
            <a:r>
              <a:rPr lang="en-US" smtClean="0"/>
              <a:t>	A fixed value is also automatically assigned to the element, and you cannot specify another value. In the above example, the fixed value is “common”.</a:t>
            </a:r>
          </a:p>
          <a:p>
            <a:r>
              <a:rPr lang="en-US" smtClean="0"/>
              <a:t>Here are some XML elements:</a:t>
            </a:r>
          </a:p>
          <a:p>
            <a:pPr lvl="1"/>
            <a:r>
              <a:rPr lang="en-US" smtClean="0"/>
              <a:t>&lt;lastname&gt;Refsnes&lt;/lastname&gt;</a:t>
            </a:r>
            <a:br>
              <a:rPr lang="en-US" smtClean="0"/>
            </a:br>
            <a:r>
              <a:rPr lang="en-US" smtClean="0"/>
              <a:t>&lt;age&gt;36&lt;/age&gt;</a:t>
            </a:r>
            <a:br>
              <a:rPr lang="en-US" smtClean="0"/>
            </a:br>
            <a:r>
              <a:rPr lang="en-US" smtClean="0"/>
              <a:t>&lt;dateborn&gt;1970-03-27&lt;/dateborn&gt;</a:t>
            </a:r>
          </a:p>
          <a:p>
            <a:r>
              <a:rPr lang="en-US" smtClean="0"/>
              <a:t>Here are the corresponding simple element definitions:</a:t>
            </a:r>
          </a:p>
          <a:p>
            <a:pPr lvl="1"/>
            <a:r>
              <a:rPr lang="en-US" smtClean="0"/>
              <a:t>&lt;xs:element name="lastname" type="xs:string"/&gt;</a:t>
            </a:r>
            <a:br>
              <a:rPr lang="en-US" smtClean="0"/>
            </a:br>
            <a:r>
              <a:rPr lang="en-US" smtClean="0"/>
              <a:t>&lt;xs:element name="age" type="xs:integer"/&gt;</a:t>
            </a:r>
            <a:br>
              <a:rPr lang="en-US" smtClean="0"/>
            </a:br>
            <a:r>
              <a:rPr lang="en-US" smtClean="0"/>
              <a:t>&lt;xs:element name="dateborn" type="xs:date"/&gt;</a:t>
            </a:r>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76307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3" name="Rectangle 3"/>
          <p:cNvSpPr>
            <a:spLocks noGrp="1" noChangeArrowheads="1"/>
          </p:cNvSpPr>
          <p:nvPr>
            <p:ph type="body" idx="1"/>
          </p:nvPr>
        </p:nvSpPr>
        <p:spPr/>
        <p:txBody>
          <a:bodyPr/>
          <a:lstStyle/>
          <a:p>
            <a:r>
              <a:rPr lang="en-US" smtClean="0"/>
              <a:t>XML Schema Vocabulary:</a:t>
            </a:r>
          </a:p>
          <a:p>
            <a:r>
              <a:rPr lang="en-US" smtClean="0"/>
              <a:t>	XML Schema has support for data types.</a:t>
            </a:r>
          </a:p>
          <a:p>
            <a:r>
              <a:rPr lang="en-US" smtClean="0"/>
              <a:t>	With the support for data types it is easier:</a:t>
            </a:r>
          </a:p>
          <a:p>
            <a:pPr lvl="1"/>
            <a:r>
              <a:rPr lang="en-US" smtClean="0"/>
              <a:t>	to describe permissible document content. </a:t>
            </a:r>
          </a:p>
          <a:p>
            <a:pPr lvl="1"/>
            <a:r>
              <a:rPr lang="en-US" smtClean="0"/>
              <a:t>	to validate the correctness of data. </a:t>
            </a:r>
          </a:p>
          <a:p>
            <a:pPr lvl="1"/>
            <a:r>
              <a:rPr lang="en-US" smtClean="0"/>
              <a:t>	to work with data from a database. </a:t>
            </a:r>
          </a:p>
          <a:p>
            <a:pPr lvl="1"/>
            <a:r>
              <a:rPr lang="en-US" smtClean="0"/>
              <a:t>	to define data patterns (data formats). </a:t>
            </a:r>
          </a:p>
          <a:p>
            <a:pPr lvl="1"/>
            <a:r>
              <a:rPr lang="en-US" smtClean="0"/>
              <a:t>	to convert data between different data types. </a:t>
            </a:r>
          </a:p>
          <a:p>
            <a:r>
              <a:rPr lang="en-US" smtClean="0"/>
              <a:t>	Apart from the above advantages, XML schemas are extensible. It implies that you can reuse your Schema in other Schemas and also reference multiple schemas from the same document.</a:t>
            </a:r>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726372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Rectangle 3"/>
          <p:cNvSpPr>
            <a:spLocks noGrp="1" noChangeArrowheads="1"/>
          </p:cNvSpPr>
          <p:nvPr>
            <p:ph type="body" idx="1"/>
          </p:nvPr>
        </p:nvSpPr>
        <p:spPr/>
        <p:txBody>
          <a:bodyPr/>
          <a:lstStyle/>
          <a:p>
            <a:r>
              <a:rPr lang="en-US" smtClean="0"/>
              <a:t>String Data Types:</a:t>
            </a:r>
          </a:p>
          <a:p>
            <a:r>
              <a:rPr lang="en-US" smtClean="0"/>
              <a:t>String Data Type:</a:t>
            </a:r>
          </a:p>
          <a:p>
            <a:r>
              <a:rPr lang="en-US" smtClean="0"/>
              <a:t>	The string data type can contain characters, line feeds, carriage returns, and tab characters.</a:t>
            </a:r>
          </a:p>
          <a:p>
            <a:r>
              <a:rPr lang="en-US" smtClean="0"/>
              <a:t>NormalizedString Data Type</a:t>
            </a:r>
          </a:p>
          <a:p>
            <a:r>
              <a:rPr lang="en-US" smtClean="0"/>
              <a:t>	The normalizedString data type is derived from the String data type.</a:t>
            </a:r>
          </a:p>
          <a:p>
            <a:r>
              <a:rPr lang="en-US" smtClean="0"/>
              <a:t>	The normalizedString data type also contains characters, but the XML processor will remove line feeds, carriage returns, and tab characters.</a:t>
            </a:r>
          </a:p>
          <a:p>
            <a:r>
              <a:rPr lang="en-US" smtClean="0"/>
              <a:t>Token Data Type</a:t>
            </a:r>
          </a:p>
          <a:p>
            <a:r>
              <a:rPr lang="en-US" smtClean="0"/>
              <a:t>	The token data type is also derived from the String data type.</a:t>
            </a:r>
          </a:p>
          <a:p>
            <a:r>
              <a:rPr lang="en-US" smtClean="0"/>
              <a:t>	The token data type also contains characters, but the XML processor will remove line feeds, carriage returns, tabs, leading and trailing spaces, and multiple spaces.</a:t>
            </a:r>
          </a:p>
          <a:p>
            <a:r>
              <a:rPr lang="en-US" smtClean="0"/>
              <a:t>Restrictions on String Data Types </a:t>
            </a:r>
            <a:endParaRPr lang="en-US" smtClean="0">
              <a:sym typeface="Wingdings" pitchFamily="2" charset="2"/>
            </a:endParaRPr>
          </a:p>
          <a:p>
            <a:r>
              <a:rPr lang="en-US" smtClean="0"/>
              <a:t>	Restrictions that can be used with String data types:</a:t>
            </a:r>
          </a:p>
          <a:p>
            <a:pPr lvl="1"/>
            <a:r>
              <a:rPr lang="en-US" smtClean="0"/>
              <a:t>	enumeration </a:t>
            </a:r>
          </a:p>
          <a:p>
            <a:pPr lvl="1"/>
            <a:r>
              <a:rPr lang="en-US" smtClean="0"/>
              <a:t>	length </a:t>
            </a:r>
          </a:p>
          <a:p>
            <a:pPr lvl="1"/>
            <a:r>
              <a:rPr lang="en-US" smtClean="0"/>
              <a:t>	maxLength </a:t>
            </a:r>
          </a:p>
          <a:p>
            <a:pPr lvl="1"/>
            <a:r>
              <a:rPr lang="en-US" smtClean="0"/>
              <a:t>	minLength </a:t>
            </a:r>
          </a:p>
          <a:p>
            <a:pPr lvl="1"/>
            <a:r>
              <a:rPr lang="en-US" smtClean="0"/>
              <a:t>	pattern </a:t>
            </a:r>
          </a:p>
          <a:p>
            <a:pPr lvl="1"/>
            <a:r>
              <a:rPr lang="en-US" smtClean="0"/>
              <a:t>	whiteSpace </a:t>
            </a:r>
          </a:p>
          <a:p>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960812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50" name="Rectangle 6"/>
          <p:cNvSpPr>
            <a:spLocks noGrp="1" noChangeArrowheads="1"/>
          </p:cNvSpPr>
          <p:nvPr>
            <p:ph type="body" idx="1"/>
          </p:nvPr>
        </p:nvSpPr>
        <p:spPr/>
        <p:txBody>
          <a:bodyPr/>
          <a:lstStyle/>
          <a:p>
            <a:r>
              <a:rPr lang="en-US" smtClean="0"/>
              <a:t>Numeric Data Types:</a:t>
            </a:r>
          </a:p>
          <a:p>
            <a:r>
              <a:rPr lang="en-US" smtClean="0"/>
              <a:t>	Decimal Data Type: The decimal data type is used to specify a numeric value. </a:t>
            </a:r>
          </a:p>
          <a:p>
            <a:r>
              <a:rPr lang="en-US" smtClean="0"/>
              <a:t>	Integer Data Type: The integer data type is used to specify a numeric value without a fractional component. </a:t>
            </a:r>
          </a:p>
          <a:p>
            <a:r>
              <a:rPr lang="en-US" smtClean="0"/>
              <a:t>	Numeric Data Types: All the data types below derive from the Decimal data type (except for decimal itself)! </a:t>
            </a:r>
          </a:p>
          <a:p>
            <a:pPr lvl="1"/>
            <a:r>
              <a:rPr lang="en-US" smtClean="0"/>
              <a:t>	Byte: A signed 8-bit integer</a:t>
            </a:r>
          </a:p>
          <a:p>
            <a:pPr lvl="1"/>
            <a:r>
              <a:rPr lang="en-US" smtClean="0"/>
              <a:t>	Decimal: A decimal valueintA signed 32-bit integer</a:t>
            </a:r>
          </a:p>
          <a:p>
            <a:pPr lvl="1"/>
            <a:r>
              <a:rPr lang="en-US" smtClean="0"/>
              <a:t>	Integer: An integer valuelongA signed 64-bit integer</a:t>
            </a:r>
          </a:p>
          <a:p>
            <a:pPr lvl="1"/>
            <a:r>
              <a:rPr lang="en-US" smtClean="0"/>
              <a:t>	negativeInteger: An integer containing only negative values (..,-2,-1)</a:t>
            </a:r>
          </a:p>
          <a:p>
            <a:pPr lvl="1"/>
            <a:r>
              <a:rPr lang="en-US" smtClean="0"/>
              <a:t>	nonNegativeInteger: An integer containing only non-negative values (0,1,2,..)</a:t>
            </a:r>
          </a:p>
          <a:p>
            <a:pPr lvl="1"/>
            <a:r>
              <a:rPr lang="en-US" smtClean="0"/>
              <a:t>	nonPositiveInteger: An integer containing only non-positive values (..,-2,-1,0)</a:t>
            </a:r>
          </a:p>
          <a:p>
            <a:pPr lvl="1"/>
            <a:r>
              <a:rPr lang="en-US" smtClean="0"/>
              <a:t>	positiveInteger: An integer containing only positive values (1,2,..)</a:t>
            </a:r>
          </a:p>
          <a:p>
            <a:pPr lvl="1"/>
            <a:r>
              <a:rPr lang="en-US" smtClean="0"/>
              <a:t>	Short: A signed 16-bit integer</a:t>
            </a:r>
          </a:p>
          <a:p>
            <a:pPr lvl="1"/>
            <a:r>
              <a:rPr lang="en-US" smtClean="0"/>
              <a:t>	unsignedLong: An unsigned 64-bit integer</a:t>
            </a:r>
          </a:p>
          <a:p>
            <a:pPr lvl="1"/>
            <a:r>
              <a:rPr lang="en-US" smtClean="0"/>
              <a:t>	unsignedInt: An unsigned 32-bit integer</a:t>
            </a:r>
          </a:p>
          <a:p>
            <a:pPr lvl="1"/>
            <a:r>
              <a:rPr lang="en-US" smtClean="0"/>
              <a:t>	unsignedShort: An unsigned 16-bit integer</a:t>
            </a:r>
          </a:p>
          <a:p>
            <a:pPr lvl="1"/>
            <a:r>
              <a:rPr lang="en-US" smtClean="0"/>
              <a:t>	unsignedByte: An unsigned 8-bit integer</a:t>
            </a:r>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4064411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3"/>
          <p:cNvSpPr>
            <a:spLocks noGrp="1" noChangeArrowheads="1"/>
          </p:cNvSpPr>
          <p:nvPr>
            <p:ph type="body" idx="1"/>
          </p:nvPr>
        </p:nvSpPr>
        <p:spPr/>
        <p:txBody>
          <a:bodyPr/>
          <a:lstStyle/>
          <a:p>
            <a:r>
              <a:rPr lang="en-US" smtClean="0"/>
              <a:t>Attribute in XSD:</a:t>
            </a:r>
          </a:p>
          <a:p>
            <a:r>
              <a:rPr lang="en-US" smtClean="0"/>
              <a:t>What is an Attribute?</a:t>
            </a:r>
          </a:p>
          <a:p>
            <a:r>
              <a:rPr lang="en-US" smtClean="0"/>
              <a:t>	Simple elements cannot have attributes. If an element has attributes, it is considered to be of complex type. However, the attribute itself is always declared as a simple type. This means that an element with attributes always has a complex type definition. </a:t>
            </a:r>
          </a:p>
          <a:p>
            <a:r>
              <a:rPr lang="en-US" smtClean="0"/>
              <a:t>Example:</a:t>
            </a:r>
          </a:p>
          <a:p>
            <a:r>
              <a:rPr lang="en-US" smtClean="0"/>
              <a:t>	&lt;Author AuthorID=“A001"&gt;Smith&lt;/Author&gt;</a:t>
            </a:r>
          </a:p>
          <a:p>
            <a:r>
              <a:rPr lang="en-US" smtClean="0"/>
              <a:t>Following is a corresponding simple attribute definition:</a:t>
            </a:r>
          </a:p>
          <a:p>
            <a:r>
              <a:rPr lang="en-US" smtClean="0"/>
              <a:t>	&lt;xs:attribute name=“AuthorID” type=“xs:string"/&gt; </a:t>
            </a:r>
          </a:p>
          <a:p>
            <a:endParaRPr lang="en-US" smtClean="0"/>
          </a:p>
          <a:p>
            <a:r>
              <a:rPr lang="en-US" smtClean="0"/>
              <a:t>Default and Fixed Values for Attributes</a:t>
            </a:r>
          </a:p>
          <a:p>
            <a:r>
              <a:rPr lang="en-US" smtClean="0"/>
              <a:t>	Attributes may have a default value or a fixed value specified.</a:t>
            </a:r>
          </a:p>
          <a:p>
            <a:r>
              <a:rPr lang="en-US" smtClean="0"/>
              <a:t>	A default value is automatically assigned to the attribute when no other value is specified. </a:t>
            </a:r>
          </a:p>
          <a:p>
            <a:r>
              <a:rPr lang="en-US" smtClean="0"/>
              <a:t>	In the following example the default value is “UnKnown":</a:t>
            </a:r>
          </a:p>
          <a:p>
            <a:pPr lvl="1"/>
            <a:r>
              <a:rPr lang="en-US" smtClean="0"/>
              <a:t>	&lt;xs:attribute name=“AuthorID" type="xs:string" default=" UnKnown"/&gt; </a:t>
            </a:r>
          </a:p>
          <a:p>
            <a:r>
              <a:rPr lang="en-US" smtClean="0"/>
              <a:t>Optional and Required Attributes</a:t>
            </a:r>
          </a:p>
          <a:p>
            <a:r>
              <a:rPr lang="en-US" smtClean="0"/>
              <a:t>	Attributes are optional, by default. To specify that the attribute is required, use the "use" attribute:</a:t>
            </a:r>
          </a:p>
          <a:p>
            <a:pPr lvl="1"/>
            <a:r>
              <a:rPr lang="en-US" smtClean="0"/>
              <a:t>	&lt;xs:attribute name=“AuthorID" type="xs:string" use="required"/&gt; </a:t>
            </a:r>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312819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3" name="Rectangle 3"/>
          <p:cNvSpPr>
            <a:spLocks noGrp="1" noChangeArrowheads="1"/>
          </p:cNvSpPr>
          <p:nvPr>
            <p:ph type="body" idx="1"/>
          </p:nvPr>
        </p:nvSpPr>
        <p:spPr/>
        <p:txBody>
          <a:bodyPr/>
          <a:lstStyle/>
          <a:p>
            <a:r>
              <a:rPr lang="en-US" smtClean="0"/>
              <a:t>Complex Element:</a:t>
            </a:r>
          </a:p>
          <a:p>
            <a:r>
              <a:rPr lang="en-US" smtClean="0"/>
              <a:t>Complex Element:</a:t>
            </a:r>
          </a:p>
          <a:p>
            <a:r>
              <a:rPr lang="en-US" smtClean="0"/>
              <a:t>	A complex element is an XML element that contains other elements and/or attributes.</a:t>
            </a:r>
          </a:p>
          <a:p>
            <a:r>
              <a:rPr lang="en-US" smtClean="0"/>
              <a:t>	There are four kinds of complex elements:</a:t>
            </a:r>
          </a:p>
          <a:p>
            <a:pPr lvl="1"/>
            <a:r>
              <a:rPr lang="en-US" smtClean="0"/>
              <a:t>	Empty elements </a:t>
            </a:r>
          </a:p>
          <a:p>
            <a:pPr lvl="1"/>
            <a:r>
              <a:rPr lang="en-US" smtClean="0"/>
              <a:t>	Elements that contain only other elements </a:t>
            </a:r>
          </a:p>
          <a:p>
            <a:pPr lvl="1"/>
            <a:r>
              <a:rPr lang="en-US" smtClean="0"/>
              <a:t>	Elements that contain both – other elements and text </a:t>
            </a:r>
          </a:p>
          <a:p>
            <a:pPr lvl="1"/>
            <a:r>
              <a:rPr lang="en-US" smtClean="0"/>
              <a:t>	Elements that contain text</a:t>
            </a:r>
          </a:p>
          <a:p>
            <a:endParaRPr lang="en-US" smtClean="0"/>
          </a:p>
          <a:p>
            <a:r>
              <a:rPr lang="en-US" smtClean="0"/>
              <a:t>Examples of Complex XML Elements:</a:t>
            </a:r>
          </a:p>
          <a:p>
            <a:r>
              <a:rPr lang="en-US" smtClean="0"/>
              <a:t>	Example 1: </a:t>
            </a:r>
          </a:p>
          <a:p>
            <a:pPr lvl="1"/>
            <a:r>
              <a:rPr lang="en-US" smtClean="0"/>
              <a:t>Consider a complex XML element, “product”, which is empty:</a:t>
            </a:r>
          </a:p>
          <a:p>
            <a:pPr lvl="1"/>
            <a:r>
              <a:rPr lang="en-US" smtClean="0"/>
              <a:t>&lt;product pid="1345"/&gt;</a:t>
            </a:r>
          </a:p>
          <a:p>
            <a:r>
              <a:rPr lang="en-US" smtClean="0"/>
              <a:t>	It can be declared as:</a:t>
            </a:r>
            <a:endParaRPr lang="en-US" dirty="0"/>
          </a:p>
        </p:txBody>
      </p:sp>
      <p:sp>
        <p:nvSpPr>
          <p:cNvPr id="261125" name="AutoShape 5"/>
          <p:cNvSpPr>
            <a:spLocks noChangeArrowheads="1"/>
          </p:cNvSpPr>
          <p:nvPr/>
        </p:nvSpPr>
        <p:spPr bwMode="auto">
          <a:xfrm>
            <a:off x="1571625" y="7092280"/>
            <a:ext cx="4596990" cy="104013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2" tIns="48326" rIns="96652" bIns="48326" anchor="ctr"/>
          <a:lstStyle/>
          <a:p>
            <a:pPr marL="241630" lvl="1"/>
            <a:r>
              <a:rPr lang="en-US" sz="1100" dirty="0">
                <a:latin typeface="Arial" panose="020B0604020202020204" pitchFamily="34" charset="0"/>
                <a:cs typeface="Arial" panose="020B0604020202020204" pitchFamily="34" charset="0"/>
              </a:rPr>
              <a:t>&lt;</a:t>
            </a:r>
            <a:r>
              <a:rPr lang="en-US" sz="1100" dirty="0" err="1">
                <a:latin typeface="Arial" panose="020B0604020202020204" pitchFamily="34" charset="0"/>
                <a:cs typeface="Arial" panose="020B0604020202020204" pitchFamily="34" charset="0"/>
              </a:rPr>
              <a:t>xs:element</a:t>
            </a:r>
            <a:r>
              <a:rPr lang="en-US" sz="1100" dirty="0">
                <a:latin typeface="Arial" panose="020B0604020202020204" pitchFamily="34" charset="0"/>
                <a:cs typeface="Arial" panose="020B0604020202020204" pitchFamily="34" charset="0"/>
              </a:rPr>
              <a:t> name="product"&gt; </a:t>
            </a:r>
          </a:p>
          <a:p>
            <a:pPr marL="241630" lvl="1"/>
            <a:r>
              <a:rPr lang="en-US" sz="1100" dirty="0">
                <a:latin typeface="Arial" panose="020B0604020202020204" pitchFamily="34" charset="0"/>
                <a:cs typeface="Arial" panose="020B0604020202020204" pitchFamily="34" charset="0"/>
              </a:rPr>
              <a:t>     &lt;</a:t>
            </a:r>
            <a:r>
              <a:rPr lang="en-US" sz="1100" dirty="0" err="1">
                <a:latin typeface="Arial" panose="020B0604020202020204" pitchFamily="34" charset="0"/>
                <a:cs typeface="Arial" panose="020B0604020202020204" pitchFamily="34" charset="0"/>
              </a:rPr>
              <a:t>xs:complexType</a:t>
            </a:r>
            <a:r>
              <a:rPr lang="en-US" sz="1100" dirty="0">
                <a:latin typeface="Arial" panose="020B0604020202020204" pitchFamily="34" charset="0"/>
                <a:cs typeface="Arial" panose="020B0604020202020204" pitchFamily="34" charset="0"/>
              </a:rPr>
              <a:t>&gt; </a:t>
            </a:r>
          </a:p>
          <a:p>
            <a:pPr marL="241630" lvl="1"/>
            <a:r>
              <a:rPr lang="en-US" sz="1100" dirty="0">
                <a:latin typeface="Arial" panose="020B0604020202020204" pitchFamily="34" charset="0"/>
                <a:cs typeface="Arial" panose="020B0604020202020204" pitchFamily="34" charset="0"/>
              </a:rPr>
              <a:t>           &lt;</a:t>
            </a:r>
            <a:r>
              <a:rPr lang="en-US" sz="1100" dirty="0" err="1">
                <a:latin typeface="Arial" panose="020B0604020202020204" pitchFamily="34" charset="0"/>
                <a:cs typeface="Arial" panose="020B0604020202020204" pitchFamily="34" charset="0"/>
              </a:rPr>
              <a:t>xs:attribute</a:t>
            </a:r>
            <a:r>
              <a:rPr lang="en-US" sz="1100" dirty="0">
                <a:latin typeface="Arial" panose="020B0604020202020204" pitchFamily="34" charset="0"/>
                <a:cs typeface="Arial" panose="020B0604020202020204" pitchFamily="34" charset="0"/>
              </a:rPr>
              <a:t> name="</a:t>
            </a:r>
            <a:r>
              <a:rPr lang="en-US" sz="1100" dirty="0" err="1">
                <a:latin typeface="Arial" panose="020B0604020202020204" pitchFamily="34" charset="0"/>
                <a:cs typeface="Arial" panose="020B0604020202020204" pitchFamily="34" charset="0"/>
              </a:rPr>
              <a:t>prodid</a:t>
            </a:r>
            <a:r>
              <a:rPr lang="en-US" sz="1100" dirty="0">
                <a:latin typeface="Arial" panose="020B0604020202020204" pitchFamily="34" charset="0"/>
                <a:cs typeface="Arial" panose="020B0604020202020204" pitchFamily="34" charset="0"/>
              </a:rPr>
              <a:t>" type="</a:t>
            </a:r>
            <a:r>
              <a:rPr lang="en-US" sz="1100" dirty="0" err="1">
                <a:latin typeface="Arial" panose="020B0604020202020204" pitchFamily="34" charset="0"/>
                <a:cs typeface="Arial" panose="020B0604020202020204" pitchFamily="34" charset="0"/>
              </a:rPr>
              <a:t>xs:positiveInteger</a:t>
            </a:r>
            <a:r>
              <a:rPr lang="en-US" sz="1100" dirty="0">
                <a:latin typeface="Arial" panose="020B0604020202020204" pitchFamily="34" charset="0"/>
                <a:cs typeface="Arial" panose="020B0604020202020204" pitchFamily="34" charset="0"/>
              </a:rPr>
              <a:t>"/&gt; </a:t>
            </a:r>
          </a:p>
          <a:p>
            <a:pPr marL="241630" lvl="1"/>
            <a:r>
              <a:rPr lang="en-US" sz="1100" dirty="0">
                <a:latin typeface="Arial" panose="020B0604020202020204" pitchFamily="34" charset="0"/>
                <a:cs typeface="Arial" panose="020B0604020202020204" pitchFamily="34" charset="0"/>
              </a:rPr>
              <a:t>     &lt;/</a:t>
            </a:r>
            <a:r>
              <a:rPr lang="en-US" sz="1100" dirty="0" err="1">
                <a:latin typeface="Arial" panose="020B0604020202020204" pitchFamily="34" charset="0"/>
                <a:cs typeface="Arial" panose="020B0604020202020204" pitchFamily="34" charset="0"/>
              </a:rPr>
              <a:t>xs:complexType</a:t>
            </a:r>
            <a:r>
              <a:rPr lang="en-US" sz="1100" dirty="0">
                <a:latin typeface="Arial" panose="020B0604020202020204" pitchFamily="34" charset="0"/>
                <a:cs typeface="Arial" panose="020B0604020202020204" pitchFamily="34" charset="0"/>
              </a:rPr>
              <a:t>&gt; </a:t>
            </a:r>
          </a:p>
          <a:p>
            <a:pPr marL="241630" lvl="1"/>
            <a:r>
              <a:rPr lang="en-US" sz="1100" dirty="0">
                <a:latin typeface="Arial" panose="020B0604020202020204" pitchFamily="34" charset="0"/>
                <a:cs typeface="Arial" panose="020B0604020202020204" pitchFamily="34" charset="0"/>
              </a:rPr>
              <a:t>&lt;/</a:t>
            </a:r>
            <a:r>
              <a:rPr lang="en-US" sz="1100" dirty="0" err="1">
                <a:latin typeface="Arial" panose="020B0604020202020204" pitchFamily="34" charset="0"/>
                <a:cs typeface="Arial" panose="020B0604020202020204" pitchFamily="34" charset="0"/>
              </a:rPr>
              <a:t>xs:element</a:t>
            </a:r>
            <a:r>
              <a:rPr lang="en-US" sz="1100" dirty="0">
                <a:latin typeface="Arial" panose="020B0604020202020204" pitchFamily="34" charset="0"/>
                <a:cs typeface="Arial" panose="020B0604020202020204" pitchFamily="34" charset="0"/>
              </a:rPr>
              <a:t>&gt; </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581669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292705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1" name="Rectangle 3"/>
          <p:cNvSpPr>
            <a:spLocks noGrp="1" noChangeArrowheads="1"/>
          </p:cNvSpPr>
          <p:nvPr>
            <p:ph type="body" idx="1"/>
          </p:nvPr>
        </p:nvSpPr>
        <p:spPr/>
        <p:txBody>
          <a:bodyPr/>
          <a:lstStyle/>
          <a:p>
            <a:r>
              <a:rPr lang="en-US" smtClean="0"/>
              <a:t>Types of Indicators:</a:t>
            </a:r>
          </a:p>
          <a:p>
            <a:r>
              <a:rPr lang="en-US" smtClean="0"/>
              <a:t>	Indicators are specially used to control the occurrences of elements in different orders.  Sometimes, we may want certain elements to occur only once, or certain elements may not be in a particular order, or certain elements may not be necessary at all (optional) and so on.  </a:t>
            </a:r>
          </a:p>
          <a:p>
            <a:r>
              <a:rPr lang="en-US" smtClean="0"/>
              <a:t>	We can handle these kinds of issues by using indicators. </a:t>
            </a:r>
          </a:p>
          <a:p>
            <a:r>
              <a:rPr lang="en-US" smtClean="0"/>
              <a:t>Order Indicators:</a:t>
            </a:r>
          </a:p>
          <a:p>
            <a:r>
              <a:rPr lang="en-US" smtClean="0"/>
              <a:t>	Order indicators are used to define how elements should occur. </a:t>
            </a:r>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892091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9" name="Rectangle 3"/>
          <p:cNvSpPr>
            <a:spLocks noGrp="1" noChangeArrowheads="1"/>
          </p:cNvSpPr>
          <p:nvPr>
            <p:ph type="body" idx="1"/>
          </p:nvPr>
        </p:nvSpPr>
        <p:spPr/>
        <p:txBody>
          <a:bodyPr/>
          <a:lstStyle/>
          <a:p>
            <a:r>
              <a:rPr lang="en-US" smtClean="0"/>
              <a:t>Indicator – Order, Occurrence, and Group:</a:t>
            </a:r>
          </a:p>
          <a:p>
            <a:r>
              <a:rPr lang="en-US" smtClean="0"/>
              <a:t>	In the example shown above, “book” element can have only “title &amp; author” child elements which can occur in any sequence.</a:t>
            </a:r>
          </a:p>
          <a:p>
            <a:r>
              <a:rPr lang="en-US" smtClean="0"/>
              <a:t>All Indicator:</a:t>
            </a:r>
          </a:p>
          <a:p>
            <a:r>
              <a:rPr lang="en-US" smtClean="0"/>
              <a:t>	When using the &lt;all&gt; indicator you can set the &lt;minOccurs&gt; indicator to 0 or 1 and the &lt;maxOccurs&gt; indicator can only be set to 1. </a:t>
            </a:r>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706956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42554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008615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Grp="1" noChangeArrowheads="1"/>
          </p:cNvSpPr>
          <p:nvPr>
            <p:ph type="body" idx="1"/>
          </p:nvPr>
        </p:nvSpPr>
        <p:spPr/>
        <p:txBody>
          <a:bodyPr/>
          <a:lstStyle/>
          <a:p>
            <a:r>
              <a:rPr lang="en-US" smtClean="0"/>
              <a:t>Indicator – Order, Occurrence, and Group:</a:t>
            </a:r>
          </a:p>
          <a:p>
            <a:r>
              <a:rPr lang="en-US" smtClean="0"/>
              <a:t>Occurrence Indicators:</a:t>
            </a:r>
          </a:p>
          <a:p>
            <a:r>
              <a:rPr lang="en-US" smtClean="0"/>
              <a:t>	Occurrence indicators are used to define how often an element can occur.</a:t>
            </a:r>
          </a:p>
          <a:p>
            <a:r>
              <a:rPr lang="en-US" smtClean="0"/>
              <a:t>	Note: For all “Order” and “Group” indicators (any, all, choice, sequence, group name, and group reference), the default value for maxOccurs and minOccurs is 1.</a:t>
            </a:r>
          </a:p>
          <a:p>
            <a:r>
              <a:rPr lang="en-US" smtClean="0"/>
              <a:t>maxOccurs Indicator:</a:t>
            </a:r>
          </a:p>
          <a:p>
            <a:r>
              <a:rPr lang="en-US" smtClean="0"/>
              <a:t>	The &lt;maxOccurs&gt; indicator specifies the maximum number of times an element can occur. </a:t>
            </a:r>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8968679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1" name="Rectangle 3"/>
          <p:cNvSpPr>
            <a:spLocks noGrp="1" noChangeArrowheads="1"/>
          </p:cNvSpPr>
          <p:nvPr>
            <p:ph type="body" idx="1"/>
          </p:nvPr>
        </p:nvSpPr>
        <p:spPr/>
        <p:txBody>
          <a:bodyPr/>
          <a:lstStyle/>
          <a:p>
            <a:r>
              <a:rPr lang="en-US" smtClean="0"/>
              <a:t>Indicator – Order, Occurrence, and Group:</a:t>
            </a:r>
          </a:p>
          <a:p>
            <a:r>
              <a:rPr lang="en-US" smtClean="0"/>
              <a:t>minOccurs Indicator:</a:t>
            </a:r>
          </a:p>
          <a:p>
            <a:r>
              <a:rPr lang="en-US" smtClean="0"/>
              <a:t>	The example in the above slide indicates that the “vendor” element can occur a minimum of zero times and a maximum of two times in the “book” element.</a:t>
            </a:r>
          </a:p>
          <a:p>
            <a:r>
              <a:rPr lang="en-US" smtClean="0"/>
              <a:t>	Tip: To allow an element to appear for an unlimited number of times, use the maxOccurs="unbounded" statement. </a:t>
            </a:r>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9241624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5" name="Rectangle 3"/>
          <p:cNvSpPr>
            <a:spLocks noGrp="1" noChangeArrowheads="1"/>
          </p:cNvSpPr>
          <p:nvPr>
            <p:ph type="body" idx="1"/>
          </p:nvPr>
        </p:nvSpPr>
        <p:spPr/>
        <p:txBody>
          <a:bodyPr/>
          <a:lstStyle/>
          <a:p>
            <a:r>
              <a:rPr lang="en-US" smtClean="0"/>
              <a:t>Indicator – Order, Occurrence, and Group:</a:t>
            </a:r>
          </a:p>
          <a:p>
            <a:r>
              <a:rPr lang="en-US" smtClean="0"/>
              <a:t>Group Indicators:</a:t>
            </a:r>
          </a:p>
          <a:p>
            <a:r>
              <a:rPr lang="en-US" smtClean="0"/>
              <a:t>	You must define an all, choice, or sequence element inside the group declaration. </a:t>
            </a:r>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5989082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7" name="Rectangle 3"/>
          <p:cNvSpPr>
            <a:spLocks noGrp="1" noChangeArrowheads="1"/>
          </p:cNvSpPr>
          <p:nvPr>
            <p:ph type="body" idx="1"/>
          </p:nvPr>
        </p:nvSpPr>
        <p:spPr/>
        <p:txBody>
          <a:bodyPr/>
          <a:lstStyle/>
          <a:p>
            <a:r>
              <a:rPr lang="en-US" smtClean="0"/>
              <a:t>Group Indicators (Contd):</a:t>
            </a:r>
          </a:p>
          <a:p>
            <a:r>
              <a:rPr lang="en-US" smtClean="0"/>
              <a:t>	The example in the above slide defines a group named “persongroup”, that defines a group of elements that must occur in an exact sequence. </a:t>
            </a:r>
          </a:p>
          <a:p>
            <a:r>
              <a:rPr lang="en-US" smtClean="0"/>
              <a:t>	After you have defined a group, you can reference it in another group or complex type definition, as shown above. </a:t>
            </a:r>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6068241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3" name="Rectangle 3"/>
          <p:cNvSpPr>
            <a:spLocks noGrp="1" noChangeArrowheads="1"/>
          </p:cNvSpPr>
          <p:nvPr>
            <p:ph type="body" idx="1"/>
          </p:nvPr>
        </p:nvSpPr>
        <p:spPr/>
        <p:txBody>
          <a:bodyPr/>
          <a:lstStyle/>
          <a:p>
            <a:r>
              <a:rPr lang="en-US" smtClean="0"/>
              <a:t>Simple Element:</a:t>
            </a:r>
          </a:p>
          <a:p>
            <a:r>
              <a:rPr lang="en-US" smtClean="0"/>
              <a:t>Simple Element:</a:t>
            </a:r>
          </a:p>
          <a:p>
            <a:r>
              <a:rPr lang="en-US" smtClean="0"/>
              <a:t>	A simple element is an XML element that contain text</a:t>
            </a:r>
          </a:p>
          <a:p>
            <a:endParaRPr lang="en-US" smtClean="0"/>
          </a:p>
          <a:p>
            <a:r>
              <a:rPr lang="en-US" smtClean="0"/>
              <a:t>Examples of Simple XML Elements:</a:t>
            </a:r>
          </a:p>
          <a:p>
            <a:r>
              <a:rPr lang="en-US" smtClean="0"/>
              <a:t>	Example 1: </a:t>
            </a:r>
          </a:p>
          <a:p>
            <a:pPr lvl="1"/>
            <a:r>
              <a:rPr lang="en-US" smtClean="0"/>
              <a:t>Consider a simple XML element, “EmpName”, which contains the name of employee:</a:t>
            </a:r>
          </a:p>
          <a:p>
            <a:pPr lvl="1"/>
            <a:r>
              <a:rPr lang="en-US" smtClean="0"/>
              <a:t>&lt;EmpName&gt;Smith&lt;/EmpName&gt;</a:t>
            </a:r>
          </a:p>
          <a:p>
            <a:r>
              <a:rPr lang="en-US" smtClean="0"/>
              <a:t>	</a:t>
            </a:r>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4794738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a:xfrm>
            <a:off x="1772816" y="672292"/>
            <a:ext cx="4896545" cy="1760220"/>
          </a:xfrm>
        </p:spPr>
        <p:txBody>
          <a:bodyPr/>
          <a:lstStyle/>
          <a:p>
            <a:pPr marL="241630" indent="-241630"/>
            <a:r>
              <a:rPr lang="en-US" u="sng" dirty="0"/>
              <a:t>Restrictions on XSD Elements</a:t>
            </a:r>
            <a:r>
              <a:rPr lang="en-US" dirty="0"/>
              <a:t>:</a:t>
            </a:r>
          </a:p>
          <a:p>
            <a:pPr marL="241630" indent="-241630"/>
            <a:r>
              <a:rPr lang="en-US" dirty="0"/>
              <a:t>Restrictions on Content:</a:t>
            </a:r>
          </a:p>
          <a:p>
            <a:pPr marL="241630" indent="-241630"/>
            <a:r>
              <a:rPr lang="en-US" dirty="0"/>
              <a:t>	When an XML element or attribute has a </a:t>
            </a:r>
            <a:r>
              <a:rPr lang="en-US" dirty="0" err="1"/>
              <a:t>datatype</a:t>
            </a:r>
            <a:r>
              <a:rPr lang="en-US" dirty="0"/>
              <a:t> associated with , it puts a restriction on the element’s or attribute’s content. If an XML element is of type “</a:t>
            </a:r>
            <a:r>
              <a:rPr lang="en-US" dirty="0" err="1"/>
              <a:t>xs:integer</a:t>
            </a:r>
            <a:r>
              <a:rPr lang="en-US" dirty="0"/>
              <a:t>” and contains a string value “Nice Day", then the element will not validate. </a:t>
            </a:r>
          </a:p>
          <a:p>
            <a:pPr marL="241630" indent="-241630"/>
            <a:r>
              <a:rPr lang="en-US" dirty="0"/>
              <a:t>	With XML Schemas, you can also add your own restrictions to your XML elements and attributes. These restrictions are called </a:t>
            </a:r>
            <a:r>
              <a:rPr lang="en-US" b="1" dirty="0"/>
              <a:t>facets</a:t>
            </a:r>
            <a:r>
              <a:rPr lang="en-US" dirty="0"/>
              <a:t>. </a:t>
            </a:r>
          </a:p>
          <a:p>
            <a:pPr marL="241630" indent="-241630"/>
            <a:r>
              <a:rPr lang="en-US" dirty="0"/>
              <a:t>	Some restrictions that apply on XSD elements are as follows:</a:t>
            </a:r>
          </a:p>
        </p:txBody>
      </p:sp>
      <p:graphicFrame>
        <p:nvGraphicFramePr>
          <p:cNvPr id="265281" name="Group 65"/>
          <p:cNvGraphicFramePr>
            <a:graphicFrameLocks noGrp="1"/>
          </p:cNvGraphicFramePr>
          <p:nvPr>
            <p:extLst>
              <p:ext uri="{D42A27DB-BD31-4B8C-83A1-F6EECF244321}">
                <p14:modId xmlns:p14="http://schemas.microsoft.com/office/powerpoint/2010/main" val="3881267879"/>
              </p:ext>
            </p:extLst>
          </p:nvPr>
        </p:nvGraphicFramePr>
        <p:xfrm>
          <a:off x="1772816" y="2529760"/>
          <a:ext cx="4824536" cy="5282600"/>
        </p:xfrm>
        <a:graphic>
          <a:graphicData uri="http://schemas.openxmlformats.org/drawingml/2006/table">
            <a:tbl>
              <a:tblPr/>
              <a:tblGrid>
                <a:gridCol w="1030240"/>
                <a:gridCol w="3794296"/>
              </a:tblGrid>
              <a:tr h="274736">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Constraint</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Description</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56032">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Enumeration</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Defines a list of acceptable values</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16052">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FractionDigits</a:t>
                      </a:r>
                      <a:endPar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Specifies the maximum number of decimal places allowed. Must be equal to or greater than zero.</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16052">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Length</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Specifies the exact number of characters or list items allowed. Must be equal to or greater than zero.</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16052">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MaxExclusive</a:t>
                      </a:r>
                      <a:endPar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Specifies the upper bounds for numeric values (the value must be less than this value)</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16052">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MaxInclusive</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Specifies the upper bounds for numeric values (the value must be less than or equal to this value)</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16052">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MaxLength</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Specifies the maximum number of characters or list items allowed. Must be equal to or greater than zero.</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16052">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MinExclusive</a:t>
                      </a:r>
                      <a:endPar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Specifies the lower bounds for numeric values (the value must be greater than this value)</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6052">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MinInclusive</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Specifies the lower bounds for numeric values (the value must be greater than or equal to this value)</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6052">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MinLength</a:t>
                      </a:r>
                      <a:endPar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Specifies the minimum number of characters or list items allowed. Must be equal to or greater than zero.</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6052">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Pattern</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Defines the exact sequence of characters that are acceptable </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6052">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TotalDigits</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Specifies the exact number of digits allowed. Must be greater than zero</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6052">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WhiteSpace</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A11133"/>
                        </a:buClr>
                        <a:buSzTx/>
                        <a:buFontTx/>
                        <a:buNone/>
                        <a:tabLst/>
                      </a:pPr>
                      <a:r>
                        <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Specifies the manner in which white space (line feeds, tabs, spaces, and carriage returns) is handled</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35640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body" idx="1"/>
          </p:nvPr>
        </p:nvSpPr>
        <p:spPr/>
        <p:txBody>
          <a:bodyPr/>
          <a:lstStyle/>
          <a:p>
            <a:r>
              <a:rPr lang="en-US" smtClean="0"/>
              <a:t>What You Should Already Know</a:t>
            </a:r>
          </a:p>
          <a:p>
            <a:r>
              <a:rPr lang="en-US" smtClean="0"/>
              <a:t>	Before you continue, you should have a basic understanding of the following:</a:t>
            </a:r>
          </a:p>
          <a:p>
            <a:pPr lvl="1"/>
            <a:r>
              <a:rPr lang="en-US" smtClean="0"/>
              <a:t>	HTML/ XHTML</a:t>
            </a:r>
          </a:p>
          <a:p>
            <a:pPr lvl="1"/>
            <a:r>
              <a:rPr lang="en-US" smtClean="0"/>
              <a:t>	XML and XML Namespaces </a:t>
            </a:r>
          </a:p>
          <a:p>
            <a:pPr lvl="1"/>
            <a:r>
              <a:rPr lang="en-US" smtClean="0"/>
              <a:t>	</a:t>
            </a:r>
          </a:p>
          <a:p>
            <a:r>
              <a:rPr lang="en-US" smtClean="0"/>
              <a:t>Introduction to Schema:</a:t>
            </a:r>
          </a:p>
          <a:p>
            <a:r>
              <a:rPr lang="en-US" smtClean="0"/>
              <a:t>	An XML document is essentially a structured medium for storing information. In order to assess the validity of a XML document, you need to establish exactly to which structure the information within the document must adhere. This is accomplished with schema.</a:t>
            </a:r>
          </a:p>
          <a:p>
            <a:r>
              <a:rPr lang="en-US" smtClean="0"/>
              <a:t>	A schema describes the arrangement of markup and character data within a valid XML document. It describes the grammar, vocabulary, structure, datatypes, etc. of a XML document. A traditional schema solution is DTD. We are already familiar with DTD and XML namespaces. </a:t>
            </a:r>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0000971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Rectangle 3"/>
          <p:cNvSpPr>
            <a:spLocks noGrp="1" noChangeArrowheads="1"/>
          </p:cNvSpPr>
          <p:nvPr>
            <p:ph type="body" idx="1"/>
          </p:nvPr>
        </p:nvSpPr>
        <p:spPr/>
        <p:txBody>
          <a:bodyPr/>
          <a:lstStyle/>
          <a:p>
            <a:r>
              <a:rPr lang="en-US" smtClean="0"/>
              <a:t>Restrictions on XSD Elements:</a:t>
            </a:r>
          </a:p>
          <a:p>
            <a:r>
              <a:rPr lang="en-US" smtClean="0"/>
              <a:t>Restrictions on Values:</a:t>
            </a:r>
          </a:p>
          <a:p>
            <a:r>
              <a:rPr lang="en-US" smtClean="0"/>
              <a:t>	The example in the above slide defines an element called “Quantity” with a restriction. The value of book “Quantity” cannot be lower than 0 or greater than 500.</a:t>
            </a:r>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121344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3"/>
          <p:cNvSpPr>
            <a:spLocks noGrp="1" noChangeArrowheads="1"/>
          </p:cNvSpPr>
          <p:nvPr>
            <p:ph type="body" idx="1"/>
          </p:nvPr>
        </p:nvSpPr>
        <p:spPr/>
        <p:txBody>
          <a:bodyPr/>
          <a:lstStyle/>
          <a:p>
            <a:r>
              <a:rPr lang="en-US" smtClean="0"/>
              <a:t>Restriction on Set of Values:</a:t>
            </a:r>
          </a:p>
          <a:p>
            <a:r>
              <a:rPr lang="en-US" smtClean="0"/>
              <a:t>	According to the example shown on the above slide, the Element category can have only four possible values which are Dot Net, BI, RDBMs, and J2EE.</a:t>
            </a:r>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4669994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129851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Rectangle 3"/>
          <p:cNvSpPr>
            <a:spLocks noGrp="1" noChangeArrowheads="1"/>
          </p:cNvSpPr>
          <p:nvPr>
            <p:ph type="body" idx="1"/>
          </p:nvPr>
        </p:nvSpPr>
        <p:spPr/>
        <p:txBody>
          <a:bodyPr/>
          <a:lstStyle/>
          <a:p>
            <a:r>
              <a:rPr lang="en-US" dirty="0" smtClean="0"/>
              <a:t>Restrictions on Series of Values</a:t>
            </a:r>
          </a:p>
          <a:p>
            <a:r>
              <a:rPr lang="en-US" dirty="0" smtClean="0"/>
              <a:t>	The above table shows how to give patterns in restrictions.</a:t>
            </a:r>
          </a:p>
          <a:p>
            <a:r>
              <a:rPr lang="en-US" dirty="0" smtClean="0"/>
              <a:t>	The next example defines an element called “gender” with a restriction. The only acceptable value is male or female: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The next example defines an element called “password” with a restriction. There must be exactly eight characters in a row and those characters must be lowercase or uppercase letters from a to z, or a number from 0 to 9:</a:t>
            </a:r>
            <a:endParaRPr lang="en-US" dirty="0"/>
          </a:p>
        </p:txBody>
      </p:sp>
      <p:sp>
        <p:nvSpPr>
          <p:cNvPr id="271365" name="AutoShape 5"/>
          <p:cNvSpPr>
            <a:spLocks noChangeArrowheads="1"/>
          </p:cNvSpPr>
          <p:nvPr/>
        </p:nvSpPr>
        <p:spPr bwMode="auto">
          <a:xfrm>
            <a:off x="1659459" y="5012162"/>
            <a:ext cx="4277360" cy="1360038"/>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2" tIns="48326" rIns="96652" bIns="48326" anchor="ctr"/>
          <a:lstStyle/>
          <a:p>
            <a:pPr marL="241630" lvl="1" algn="just">
              <a:spcBef>
                <a:spcPct val="30000"/>
              </a:spcBef>
            </a:pPr>
            <a:r>
              <a:rPr lang="en-US" sz="1100" dirty="0">
                <a:latin typeface="Arial" panose="020B0604020202020204" pitchFamily="34" charset="0"/>
                <a:cs typeface="Arial" panose="020B0604020202020204" pitchFamily="34" charset="0"/>
              </a:rPr>
              <a:t>&lt;</a:t>
            </a:r>
            <a:r>
              <a:rPr lang="en-US" sz="1100" dirty="0" err="1">
                <a:latin typeface="Arial" panose="020B0604020202020204" pitchFamily="34" charset="0"/>
                <a:cs typeface="Arial" panose="020B0604020202020204" pitchFamily="34" charset="0"/>
              </a:rPr>
              <a:t>xs:element</a:t>
            </a:r>
            <a:r>
              <a:rPr lang="en-US" sz="1100" dirty="0">
                <a:latin typeface="Arial" panose="020B0604020202020204" pitchFamily="34" charset="0"/>
                <a:cs typeface="Arial" panose="020B0604020202020204" pitchFamily="34" charset="0"/>
              </a:rPr>
              <a:t> name="gender"&gt;</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  &lt;</a:t>
            </a:r>
            <a:r>
              <a:rPr lang="en-US" sz="1100" dirty="0" err="1">
                <a:latin typeface="Arial" panose="020B0604020202020204" pitchFamily="34" charset="0"/>
                <a:cs typeface="Arial" panose="020B0604020202020204" pitchFamily="34" charset="0"/>
              </a:rPr>
              <a:t>xs:simpleType</a:t>
            </a:r>
            <a:r>
              <a:rPr lang="en-US" sz="1100" dirty="0">
                <a:latin typeface="Arial" panose="020B0604020202020204" pitchFamily="34" charset="0"/>
                <a:cs typeface="Arial" panose="020B0604020202020204" pitchFamily="34" charset="0"/>
              </a:rPr>
              <a:t>&gt;</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    &lt;</a:t>
            </a:r>
            <a:r>
              <a:rPr lang="en-US" sz="1100" dirty="0" err="1">
                <a:latin typeface="Arial" panose="020B0604020202020204" pitchFamily="34" charset="0"/>
                <a:cs typeface="Arial" panose="020B0604020202020204" pitchFamily="34" charset="0"/>
              </a:rPr>
              <a:t>xs:restriction</a:t>
            </a:r>
            <a:r>
              <a:rPr lang="en-US" sz="1100" dirty="0">
                <a:latin typeface="Arial" panose="020B0604020202020204" pitchFamily="34" charset="0"/>
                <a:cs typeface="Arial" panose="020B0604020202020204" pitchFamily="34" charset="0"/>
              </a:rPr>
              <a:t> base="</a:t>
            </a:r>
            <a:r>
              <a:rPr lang="en-US" sz="1100" dirty="0" err="1">
                <a:latin typeface="Arial" panose="020B0604020202020204" pitchFamily="34" charset="0"/>
                <a:cs typeface="Arial" panose="020B0604020202020204" pitchFamily="34" charset="0"/>
              </a:rPr>
              <a:t>xs:string</a:t>
            </a:r>
            <a:r>
              <a:rPr lang="en-US" sz="1100" dirty="0">
                <a:latin typeface="Arial" panose="020B0604020202020204" pitchFamily="34" charset="0"/>
                <a:cs typeface="Arial" panose="020B0604020202020204" pitchFamily="34" charset="0"/>
              </a:rPr>
              <a:t>"&gt;</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      &lt;</a:t>
            </a:r>
            <a:r>
              <a:rPr lang="en-US" sz="1100" dirty="0" err="1">
                <a:latin typeface="Arial" panose="020B0604020202020204" pitchFamily="34" charset="0"/>
                <a:cs typeface="Arial" panose="020B0604020202020204" pitchFamily="34" charset="0"/>
              </a:rPr>
              <a:t>xs:pattern</a:t>
            </a:r>
            <a:r>
              <a:rPr lang="en-US" sz="1100" dirty="0">
                <a:latin typeface="Arial" panose="020B0604020202020204" pitchFamily="34" charset="0"/>
                <a:cs typeface="Arial" panose="020B0604020202020204" pitchFamily="34" charset="0"/>
              </a:rPr>
              <a:t> value="</a:t>
            </a:r>
            <a:r>
              <a:rPr lang="en-US" sz="1100" dirty="0" err="1">
                <a:latin typeface="Arial" panose="020B0604020202020204" pitchFamily="34" charset="0"/>
                <a:cs typeface="Arial" panose="020B0604020202020204" pitchFamily="34" charset="0"/>
              </a:rPr>
              <a:t>male|female</a:t>
            </a:r>
            <a:r>
              <a:rPr lang="en-US" sz="1100" dirty="0">
                <a:latin typeface="Arial" panose="020B0604020202020204" pitchFamily="34" charset="0"/>
                <a:cs typeface="Arial" panose="020B0604020202020204" pitchFamily="34" charset="0"/>
              </a:rPr>
              <a:t>"/&gt;</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    &lt;/</a:t>
            </a:r>
            <a:r>
              <a:rPr lang="en-US" sz="1100" dirty="0" err="1">
                <a:latin typeface="Arial" panose="020B0604020202020204" pitchFamily="34" charset="0"/>
                <a:cs typeface="Arial" panose="020B0604020202020204" pitchFamily="34" charset="0"/>
              </a:rPr>
              <a:t>xs:restriction</a:t>
            </a:r>
            <a:r>
              <a:rPr lang="en-US" sz="1100" dirty="0">
                <a:latin typeface="Arial" panose="020B0604020202020204" pitchFamily="34" charset="0"/>
                <a:cs typeface="Arial" panose="020B0604020202020204" pitchFamily="34" charset="0"/>
              </a:rPr>
              <a:t>&gt;</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  &lt;/</a:t>
            </a:r>
            <a:r>
              <a:rPr lang="en-US" sz="1100" dirty="0" err="1">
                <a:latin typeface="Arial" panose="020B0604020202020204" pitchFamily="34" charset="0"/>
                <a:cs typeface="Arial" panose="020B0604020202020204" pitchFamily="34" charset="0"/>
              </a:rPr>
              <a:t>xs:simpleType</a:t>
            </a:r>
            <a:r>
              <a:rPr lang="en-US" sz="1100" dirty="0">
                <a:latin typeface="Arial" panose="020B0604020202020204" pitchFamily="34" charset="0"/>
                <a:cs typeface="Arial" panose="020B0604020202020204" pitchFamily="34" charset="0"/>
              </a:rPr>
              <a:t>&gt;</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&lt;/</a:t>
            </a:r>
            <a:r>
              <a:rPr lang="en-US" sz="1100" dirty="0" err="1">
                <a:latin typeface="Arial" panose="020B0604020202020204" pitchFamily="34" charset="0"/>
                <a:cs typeface="Arial" panose="020B0604020202020204" pitchFamily="34" charset="0"/>
              </a:rPr>
              <a:t>xs:element</a:t>
            </a:r>
            <a:r>
              <a:rPr lang="en-US" sz="1100" dirty="0">
                <a:latin typeface="Arial" panose="020B0604020202020204" pitchFamily="34" charset="0"/>
                <a:cs typeface="Arial" panose="020B0604020202020204" pitchFamily="34" charset="0"/>
              </a:rPr>
              <a:t>&gt;</a:t>
            </a:r>
          </a:p>
        </p:txBody>
      </p:sp>
      <p:sp>
        <p:nvSpPr>
          <p:cNvPr id="271366" name="AutoShape 6"/>
          <p:cNvSpPr>
            <a:spLocks noChangeArrowheads="1"/>
          </p:cNvSpPr>
          <p:nvPr/>
        </p:nvSpPr>
        <p:spPr bwMode="auto">
          <a:xfrm>
            <a:off x="1659459" y="7283849"/>
            <a:ext cx="4277360" cy="1307702"/>
          </a:xfrm>
          <a:prstGeom prst="roundRect">
            <a:avLst>
              <a:gd name="adj" fmla="val 16667"/>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2" tIns="48326" rIns="96652" bIns="48326" anchor="ctr"/>
          <a:lstStyle/>
          <a:p>
            <a:pPr marL="241630" lvl="1" algn="just">
              <a:spcBef>
                <a:spcPct val="30000"/>
              </a:spcBef>
            </a:pPr>
            <a:r>
              <a:rPr lang="en-US" sz="1100" dirty="0">
                <a:latin typeface="Arial" panose="020B0604020202020204" pitchFamily="34" charset="0"/>
                <a:cs typeface="Arial" panose="020B0604020202020204" pitchFamily="34" charset="0"/>
              </a:rPr>
              <a:t>&lt;</a:t>
            </a:r>
            <a:r>
              <a:rPr lang="en-US" sz="1100" dirty="0" err="1">
                <a:latin typeface="Arial" panose="020B0604020202020204" pitchFamily="34" charset="0"/>
                <a:cs typeface="Arial" panose="020B0604020202020204" pitchFamily="34" charset="0"/>
              </a:rPr>
              <a:t>xs:element</a:t>
            </a:r>
            <a:r>
              <a:rPr lang="en-US" sz="1100" dirty="0">
                <a:latin typeface="Arial" panose="020B0604020202020204" pitchFamily="34" charset="0"/>
                <a:cs typeface="Arial" panose="020B0604020202020204" pitchFamily="34" charset="0"/>
              </a:rPr>
              <a:t> name="password"&gt;</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  &lt;</a:t>
            </a:r>
            <a:r>
              <a:rPr lang="en-US" sz="1100" dirty="0" err="1">
                <a:latin typeface="Arial" panose="020B0604020202020204" pitchFamily="34" charset="0"/>
                <a:cs typeface="Arial" panose="020B0604020202020204" pitchFamily="34" charset="0"/>
              </a:rPr>
              <a:t>xs:simpleType</a:t>
            </a:r>
            <a:r>
              <a:rPr lang="en-US" sz="1100" dirty="0">
                <a:latin typeface="Arial" panose="020B0604020202020204" pitchFamily="34" charset="0"/>
                <a:cs typeface="Arial" panose="020B0604020202020204" pitchFamily="34" charset="0"/>
              </a:rPr>
              <a:t>&gt;</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    &lt;</a:t>
            </a:r>
            <a:r>
              <a:rPr lang="en-US" sz="1100" dirty="0" err="1">
                <a:latin typeface="Arial" panose="020B0604020202020204" pitchFamily="34" charset="0"/>
                <a:cs typeface="Arial" panose="020B0604020202020204" pitchFamily="34" charset="0"/>
              </a:rPr>
              <a:t>xs:restriction</a:t>
            </a:r>
            <a:r>
              <a:rPr lang="en-US" sz="1100" dirty="0">
                <a:latin typeface="Arial" panose="020B0604020202020204" pitchFamily="34" charset="0"/>
                <a:cs typeface="Arial" panose="020B0604020202020204" pitchFamily="34" charset="0"/>
              </a:rPr>
              <a:t> base="</a:t>
            </a:r>
            <a:r>
              <a:rPr lang="en-US" sz="1100" dirty="0" err="1">
                <a:latin typeface="Arial" panose="020B0604020202020204" pitchFamily="34" charset="0"/>
                <a:cs typeface="Arial" panose="020B0604020202020204" pitchFamily="34" charset="0"/>
              </a:rPr>
              <a:t>xs:string</a:t>
            </a:r>
            <a:r>
              <a:rPr lang="en-US" sz="1100" dirty="0">
                <a:latin typeface="Arial" panose="020B0604020202020204" pitchFamily="34" charset="0"/>
                <a:cs typeface="Arial" panose="020B0604020202020204" pitchFamily="34" charset="0"/>
              </a:rPr>
              <a:t>"&gt;</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      &lt;</a:t>
            </a:r>
            <a:r>
              <a:rPr lang="en-US" sz="1100" dirty="0" err="1">
                <a:latin typeface="Arial" panose="020B0604020202020204" pitchFamily="34" charset="0"/>
                <a:cs typeface="Arial" panose="020B0604020202020204" pitchFamily="34" charset="0"/>
              </a:rPr>
              <a:t>xs:pattern</a:t>
            </a:r>
            <a:r>
              <a:rPr lang="en-US" sz="1100" dirty="0">
                <a:latin typeface="Arial" panose="020B0604020202020204" pitchFamily="34" charset="0"/>
                <a:cs typeface="Arial" panose="020B0604020202020204" pitchFamily="34" charset="0"/>
              </a:rPr>
              <a:t> value="[a-zA-Z0-9]{8}"/&gt;</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    &lt;/</a:t>
            </a:r>
            <a:r>
              <a:rPr lang="en-US" sz="1100" dirty="0" err="1">
                <a:latin typeface="Arial" panose="020B0604020202020204" pitchFamily="34" charset="0"/>
                <a:cs typeface="Arial" panose="020B0604020202020204" pitchFamily="34" charset="0"/>
              </a:rPr>
              <a:t>xs:restriction</a:t>
            </a:r>
            <a:r>
              <a:rPr lang="en-US" sz="1100" dirty="0">
                <a:latin typeface="Arial" panose="020B0604020202020204" pitchFamily="34" charset="0"/>
                <a:cs typeface="Arial" panose="020B0604020202020204" pitchFamily="34" charset="0"/>
              </a:rPr>
              <a:t>&gt;</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  &lt;/</a:t>
            </a:r>
            <a:r>
              <a:rPr lang="en-US" sz="1100" dirty="0" err="1">
                <a:latin typeface="Arial" panose="020B0604020202020204" pitchFamily="34" charset="0"/>
                <a:cs typeface="Arial" panose="020B0604020202020204" pitchFamily="34" charset="0"/>
              </a:rPr>
              <a:t>xs:simpleType</a:t>
            </a:r>
            <a:r>
              <a:rPr lang="en-US" sz="1100" dirty="0">
                <a:latin typeface="Arial" panose="020B0604020202020204" pitchFamily="34" charset="0"/>
                <a:cs typeface="Arial" panose="020B0604020202020204" pitchFamily="34" charset="0"/>
              </a:rPr>
              <a:t>&gt;</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&lt;/</a:t>
            </a:r>
            <a:r>
              <a:rPr lang="en-US" sz="1100" dirty="0" err="1">
                <a:latin typeface="Arial" panose="020B0604020202020204" pitchFamily="34" charset="0"/>
                <a:cs typeface="Arial" panose="020B0604020202020204" pitchFamily="34" charset="0"/>
              </a:rPr>
              <a:t>xs:element</a:t>
            </a:r>
            <a:r>
              <a:rPr lang="en-US" sz="1100" dirty="0">
                <a:latin typeface="Arial" panose="020B0604020202020204" pitchFamily="34" charset="0"/>
                <a:cs typeface="Arial" panose="020B0604020202020204" pitchFamily="34" charset="0"/>
              </a:rPr>
              <a:t>&gt;</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0479018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21403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6" name="Rectangle 6"/>
          <p:cNvSpPr>
            <a:spLocks noGrp="1" noChangeArrowheads="1"/>
          </p:cNvSpPr>
          <p:nvPr>
            <p:ph type="body" idx="1"/>
          </p:nvPr>
        </p:nvSpPr>
        <p:spPr/>
        <p:txBody>
          <a:bodyPr/>
          <a:lstStyle/>
          <a:p>
            <a:r>
              <a:rPr lang="en-US" sz="950" dirty="0" smtClean="0"/>
              <a:t>&lt;?xml version="1.0" encoding="ISO-8859-1"?&gt;</a:t>
            </a:r>
          </a:p>
          <a:p>
            <a:r>
              <a:rPr lang="en-US" sz="950" dirty="0" smtClean="0"/>
              <a:t>&lt;</a:t>
            </a:r>
            <a:r>
              <a:rPr lang="en-US" sz="950" dirty="0" err="1" smtClean="0"/>
              <a:t>breakfast_menu</a:t>
            </a:r>
            <a:r>
              <a:rPr lang="en-US" sz="950" dirty="0" smtClean="0"/>
              <a:t>&gt;</a:t>
            </a:r>
          </a:p>
          <a:p>
            <a:r>
              <a:rPr lang="en-US" sz="950" dirty="0" smtClean="0"/>
              <a:t>	&lt;food&gt;</a:t>
            </a:r>
          </a:p>
          <a:p>
            <a:r>
              <a:rPr lang="en-US" sz="950" dirty="0" smtClean="0"/>
              <a:t>		&lt;name&gt;Belgian Waffles&lt;/name&gt;</a:t>
            </a:r>
          </a:p>
          <a:p>
            <a:r>
              <a:rPr lang="en-US" sz="950" dirty="0" smtClean="0"/>
              <a:t>		&lt;price&gt;$5.95&lt;/price&gt;</a:t>
            </a:r>
          </a:p>
          <a:p>
            <a:r>
              <a:rPr lang="en-US" sz="950" dirty="0" smtClean="0"/>
              <a:t>		&lt;description&gt;two of our famous Belgian Waffles with plenty of real maple syrup&lt;/description&gt;</a:t>
            </a:r>
          </a:p>
          <a:p>
            <a:r>
              <a:rPr lang="en-US" sz="950" dirty="0" smtClean="0"/>
              <a:t>		&lt;calories&gt;650&lt;/calories&gt;</a:t>
            </a:r>
          </a:p>
          <a:p>
            <a:r>
              <a:rPr lang="en-US" sz="950" dirty="0" smtClean="0"/>
              <a:t>	&lt;/food&gt;</a:t>
            </a:r>
          </a:p>
          <a:p>
            <a:r>
              <a:rPr lang="en-US" sz="950" dirty="0" smtClean="0"/>
              <a:t>	&lt;food&gt;</a:t>
            </a:r>
          </a:p>
          <a:p>
            <a:r>
              <a:rPr lang="en-US" sz="950" dirty="0" smtClean="0"/>
              <a:t>		&lt;name&gt;Strawberry Belgian Waffles&lt;/name&gt;</a:t>
            </a:r>
          </a:p>
          <a:p>
            <a:r>
              <a:rPr lang="en-US" sz="950" dirty="0" smtClean="0"/>
              <a:t>		&lt;price&gt;$7.95&lt;/price&gt;</a:t>
            </a:r>
          </a:p>
          <a:p>
            <a:r>
              <a:rPr lang="en-US" sz="950" dirty="0" smtClean="0"/>
              <a:t>		&lt;description&gt;light Belgian waffles covered with strawberries and whipped cream&lt;/description&gt;</a:t>
            </a:r>
          </a:p>
          <a:p>
            <a:r>
              <a:rPr lang="en-US" sz="950" dirty="0" smtClean="0"/>
              <a:t>		&lt;calories&gt;900&lt;/calories&gt;</a:t>
            </a:r>
          </a:p>
          <a:p>
            <a:r>
              <a:rPr lang="en-US" sz="950" dirty="0" smtClean="0"/>
              <a:t>	&lt;/food&gt;</a:t>
            </a:r>
          </a:p>
          <a:p>
            <a:r>
              <a:rPr lang="en-US" sz="950" dirty="0" smtClean="0"/>
              <a:t>	&lt;food&gt;</a:t>
            </a:r>
          </a:p>
          <a:p>
            <a:r>
              <a:rPr lang="en-US" sz="950" dirty="0" smtClean="0"/>
              <a:t>		&lt;name&gt;Berry-Berry Belgian Waffles&lt;/name&gt;</a:t>
            </a:r>
          </a:p>
          <a:p>
            <a:r>
              <a:rPr lang="en-US" sz="950" dirty="0" smtClean="0"/>
              <a:t>		&lt;price&gt;$8.95&lt;/price&gt;</a:t>
            </a:r>
          </a:p>
          <a:p>
            <a:r>
              <a:rPr lang="en-US" sz="950" dirty="0" smtClean="0"/>
              <a:t>		&lt;description&gt;light Belgian waffles covered with an assortment of fresh berries and whipped cream&lt;/description&gt;</a:t>
            </a:r>
          </a:p>
          <a:p>
            <a:r>
              <a:rPr lang="en-US" sz="950" dirty="0" smtClean="0"/>
              <a:t>		&lt;calories&gt;900&lt;/calories&gt;</a:t>
            </a:r>
          </a:p>
          <a:p>
            <a:r>
              <a:rPr lang="en-US" sz="950" dirty="0" smtClean="0"/>
              <a:t>	&lt;/food&gt;</a:t>
            </a:r>
          </a:p>
          <a:p>
            <a:r>
              <a:rPr lang="en-US" sz="950" dirty="0" smtClean="0"/>
              <a:t>&lt;/</a:t>
            </a:r>
            <a:r>
              <a:rPr lang="en-US" sz="950" dirty="0" err="1" smtClean="0"/>
              <a:t>breakfast_menu</a:t>
            </a:r>
            <a:r>
              <a:rPr lang="en-US" sz="950" dirty="0" smtClean="0"/>
              <a:t>&gt;</a:t>
            </a:r>
            <a:endParaRPr lang="en-US" sz="950"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4800717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104100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1118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Rectangle 3"/>
          <p:cNvSpPr>
            <a:spLocks noGrp="1" noChangeArrowheads="1"/>
          </p:cNvSpPr>
          <p:nvPr>
            <p:ph type="body" idx="1"/>
          </p:nvPr>
        </p:nvSpPr>
        <p:spPr/>
        <p:txBody>
          <a:bodyPr/>
          <a:lstStyle/>
          <a:p>
            <a:r>
              <a:rPr lang="en-US" smtClean="0"/>
              <a:t>Why Use XML Schemas? </a:t>
            </a:r>
          </a:p>
          <a:p>
            <a:r>
              <a:rPr lang="en-US" smtClean="0"/>
              <a:t>As mentioned earlier XML Schemas have advantages over using DTD. Let us now se some more reasons why we should use XML Schemas.</a:t>
            </a:r>
          </a:p>
          <a:p>
            <a:r>
              <a:rPr lang="en-US" smtClean="0"/>
              <a:t>	Support Data Types: XML Schemas have support for datatypes. This makes it simple to describe allowable document content, to validate the data correctness. It is also easy to work with data from database, defining restrictions on data and/or data formats. It also allows conversion of data between different data types.</a:t>
            </a:r>
          </a:p>
          <a:p>
            <a:r>
              <a:rPr lang="en-US" smtClean="0"/>
              <a:t>	Use of XML Syntax: When writing XML Schemas you follow XML syntax. Hence you can use the XML Editors and Parsers to work with the Schema files. In addition to this you also do not need to learn a different language.</a:t>
            </a:r>
          </a:p>
          <a:p>
            <a:r>
              <a:rPr lang="en-US" smtClean="0"/>
              <a:t>	Secure Data Communication: During data transfer it is essential that both dispatcher and receiver of the data have the same understanding  about the transferred content. The dispatcher will have to depict the data in such a way that it is understood by the receiver.</a:t>
            </a:r>
          </a:p>
          <a:p>
            <a:r>
              <a:rPr lang="en-US" smtClean="0"/>
              <a:t>	Are extensible: XMl schemas can be inherited i.e one XML schema can be extended by another XML schema. You can also create your own datatypes from standard datatypes.</a:t>
            </a:r>
          </a:p>
          <a:p>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132586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p:cNvSpPr>
            <a:spLocks noGrp="1" noChangeArrowheads="1"/>
          </p:cNvSpPr>
          <p:nvPr>
            <p:ph type="body" idx="1"/>
          </p:nvPr>
        </p:nvSpPr>
        <p:spPr/>
        <p:txBody>
          <a:bodyPr/>
          <a:lstStyle/>
          <a:p>
            <a:r>
              <a:rPr lang="en-US" smtClean="0"/>
              <a:t>Advantages of Schemas over DTD:</a:t>
            </a:r>
          </a:p>
          <a:p>
            <a:r>
              <a:rPr lang="en-US" smtClean="0"/>
              <a:t>Example: </a:t>
            </a:r>
          </a:p>
          <a:p>
            <a:r>
              <a:rPr lang="en-US" smtClean="0"/>
              <a:t>	Consider the following example:</a:t>
            </a:r>
          </a:p>
          <a:p>
            <a:pPr lvl="1"/>
            <a:r>
              <a:rPr lang="en-US" smtClean="0"/>
              <a:t>	&lt;!ELEMENT pin-code #PCDATA&gt;</a:t>
            </a:r>
          </a:p>
          <a:p>
            <a:r>
              <a:rPr lang="en-US" smtClean="0"/>
              <a:t>	Now, consider the following statement:</a:t>
            </a:r>
          </a:p>
          <a:p>
            <a:pPr lvl="1"/>
            <a:r>
              <a:rPr lang="en-US" smtClean="0"/>
              <a:t>	&lt;pin-code&gt;ABC-123444-hhh&lt;/pin-code&gt; </a:t>
            </a:r>
          </a:p>
          <a:p>
            <a:r>
              <a:rPr lang="en-US" smtClean="0"/>
              <a:t>	It is both well-formed and valid even though ABC-123444-hhh certainly does not represent a pin code in any form.</a:t>
            </a:r>
          </a:p>
          <a:p>
            <a:r>
              <a:rPr lang="en-US" smtClean="0"/>
              <a:t>	The data-type constraints available in schemas can allow the schema designer to limit the content of the pin-code element to a six digits number, for example, 400090.</a:t>
            </a:r>
          </a:p>
          <a:p>
            <a:r>
              <a:rPr lang="en-US" smtClean="0"/>
              <a:t>	XML Schemas are the successors of DTDs.</a:t>
            </a:r>
          </a:p>
          <a:p>
            <a:r>
              <a:rPr lang="en-US" smtClean="0"/>
              <a:t> </a:t>
            </a:r>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693781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32445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5" name="Rectangle 3"/>
          <p:cNvSpPr>
            <a:spLocks noGrp="1" noChangeArrowheads="1"/>
          </p:cNvSpPr>
          <p:nvPr>
            <p:ph type="body" idx="1"/>
          </p:nvPr>
        </p:nvSpPr>
        <p:spPr/>
        <p:txBody>
          <a:bodyPr/>
          <a:lstStyle/>
          <a:p>
            <a:r>
              <a:rPr lang="en-US" smtClean="0"/>
              <a:t>Namespaces:</a:t>
            </a:r>
          </a:p>
          <a:p>
            <a:r>
              <a:rPr lang="en-US" smtClean="0"/>
              <a:t>	If the XML fragments in the above slide were added together, then there would be a name conflict. Both contain a &lt;table&gt; element, but the elements have different content and meaning.</a:t>
            </a:r>
          </a:p>
          <a:p>
            <a:r>
              <a:rPr lang="en-US" smtClean="0"/>
              <a:t>	An XML parser will not know how to handle these differences. </a:t>
            </a:r>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821477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94529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p:txBody>
          <a:bodyPr/>
          <a:lstStyle/>
          <a:p>
            <a:r>
              <a:rPr lang="en-US" smtClean="0"/>
              <a:t>Solving the Name Conflict using a Prefix:</a:t>
            </a:r>
          </a:p>
          <a:p>
            <a:r>
              <a:rPr lang="en-US" smtClean="0"/>
              <a:t>	In the example in the above slide, there will be no conflict because the two &lt;table&gt; elements have different names. This XML carries information about an HTML table, and a piece of furniture.</a:t>
            </a:r>
          </a:p>
          <a:p>
            <a:r>
              <a:rPr lang="en-US" smtClean="0"/>
              <a:t>	When using prefixes in XML, a so-called namespace for the prefix must be defined.</a:t>
            </a:r>
          </a:p>
          <a:p>
            <a:r>
              <a:rPr lang="en-US" smtClean="0"/>
              <a:t>	The namespace is defined by the xmlns attribute in the start tag of an element.</a:t>
            </a:r>
          </a:p>
          <a:p>
            <a:r>
              <a:rPr lang="en-US" smtClean="0"/>
              <a:t>	The namespace declaration has the following syntax. xmlns:prefix="URI".</a:t>
            </a:r>
          </a:p>
          <a:p>
            <a:r>
              <a:rPr lang="en-US" smtClean="0"/>
              <a:t>	In the example on the above slide, the xmlns attribute in the &lt;table&gt; tag gives the h: and f: prefixes a qualified namespace.</a:t>
            </a:r>
          </a:p>
          <a:p>
            <a:r>
              <a:rPr lang="en-US" smtClean="0"/>
              <a:t>	When a namespace is defined for an element, all child elements with the same prefix are associated with the same namespace.</a:t>
            </a:r>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9990336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emf"/><Relationship Id="rId2" Type="http://schemas.openxmlformats.org/officeDocument/2006/relationships/tags" Target="../tags/tag38.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410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89095366"/>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615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4377526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6495022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198"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4005062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81050156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669455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2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07256835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5/9/2017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463062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24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0176660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4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5411555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0735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512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50733946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488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5826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0138847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0120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0577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475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684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1509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233912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3.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33"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1.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vmlDrawing" Target="../drawings/vmlDrawing1.vml"/><Relationship Id="rId28"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 Id="rId27" Type="http://schemas.openxmlformats.org/officeDocument/2006/relationships/tags" Target="../tags/tag4.xml"/><Relationship Id="rId30" Type="http://schemas.openxmlformats.org/officeDocument/2006/relationships/tags" Target="../tags/tag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3078" name="think-cell Slide" r:id="rId31" imgW="360" imgH="360" progId="">
                  <p:embed/>
                </p:oleObj>
              </mc:Choice>
              <mc:Fallback>
                <p:oleObj name="think-cell Slide" r:id="rId31" imgW="360" imgH="360" progId="">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5"/>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6"/>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7"/>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8"/>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9"/>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30"/>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3"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200688092"/>
      </p:ext>
    </p:extLst>
  </p:cSld>
  <p:clrMap bg1="lt1" tx1="dk1" bg2="lt2" tx2="dk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 id="2147484178" r:id="rId8"/>
    <p:sldLayoutId id="2147484179" r:id="rId9"/>
    <p:sldLayoutId id="2147484180" r:id="rId10"/>
    <p:sldLayoutId id="2147484181" r:id="rId11"/>
    <p:sldLayoutId id="2147484182" r:id="rId12"/>
    <p:sldLayoutId id="2147484183" r:id="rId13"/>
    <p:sldLayoutId id="2147484184" r:id="rId14"/>
    <p:sldLayoutId id="2147484185" r:id="rId15"/>
    <p:sldLayoutId id="2147484186" r:id="rId16"/>
    <p:sldLayoutId id="2147484187" r:id="rId17"/>
    <p:sldLayoutId id="2147484166" r:id="rId18"/>
    <p:sldLayoutId id="2147484167" r:id="rId19"/>
    <p:sldLayoutId id="2147484168" r:id="rId20"/>
    <p:sldLayoutId id="2147484169" r:id="rId21"/>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vmlDrawing" Target="../drawings/vmlDrawing10.vml"/><Relationship Id="rId5" Type="http://schemas.openxmlformats.org/officeDocument/2006/relationships/image" Target="../media/image9.wmf"/><Relationship Id="rId4" Type="http://schemas.openxmlformats.org/officeDocument/2006/relationships/oleObject" Target="../embeddings/oleObject10.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XML</a:t>
            </a:r>
          </a:p>
        </p:txBody>
      </p:sp>
      <p:sp>
        <p:nvSpPr>
          <p:cNvPr id="5" name="Subtitle 4"/>
          <p:cNvSpPr>
            <a:spLocks noGrp="1"/>
          </p:cNvSpPr>
          <p:nvPr>
            <p:ph type="subTitle" idx="1"/>
          </p:nvPr>
        </p:nvSpPr>
        <p:spPr/>
        <p:txBody>
          <a:bodyPr/>
          <a:lstStyle/>
          <a:p>
            <a:r>
              <a:rPr lang="en-US" dirty="0"/>
              <a:t>Lesson 03: </a:t>
            </a: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3.1 :</a:t>
            </a:r>
            <a:r>
              <a:rPr lang="en-US" altLang="en-US" sz="1200" dirty="0">
                <a:solidFill>
                  <a:srgbClr val="000000"/>
                </a:solidFill>
              </a:rPr>
              <a:t>V</a:t>
            </a:r>
            <a:r>
              <a:rPr lang="en-US" sz="1200" dirty="0">
                <a:solidFill>
                  <a:srgbClr val="000000"/>
                </a:solidFill>
              </a:rPr>
              <a:t>alidating xml against </a:t>
            </a:r>
            <a:r>
              <a:rPr lang="en-US" sz="1200" dirty="0" err="1">
                <a:solidFill>
                  <a:srgbClr val="000000"/>
                </a:solidFill>
              </a:rPr>
              <a:t>xsd</a:t>
            </a:r>
            <a:r>
              <a:rPr lang="en-US" dirty="0"/>
              <a:t/>
            </a:r>
            <a:br>
              <a:rPr lang="en-US" dirty="0"/>
            </a:br>
            <a:r>
              <a:rPr lang="en-US" dirty="0"/>
              <a:t>Solving the Name Conflict Using a </a:t>
            </a:r>
            <a:r>
              <a:rPr lang="en-US" dirty="0" smtClean="0"/>
              <a:t>Prefix</a:t>
            </a:r>
            <a:endParaRPr lang="en-US" dirty="0"/>
          </a:p>
        </p:txBody>
      </p:sp>
      <p:sp>
        <p:nvSpPr>
          <p:cNvPr id="6" name="Content Placeholder 5"/>
          <p:cNvSpPr>
            <a:spLocks noGrp="1"/>
          </p:cNvSpPr>
          <p:nvPr>
            <p:ph idx="1"/>
          </p:nvPr>
        </p:nvSpPr>
        <p:spPr/>
        <p:txBody>
          <a:bodyPr/>
          <a:lstStyle/>
          <a:p>
            <a:r>
              <a:rPr lang="en-US" dirty="0"/>
              <a:t>Code Snippet continued</a:t>
            </a:r>
          </a:p>
          <a:p>
            <a:pPr marL="0" indent="0">
              <a:buNone/>
            </a:pPr>
            <a:endParaRPr lang="en-US" dirty="0"/>
          </a:p>
        </p:txBody>
      </p:sp>
      <p:sp>
        <p:nvSpPr>
          <p:cNvPr id="374790" name="AutoShape 6"/>
          <p:cNvSpPr>
            <a:spLocks noChangeArrowheads="1"/>
          </p:cNvSpPr>
          <p:nvPr/>
        </p:nvSpPr>
        <p:spPr bwMode="auto">
          <a:xfrm>
            <a:off x="671513" y="2124075"/>
            <a:ext cx="7848600" cy="2733675"/>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a:solidFill>
                  <a:schemeClr val="tx1"/>
                </a:solidFill>
                <a:latin typeface="Candara"/>
              </a:rPr>
              <a:t>  </a:t>
            </a:r>
            <a:r>
              <a:rPr lang="en-US" dirty="0">
                <a:solidFill>
                  <a:schemeClr val="tx1"/>
                </a:solidFill>
                <a:latin typeface="Candara"/>
                <a:cs typeface="Arial" pitchFamily="34" charset="0"/>
              </a:rPr>
              <a:t>&lt;</a:t>
            </a:r>
            <a:r>
              <a:rPr lang="en-US" dirty="0" err="1">
                <a:solidFill>
                  <a:schemeClr val="tx1"/>
                </a:solidFill>
                <a:cs typeface="Arial" pitchFamily="34" charset="0"/>
              </a:rPr>
              <a:t>f:name</a:t>
            </a:r>
            <a:r>
              <a:rPr lang="en-US" dirty="0">
                <a:solidFill>
                  <a:schemeClr val="tx1"/>
                </a:solidFill>
                <a:cs typeface="Arial" pitchFamily="34" charset="0"/>
              </a:rPr>
              <a:t>&gt;African Coffee Table&lt;/</a:t>
            </a:r>
            <a:r>
              <a:rPr lang="en-US" dirty="0" err="1">
                <a:solidFill>
                  <a:schemeClr val="tx1"/>
                </a:solidFill>
                <a:cs typeface="Arial" pitchFamily="34" charset="0"/>
              </a:rPr>
              <a:t>f:name</a:t>
            </a:r>
            <a:r>
              <a:rPr lang="en-US" dirty="0">
                <a:solidFill>
                  <a:schemeClr val="tx1"/>
                </a:solidFill>
                <a:cs typeface="Arial" pitchFamily="34" charset="0"/>
              </a:rPr>
              <a:t>&gt;</a:t>
            </a:r>
            <a:br>
              <a:rPr lang="en-US" dirty="0">
                <a:solidFill>
                  <a:schemeClr val="tx1"/>
                </a:solidFill>
                <a:cs typeface="Arial" pitchFamily="34" charset="0"/>
              </a:rPr>
            </a:br>
            <a:r>
              <a:rPr lang="en-US" dirty="0">
                <a:solidFill>
                  <a:schemeClr val="tx1"/>
                </a:solidFill>
                <a:cs typeface="Arial" pitchFamily="34" charset="0"/>
              </a:rPr>
              <a:t>  &lt;</a:t>
            </a:r>
            <a:r>
              <a:rPr lang="en-US" dirty="0" err="1">
                <a:solidFill>
                  <a:schemeClr val="tx1"/>
                </a:solidFill>
                <a:cs typeface="Arial" pitchFamily="34" charset="0"/>
              </a:rPr>
              <a:t>f:width</a:t>
            </a:r>
            <a:r>
              <a:rPr lang="en-US" dirty="0">
                <a:solidFill>
                  <a:schemeClr val="tx1"/>
                </a:solidFill>
                <a:cs typeface="Arial" pitchFamily="34" charset="0"/>
              </a:rPr>
              <a:t>&gt;80&lt;/</a:t>
            </a:r>
            <a:r>
              <a:rPr lang="en-US" dirty="0" err="1">
                <a:solidFill>
                  <a:schemeClr val="tx1"/>
                </a:solidFill>
                <a:cs typeface="Arial" pitchFamily="34" charset="0"/>
              </a:rPr>
              <a:t>f:width</a:t>
            </a:r>
            <a:r>
              <a:rPr lang="en-US" dirty="0">
                <a:solidFill>
                  <a:schemeClr val="tx1"/>
                </a:solidFill>
                <a:cs typeface="Arial" pitchFamily="34" charset="0"/>
              </a:rPr>
              <a:t>&gt;&lt;</a:t>
            </a:r>
            <a:r>
              <a:rPr lang="en-US" dirty="0" err="1">
                <a:solidFill>
                  <a:schemeClr val="tx1"/>
                </a:solidFill>
                <a:cs typeface="Arial" pitchFamily="34" charset="0"/>
              </a:rPr>
              <a:t>f:length</a:t>
            </a:r>
            <a:r>
              <a:rPr lang="en-US" dirty="0">
                <a:solidFill>
                  <a:schemeClr val="tx1"/>
                </a:solidFill>
                <a:cs typeface="Arial" pitchFamily="34" charset="0"/>
              </a:rPr>
              <a:t>&gt;120&lt;/</a:t>
            </a:r>
            <a:r>
              <a:rPr lang="en-US" dirty="0" err="1">
                <a:solidFill>
                  <a:schemeClr val="tx1"/>
                </a:solidFill>
                <a:cs typeface="Arial" pitchFamily="34" charset="0"/>
              </a:rPr>
              <a:t>f:length</a:t>
            </a:r>
            <a:r>
              <a:rPr lang="en-US" dirty="0">
                <a:solidFill>
                  <a:schemeClr val="tx1"/>
                </a:solidFill>
                <a:cs typeface="Arial" pitchFamily="34" charset="0"/>
              </a:rPr>
              <a:t>&gt;</a:t>
            </a:r>
            <a:br>
              <a:rPr lang="en-US" dirty="0">
                <a:solidFill>
                  <a:schemeClr val="tx1"/>
                </a:solidFill>
                <a:cs typeface="Arial" pitchFamily="34" charset="0"/>
              </a:rPr>
            </a:br>
            <a:r>
              <a:rPr lang="en-US" dirty="0">
                <a:solidFill>
                  <a:schemeClr val="tx1"/>
                </a:solidFill>
                <a:cs typeface="Arial" pitchFamily="34" charset="0"/>
              </a:rPr>
              <a:t>  &lt;/</a:t>
            </a:r>
            <a:r>
              <a:rPr lang="en-US" dirty="0" err="1">
                <a:solidFill>
                  <a:schemeClr val="tx1"/>
                </a:solidFill>
                <a:cs typeface="Arial" pitchFamily="34" charset="0"/>
              </a:rPr>
              <a:t>f:table</a:t>
            </a:r>
            <a:r>
              <a:rPr lang="en-US" dirty="0">
                <a:solidFill>
                  <a:schemeClr val="tx1"/>
                </a:solidFill>
                <a:cs typeface="Arial" pitchFamily="34" charset="0"/>
              </a:rPr>
              <a:t>&gt;</a:t>
            </a:r>
          </a:p>
          <a:p>
            <a:pPr lvl="1">
              <a:lnSpc>
                <a:spcPct val="135000"/>
              </a:lnSpc>
            </a:pPr>
            <a:r>
              <a:rPr lang="en-US" dirty="0">
                <a:solidFill>
                  <a:schemeClr val="tx1"/>
                </a:solidFill>
                <a:cs typeface="Arial" pitchFamily="34" charset="0"/>
              </a:rPr>
              <a:t>   &lt;/root&gt; </a:t>
            </a:r>
          </a:p>
        </p:txBody>
      </p:sp>
    </p:spTree>
    <p:extLst>
      <p:ext uri="{BB962C8B-B14F-4D97-AF65-F5344CB8AC3E}">
        <p14:creationId xmlns:p14="http://schemas.microsoft.com/office/powerpoint/2010/main" val="2956089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3.1 :</a:t>
            </a:r>
            <a:r>
              <a:rPr lang="en-US" altLang="en-US" sz="1200" dirty="0">
                <a:solidFill>
                  <a:srgbClr val="000000"/>
                </a:solidFill>
              </a:rPr>
              <a:t>V</a:t>
            </a:r>
            <a:r>
              <a:rPr lang="en-US" sz="1200" dirty="0">
                <a:solidFill>
                  <a:srgbClr val="000000"/>
                </a:solidFill>
              </a:rPr>
              <a:t>alidating xml against </a:t>
            </a:r>
            <a:r>
              <a:rPr lang="en-US" sz="1200" dirty="0" err="1">
                <a:solidFill>
                  <a:srgbClr val="000000"/>
                </a:solidFill>
              </a:rPr>
              <a:t>xsd</a:t>
            </a:r>
            <a:r>
              <a:rPr lang="en-US" sz="1200" dirty="0"/>
              <a:t/>
            </a:r>
            <a:br>
              <a:rPr lang="en-US" sz="1200" dirty="0"/>
            </a:br>
            <a:r>
              <a:rPr lang="en-US" dirty="0"/>
              <a:t>Illustration(Message.xsd</a:t>
            </a:r>
            <a:r>
              <a:rPr lang="en-US" dirty="0" smtClean="0"/>
              <a:t>)</a:t>
            </a:r>
            <a:endParaRPr lang="en-US" dirty="0"/>
          </a:p>
        </p:txBody>
      </p:sp>
      <p:sp>
        <p:nvSpPr>
          <p:cNvPr id="6" name="Content Placeholder 5"/>
          <p:cNvSpPr>
            <a:spLocks noGrp="1"/>
          </p:cNvSpPr>
          <p:nvPr>
            <p:ph idx="1"/>
          </p:nvPr>
        </p:nvSpPr>
        <p:spPr/>
        <p:txBody>
          <a:bodyPr/>
          <a:lstStyle/>
          <a:p>
            <a:r>
              <a:rPr lang="en-US" dirty="0"/>
              <a:t>Let us see an example on writing a schema definition:	</a:t>
            </a:r>
          </a:p>
          <a:p>
            <a:pPr marL="0" indent="0">
              <a:buNone/>
            </a:pPr>
            <a:endParaRPr lang="en-US" dirty="0"/>
          </a:p>
        </p:txBody>
      </p:sp>
      <p:sp>
        <p:nvSpPr>
          <p:cNvPr id="245772" name="AutoShape 12"/>
          <p:cNvSpPr>
            <a:spLocks noChangeArrowheads="1"/>
          </p:cNvSpPr>
          <p:nvPr/>
        </p:nvSpPr>
        <p:spPr bwMode="auto">
          <a:xfrm>
            <a:off x="444727" y="2032794"/>
            <a:ext cx="7848600" cy="310896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smtClean="0">
                <a:cs typeface="Arial" pitchFamily="34" charset="0"/>
              </a:rPr>
              <a:t>&lt;?</a:t>
            </a:r>
            <a:r>
              <a:rPr lang="en-US" dirty="0">
                <a:cs typeface="Arial" pitchFamily="34" charset="0"/>
              </a:rPr>
              <a:t>xml version="1.0"?&gt;</a:t>
            </a:r>
          </a:p>
          <a:p>
            <a:pPr lvl="1">
              <a:lnSpc>
                <a:spcPct val="135000"/>
              </a:lnSpc>
            </a:pPr>
            <a:r>
              <a:rPr lang="en-US" dirty="0">
                <a:cs typeface="Arial" pitchFamily="34" charset="0"/>
              </a:rPr>
              <a:t>&lt;</a:t>
            </a:r>
            <a:r>
              <a:rPr lang="en-US" dirty="0" err="1">
                <a:cs typeface="Arial" pitchFamily="34" charset="0"/>
              </a:rPr>
              <a:t>xs:schema</a:t>
            </a:r>
            <a:r>
              <a:rPr lang="en-US" dirty="0">
                <a:cs typeface="Arial" pitchFamily="34" charset="0"/>
              </a:rPr>
              <a:t> </a:t>
            </a:r>
            <a:r>
              <a:rPr lang="en-US" dirty="0" err="1">
                <a:cs typeface="Arial" pitchFamily="34" charset="0"/>
              </a:rPr>
              <a:t>xmlns:xs</a:t>
            </a:r>
            <a:r>
              <a:rPr lang="en-US" dirty="0">
                <a:cs typeface="Arial" pitchFamily="34" charset="0"/>
              </a:rPr>
              <a:t>="http://www.w3.org/2001/XMLSchema"</a:t>
            </a:r>
          </a:p>
          <a:p>
            <a:pPr lvl="1">
              <a:lnSpc>
                <a:spcPct val="135000"/>
              </a:lnSpc>
            </a:pPr>
            <a:r>
              <a:rPr lang="en-US" dirty="0">
                <a:cs typeface="Arial" pitchFamily="34" charset="0"/>
              </a:rPr>
              <a:t>&lt;</a:t>
            </a:r>
            <a:r>
              <a:rPr lang="en-US" dirty="0" err="1">
                <a:cs typeface="Arial" pitchFamily="34" charset="0"/>
              </a:rPr>
              <a:t>xs:element</a:t>
            </a:r>
            <a:r>
              <a:rPr lang="en-US" dirty="0">
                <a:cs typeface="Arial" pitchFamily="34" charset="0"/>
              </a:rPr>
              <a:t> name="message"&gt;</a:t>
            </a:r>
          </a:p>
          <a:p>
            <a:pPr lvl="1">
              <a:lnSpc>
                <a:spcPct val="135000"/>
              </a:lnSpc>
            </a:pPr>
            <a:r>
              <a:rPr lang="en-US" dirty="0">
                <a:cs typeface="Arial" pitchFamily="34" charset="0"/>
              </a:rPr>
              <a:t> &lt;</a:t>
            </a:r>
            <a:r>
              <a:rPr lang="en-US" dirty="0" err="1">
                <a:cs typeface="Arial" pitchFamily="34" charset="0"/>
              </a:rPr>
              <a:t>xs:complexType</a:t>
            </a:r>
            <a:r>
              <a:rPr lang="en-US" dirty="0">
                <a:cs typeface="Arial" pitchFamily="34" charset="0"/>
              </a:rPr>
              <a:t>&gt;</a:t>
            </a:r>
          </a:p>
          <a:p>
            <a:pPr lvl="1">
              <a:lnSpc>
                <a:spcPct val="135000"/>
              </a:lnSpc>
            </a:pPr>
            <a:r>
              <a:rPr lang="en-US" dirty="0">
                <a:cs typeface="Arial" pitchFamily="34" charset="0"/>
              </a:rPr>
              <a:t> &lt;</a:t>
            </a:r>
            <a:r>
              <a:rPr lang="en-US" dirty="0" err="1">
                <a:cs typeface="Arial" pitchFamily="34" charset="0"/>
              </a:rPr>
              <a:t>xs:sequence</a:t>
            </a:r>
            <a:r>
              <a:rPr lang="en-US" dirty="0">
                <a:cs typeface="Arial" pitchFamily="34" charset="0"/>
              </a:rPr>
              <a:t>&gt;</a:t>
            </a:r>
          </a:p>
          <a:p>
            <a:pPr lvl="1">
              <a:lnSpc>
                <a:spcPct val="135000"/>
              </a:lnSpc>
            </a:pPr>
            <a:r>
              <a:rPr lang="en-US" dirty="0">
                <a:cs typeface="Arial" pitchFamily="34" charset="0"/>
              </a:rPr>
              <a:t>  &lt;</a:t>
            </a:r>
            <a:r>
              <a:rPr lang="en-US" dirty="0" err="1">
                <a:cs typeface="Arial" pitchFamily="34" charset="0"/>
              </a:rPr>
              <a:t>xs:element</a:t>
            </a:r>
            <a:r>
              <a:rPr lang="en-US" dirty="0">
                <a:cs typeface="Arial" pitchFamily="34" charset="0"/>
              </a:rPr>
              <a:t> name="to" type="</a:t>
            </a:r>
            <a:r>
              <a:rPr lang="en-US" dirty="0" err="1">
                <a:cs typeface="Arial" pitchFamily="34" charset="0"/>
              </a:rPr>
              <a:t>xs:string</a:t>
            </a:r>
            <a:r>
              <a:rPr lang="en-US" dirty="0">
                <a:cs typeface="Arial" pitchFamily="34" charset="0"/>
              </a:rPr>
              <a:t>"/&gt;</a:t>
            </a:r>
          </a:p>
          <a:p>
            <a:pPr lvl="1">
              <a:lnSpc>
                <a:spcPct val="135000"/>
              </a:lnSpc>
            </a:pPr>
            <a:r>
              <a:rPr lang="en-US" dirty="0">
                <a:cs typeface="Arial" pitchFamily="34" charset="0"/>
              </a:rPr>
              <a:t>  &lt;</a:t>
            </a:r>
            <a:r>
              <a:rPr lang="en-US" dirty="0" err="1">
                <a:cs typeface="Arial" pitchFamily="34" charset="0"/>
              </a:rPr>
              <a:t>xs:element</a:t>
            </a:r>
            <a:r>
              <a:rPr lang="en-US" dirty="0">
                <a:cs typeface="Arial" pitchFamily="34" charset="0"/>
              </a:rPr>
              <a:t> name="from" type="</a:t>
            </a:r>
            <a:r>
              <a:rPr lang="en-US" dirty="0" err="1">
                <a:cs typeface="Arial" pitchFamily="34" charset="0"/>
              </a:rPr>
              <a:t>xs:string</a:t>
            </a:r>
            <a:r>
              <a:rPr lang="en-US" dirty="0" smtClean="0">
                <a:cs typeface="Arial" pitchFamily="34" charset="0"/>
              </a:rPr>
              <a:t>"/&gt;</a:t>
            </a:r>
            <a:endParaRPr lang="en-US" dirty="0">
              <a:cs typeface="Arial" pitchFamily="34" charset="0"/>
            </a:endParaRPr>
          </a:p>
        </p:txBody>
      </p:sp>
    </p:spTree>
    <p:extLst>
      <p:ext uri="{BB962C8B-B14F-4D97-AF65-F5344CB8AC3E}">
        <p14:creationId xmlns:p14="http://schemas.microsoft.com/office/powerpoint/2010/main" val="3725759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3.1 :</a:t>
            </a:r>
            <a:r>
              <a:rPr lang="en-US" altLang="en-US" sz="1200" dirty="0">
                <a:solidFill>
                  <a:srgbClr val="000000"/>
                </a:solidFill>
              </a:rPr>
              <a:t>V</a:t>
            </a:r>
            <a:r>
              <a:rPr lang="en-US" sz="1200" dirty="0">
                <a:solidFill>
                  <a:srgbClr val="000000"/>
                </a:solidFill>
              </a:rPr>
              <a:t>alidating xml against </a:t>
            </a:r>
            <a:r>
              <a:rPr lang="en-US" sz="1200" dirty="0" err="1">
                <a:solidFill>
                  <a:srgbClr val="000000"/>
                </a:solidFill>
              </a:rPr>
              <a:t>xsd</a:t>
            </a:r>
            <a:r>
              <a:rPr lang="en-US" dirty="0"/>
              <a:t/>
            </a:r>
            <a:br>
              <a:rPr lang="en-US" dirty="0"/>
            </a:br>
            <a:r>
              <a:rPr lang="en-US" dirty="0"/>
              <a:t>Illustration(Message.xsd</a:t>
            </a:r>
            <a:r>
              <a:rPr lang="en-US" dirty="0" smtClean="0"/>
              <a:t>)</a:t>
            </a:r>
            <a:endParaRPr lang="en-US" dirty="0"/>
          </a:p>
        </p:txBody>
      </p:sp>
      <p:sp>
        <p:nvSpPr>
          <p:cNvPr id="6" name="Content Placeholder 5"/>
          <p:cNvSpPr>
            <a:spLocks noGrp="1"/>
          </p:cNvSpPr>
          <p:nvPr>
            <p:ph idx="1"/>
          </p:nvPr>
        </p:nvSpPr>
        <p:spPr/>
        <p:txBody>
          <a:bodyPr/>
          <a:lstStyle/>
          <a:p>
            <a:r>
              <a:rPr lang="en-US" dirty="0"/>
              <a:t>Code Snippet continued</a:t>
            </a:r>
          </a:p>
          <a:p>
            <a:pPr marL="0" indent="0">
              <a:buNone/>
            </a:pPr>
            <a:endParaRPr lang="en-US" dirty="0"/>
          </a:p>
        </p:txBody>
      </p:sp>
      <p:sp>
        <p:nvSpPr>
          <p:cNvPr id="375814" name="AutoShape 6"/>
          <p:cNvSpPr>
            <a:spLocks noChangeArrowheads="1"/>
          </p:cNvSpPr>
          <p:nvPr/>
        </p:nvSpPr>
        <p:spPr bwMode="auto">
          <a:xfrm>
            <a:off x="671513" y="2124075"/>
            <a:ext cx="7848600" cy="3381375"/>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solidFill>
                <a:schemeClr val="tx1"/>
              </a:solidFill>
              <a:latin typeface="Candara"/>
            </a:endParaRPr>
          </a:p>
          <a:p>
            <a:pPr lvl="1">
              <a:lnSpc>
                <a:spcPct val="135000"/>
              </a:lnSpc>
            </a:pPr>
            <a:endParaRPr lang="en-US" dirty="0">
              <a:solidFill>
                <a:schemeClr val="tx1"/>
              </a:solidFill>
              <a:latin typeface="Candara"/>
            </a:endParaRPr>
          </a:p>
          <a:p>
            <a:pPr lvl="1">
              <a:lnSpc>
                <a:spcPct val="135000"/>
              </a:lnSpc>
            </a:pPr>
            <a:endParaRPr lang="en-US" dirty="0">
              <a:solidFill>
                <a:schemeClr val="tx1"/>
              </a:solidFill>
              <a:latin typeface="Candara"/>
            </a:endParaRPr>
          </a:p>
          <a:p>
            <a:pPr lvl="1">
              <a:lnSpc>
                <a:spcPct val="135000"/>
              </a:lnSpc>
            </a:pPr>
            <a:endParaRPr lang="en-US" b="1" dirty="0">
              <a:solidFill>
                <a:schemeClr val="tx1"/>
              </a:solidFill>
              <a:latin typeface="Candara"/>
              <a:cs typeface="Arial" pitchFamily="34" charset="0"/>
            </a:endParaRPr>
          </a:p>
          <a:p>
            <a:pPr lvl="1">
              <a:lnSpc>
                <a:spcPct val="135000"/>
              </a:lnSpc>
            </a:pPr>
            <a:endParaRPr lang="en-US" dirty="0">
              <a:solidFill>
                <a:schemeClr val="tx1"/>
              </a:solidFill>
              <a:latin typeface="Candara"/>
            </a:endParaRPr>
          </a:p>
          <a:p>
            <a:pPr lvl="1">
              <a:lnSpc>
                <a:spcPct val="135000"/>
              </a:lnSpc>
            </a:pPr>
            <a:endParaRPr lang="en-US" dirty="0">
              <a:solidFill>
                <a:schemeClr val="tx1"/>
              </a:solidFill>
              <a:latin typeface="Candara"/>
            </a:endParaRPr>
          </a:p>
          <a:p>
            <a:pPr lvl="1">
              <a:lnSpc>
                <a:spcPct val="135000"/>
              </a:lnSpc>
            </a:pPr>
            <a:r>
              <a:rPr lang="en-US" dirty="0">
                <a:solidFill>
                  <a:schemeClr val="tx1"/>
                </a:solidFill>
                <a:latin typeface="Candara"/>
              </a:rPr>
              <a:t> </a:t>
            </a:r>
            <a:r>
              <a:rPr lang="en-US" dirty="0">
                <a:solidFill>
                  <a:schemeClr val="tx1"/>
                </a:solidFill>
                <a:latin typeface="Candara"/>
                <a:cs typeface="Arial" pitchFamily="34" charset="0"/>
              </a:rPr>
              <a:t>&lt;</a:t>
            </a:r>
            <a:r>
              <a:rPr lang="en-US" dirty="0" err="1">
                <a:solidFill>
                  <a:schemeClr val="tx1"/>
                </a:solidFill>
                <a:cs typeface="Arial" pitchFamily="34" charset="0"/>
              </a:rPr>
              <a:t>xs:element</a:t>
            </a:r>
            <a:r>
              <a:rPr lang="en-US" dirty="0">
                <a:solidFill>
                  <a:schemeClr val="tx1"/>
                </a:solidFill>
                <a:cs typeface="Arial" pitchFamily="34" charset="0"/>
              </a:rPr>
              <a:t> name="subject" type="</a:t>
            </a:r>
            <a:r>
              <a:rPr lang="en-US" dirty="0" err="1">
                <a:solidFill>
                  <a:schemeClr val="tx1"/>
                </a:solidFill>
                <a:cs typeface="Arial" pitchFamily="34" charset="0"/>
              </a:rPr>
              <a:t>xs:string</a:t>
            </a:r>
            <a:r>
              <a:rPr lang="en-US" dirty="0">
                <a:solidFill>
                  <a:schemeClr val="tx1"/>
                </a:solidFill>
                <a:cs typeface="Arial" pitchFamily="34" charset="0"/>
              </a:rPr>
              <a:t>"/&gt;</a:t>
            </a:r>
          </a:p>
          <a:p>
            <a:pPr lvl="1">
              <a:lnSpc>
                <a:spcPct val="135000"/>
              </a:lnSpc>
            </a:pPr>
            <a:r>
              <a:rPr lang="en-US" dirty="0">
                <a:solidFill>
                  <a:schemeClr val="tx1"/>
                </a:solidFill>
                <a:cs typeface="Arial" pitchFamily="34" charset="0"/>
              </a:rPr>
              <a:t> &lt;</a:t>
            </a:r>
            <a:r>
              <a:rPr lang="en-US" dirty="0" err="1">
                <a:solidFill>
                  <a:schemeClr val="tx1"/>
                </a:solidFill>
                <a:cs typeface="Arial" pitchFamily="34" charset="0"/>
              </a:rPr>
              <a:t>xs:element</a:t>
            </a:r>
            <a:r>
              <a:rPr lang="en-US" dirty="0">
                <a:solidFill>
                  <a:schemeClr val="tx1"/>
                </a:solidFill>
                <a:cs typeface="Arial" pitchFamily="34" charset="0"/>
              </a:rPr>
              <a:t> name="text" type="</a:t>
            </a:r>
            <a:r>
              <a:rPr lang="en-US" dirty="0" err="1">
                <a:solidFill>
                  <a:schemeClr val="tx1"/>
                </a:solidFill>
                <a:cs typeface="Arial" pitchFamily="34" charset="0"/>
              </a:rPr>
              <a:t>xs:string</a:t>
            </a:r>
            <a:r>
              <a:rPr lang="en-US" dirty="0">
                <a:solidFill>
                  <a:schemeClr val="tx1"/>
                </a:solidFill>
                <a:cs typeface="Arial" pitchFamily="34" charset="0"/>
              </a:rPr>
              <a:t>"/&gt;</a:t>
            </a:r>
          </a:p>
          <a:p>
            <a:pPr lvl="1">
              <a:lnSpc>
                <a:spcPct val="135000"/>
              </a:lnSpc>
            </a:pPr>
            <a:r>
              <a:rPr lang="en-US" dirty="0">
                <a:solidFill>
                  <a:schemeClr val="tx1"/>
                </a:solidFill>
                <a:cs typeface="Arial" pitchFamily="34" charset="0"/>
              </a:rPr>
              <a:t> &lt;</a:t>
            </a:r>
            <a:r>
              <a:rPr lang="en-US" dirty="0" err="1">
                <a:solidFill>
                  <a:schemeClr val="tx1"/>
                </a:solidFill>
                <a:cs typeface="Arial" pitchFamily="34" charset="0"/>
              </a:rPr>
              <a:t>xs:attribute</a:t>
            </a:r>
            <a:r>
              <a:rPr lang="en-US" dirty="0">
                <a:solidFill>
                  <a:schemeClr val="tx1"/>
                </a:solidFill>
                <a:cs typeface="Arial" pitchFamily="34" charset="0"/>
              </a:rPr>
              <a:t> name="priority" type="</a:t>
            </a:r>
            <a:r>
              <a:rPr lang="en-US" dirty="0" err="1">
                <a:solidFill>
                  <a:schemeClr val="tx1"/>
                </a:solidFill>
                <a:cs typeface="Arial" pitchFamily="34" charset="0"/>
              </a:rPr>
              <a:t>xs:string</a:t>
            </a:r>
            <a:r>
              <a:rPr lang="en-US" dirty="0">
                <a:solidFill>
                  <a:schemeClr val="tx1"/>
                </a:solidFill>
                <a:cs typeface="Arial" pitchFamily="34" charset="0"/>
              </a:rPr>
              <a:t>"       use="required"/&gt; </a:t>
            </a:r>
          </a:p>
          <a:p>
            <a:pPr lvl="1">
              <a:lnSpc>
                <a:spcPct val="135000"/>
              </a:lnSpc>
            </a:pPr>
            <a:r>
              <a:rPr lang="en-US" dirty="0">
                <a:solidFill>
                  <a:schemeClr val="tx1"/>
                </a:solidFill>
                <a:cs typeface="Arial" pitchFamily="34" charset="0"/>
              </a:rPr>
              <a:t> &lt;/</a:t>
            </a:r>
            <a:r>
              <a:rPr lang="en-US" dirty="0" err="1">
                <a:solidFill>
                  <a:schemeClr val="tx1"/>
                </a:solidFill>
                <a:cs typeface="Arial" pitchFamily="34" charset="0"/>
              </a:rPr>
              <a:t>xs:sequence</a:t>
            </a:r>
            <a:r>
              <a:rPr lang="en-US" dirty="0">
                <a:solidFill>
                  <a:schemeClr val="tx1"/>
                </a:solidFill>
                <a:cs typeface="Arial" pitchFamily="34" charset="0"/>
              </a:rPr>
              <a:t>&gt;</a:t>
            </a:r>
          </a:p>
          <a:p>
            <a:pPr lvl="1">
              <a:lnSpc>
                <a:spcPct val="135000"/>
              </a:lnSpc>
            </a:pPr>
            <a:r>
              <a:rPr lang="en-US" dirty="0">
                <a:solidFill>
                  <a:schemeClr val="tx1"/>
                </a:solidFill>
                <a:cs typeface="Arial" pitchFamily="34" charset="0"/>
              </a:rPr>
              <a:t> &lt;/</a:t>
            </a:r>
            <a:r>
              <a:rPr lang="en-US" dirty="0" err="1">
                <a:solidFill>
                  <a:schemeClr val="tx1"/>
                </a:solidFill>
                <a:cs typeface="Arial" pitchFamily="34" charset="0"/>
              </a:rPr>
              <a:t>xs:complexType</a:t>
            </a:r>
            <a:r>
              <a:rPr lang="en-US" dirty="0">
                <a:solidFill>
                  <a:schemeClr val="tx1"/>
                </a:solidFill>
                <a:cs typeface="Arial" pitchFamily="34" charset="0"/>
              </a:rPr>
              <a:t>&gt;</a:t>
            </a:r>
          </a:p>
          <a:p>
            <a:pPr lvl="1">
              <a:lnSpc>
                <a:spcPct val="135000"/>
              </a:lnSpc>
            </a:pPr>
            <a:r>
              <a:rPr lang="en-US" dirty="0">
                <a:solidFill>
                  <a:schemeClr val="tx1"/>
                </a:solidFill>
                <a:cs typeface="Arial" pitchFamily="34" charset="0"/>
              </a:rPr>
              <a:t> &lt;/</a:t>
            </a:r>
            <a:r>
              <a:rPr lang="en-US" dirty="0" err="1">
                <a:solidFill>
                  <a:schemeClr val="tx1"/>
                </a:solidFill>
                <a:cs typeface="Arial" pitchFamily="34" charset="0"/>
              </a:rPr>
              <a:t>xs:element</a:t>
            </a:r>
            <a:r>
              <a:rPr lang="en-US" dirty="0">
                <a:solidFill>
                  <a:schemeClr val="tx1"/>
                </a:solidFill>
                <a:cs typeface="Arial" pitchFamily="34" charset="0"/>
              </a:rPr>
              <a:t>&gt;</a:t>
            </a:r>
          </a:p>
          <a:p>
            <a:pPr lvl="1">
              <a:lnSpc>
                <a:spcPct val="135000"/>
              </a:lnSpc>
            </a:pPr>
            <a:r>
              <a:rPr lang="en-US" dirty="0">
                <a:solidFill>
                  <a:schemeClr val="tx1"/>
                </a:solidFill>
                <a:cs typeface="Arial" pitchFamily="34" charset="0"/>
              </a:rPr>
              <a:t> &lt;/</a:t>
            </a:r>
            <a:r>
              <a:rPr lang="en-US" dirty="0" err="1">
                <a:solidFill>
                  <a:schemeClr val="tx1"/>
                </a:solidFill>
                <a:cs typeface="Arial" pitchFamily="34" charset="0"/>
              </a:rPr>
              <a:t>xs:schema</a:t>
            </a:r>
            <a:r>
              <a:rPr lang="en-US" dirty="0">
                <a:solidFill>
                  <a:schemeClr val="tx1"/>
                </a:solidFill>
                <a:cs typeface="Arial" pitchFamily="34" charset="0"/>
              </a:rPr>
              <a:t>&gt;</a:t>
            </a:r>
          </a:p>
          <a:p>
            <a:pPr lvl="1">
              <a:lnSpc>
                <a:spcPct val="135000"/>
              </a:lnSpc>
            </a:pPr>
            <a:endParaRPr lang="en-US" dirty="0">
              <a:solidFill>
                <a:schemeClr val="tx1"/>
              </a:solidFill>
              <a:latin typeface="Candara"/>
            </a:endParaRPr>
          </a:p>
          <a:p>
            <a:pPr lvl="1">
              <a:lnSpc>
                <a:spcPct val="135000"/>
              </a:lnSpc>
            </a:pPr>
            <a:endParaRPr lang="en-US" dirty="0">
              <a:solidFill>
                <a:schemeClr val="tx1"/>
              </a:solidFill>
              <a:latin typeface="Candara"/>
            </a:endParaRPr>
          </a:p>
          <a:p>
            <a:pPr lvl="1">
              <a:lnSpc>
                <a:spcPct val="135000"/>
              </a:lnSpc>
            </a:pPr>
            <a:endParaRPr lang="en-US" dirty="0">
              <a:solidFill>
                <a:schemeClr val="tx1"/>
              </a:solidFill>
              <a:latin typeface="Candara"/>
            </a:endParaRPr>
          </a:p>
          <a:p>
            <a:pPr lvl="1">
              <a:lnSpc>
                <a:spcPct val="135000"/>
              </a:lnSpc>
            </a:pPr>
            <a:endParaRPr lang="en-US" dirty="0">
              <a:solidFill>
                <a:schemeClr val="tx1"/>
              </a:solidFill>
              <a:latin typeface="Candara"/>
            </a:endParaRPr>
          </a:p>
          <a:p>
            <a:pPr lvl="1" algn="ctr">
              <a:lnSpc>
                <a:spcPct val="135000"/>
              </a:lnSpc>
            </a:pPr>
            <a:endParaRPr lang="en-US" dirty="0">
              <a:solidFill>
                <a:schemeClr val="tx1"/>
              </a:solidFill>
              <a:latin typeface="Candara"/>
            </a:endParaRPr>
          </a:p>
          <a:p>
            <a:pPr lvl="1" algn="ctr">
              <a:lnSpc>
                <a:spcPct val="135000"/>
              </a:lnSpc>
            </a:pPr>
            <a:endParaRPr lang="en-US" dirty="0">
              <a:solidFill>
                <a:schemeClr val="tx1"/>
              </a:solidFill>
              <a:latin typeface="Candara"/>
            </a:endParaRPr>
          </a:p>
        </p:txBody>
      </p:sp>
    </p:spTree>
    <p:extLst>
      <p:ext uri="{BB962C8B-B14F-4D97-AF65-F5344CB8AC3E}">
        <p14:creationId xmlns:p14="http://schemas.microsoft.com/office/powerpoint/2010/main" val="36375413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3.1 :</a:t>
            </a:r>
            <a:r>
              <a:rPr lang="en-US" altLang="en-US" sz="1200" dirty="0">
                <a:solidFill>
                  <a:srgbClr val="000000"/>
                </a:solidFill>
              </a:rPr>
              <a:t>V</a:t>
            </a:r>
            <a:r>
              <a:rPr lang="en-US" sz="1200" dirty="0">
                <a:solidFill>
                  <a:srgbClr val="000000"/>
                </a:solidFill>
              </a:rPr>
              <a:t>alidating xml against </a:t>
            </a:r>
            <a:r>
              <a:rPr lang="en-US" sz="1200" dirty="0" err="1">
                <a:solidFill>
                  <a:srgbClr val="000000"/>
                </a:solidFill>
              </a:rPr>
              <a:t>xsd</a:t>
            </a:r>
            <a:r>
              <a:rPr lang="en-US" dirty="0"/>
              <a:t/>
            </a:r>
            <a:br>
              <a:rPr lang="en-US" dirty="0"/>
            </a:br>
            <a:r>
              <a:rPr lang="en-US" dirty="0"/>
              <a:t>Using XSD in XML </a:t>
            </a:r>
            <a:r>
              <a:rPr lang="en-US" dirty="0" smtClean="0"/>
              <a:t>Document</a:t>
            </a:r>
            <a:endParaRPr lang="en-US" dirty="0"/>
          </a:p>
        </p:txBody>
      </p:sp>
      <p:sp>
        <p:nvSpPr>
          <p:cNvPr id="7" name="Content Placeholder 6"/>
          <p:cNvSpPr>
            <a:spLocks noGrp="1"/>
          </p:cNvSpPr>
          <p:nvPr>
            <p:ph idx="1"/>
          </p:nvPr>
        </p:nvSpPr>
        <p:spPr/>
        <p:txBody>
          <a:bodyPr/>
          <a:lstStyle/>
          <a:p>
            <a:r>
              <a:rPr lang="en-US" dirty="0"/>
              <a:t>Example:</a:t>
            </a:r>
          </a:p>
          <a:p>
            <a:pPr marL="0" indent="0">
              <a:buNone/>
            </a:pPr>
            <a:endParaRPr lang="en-US" dirty="0"/>
          </a:p>
        </p:txBody>
      </p:sp>
      <p:sp>
        <p:nvSpPr>
          <p:cNvPr id="251913" name="AutoShape 9"/>
          <p:cNvSpPr>
            <a:spLocks noChangeArrowheads="1"/>
          </p:cNvSpPr>
          <p:nvPr/>
        </p:nvSpPr>
        <p:spPr bwMode="auto">
          <a:xfrm>
            <a:off x="522091" y="2493208"/>
            <a:ext cx="7848600" cy="1914525"/>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smtClean="0">
                <a:solidFill>
                  <a:schemeClr val="tx1"/>
                </a:solidFill>
                <a:latin typeface="Candara"/>
                <a:cs typeface="Arial" pitchFamily="34" charset="0"/>
              </a:rPr>
              <a:t>&lt;</a:t>
            </a:r>
            <a:r>
              <a:rPr lang="en-US" dirty="0">
                <a:solidFill>
                  <a:schemeClr val="tx1"/>
                </a:solidFill>
                <a:cs typeface="Arial" pitchFamily="34" charset="0"/>
              </a:rPr>
              <a:t>note </a:t>
            </a:r>
            <a:r>
              <a:rPr lang="en-US" dirty="0" err="1">
                <a:solidFill>
                  <a:schemeClr val="tx1"/>
                </a:solidFill>
                <a:cs typeface="Arial" pitchFamily="34" charset="0"/>
              </a:rPr>
              <a:t>xmlns</a:t>
            </a:r>
            <a:r>
              <a:rPr lang="en-US" dirty="0">
                <a:solidFill>
                  <a:schemeClr val="tx1"/>
                </a:solidFill>
                <a:cs typeface="Arial" pitchFamily="34" charset="0"/>
              </a:rPr>
              <a:t>="http://www.w3.org/2001/XMLSchema "</a:t>
            </a:r>
            <a:br>
              <a:rPr lang="en-US" dirty="0">
                <a:solidFill>
                  <a:schemeClr val="tx1"/>
                </a:solidFill>
                <a:cs typeface="Arial" pitchFamily="34" charset="0"/>
              </a:rPr>
            </a:br>
            <a:r>
              <a:rPr lang="en-US" dirty="0" err="1">
                <a:solidFill>
                  <a:schemeClr val="tx1"/>
                </a:solidFill>
                <a:cs typeface="Arial" pitchFamily="34" charset="0"/>
              </a:rPr>
              <a:t>xmlns:xsi</a:t>
            </a:r>
            <a:r>
              <a:rPr lang="en-US" dirty="0">
                <a:solidFill>
                  <a:schemeClr val="tx1"/>
                </a:solidFill>
                <a:cs typeface="Arial" pitchFamily="34" charset="0"/>
              </a:rPr>
              <a:t>="http://www.w3.org/2001/XMLSchema-instance"</a:t>
            </a:r>
            <a:br>
              <a:rPr lang="en-US" dirty="0">
                <a:solidFill>
                  <a:schemeClr val="tx1"/>
                </a:solidFill>
                <a:cs typeface="Arial" pitchFamily="34" charset="0"/>
              </a:rPr>
            </a:br>
            <a:r>
              <a:rPr lang="en-US" dirty="0" err="1">
                <a:solidFill>
                  <a:schemeClr val="tx1"/>
                </a:solidFill>
                <a:cs typeface="Arial" pitchFamily="34" charset="0"/>
              </a:rPr>
              <a:t>xsi:schemaLocation</a:t>
            </a:r>
            <a:r>
              <a:rPr lang="en-US" dirty="0">
                <a:solidFill>
                  <a:schemeClr val="tx1"/>
                </a:solidFill>
                <a:cs typeface="Arial" pitchFamily="34" charset="0"/>
              </a:rPr>
              <a:t>=“message.xsd"&gt; </a:t>
            </a:r>
          </a:p>
        </p:txBody>
      </p:sp>
    </p:spTree>
    <p:extLst>
      <p:ext uri="{BB962C8B-B14F-4D97-AF65-F5344CB8AC3E}">
        <p14:creationId xmlns:p14="http://schemas.microsoft.com/office/powerpoint/2010/main" val="12969775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3.1 :</a:t>
            </a:r>
            <a:r>
              <a:rPr lang="en-US" altLang="en-US" sz="1200" dirty="0">
                <a:solidFill>
                  <a:srgbClr val="000000"/>
                </a:solidFill>
              </a:rPr>
              <a:t>V</a:t>
            </a:r>
            <a:r>
              <a:rPr lang="en-US" sz="1200" dirty="0">
                <a:solidFill>
                  <a:srgbClr val="000000"/>
                </a:solidFill>
              </a:rPr>
              <a:t>alidating xml against </a:t>
            </a:r>
            <a:r>
              <a:rPr lang="en-US" sz="1200" dirty="0" err="1">
                <a:solidFill>
                  <a:srgbClr val="000000"/>
                </a:solidFill>
              </a:rPr>
              <a:t>xsd</a:t>
            </a:r>
            <a:r>
              <a:rPr lang="en-US" dirty="0"/>
              <a:t/>
            </a:r>
            <a:br>
              <a:rPr lang="en-US" dirty="0"/>
            </a:br>
            <a:r>
              <a:rPr lang="en-US" dirty="0"/>
              <a:t>XML-Schema </a:t>
            </a:r>
            <a:r>
              <a:rPr lang="en-US" dirty="0" smtClean="0"/>
              <a:t>Definition</a:t>
            </a:r>
            <a:endParaRPr lang="en-US" dirty="0"/>
          </a:p>
        </p:txBody>
      </p:sp>
      <p:sp>
        <p:nvSpPr>
          <p:cNvPr id="6" name="Content Placeholder 5"/>
          <p:cNvSpPr>
            <a:spLocks noGrp="1"/>
          </p:cNvSpPr>
          <p:nvPr>
            <p:ph idx="1"/>
          </p:nvPr>
        </p:nvSpPr>
        <p:spPr/>
        <p:txBody>
          <a:bodyPr/>
          <a:lstStyle/>
          <a:p>
            <a:r>
              <a:rPr lang="en-US" dirty="0"/>
              <a:t>Simple Element:</a:t>
            </a:r>
          </a:p>
          <a:p>
            <a:pPr lvl="1"/>
            <a:r>
              <a:rPr lang="en-US" dirty="0"/>
              <a:t>&lt;</a:t>
            </a:r>
            <a:r>
              <a:rPr lang="en-US" dirty="0" err="1"/>
              <a:t>xs:element</a:t>
            </a:r>
            <a:r>
              <a:rPr lang="en-US" dirty="0"/>
              <a:t> name="title" type="</a:t>
            </a:r>
            <a:r>
              <a:rPr lang="en-US" dirty="0" err="1"/>
              <a:t>xs:string</a:t>
            </a:r>
            <a:r>
              <a:rPr lang="en-US" dirty="0"/>
              <a:t>"/&gt;</a:t>
            </a:r>
          </a:p>
          <a:p>
            <a:r>
              <a:rPr lang="en-US" dirty="0"/>
              <a:t>where “title” is the name of the element and “</a:t>
            </a:r>
            <a:r>
              <a:rPr lang="en-US" dirty="0" err="1"/>
              <a:t>xs:string</a:t>
            </a:r>
            <a:r>
              <a:rPr lang="en-US" dirty="0"/>
              <a:t>” is the data type of the element</a:t>
            </a:r>
          </a:p>
          <a:p>
            <a:r>
              <a:rPr lang="en-US" dirty="0"/>
              <a:t>Specifying default or fixed values:</a:t>
            </a:r>
          </a:p>
          <a:p>
            <a:pPr lvl="1"/>
            <a:r>
              <a:rPr lang="en-US" dirty="0"/>
              <a:t>&lt;</a:t>
            </a:r>
            <a:r>
              <a:rPr lang="en-US" dirty="0" err="1"/>
              <a:t>xs:element</a:t>
            </a:r>
            <a:r>
              <a:rPr lang="en-US" dirty="0"/>
              <a:t> name="title" type="</a:t>
            </a:r>
            <a:r>
              <a:rPr lang="en-US" dirty="0" err="1"/>
              <a:t>xs:string</a:t>
            </a:r>
            <a:r>
              <a:rPr lang="en-US" dirty="0"/>
              <a:t>" default="No Title"/&gt; </a:t>
            </a:r>
          </a:p>
          <a:p>
            <a:pPr lvl="1"/>
            <a:r>
              <a:rPr lang="en-US" dirty="0"/>
              <a:t>&lt;</a:t>
            </a:r>
            <a:r>
              <a:rPr lang="en-US" dirty="0" err="1"/>
              <a:t>xs:element</a:t>
            </a:r>
            <a:r>
              <a:rPr lang="en-US" dirty="0"/>
              <a:t> name="category" type="</a:t>
            </a:r>
            <a:r>
              <a:rPr lang="en-US" dirty="0" err="1"/>
              <a:t>xs:string</a:t>
            </a:r>
            <a:r>
              <a:rPr lang="en-US" dirty="0"/>
              <a:t>" fixed="Common"/&gt;</a:t>
            </a:r>
          </a:p>
          <a:p>
            <a:pPr lvl="1"/>
            <a:endParaRPr lang="en-US" dirty="0"/>
          </a:p>
          <a:p>
            <a:pPr marL="0" indent="0">
              <a:buNone/>
            </a:pPr>
            <a:endParaRPr lang="en-US" dirty="0"/>
          </a:p>
        </p:txBody>
      </p:sp>
    </p:spTree>
    <p:extLst>
      <p:ext uri="{BB962C8B-B14F-4D97-AF65-F5344CB8AC3E}">
        <p14:creationId xmlns:p14="http://schemas.microsoft.com/office/powerpoint/2010/main" val="14588569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3.1 :</a:t>
            </a:r>
            <a:r>
              <a:rPr lang="en-US" altLang="en-US" sz="1200" dirty="0">
                <a:solidFill>
                  <a:srgbClr val="000000"/>
                </a:solidFill>
              </a:rPr>
              <a:t>V</a:t>
            </a:r>
            <a:r>
              <a:rPr lang="en-US" sz="1200" dirty="0">
                <a:solidFill>
                  <a:srgbClr val="000000"/>
                </a:solidFill>
              </a:rPr>
              <a:t>alidating xml against </a:t>
            </a:r>
            <a:r>
              <a:rPr lang="en-US" sz="1200" dirty="0" err="1">
                <a:solidFill>
                  <a:srgbClr val="000000"/>
                </a:solidFill>
              </a:rPr>
              <a:t>xsd</a:t>
            </a:r>
            <a:r>
              <a:rPr lang="en-US" sz="1200" dirty="0"/>
              <a:t/>
            </a:r>
            <a:br>
              <a:rPr lang="en-US" sz="1200" dirty="0"/>
            </a:br>
            <a:r>
              <a:rPr lang="en-US" dirty="0"/>
              <a:t>XML Schema Data </a:t>
            </a:r>
            <a:r>
              <a:rPr lang="en-US" dirty="0" smtClean="0"/>
              <a:t>Types</a:t>
            </a:r>
            <a:endParaRPr lang="en-US" dirty="0"/>
          </a:p>
        </p:txBody>
      </p:sp>
      <p:sp>
        <p:nvSpPr>
          <p:cNvPr id="6" name="Content Placeholder 5"/>
          <p:cNvSpPr>
            <a:spLocks noGrp="1"/>
          </p:cNvSpPr>
          <p:nvPr>
            <p:ph idx="1"/>
          </p:nvPr>
        </p:nvSpPr>
        <p:spPr/>
        <p:txBody>
          <a:bodyPr/>
          <a:lstStyle/>
          <a:p>
            <a:r>
              <a:rPr lang="en-US" dirty="0"/>
              <a:t>XML Schema Data Types belongs to following categories:</a:t>
            </a:r>
          </a:p>
          <a:p>
            <a:pPr lvl="1"/>
            <a:r>
              <a:rPr lang="en-US" dirty="0"/>
              <a:t>XSD String: String data types are used for values that contains character strings. </a:t>
            </a:r>
          </a:p>
          <a:p>
            <a:pPr lvl="1"/>
            <a:r>
              <a:rPr lang="en-US" dirty="0"/>
              <a:t>XSD Date: Date and time data types are used for values that contain date and time. </a:t>
            </a:r>
          </a:p>
          <a:p>
            <a:pPr lvl="1"/>
            <a:r>
              <a:rPr lang="en-US" dirty="0"/>
              <a:t>XSD Numeric: Numeric data types are used for numeric values </a:t>
            </a:r>
          </a:p>
          <a:p>
            <a:pPr lvl="1"/>
            <a:r>
              <a:rPr lang="en-US" dirty="0"/>
              <a:t>XSD </a:t>
            </a:r>
            <a:r>
              <a:rPr lang="en-US" dirty="0" err="1"/>
              <a:t>Misc</a:t>
            </a:r>
            <a:r>
              <a:rPr lang="en-US" dirty="0"/>
              <a:t>: Other miscellaneous data types like </a:t>
            </a:r>
            <a:r>
              <a:rPr lang="en-US" dirty="0" err="1"/>
              <a:t>boolean</a:t>
            </a:r>
            <a:r>
              <a:rPr lang="en-US" dirty="0"/>
              <a:t>, base64Binary, </a:t>
            </a:r>
            <a:r>
              <a:rPr lang="en-US" dirty="0" err="1"/>
              <a:t>hexBinary</a:t>
            </a:r>
            <a:r>
              <a:rPr lang="en-US" dirty="0"/>
              <a:t>, float, double, etc. </a:t>
            </a:r>
          </a:p>
          <a:p>
            <a:pPr lvl="1"/>
            <a:endParaRPr lang="en-US" dirty="0"/>
          </a:p>
          <a:p>
            <a:endParaRPr lang="en-US" dirty="0"/>
          </a:p>
        </p:txBody>
      </p:sp>
    </p:spTree>
    <p:extLst>
      <p:ext uri="{BB962C8B-B14F-4D97-AF65-F5344CB8AC3E}">
        <p14:creationId xmlns:p14="http://schemas.microsoft.com/office/powerpoint/2010/main" val="39780008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3.1 :</a:t>
            </a:r>
            <a:r>
              <a:rPr lang="en-US" altLang="en-US" sz="1200" dirty="0">
                <a:solidFill>
                  <a:srgbClr val="000000"/>
                </a:solidFill>
              </a:rPr>
              <a:t>V</a:t>
            </a:r>
            <a:r>
              <a:rPr lang="en-US" sz="1200" dirty="0">
                <a:solidFill>
                  <a:srgbClr val="000000"/>
                </a:solidFill>
              </a:rPr>
              <a:t>alidating xml against </a:t>
            </a:r>
            <a:r>
              <a:rPr lang="en-US" sz="1200" dirty="0" err="1">
                <a:solidFill>
                  <a:srgbClr val="000000"/>
                </a:solidFill>
              </a:rPr>
              <a:t>xsd</a:t>
            </a:r>
            <a:r>
              <a:rPr lang="en-US" dirty="0"/>
              <a:t/>
            </a:r>
            <a:br>
              <a:rPr lang="en-US" dirty="0"/>
            </a:br>
            <a:r>
              <a:rPr lang="en-US" dirty="0"/>
              <a:t>String </a:t>
            </a:r>
            <a:r>
              <a:rPr lang="en-US" dirty="0" smtClean="0"/>
              <a:t>and Date Data Types</a:t>
            </a:r>
            <a:endParaRPr lang="en-US" dirty="0"/>
          </a:p>
        </p:txBody>
      </p:sp>
      <p:sp>
        <p:nvSpPr>
          <p:cNvPr id="6" name="Content Placeholder 5"/>
          <p:cNvSpPr>
            <a:spLocks noGrp="1"/>
          </p:cNvSpPr>
          <p:nvPr>
            <p:ph idx="1"/>
          </p:nvPr>
        </p:nvSpPr>
        <p:spPr/>
        <p:txBody>
          <a:bodyPr/>
          <a:lstStyle/>
          <a:p>
            <a:r>
              <a:rPr lang="en-US" dirty="0"/>
              <a:t>String Data Type: </a:t>
            </a:r>
          </a:p>
          <a:p>
            <a:pPr lvl="1"/>
            <a:r>
              <a:rPr lang="en-US" dirty="0"/>
              <a:t>&lt;</a:t>
            </a:r>
            <a:r>
              <a:rPr lang="en-US" dirty="0" err="1"/>
              <a:t>xs:element</a:t>
            </a:r>
            <a:r>
              <a:rPr lang="en-US" dirty="0"/>
              <a:t> name=" Author" type="</a:t>
            </a:r>
            <a:r>
              <a:rPr lang="en-US" dirty="0" err="1"/>
              <a:t>xs:string</a:t>
            </a:r>
            <a:r>
              <a:rPr lang="en-US" dirty="0"/>
              <a:t>"/&gt; </a:t>
            </a:r>
          </a:p>
          <a:p>
            <a:pPr lvl="1"/>
            <a:r>
              <a:rPr lang="en-US" dirty="0"/>
              <a:t>	&lt;Author&gt;John Smith&lt;/Author&gt;</a:t>
            </a:r>
          </a:p>
          <a:p>
            <a:r>
              <a:rPr lang="en-US" dirty="0" err="1"/>
              <a:t>NormalizedString</a:t>
            </a:r>
            <a:r>
              <a:rPr lang="en-US" dirty="0"/>
              <a:t> Data Type: </a:t>
            </a:r>
          </a:p>
          <a:p>
            <a:pPr lvl="1"/>
            <a:r>
              <a:rPr lang="en-US" dirty="0"/>
              <a:t>&lt;</a:t>
            </a:r>
            <a:r>
              <a:rPr lang="en-US" dirty="0" err="1"/>
              <a:t>xs:element</a:t>
            </a:r>
            <a:r>
              <a:rPr lang="en-US" dirty="0"/>
              <a:t> name="Author“ type="</a:t>
            </a:r>
            <a:r>
              <a:rPr lang="en-US" dirty="0" err="1"/>
              <a:t>xs:normalizedString</a:t>
            </a:r>
            <a:r>
              <a:rPr lang="en-US" dirty="0"/>
              <a:t>"/&gt;</a:t>
            </a:r>
          </a:p>
          <a:p>
            <a:pPr lvl="1"/>
            <a:r>
              <a:rPr lang="en-US" dirty="0"/>
              <a:t>	&lt;Author&gt;John Smith&lt;/Author&gt;</a:t>
            </a:r>
          </a:p>
          <a:p>
            <a:r>
              <a:rPr lang="en-US" dirty="0"/>
              <a:t>Date Data Type: </a:t>
            </a:r>
          </a:p>
          <a:p>
            <a:pPr lvl="1"/>
            <a:r>
              <a:rPr lang="en-US" dirty="0"/>
              <a:t>&lt;</a:t>
            </a:r>
            <a:r>
              <a:rPr lang="en-US" dirty="0" err="1"/>
              <a:t>xs:element</a:t>
            </a:r>
            <a:r>
              <a:rPr lang="en-US" dirty="0"/>
              <a:t> name=“</a:t>
            </a:r>
            <a:r>
              <a:rPr lang="en-US" dirty="0" err="1"/>
              <a:t>publishdate</a:t>
            </a:r>
            <a:r>
              <a:rPr lang="en-US" dirty="0"/>
              <a:t>" type="</a:t>
            </a:r>
            <a:r>
              <a:rPr lang="en-US" dirty="0" err="1"/>
              <a:t>xs:date</a:t>
            </a:r>
            <a:r>
              <a:rPr lang="en-US" dirty="0"/>
              <a:t>"/&gt; </a:t>
            </a:r>
          </a:p>
          <a:p>
            <a:pPr lvl="1"/>
            <a:r>
              <a:rPr lang="en-US" dirty="0"/>
              <a:t>&lt; </a:t>
            </a:r>
            <a:r>
              <a:rPr lang="en-US" dirty="0" err="1"/>
              <a:t>publishdate</a:t>
            </a:r>
            <a:r>
              <a:rPr lang="en-US" dirty="0"/>
              <a:t>&gt;2002-09-24&lt;/ </a:t>
            </a:r>
            <a:r>
              <a:rPr lang="en-US" dirty="0" err="1"/>
              <a:t>publishdate</a:t>
            </a:r>
            <a:r>
              <a:rPr lang="en-US" dirty="0"/>
              <a:t>&gt; </a:t>
            </a:r>
          </a:p>
          <a:p>
            <a:endParaRPr lang="en-US" dirty="0"/>
          </a:p>
        </p:txBody>
      </p:sp>
    </p:spTree>
    <p:extLst>
      <p:ext uri="{BB962C8B-B14F-4D97-AF65-F5344CB8AC3E}">
        <p14:creationId xmlns:p14="http://schemas.microsoft.com/office/powerpoint/2010/main" val="33490417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3.1 :</a:t>
            </a:r>
            <a:r>
              <a:rPr lang="en-US" altLang="en-US" sz="1200" dirty="0">
                <a:solidFill>
                  <a:srgbClr val="000000"/>
                </a:solidFill>
              </a:rPr>
              <a:t>V</a:t>
            </a:r>
            <a:r>
              <a:rPr lang="en-US" sz="1200" dirty="0">
                <a:solidFill>
                  <a:srgbClr val="000000"/>
                </a:solidFill>
              </a:rPr>
              <a:t>alidating xml against </a:t>
            </a:r>
            <a:r>
              <a:rPr lang="en-US" sz="1200" dirty="0" err="1">
                <a:solidFill>
                  <a:srgbClr val="000000"/>
                </a:solidFill>
              </a:rPr>
              <a:t>xsd</a:t>
            </a:r>
            <a:r>
              <a:rPr lang="en-US" sz="1200" dirty="0"/>
              <a:t/>
            </a:r>
            <a:br>
              <a:rPr lang="en-US" sz="1200" dirty="0"/>
            </a:br>
            <a:r>
              <a:rPr lang="en-US" dirty="0"/>
              <a:t>Numeric </a:t>
            </a:r>
            <a:r>
              <a:rPr lang="en-US" dirty="0" smtClean="0"/>
              <a:t>and Boolean Data </a:t>
            </a:r>
            <a:r>
              <a:rPr lang="en-US" dirty="0"/>
              <a:t>Types </a:t>
            </a:r>
          </a:p>
        </p:txBody>
      </p:sp>
      <p:sp>
        <p:nvSpPr>
          <p:cNvPr id="6" name="Content Placeholder 5"/>
          <p:cNvSpPr>
            <a:spLocks noGrp="1"/>
          </p:cNvSpPr>
          <p:nvPr>
            <p:ph idx="1"/>
          </p:nvPr>
        </p:nvSpPr>
        <p:spPr/>
        <p:txBody>
          <a:bodyPr/>
          <a:lstStyle/>
          <a:p>
            <a:r>
              <a:rPr lang="en-US" dirty="0"/>
              <a:t>Decimal Data Type: </a:t>
            </a:r>
          </a:p>
          <a:p>
            <a:pPr marL="174625" lvl="1" indent="0">
              <a:buNone/>
            </a:pPr>
            <a:r>
              <a:rPr lang="en-US" dirty="0"/>
              <a:t>&lt;</a:t>
            </a:r>
            <a:r>
              <a:rPr lang="en-US" dirty="0" err="1"/>
              <a:t>xs:element</a:t>
            </a:r>
            <a:r>
              <a:rPr lang="en-US" dirty="0"/>
              <a:t> name="price" type="</a:t>
            </a:r>
            <a:r>
              <a:rPr lang="en-US" dirty="0" err="1"/>
              <a:t>xs:decimal</a:t>
            </a:r>
            <a:r>
              <a:rPr lang="en-US" dirty="0"/>
              <a:t>"/&gt; </a:t>
            </a:r>
          </a:p>
          <a:p>
            <a:pPr marL="174625" lvl="1" indent="0">
              <a:buNone/>
            </a:pPr>
            <a:r>
              <a:rPr lang="en-US" dirty="0"/>
              <a:t>	&lt;price&gt;999.50&lt;/price&gt; or</a:t>
            </a:r>
          </a:p>
          <a:p>
            <a:pPr marL="174625" lvl="1" indent="0">
              <a:buNone/>
            </a:pPr>
            <a:r>
              <a:rPr lang="en-US" dirty="0"/>
              <a:t>	&lt;price&gt;+999.5450&lt;/price&gt; or</a:t>
            </a:r>
          </a:p>
          <a:p>
            <a:pPr marL="174625" lvl="1" indent="0">
              <a:buNone/>
            </a:pPr>
            <a:r>
              <a:rPr lang="en-US" dirty="0"/>
              <a:t>	&lt;price&gt;-999.5230&lt;/price&gt;</a:t>
            </a:r>
          </a:p>
          <a:p>
            <a:r>
              <a:rPr lang="en-US" dirty="0"/>
              <a:t>Integer Data Type: </a:t>
            </a:r>
            <a:r>
              <a:rPr lang="en-US" dirty="0" smtClean="0"/>
              <a:t>	</a:t>
            </a:r>
            <a:endParaRPr lang="en-US" dirty="0"/>
          </a:p>
          <a:p>
            <a:pPr marL="174625" lvl="1" indent="0">
              <a:buNone/>
            </a:pPr>
            <a:r>
              <a:rPr lang="en-US" dirty="0"/>
              <a:t>&lt;</a:t>
            </a:r>
            <a:r>
              <a:rPr lang="en-US" dirty="0" err="1"/>
              <a:t>xs:element</a:t>
            </a:r>
            <a:r>
              <a:rPr lang="en-US" dirty="0"/>
              <a:t> name="price" type="</a:t>
            </a:r>
            <a:r>
              <a:rPr lang="en-US" dirty="0" err="1"/>
              <a:t>xs:integer</a:t>
            </a:r>
            <a:r>
              <a:rPr lang="en-US" dirty="0"/>
              <a:t>"/&gt; </a:t>
            </a:r>
          </a:p>
          <a:p>
            <a:pPr marL="174625" lvl="1" indent="0">
              <a:buNone/>
            </a:pPr>
            <a:r>
              <a:rPr lang="en-US" dirty="0"/>
              <a:t>	&lt;price&gt;999&lt;/price&gt; Or </a:t>
            </a:r>
          </a:p>
          <a:p>
            <a:pPr marL="174625" lvl="1" indent="0">
              <a:buNone/>
            </a:pPr>
            <a:r>
              <a:rPr lang="en-US" dirty="0"/>
              <a:t>	&lt;price&gt;+999&lt;/price&gt; Or </a:t>
            </a:r>
          </a:p>
          <a:p>
            <a:pPr marL="174625" lvl="1" indent="0">
              <a:buNone/>
            </a:pPr>
            <a:r>
              <a:rPr lang="en-US" dirty="0"/>
              <a:t>	&lt;price&gt;-999&lt;/price</a:t>
            </a:r>
            <a:r>
              <a:rPr lang="en-US" dirty="0" smtClean="0"/>
              <a:t>&gt;</a:t>
            </a:r>
          </a:p>
          <a:p>
            <a:pPr marL="174625" lvl="1" indent="0">
              <a:buNone/>
            </a:pPr>
            <a:endParaRPr lang="en-US" dirty="0"/>
          </a:p>
          <a:p>
            <a:r>
              <a:rPr lang="en-US" dirty="0"/>
              <a:t>Boolean Data Type: </a:t>
            </a:r>
          </a:p>
          <a:p>
            <a:pPr marL="174625" lvl="1" indent="0">
              <a:buNone/>
            </a:pPr>
            <a:r>
              <a:rPr lang="en-US" dirty="0"/>
              <a:t>&lt;</a:t>
            </a:r>
            <a:r>
              <a:rPr lang="en-US" dirty="0" err="1"/>
              <a:t>xs:element</a:t>
            </a:r>
            <a:r>
              <a:rPr lang="en-US" dirty="0"/>
              <a:t> name="disabled” type="</a:t>
            </a:r>
            <a:r>
              <a:rPr lang="en-US" dirty="0" err="1"/>
              <a:t>xs:boolean</a:t>
            </a:r>
            <a:r>
              <a:rPr lang="en-US" dirty="0"/>
              <a:t>"/&gt; </a:t>
            </a:r>
          </a:p>
          <a:p>
            <a:pPr marL="174625" lvl="1" indent="0">
              <a:buNone/>
            </a:pPr>
            <a:r>
              <a:rPr lang="en-US" dirty="0"/>
              <a:t>	&lt;disabled&gt;true&lt;/disabled&gt; </a:t>
            </a:r>
          </a:p>
          <a:p>
            <a:pPr marL="189411" lvl="1" indent="0">
              <a:buNone/>
            </a:pPr>
            <a:endParaRPr lang="en-US" dirty="0"/>
          </a:p>
        </p:txBody>
      </p:sp>
    </p:spTree>
    <p:extLst>
      <p:ext uri="{BB962C8B-B14F-4D97-AF65-F5344CB8AC3E}">
        <p14:creationId xmlns:p14="http://schemas.microsoft.com/office/powerpoint/2010/main" val="4177213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3.1 :</a:t>
            </a:r>
            <a:r>
              <a:rPr lang="en-US" altLang="en-US" sz="1200" dirty="0">
                <a:solidFill>
                  <a:srgbClr val="000000"/>
                </a:solidFill>
              </a:rPr>
              <a:t>V</a:t>
            </a:r>
            <a:r>
              <a:rPr lang="en-US" sz="1200" dirty="0">
                <a:solidFill>
                  <a:srgbClr val="000000"/>
                </a:solidFill>
              </a:rPr>
              <a:t>alidating xml against </a:t>
            </a:r>
            <a:r>
              <a:rPr lang="en-US" sz="1200" dirty="0" err="1">
                <a:solidFill>
                  <a:srgbClr val="000000"/>
                </a:solidFill>
              </a:rPr>
              <a:t>xsd</a:t>
            </a:r>
            <a:r>
              <a:rPr lang="en-US" dirty="0"/>
              <a:t/>
            </a:r>
            <a:br>
              <a:rPr lang="en-US" dirty="0"/>
            </a:br>
            <a:r>
              <a:rPr lang="en-US" dirty="0"/>
              <a:t>Attribute in </a:t>
            </a:r>
            <a:r>
              <a:rPr lang="en-US" dirty="0" smtClean="0"/>
              <a:t>XSD</a:t>
            </a:r>
            <a:endParaRPr lang="en-US" dirty="0"/>
          </a:p>
        </p:txBody>
      </p:sp>
      <p:sp>
        <p:nvSpPr>
          <p:cNvPr id="6" name="Content Placeholder 5"/>
          <p:cNvSpPr>
            <a:spLocks noGrp="1"/>
          </p:cNvSpPr>
          <p:nvPr>
            <p:ph idx="1"/>
          </p:nvPr>
        </p:nvSpPr>
        <p:spPr/>
        <p:txBody>
          <a:bodyPr/>
          <a:lstStyle/>
          <a:p>
            <a:r>
              <a:rPr lang="en-US" dirty="0"/>
              <a:t>Defining an Attribute: </a:t>
            </a:r>
          </a:p>
          <a:p>
            <a:pPr marL="174625" lvl="1" indent="0">
              <a:buNone/>
            </a:pPr>
            <a:r>
              <a:rPr lang="en-US" dirty="0"/>
              <a:t>&lt;</a:t>
            </a:r>
            <a:r>
              <a:rPr lang="en-US" dirty="0" err="1"/>
              <a:t>xs:attribute</a:t>
            </a:r>
            <a:r>
              <a:rPr lang="en-US" dirty="0"/>
              <a:t> name=“</a:t>
            </a:r>
            <a:r>
              <a:rPr lang="en-US" dirty="0" err="1"/>
              <a:t>AuthorID</a:t>
            </a:r>
            <a:r>
              <a:rPr lang="en-US" dirty="0"/>
              <a:t>” type=“</a:t>
            </a:r>
            <a:r>
              <a:rPr lang="en-US" dirty="0" err="1"/>
              <a:t>xs:string</a:t>
            </a:r>
            <a:r>
              <a:rPr lang="en-US" dirty="0"/>
              <a:t>"/&gt; </a:t>
            </a:r>
          </a:p>
          <a:p>
            <a:pPr marL="174625" lvl="1" indent="0">
              <a:buNone/>
            </a:pPr>
            <a:r>
              <a:rPr lang="en-US" dirty="0"/>
              <a:t>where “</a:t>
            </a:r>
            <a:r>
              <a:rPr lang="en-US" dirty="0" err="1"/>
              <a:t>AuthorID</a:t>
            </a:r>
            <a:r>
              <a:rPr lang="en-US" dirty="0"/>
              <a:t>” is the name of the attribute and “</a:t>
            </a:r>
            <a:r>
              <a:rPr lang="en-US" dirty="0" err="1"/>
              <a:t>xs:string</a:t>
            </a:r>
            <a:r>
              <a:rPr lang="en-US" dirty="0"/>
              <a:t>” specifies the data type of the attribute. </a:t>
            </a:r>
          </a:p>
          <a:p>
            <a:r>
              <a:rPr lang="en-US" dirty="0"/>
              <a:t>Creating Optional and Required Attributes:</a:t>
            </a:r>
          </a:p>
          <a:p>
            <a:pPr marL="174625" lvl="1" indent="0">
              <a:buNone/>
            </a:pPr>
            <a:r>
              <a:rPr lang="en-US" dirty="0"/>
              <a:t>&lt;</a:t>
            </a:r>
            <a:r>
              <a:rPr lang="en-US" dirty="0" err="1"/>
              <a:t>xs:attribute</a:t>
            </a:r>
            <a:r>
              <a:rPr lang="en-US" dirty="0"/>
              <a:t> name=“</a:t>
            </a:r>
            <a:r>
              <a:rPr lang="en-US" dirty="0" err="1"/>
              <a:t>btype</a:t>
            </a:r>
            <a:r>
              <a:rPr lang="en-US" dirty="0"/>
              <a:t>" type="</a:t>
            </a:r>
            <a:r>
              <a:rPr lang="en-US" dirty="0" err="1"/>
              <a:t>xs:string</a:t>
            </a:r>
            <a:r>
              <a:rPr lang="en-US" dirty="0"/>
              <a:t>" use="required"/&gt;</a:t>
            </a:r>
          </a:p>
          <a:p>
            <a:pPr marL="174625" lvl="1" indent="0">
              <a:buNone/>
            </a:pPr>
            <a:r>
              <a:rPr lang="en-US" dirty="0"/>
              <a:t>Attributes are optional by default</a:t>
            </a:r>
          </a:p>
          <a:p>
            <a:endParaRPr lang="en-US" dirty="0"/>
          </a:p>
        </p:txBody>
      </p:sp>
    </p:spTree>
    <p:extLst>
      <p:ext uri="{BB962C8B-B14F-4D97-AF65-F5344CB8AC3E}">
        <p14:creationId xmlns:p14="http://schemas.microsoft.com/office/powerpoint/2010/main" val="688408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3.1 :</a:t>
            </a:r>
            <a:r>
              <a:rPr lang="en-US" altLang="en-US" sz="1200" dirty="0">
                <a:solidFill>
                  <a:srgbClr val="000000"/>
                </a:solidFill>
              </a:rPr>
              <a:t>V</a:t>
            </a:r>
            <a:r>
              <a:rPr lang="en-US" sz="1200" dirty="0">
                <a:solidFill>
                  <a:srgbClr val="000000"/>
                </a:solidFill>
              </a:rPr>
              <a:t>alidating xml against </a:t>
            </a:r>
            <a:r>
              <a:rPr lang="en-US" sz="1200" dirty="0" err="1" smtClean="0">
                <a:solidFill>
                  <a:srgbClr val="000000"/>
                </a:solidFill>
              </a:rPr>
              <a:t>xsd</a:t>
            </a:r>
            <a:r>
              <a:rPr lang="en-US" sz="1200" dirty="0"/>
              <a:t/>
            </a:r>
            <a:br>
              <a:rPr lang="en-US" sz="1200" dirty="0"/>
            </a:br>
            <a:r>
              <a:rPr lang="en-US" dirty="0"/>
              <a:t>Complex Type </a:t>
            </a:r>
            <a:r>
              <a:rPr lang="en-US" dirty="0" smtClean="0"/>
              <a:t>Element</a:t>
            </a:r>
            <a:endParaRPr lang="en-US" dirty="0"/>
          </a:p>
        </p:txBody>
      </p:sp>
      <p:sp>
        <p:nvSpPr>
          <p:cNvPr id="6" name="Content Placeholder 5"/>
          <p:cNvSpPr>
            <a:spLocks noGrp="1"/>
          </p:cNvSpPr>
          <p:nvPr>
            <p:ph idx="1"/>
          </p:nvPr>
        </p:nvSpPr>
        <p:spPr/>
        <p:txBody>
          <a:bodyPr/>
          <a:lstStyle/>
          <a:p>
            <a:r>
              <a:rPr lang="en-US" dirty="0"/>
              <a:t>Illustration:</a:t>
            </a:r>
          </a:p>
          <a:p>
            <a:endParaRPr lang="en-US" dirty="0"/>
          </a:p>
        </p:txBody>
      </p:sp>
      <p:sp>
        <p:nvSpPr>
          <p:cNvPr id="260107" name="AutoShape 11"/>
          <p:cNvSpPr>
            <a:spLocks noChangeArrowheads="1"/>
          </p:cNvSpPr>
          <p:nvPr/>
        </p:nvSpPr>
        <p:spPr bwMode="auto">
          <a:xfrm>
            <a:off x="708252" y="1842294"/>
            <a:ext cx="7848600" cy="381000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r>
              <a:rPr lang="en-US" dirty="0">
                <a:solidFill>
                  <a:schemeClr val="tx1"/>
                </a:solidFill>
                <a:cs typeface="Arial" pitchFamily="34" charset="0"/>
              </a:rPr>
              <a:t>&lt;</a:t>
            </a:r>
            <a:r>
              <a:rPr lang="en-US" dirty="0" err="1">
                <a:solidFill>
                  <a:schemeClr val="tx1"/>
                </a:solidFill>
                <a:cs typeface="Arial" pitchFamily="34" charset="0"/>
              </a:rPr>
              <a:t>xs:element</a:t>
            </a:r>
            <a:r>
              <a:rPr lang="en-US" dirty="0">
                <a:solidFill>
                  <a:schemeClr val="tx1"/>
                </a:solidFill>
                <a:cs typeface="Arial" pitchFamily="34" charset="0"/>
              </a:rPr>
              <a:t> name=“book"&gt;  </a:t>
            </a:r>
          </a:p>
          <a:p>
            <a:pPr lvl="1">
              <a:lnSpc>
                <a:spcPct val="135000"/>
              </a:lnSpc>
            </a:pPr>
            <a:r>
              <a:rPr lang="en-US" dirty="0">
                <a:solidFill>
                  <a:schemeClr val="tx1"/>
                </a:solidFill>
                <a:cs typeface="Arial" pitchFamily="34" charset="0"/>
              </a:rPr>
              <a:t>&lt;</a:t>
            </a:r>
            <a:r>
              <a:rPr lang="en-US" dirty="0" err="1">
                <a:solidFill>
                  <a:schemeClr val="tx1"/>
                </a:solidFill>
                <a:cs typeface="Arial" pitchFamily="34" charset="0"/>
              </a:rPr>
              <a:t>xs:complexType</a:t>
            </a:r>
            <a:r>
              <a:rPr lang="en-US" dirty="0">
                <a:solidFill>
                  <a:schemeClr val="tx1"/>
                </a:solidFill>
                <a:cs typeface="Arial" pitchFamily="34" charset="0"/>
              </a:rPr>
              <a:t>&gt; </a:t>
            </a:r>
          </a:p>
          <a:p>
            <a:pPr lvl="1">
              <a:lnSpc>
                <a:spcPct val="135000"/>
              </a:lnSpc>
            </a:pPr>
            <a:r>
              <a:rPr lang="en-US" dirty="0">
                <a:solidFill>
                  <a:schemeClr val="tx1"/>
                </a:solidFill>
                <a:cs typeface="Arial" pitchFamily="34" charset="0"/>
              </a:rPr>
              <a:t>   &lt;</a:t>
            </a:r>
            <a:r>
              <a:rPr lang="en-US" dirty="0" err="1">
                <a:solidFill>
                  <a:schemeClr val="tx1"/>
                </a:solidFill>
                <a:cs typeface="Arial" pitchFamily="34" charset="0"/>
              </a:rPr>
              <a:t>xs:sequence</a:t>
            </a:r>
            <a:r>
              <a:rPr lang="en-US" dirty="0">
                <a:solidFill>
                  <a:schemeClr val="tx1"/>
                </a:solidFill>
                <a:cs typeface="Arial" pitchFamily="34" charset="0"/>
              </a:rPr>
              <a:t>&gt; </a:t>
            </a:r>
          </a:p>
          <a:p>
            <a:pPr lvl="1">
              <a:lnSpc>
                <a:spcPct val="135000"/>
              </a:lnSpc>
            </a:pPr>
            <a:r>
              <a:rPr lang="en-US" dirty="0">
                <a:solidFill>
                  <a:schemeClr val="tx1"/>
                </a:solidFill>
                <a:cs typeface="Arial" pitchFamily="34" charset="0"/>
              </a:rPr>
              <a:t>     &lt;</a:t>
            </a:r>
            <a:r>
              <a:rPr lang="en-US" dirty="0" err="1">
                <a:solidFill>
                  <a:schemeClr val="tx1"/>
                </a:solidFill>
                <a:cs typeface="Arial" pitchFamily="34" charset="0"/>
              </a:rPr>
              <a:t>xs:element</a:t>
            </a:r>
            <a:r>
              <a:rPr lang="en-US" dirty="0">
                <a:solidFill>
                  <a:schemeClr val="tx1"/>
                </a:solidFill>
                <a:cs typeface="Arial" pitchFamily="34" charset="0"/>
              </a:rPr>
              <a:t> name=“title" type="</a:t>
            </a:r>
            <a:r>
              <a:rPr lang="en-US" dirty="0" err="1">
                <a:solidFill>
                  <a:schemeClr val="tx1"/>
                </a:solidFill>
                <a:cs typeface="Arial" pitchFamily="34" charset="0"/>
              </a:rPr>
              <a:t>xs:string</a:t>
            </a:r>
            <a:r>
              <a:rPr lang="en-US" dirty="0">
                <a:solidFill>
                  <a:schemeClr val="tx1"/>
                </a:solidFill>
                <a:cs typeface="Arial" pitchFamily="34" charset="0"/>
              </a:rPr>
              <a:t>"/&gt;  </a:t>
            </a:r>
          </a:p>
          <a:p>
            <a:pPr lvl="1">
              <a:lnSpc>
                <a:spcPct val="135000"/>
              </a:lnSpc>
            </a:pPr>
            <a:r>
              <a:rPr lang="en-US" dirty="0">
                <a:solidFill>
                  <a:schemeClr val="tx1"/>
                </a:solidFill>
                <a:cs typeface="Arial" pitchFamily="34" charset="0"/>
              </a:rPr>
              <a:t>    &lt;</a:t>
            </a:r>
            <a:r>
              <a:rPr lang="en-US" dirty="0" err="1">
                <a:solidFill>
                  <a:schemeClr val="tx1"/>
                </a:solidFill>
                <a:cs typeface="Arial" pitchFamily="34" charset="0"/>
              </a:rPr>
              <a:t>xs:element</a:t>
            </a:r>
            <a:r>
              <a:rPr lang="en-US" dirty="0">
                <a:solidFill>
                  <a:schemeClr val="tx1"/>
                </a:solidFill>
                <a:cs typeface="Arial" pitchFamily="34" charset="0"/>
              </a:rPr>
              <a:t> name=“author" type="</a:t>
            </a:r>
            <a:r>
              <a:rPr lang="en-US" dirty="0" err="1">
                <a:solidFill>
                  <a:schemeClr val="tx1"/>
                </a:solidFill>
                <a:cs typeface="Arial" pitchFamily="34" charset="0"/>
              </a:rPr>
              <a:t>xs:string</a:t>
            </a:r>
            <a:r>
              <a:rPr lang="en-US" dirty="0">
                <a:solidFill>
                  <a:schemeClr val="tx1"/>
                </a:solidFill>
                <a:cs typeface="Arial" pitchFamily="34" charset="0"/>
              </a:rPr>
              <a:t>"/&gt;   </a:t>
            </a:r>
          </a:p>
          <a:p>
            <a:pPr lvl="1">
              <a:lnSpc>
                <a:spcPct val="135000"/>
              </a:lnSpc>
            </a:pPr>
            <a:r>
              <a:rPr lang="en-US" dirty="0">
                <a:solidFill>
                  <a:schemeClr val="tx1"/>
                </a:solidFill>
                <a:cs typeface="Arial" pitchFamily="34" charset="0"/>
              </a:rPr>
              <a:t>  &lt;/</a:t>
            </a:r>
            <a:r>
              <a:rPr lang="en-US" dirty="0" err="1">
                <a:solidFill>
                  <a:schemeClr val="tx1"/>
                </a:solidFill>
                <a:cs typeface="Arial" pitchFamily="34" charset="0"/>
              </a:rPr>
              <a:t>xs:sequence</a:t>
            </a:r>
            <a:r>
              <a:rPr lang="en-US" dirty="0">
                <a:solidFill>
                  <a:schemeClr val="tx1"/>
                </a:solidFill>
                <a:cs typeface="Arial" pitchFamily="34" charset="0"/>
              </a:rPr>
              <a:t>&gt;  </a:t>
            </a:r>
          </a:p>
          <a:p>
            <a:pPr lvl="1">
              <a:lnSpc>
                <a:spcPct val="135000"/>
              </a:lnSpc>
            </a:pPr>
            <a:r>
              <a:rPr lang="en-US" dirty="0">
                <a:solidFill>
                  <a:schemeClr val="tx1"/>
                </a:solidFill>
                <a:cs typeface="Arial" pitchFamily="34" charset="0"/>
              </a:rPr>
              <a:t>&lt;/</a:t>
            </a:r>
            <a:r>
              <a:rPr lang="en-US" dirty="0" err="1">
                <a:solidFill>
                  <a:schemeClr val="tx1"/>
                </a:solidFill>
                <a:cs typeface="Arial" pitchFamily="34" charset="0"/>
              </a:rPr>
              <a:t>xs:complexType</a:t>
            </a:r>
            <a:r>
              <a:rPr lang="en-US" dirty="0">
                <a:solidFill>
                  <a:schemeClr val="tx1"/>
                </a:solidFill>
                <a:cs typeface="Arial" pitchFamily="34" charset="0"/>
              </a:rPr>
              <a:t>&gt; </a:t>
            </a:r>
          </a:p>
          <a:p>
            <a:pPr lvl="1">
              <a:lnSpc>
                <a:spcPct val="135000"/>
              </a:lnSpc>
            </a:pPr>
            <a:r>
              <a:rPr lang="en-US" dirty="0">
                <a:solidFill>
                  <a:schemeClr val="tx1"/>
                </a:solidFill>
                <a:cs typeface="Arial" pitchFamily="34" charset="0"/>
              </a:rPr>
              <a:t>&lt;/</a:t>
            </a:r>
            <a:r>
              <a:rPr lang="en-US" dirty="0" err="1">
                <a:solidFill>
                  <a:schemeClr val="tx1"/>
                </a:solidFill>
                <a:cs typeface="Arial" pitchFamily="34" charset="0"/>
              </a:rPr>
              <a:t>xs:element</a:t>
            </a:r>
            <a:r>
              <a:rPr lang="en-US" dirty="0">
                <a:solidFill>
                  <a:schemeClr val="tx1"/>
                </a:solidFill>
                <a:cs typeface="Arial" pitchFamily="34" charset="0"/>
              </a:rPr>
              <a:t>&gt;</a:t>
            </a: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gn="ctr">
              <a:lnSpc>
                <a:spcPct val="135000"/>
              </a:lnSpc>
            </a:pPr>
            <a:endParaRPr lang="en-US" dirty="0">
              <a:solidFill>
                <a:schemeClr val="tx1"/>
              </a:solidFill>
              <a:latin typeface="Candara"/>
              <a:cs typeface="Arial" pitchFamily="34" charset="0"/>
            </a:endParaRPr>
          </a:p>
          <a:p>
            <a:pPr lvl="1" algn="ctr">
              <a:lnSpc>
                <a:spcPct val="135000"/>
              </a:lnSpc>
            </a:pPr>
            <a:endParaRPr lang="en-US" dirty="0">
              <a:solidFill>
                <a:schemeClr val="tx1"/>
              </a:solidFill>
              <a:latin typeface="Candara"/>
              <a:cs typeface="Arial" pitchFamily="34" charset="0"/>
            </a:endParaRPr>
          </a:p>
        </p:txBody>
      </p:sp>
    </p:spTree>
    <p:extLst>
      <p:ext uri="{BB962C8B-B14F-4D97-AF65-F5344CB8AC3E}">
        <p14:creationId xmlns:p14="http://schemas.microsoft.com/office/powerpoint/2010/main" val="22601353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t>Lesson Objectives</a:t>
            </a:r>
          </a:p>
        </p:txBody>
      </p:sp>
      <p:sp>
        <p:nvSpPr>
          <p:cNvPr id="4" name="Content Placeholder 3"/>
          <p:cNvSpPr>
            <a:spLocks noGrp="1"/>
          </p:cNvSpPr>
          <p:nvPr>
            <p:ph idx="1"/>
          </p:nvPr>
        </p:nvSpPr>
        <p:spPr/>
        <p:txBody>
          <a:bodyPr/>
          <a:lstStyle/>
          <a:p>
            <a:r>
              <a:rPr lang="en-US" sz="2800" dirty="0"/>
              <a:t>To understand the following concepts</a:t>
            </a:r>
          </a:p>
          <a:p>
            <a:pPr lvl="1"/>
            <a:r>
              <a:rPr lang="en-US" altLang="en-US" sz="1800" dirty="0" smtClean="0">
                <a:solidFill>
                  <a:srgbClr val="000000"/>
                </a:solidFill>
              </a:rPr>
              <a:t>V</a:t>
            </a:r>
            <a:r>
              <a:rPr lang="en-US" sz="1800" dirty="0" smtClean="0">
                <a:solidFill>
                  <a:srgbClr val="000000"/>
                </a:solidFill>
              </a:rPr>
              <a:t>alidating </a:t>
            </a:r>
            <a:r>
              <a:rPr lang="en-US" sz="1800" dirty="0">
                <a:solidFill>
                  <a:srgbClr val="000000"/>
                </a:solidFill>
              </a:rPr>
              <a:t>xml against </a:t>
            </a:r>
            <a:r>
              <a:rPr lang="en-US" sz="1800" dirty="0" err="1">
                <a:solidFill>
                  <a:srgbClr val="000000"/>
                </a:solidFill>
              </a:rPr>
              <a:t>xsd</a:t>
            </a:r>
            <a:endParaRPr lang="en-US" sz="1800" dirty="0">
              <a:solidFill>
                <a:srgbClr val="000000"/>
              </a:solidFill>
            </a:endParaRPr>
          </a:p>
          <a:p>
            <a:pPr lvl="1"/>
            <a:r>
              <a:rPr lang="en-US" altLang="en-US" sz="1800" dirty="0" smtClean="0">
                <a:solidFill>
                  <a:srgbClr val="000000"/>
                </a:solidFill>
              </a:rPr>
              <a:t>Simple </a:t>
            </a:r>
            <a:r>
              <a:rPr lang="en-US" altLang="en-US" sz="1800" dirty="0">
                <a:solidFill>
                  <a:srgbClr val="000000"/>
                </a:solidFill>
              </a:rPr>
              <a:t>Type restriction</a:t>
            </a:r>
          </a:p>
          <a:p>
            <a:endParaRPr lang="en-US" dirty="0"/>
          </a:p>
        </p:txBody>
      </p:sp>
    </p:spTree>
    <p:extLst>
      <p:ext uri="{BB962C8B-B14F-4D97-AF65-F5344CB8AC3E}">
        <p14:creationId xmlns:p14="http://schemas.microsoft.com/office/powerpoint/2010/main" val="40360924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1200" dirty="0"/>
              <a:t>3.1 :</a:t>
            </a:r>
            <a:r>
              <a:rPr lang="en-US" altLang="en-US" sz="1200" dirty="0">
                <a:solidFill>
                  <a:srgbClr val="000000"/>
                </a:solidFill>
              </a:rPr>
              <a:t>V</a:t>
            </a:r>
            <a:r>
              <a:rPr lang="en-US" sz="1200" dirty="0">
                <a:solidFill>
                  <a:srgbClr val="000000"/>
                </a:solidFill>
              </a:rPr>
              <a:t>alidating xml against </a:t>
            </a:r>
            <a:r>
              <a:rPr lang="en-US" sz="1200" dirty="0" err="1">
                <a:solidFill>
                  <a:srgbClr val="000000"/>
                </a:solidFill>
              </a:rPr>
              <a:t>xsd</a:t>
            </a:r>
            <a:r>
              <a:rPr lang="en-US" dirty="0"/>
              <a:t/>
            </a:r>
            <a:br>
              <a:rPr lang="en-US" dirty="0"/>
            </a:br>
            <a:r>
              <a:rPr lang="en-US" dirty="0"/>
              <a:t>Types of </a:t>
            </a:r>
            <a:r>
              <a:rPr lang="en-US" dirty="0" smtClean="0"/>
              <a:t>Indicators</a:t>
            </a:r>
            <a:endParaRPr lang="en-US" dirty="0"/>
          </a:p>
        </p:txBody>
      </p:sp>
      <p:sp>
        <p:nvSpPr>
          <p:cNvPr id="10" name="Content Placeholder 9"/>
          <p:cNvSpPr>
            <a:spLocks noGrp="1"/>
          </p:cNvSpPr>
          <p:nvPr>
            <p:ph idx="1"/>
          </p:nvPr>
        </p:nvSpPr>
        <p:spPr/>
        <p:txBody>
          <a:bodyPr/>
          <a:lstStyle/>
          <a:p>
            <a:r>
              <a:rPr lang="en-US" dirty="0"/>
              <a:t>We have seven types of indicators:</a:t>
            </a:r>
          </a:p>
          <a:p>
            <a:pPr lvl="1"/>
            <a:r>
              <a:rPr lang="en-US" dirty="0"/>
              <a:t>Order indicators:</a:t>
            </a:r>
          </a:p>
          <a:p>
            <a:pPr lvl="2"/>
            <a:r>
              <a:rPr lang="en-US" dirty="0"/>
              <a:t>All </a:t>
            </a:r>
          </a:p>
          <a:p>
            <a:pPr lvl="2"/>
            <a:r>
              <a:rPr lang="en-US" dirty="0"/>
              <a:t>Choice </a:t>
            </a:r>
          </a:p>
          <a:p>
            <a:pPr lvl="2"/>
            <a:r>
              <a:rPr lang="en-US" dirty="0"/>
              <a:t>Sequence </a:t>
            </a:r>
          </a:p>
          <a:p>
            <a:r>
              <a:rPr lang="en-US" dirty="0"/>
              <a:t>Occurrence indicators:</a:t>
            </a:r>
          </a:p>
          <a:p>
            <a:pPr lvl="1"/>
            <a:r>
              <a:rPr lang="en-US" dirty="0" err="1"/>
              <a:t>maxOccurs</a:t>
            </a:r>
            <a:r>
              <a:rPr lang="en-US" dirty="0"/>
              <a:t> </a:t>
            </a:r>
          </a:p>
          <a:p>
            <a:pPr lvl="1"/>
            <a:r>
              <a:rPr lang="en-US" dirty="0" err="1"/>
              <a:t>minOccurs</a:t>
            </a:r>
            <a:r>
              <a:rPr lang="en-US" dirty="0"/>
              <a:t> </a:t>
            </a:r>
          </a:p>
          <a:p>
            <a:r>
              <a:rPr lang="en-US" dirty="0"/>
              <a:t>Group indicators:</a:t>
            </a:r>
          </a:p>
          <a:p>
            <a:pPr lvl="1"/>
            <a:r>
              <a:rPr lang="en-US" dirty="0"/>
              <a:t>Group name </a:t>
            </a:r>
          </a:p>
          <a:p>
            <a:pPr lvl="1"/>
            <a:r>
              <a:rPr lang="en-US" dirty="0" err="1"/>
              <a:t>attributeGroup</a:t>
            </a:r>
            <a:r>
              <a:rPr lang="en-US" dirty="0"/>
              <a:t> name </a:t>
            </a:r>
          </a:p>
        </p:txBody>
      </p:sp>
    </p:spTree>
    <p:extLst>
      <p:ext uri="{BB962C8B-B14F-4D97-AF65-F5344CB8AC3E}">
        <p14:creationId xmlns:p14="http://schemas.microsoft.com/office/powerpoint/2010/main" val="20862934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3.1 :</a:t>
            </a:r>
            <a:r>
              <a:rPr lang="en-US" altLang="en-US" sz="1200" dirty="0">
                <a:solidFill>
                  <a:srgbClr val="000000"/>
                </a:solidFill>
              </a:rPr>
              <a:t>V</a:t>
            </a:r>
            <a:r>
              <a:rPr lang="en-US" sz="1200" dirty="0">
                <a:solidFill>
                  <a:srgbClr val="000000"/>
                </a:solidFill>
              </a:rPr>
              <a:t>alidating xml against </a:t>
            </a:r>
            <a:r>
              <a:rPr lang="en-US" sz="1200" dirty="0" err="1">
                <a:solidFill>
                  <a:srgbClr val="000000"/>
                </a:solidFill>
              </a:rPr>
              <a:t>xsd</a:t>
            </a:r>
            <a:r>
              <a:rPr lang="en-US" dirty="0"/>
              <a:t/>
            </a:r>
            <a:br>
              <a:rPr lang="en-US" dirty="0"/>
            </a:br>
            <a:r>
              <a:rPr lang="en-US" dirty="0"/>
              <a:t>All </a:t>
            </a:r>
            <a:r>
              <a:rPr lang="en-US" dirty="0" smtClean="0"/>
              <a:t>Indicator</a:t>
            </a:r>
            <a:endParaRPr lang="en-US" dirty="0"/>
          </a:p>
        </p:txBody>
      </p:sp>
      <p:sp>
        <p:nvSpPr>
          <p:cNvPr id="6" name="Content Placeholder 5"/>
          <p:cNvSpPr>
            <a:spLocks noGrp="1"/>
          </p:cNvSpPr>
          <p:nvPr>
            <p:ph idx="1"/>
          </p:nvPr>
        </p:nvSpPr>
        <p:spPr/>
        <p:txBody>
          <a:bodyPr/>
          <a:lstStyle/>
          <a:p>
            <a:r>
              <a:rPr lang="en-US" dirty="0"/>
              <a:t>The &lt;all&gt; indicator specifies, by default, that the child elements can appear in any order and that each child element must occur once and only once</a:t>
            </a:r>
          </a:p>
          <a:p>
            <a:pPr marL="0" indent="0">
              <a:buNone/>
            </a:pPr>
            <a:endParaRPr lang="en-US" dirty="0"/>
          </a:p>
        </p:txBody>
      </p:sp>
      <p:sp>
        <p:nvSpPr>
          <p:cNvPr id="274441" name="AutoShape 9"/>
          <p:cNvSpPr>
            <a:spLocks noChangeArrowheads="1"/>
          </p:cNvSpPr>
          <p:nvPr/>
        </p:nvSpPr>
        <p:spPr bwMode="auto">
          <a:xfrm>
            <a:off x="685800" y="2593074"/>
            <a:ext cx="7848600" cy="3426725"/>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smtClean="0">
                <a:latin typeface="Candara"/>
                <a:cs typeface="Arial" pitchFamily="34" charset="0"/>
              </a:rPr>
              <a:t>&lt;</a:t>
            </a:r>
            <a:r>
              <a:rPr lang="en-US" dirty="0" err="1" smtClean="0">
                <a:cs typeface="Arial" pitchFamily="34" charset="0"/>
              </a:rPr>
              <a:t>xs:element</a:t>
            </a:r>
            <a:r>
              <a:rPr lang="en-US" dirty="0" smtClean="0">
                <a:cs typeface="Arial" pitchFamily="34" charset="0"/>
              </a:rPr>
              <a:t> name=“book"&gt; </a:t>
            </a:r>
          </a:p>
          <a:p>
            <a:pPr lvl="1">
              <a:lnSpc>
                <a:spcPct val="135000"/>
              </a:lnSpc>
            </a:pPr>
            <a:r>
              <a:rPr lang="en-US" dirty="0" smtClean="0">
                <a:cs typeface="Arial" pitchFamily="34" charset="0"/>
              </a:rPr>
              <a:t> &lt;</a:t>
            </a:r>
            <a:r>
              <a:rPr lang="en-US" dirty="0" err="1" smtClean="0">
                <a:cs typeface="Arial" pitchFamily="34" charset="0"/>
              </a:rPr>
              <a:t>xs:complexType</a:t>
            </a:r>
            <a:r>
              <a:rPr lang="en-US" dirty="0" smtClean="0">
                <a:cs typeface="Arial" pitchFamily="34" charset="0"/>
              </a:rPr>
              <a:t>&gt;</a:t>
            </a:r>
          </a:p>
          <a:p>
            <a:pPr lvl="1">
              <a:lnSpc>
                <a:spcPct val="135000"/>
              </a:lnSpc>
            </a:pPr>
            <a:r>
              <a:rPr lang="en-US" dirty="0" smtClean="0">
                <a:cs typeface="Arial" pitchFamily="34" charset="0"/>
              </a:rPr>
              <a:t> &lt;</a:t>
            </a:r>
            <a:r>
              <a:rPr lang="en-US" dirty="0" err="1" smtClean="0">
                <a:cs typeface="Arial" pitchFamily="34" charset="0"/>
              </a:rPr>
              <a:t>xs:all</a:t>
            </a:r>
            <a:r>
              <a:rPr lang="en-US" dirty="0" smtClean="0">
                <a:cs typeface="Arial" pitchFamily="34" charset="0"/>
              </a:rPr>
              <a:t>&gt; </a:t>
            </a:r>
          </a:p>
          <a:p>
            <a:pPr lvl="1">
              <a:lnSpc>
                <a:spcPct val="135000"/>
              </a:lnSpc>
            </a:pPr>
            <a:r>
              <a:rPr lang="en-US" dirty="0" smtClean="0">
                <a:cs typeface="Arial" pitchFamily="34" charset="0"/>
              </a:rPr>
              <a:t>&lt;</a:t>
            </a:r>
            <a:r>
              <a:rPr lang="en-US" dirty="0" err="1" smtClean="0">
                <a:cs typeface="Arial" pitchFamily="34" charset="0"/>
              </a:rPr>
              <a:t>xs:element</a:t>
            </a:r>
            <a:r>
              <a:rPr lang="en-US" dirty="0" smtClean="0">
                <a:cs typeface="Arial" pitchFamily="34" charset="0"/>
              </a:rPr>
              <a:t> name=“title" type="</a:t>
            </a:r>
            <a:r>
              <a:rPr lang="en-US" dirty="0" err="1" smtClean="0">
                <a:cs typeface="Arial" pitchFamily="34" charset="0"/>
              </a:rPr>
              <a:t>xs:string</a:t>
            </a:r>
            <a:r>
              <a:rPr lang="en-US" dirty="0" smtClean="0">
                <a:cs typeface="Arial" pitchFamily="34" charset="0"/>
              </a:rPr>
              <a:t>"/&gt;   </a:t>
            </a:r>
          </a:p>
          <a:p>
            <a:pPr lvl="1">
              <a:lnSpc>
                <a:spcPct val="135000"/>
              </a:lnSpc>
            </a:pPr>
            <a:r>
              <a:rPr lang="en-US" dirty="0" smtClean="0">
                <a:cs typeface="Arial" pitchFamily="34" charset="0"/>
              </a:rPr>
              <a:t>&lt;</a:t>
            </a:r>
            <a:r>
              <a:rPr lang="en-US" dirty="0" err="1" smtClean="0">
                <a:cs typeface="Arial" pitchFamily="34" charset="0"/>
              </a:rPr>
              <a:t>xs:element</a:t>
            </a:r>
            <a:r>
              <a:rPr lang="en-US" dirty="0" smtClean="0">
                <a:cs typeface="Arial" pitchFamily="34" charset="0"/>
              </a:rPr>
              <a:t> name=“author" type="</a:t>
            </a:r>
            <a:r>
              <a:rPr lang="en-US" dirty="0" err="1" smtClean="0">
                <a:cs typeface="Arial" pitchFamily="34" charset="0"/>
              </a:rPr>
              <a:t>xs:string</a:t>
            </a:r>
            <a:r>
              <a:rPr lang="en-US" dirty="0" smtClean="0">
                <a:cs typeface="Arial" pitchFamily="34" charset="0"/>
              </a:rPr>
              <a:t>"/&gt;</a:t>
            </a:r>
          </a:p>
          <a:p>
            <a:pPr lvl="1">
              <a:lnSpc>
                <a:spcPct val="135000"/>
              </a:lnSpc>
            </a:pPr>
            <a:r>
              <a:rPr lang="en-US" dirty="0" smtClean="0">
                <a:cs typeface="Arial" pitchFamily="34" charset="0"/>
              </a:rPr>
              <a:t>&lt;/</a:t>
            </a:r>
            <a:r>
              <a:rPr lang="en-US" dirty="0" err="1" smtClean="0">
                <a:cs typeface="Arial" pitchFamily="34" charset="0"/>
              </a:rPr>
              <a:t>xs:all</a:t>
            </a:r>
            <a:r>
              <a:rPr lang="en-US" dirty="0" smtClean="0">
                <a:cs typeface="Arial" pitchFamily="34" charset="0"/>
              </a:rPr>
              <a:t>&gt; </a:t>
            </a:r>
          </a:p>
          <a:p>
            <a:pPr lvl="1">
              <a:lnSpc>
                <a:spcPct val="135000"/>
              </a:lnSpc>
            </a:pPr>
            <a:r>
              <a:rPr lang="en-US" dirty="0" smtClean="0">
                <a:cs typeface="Arial" pitchFamily="34" charset="0"/>
              </a:rPr>
              <a:t>&lt;/</a:t>
            </a:r>
            <a:r>
              <a:rPr lang="en-US" dirty="0" err="1" smtClean="0">
                <a:cs typeface="Arial" pitchFamily="34" charset="0"/>
              </a:rPr>
              <a:t>xs:complexType</a:t>
            </a:r>
            <a:r>
              <a:rPr lang="en-US" dirty="0" smtClean="0">
                <a:cs typeface="Arial" pitchFamily="34" charset="0"/>
              </a:rPr>
              <a:t>&gt;</a:t>
            </a:r>
          </a:p>
          <a:p>
            <a:pPr lvl="1">
              <a:lnSpc>
                <a:spcPct val="135000"/>
              </a:lnSpc>
            </a:pPr>
            <a:r>
              <a:rPr lang="en-US" dirty="0" smtClean="0">
                <a:cs typeface="Arial" pitchFamily="34" charset="0"/>
              </a:rPr>
              <a:t>&lt;/</a:t>
            </a:r>
            <a:r>
              <a:rPr lang="en-US" dirty="0" err="1" smtClean="0">
                <a:cs typeface="Arial" pitchFamily="34" charset="0"/>
              </a:rPr>
              <a:t>xs:element</a:t>
            </a:r>
            <a:r>
              <a:rPr lang="en-US" dirty="0" smtClean="0">
                <a:cs typeface="Arial" pitchFamily="34" charset="0"/>
              </a:rPr>
              <a:t>&gt;</a:t>
            </a:r>
            <a:endParaRPr lang="en-US" dirty="0">
              <a:cs typeface="Arial" pitchFamily="34" charset="0"/>
            </a:endParaRPr>
          </a:p>
        </p:txBody>
      </p:sp>
    </p:spTree>
    <p:extLst>
      <p:ext uri="{BB962C8B-B14F-4D97-AF65-F5344CB8AC3E}">
        <p14:creationId xmlns:p14="http://schemas.microsoft.com/office/powerpoint/2010/main" val="5373817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9143999" cy="1002135"/>
          </a:xfrm>
        </p:spPr>
        <p:txBody>
          <a:bodyPr/>
          <a:lstStyle/>
          <a:p>
            <a:r>
              <a:rPr lang="en-US" sz="1200" dirty="0"/>
              <a:t>3.1 :</a:t>
            </a:r>
            <a:r>
              <a:rPr lang="en-US" altLang="en-US" sz="1200" dirty="0">
                <a:solidFill>
                  <a:srgbClr val="000000"/>
                </a:solidFill>
              </a:rPr>
              <a:t>V</a:t>
            </a:r>
            <a:r>
              <a:rPr lang="en-US" sz="1200" dirty="0">
                <a:solidFill>
                  <a:srgbClr val="000000"/>
                </a:solidFill>
              </a:rPr>
              <a:t>alidating xml against </a:t>
            </a:r>
            <a:r>
              <a:rPr lang="en-US" sz="1200" dirty="0" err="1">
                <a:solidFill>
                  <a:srgbClr val="000000"/>
                </a:solidFill>
              </a:rPr>
              <a:t>xsd</a:t>
            </a:r>
            <a:r>
              <a:rPr lang="en-US" dirty="0"/>
              <a:t/>
            </a:r>
            <a:br>
              <a:rPr lang="en-US" dirty="0"/>
            </a:br>
            <a:r>
              <a:rPr lang="en-US" dirty="0"/>
              <a:t>Choice </a:t>
            </a:r>
            <a:r>
              <a:rPr lang="en-US" dirty="0" smtClean="0"/>
              <a:t>Indicator</a:t>
            </a:r>
            <a:endParaRPr lang="en-US" dirty="0"/>
          </a:p>
        </p:txBody>
      </p:sp>
      <p:sp>
        <p:nvSpPr>
          <p:cNvPr id="6" name="Content Placeholder 5"/>
          <p:cNvSpPr>
            <a:spLocks noGrp="1"/>
          </p:cNvSpPr>
          <p:nvPr>
            <p:ph idx="1"/>
          </p:nvPr>
        </p:nvSpPr>
        <p:spPr/>
        <p:txBody>
          <a:bodyPr/>
          <a:lstStyle/>
          <a:p>
            <a:r>
              <a:rPr lang="en-US" dirty="0"/>
              <a:t>The &lt;choice&gt; indicator specifies that either one child element or another can occur</a:t>
            </a:r>
          </a:p>
          <a:p>
            <a:pPr marL="0" indent="0">
              <a:buNone/>
            </a:pPr>
            <a:endParaRPr lang="en-US" dirty="0"/>
          </a:p>
        </p:txBody>
      </p:sp>
      <p:sp>
        <p:nvSpPr>
          <p:cNvPr id="276489" name="AutoShape 9"/>
          <p:cNvSpPr>
            <a:spLocks noChangeArrowheads="1"/>
          </p:cNvSpPr>
          <p:nvPr/>
        </p:nvSpPr>
        <p:spPr bwMode="auto">
          <a:xfrm>
            <a:off x="685800" y="2362200"/>
            <a:ext cx="7848600" cy="365760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smtClean="0">
                <a:solidFill>
                  <a:schemeClr val="tx1"/>
                </a:solidFill>
                <a:latin typeface="Candara"/>
                <a:cs typeface="Arial" pitchFamily="34" charset="0"/>
              </a:rPr>
              <a:t>&lt;</a:t>
            </a:r>
            <a:r>
              <a:rPr lang="en-US" dirty="0" err="1">
                <a:solidFill>
                  <a:schemeClr val="tx1"/>
                </a:solidFill>
                <a:cs typeface="Arial" pitchFamily="34" charset="0"/>
              </a:rPr>
              <a:t>xs:element</a:t>
            </a:r>
            <a:r>
              <a:rPr lang="en-US" dirty="0">
                <a:solidFill>
                  <a:schemeClr val="tx1"/>
                </a:solidFill>
                <a:cs typeface="Arial" pitchFamily="34" charset="0"/>
              </a:rPr>
              <a:t> name="person"&gt;</a:t>
            </a:r>
          </a:p>
          <a:p>
            <a:pPr lvl="1">
              <a:lnSpc>
                <a:spcPct val="135000"/>
              </a:lnSpc>
            </a:pPr>
            <a:r>
              <a:rPr lang="en-US" dirty="0">
                <a:solidFill>
                  <a:schemeClr val="tx1"/>
                </a:solidFill>
                <a:cs typeface="Arial" pitchFamily="34" charset="0"/>
              </a:rPr>
              <a:t>&lt;</a:t>
            </a:r>
            <a:r>
              <a:rPr lang="en-US" dirty="0" err="1">
                <a:solidFill>
                  <a:schemeClr val="tx1"/>
                </a:solidFill>
                <a:cs typeface="Arial" pitchFamily="34" charset="0"/>
              </a:rPr>
              <a:t>xs:complexType</a:t>
            </a:r>
            <a:r>
              <a:rPr lang="en-US" dirty="0">
                <a:solidFill>
                  <a:schemeClr val="tx1"/>
                </a:solidFill>
                <a:cs typeface="Arial" pitchFamily="34" charset="0"/>
              </a:rPr>
              <a:t>&gt;</a:t>
            </a:r>
          </a:p>
          <a:p>
            <a:pPr lvl="1">
              <a:lnSpc>
                <a:spcPct val="135000"/>
              </a:lnSpc>
            </a:pPr>
            <a:r>
              <a:rPr lang="en-US" dirty="0">
                <a:solidFill>
                  <a:schemeClr val="tx1"/>
                </a:solidFill>
                <a:cs typeface="Arial" pitchFamily="34" charset="0"/>
              </a:rPr>
              <a:t>&lt;</a:t>
            </a:r>
            <a:r>
              <a:rPr lang="en-US" dirty="0" err="1">
                <a:solidFill>
                  <a:schemeClr val="tx1"/>
                </a:solidFill>
                <a:cs typeface="Arial" pitchFamily="34" charset="0"/>
              </a:rPr>
              <a:t>xs:choice</a:t>
            </a:r>
            <a:r>
              <a:rPr lang="en-US" dirty="0">
                <a:solidFill>
                  <a:schemeClr val="tx1"/>
                </a:solidFill>
                <a:cs typeface="Arial" pitchFamily="34" charset="0"/>
              </a:rPr>
              <a:t>&gt;      </a:t>
            </a:r>
          </a:p>
          <a:p>
            <a:pPr lvl="1">
              <a:lnSpc>
                <a:spcPct val="135000"/>
              </a:lnSpc>
            </a:pPr>
            <a:r>
              <a:rPr lang="en-US" dirty="0">
                <a:solidFill>
                  <a:schemeClr val="tx1"/>
                </a:solidFill>
                <a:cs typeface="Arial" pitchFamily="34" charset="0"/>
              </a:rPr>
              <a:t>&lt;</a:t>
            </a:r>
            <a:r>
              <a:rPr lang="en-US" dirty="0" err="1">
                <a:solidFill>
                  <a:schemeClr val="tx1"/>
                </a:solidFill>
                <a:cs typeface="Arial" pitchFamily="34" charset="0"/>
              </a:rPr>
              <a:t>xs:element</a:t>
            </a:r>
            <a:r>
              <a:rPr lang="en-US" dirty="0">
                <a:solidFill>
                  <a:schemeClr val="tx1"/>
                </a:solidFill>
                <a:cs typeface="Arial" pitchFamily="34" charset="0"/>
              </a:rPr>
              <a:t> name="employee" type="employee"/&gt;      </a:t>
            </a:r>
          </a:p>
          <a:p>
            <a:pPr lvl="1">
              <a:lnSpc>
                <a:spcPct val="135000"/>
              </a:lnSpc>
            </a:pPr>
            <a:r>
              <a:rPr lang="en-US" dirty="0">
                <a:solidFill>
                  <a:schemeClr val="tx1"/>
                </a:solidFill>
                <a:cs typeface="Arial" pitchFamily="34" charset="0"/>
              </a:rPr>
              <a:t>&lt;</a:t>
            </a:r>
            <a:r>
              <a:rPr lang="en-US" dirty="0" err="1">
                <a:solidFill>
                  <a:schemeClr val="tx1"/>
                </a:solidFill>
                <a:cs typeface="Arial" pitchFamily="34" charset="0"/>
              </a:rPr>
              <a:t>xs:element</a:t>
            </a:r>
            <a:r>
              <a:rPr lang="en-US" dirty="0">
                <a:solidFill>
                  <a:schemeClr val="tx1"/>
                </a:solidFill>
                <a:cs typeface="Arial" pitchFamily="34" charset="0"/>
              </a:rPr>
              <a:t> name="member" type="member"/&gt;    </a:t>
            </a:r>
          </a:p>
          <a:p>
            <a:pPr lvl="1">
              <a:lnSpc>
                <a:spcPct val="135000"/>
              </a:lnSpc>
            </a:pPr>
            <a:r>
              <a:rPr lang="en-US" dirty="0">
                <a:solidFill>
                  <a:schemeClr val="tx1"/>
                </a:solidFill>
                <a:cs typeface="Arial" pitchFamily="34" charset="0"/>
              </a:rPr>
              <a:t>&lt;/</a:t>
            </a:r>
            <a:r>
              <a:rPr lang="en-US" dirty="0" err="1">
                <a:solidFill>
                  <a:schemeClr val="tx1"/>
                </a:solidFill>
                <a:cs typeface="Arial" pitchFamily="34" charset="0"/>
              </a:rPr>
              <a:t>xs:choice</a:t>
            </a:r>
            <a:r>
              <a:rPr lang="en-US" dirty="0">
                <a:solidFill>
                  <a:schemeClr val="tx1"/>
                </a:solidFill>
                <a:cs typeface="Arial" pitchFamily="34" charset="0"/>
              </a:rPr>
              <a:t>&gt;  </a:t>
            </a:r>
          </a:p>
          <a:p>
            <a:pPr lvl="1">
              <a:lnSpc>
                <a:spcPct val="135000"/>
              </a:lnSpc>
            </a:pPr>
            <a:r>
              <a:rPr lang="en-US" dirty="0">
                <a:solidFill>
                  <a:schemeClr val="tx1"/>
                </a:solidFill>
                <a:cs typeface="Arial" pitchFamily="34" charset="0"/>
              </a:rPr>
              <a:t>&lt;/</a:t>
            </a:r>
            <a:r>
              <a:rPr lang="en-US" dirty="0" err="1">
                <a:solidFill>
                  <a:schemeClr val="tx1"/>
                </a:solidFill>
                <a:cs typeface="Arial" pitchFamily="34" charset="0"/>
              </a:rPr>
              <a:t>xs:complexType</a:t>
            </a:r>
            <a:r>
              <a:rPr lang="en-US" dirty="0">
                <a:solidFill>
                  <a:schemeClr val="tx1"/>
                </a:solidFill>
                <a:cs typeface="Arial" pitchFamily="34" charset="0"/>
              </a:rPr>
              <a:t>&gt; </a:t>
            </a:r>
          </a:p>
          <a:p>
            <a:pPr lvl="1">
              <a:lnSpc>
                <a:spcPct val="135000"/>
              </a:lnSpc>
            </a:pPr>
            <a:r>
              <a:rPr lang="en-US" dirty="0">
                <a:solidFill>
                  <a:schemeClr val="tx1"/>
                </a:solidFill>
                <a:cs typeface="Arial" pitchFamily="34" charset="0"/>
              </a:rPr>
              <a:t>&lt;/</a:t>
            </a:r>
            <a:r>
              <a:rPr lang="en-US" dirty="0" err="1">
                <a:solidFill>
                  <a:schemeClr val="tx1"/>
                </a:solidFill>
                <a:cs typeface="Arial" pitchFamily="34" charset="0"/>
              </a:rPr>
              <a:t>xs:element</a:t>
            </a:r>
            <a:r>
              <a:rPr lang="en-US" dirty="0" smtClean="0">
                <a:solidFill>
                  <a:schemeClr val="tx1"/>
                </a:solidFill>
                <a:cs typeface="Arial" pitchFamily="34" charset="0"/>
              </a:rPr>
              <a:t>&gt;</a:t>
            </a:r>
            <a:endParaRPr lang="en-US" dirty="0">
              <a:solidFill>
                <a:schemeClr val="tx1"/>
              </a:solidFill>
              <a:cs typeface="Arial" pitchFamily="34" charset="0"/>
            </a:endParaRPr>
          </a:p>
        </p:txBody>
      </p:sp>
    </p:spTree>
    <p:extLst>
      <p:ext uri="{BB962C8B-B14F-4D97-AF65-F5344CB8AC3E}">
        <p14:creationId xmlns:p14="http://schemas.microsoft.com/office/powerpoint/2010/main" val="18087294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3.1 :</a:t>
            </a:r>
            <a:r>
              <a:rPr lang="en-US" altLang="en-US" sz="1200" dirty="0">
                <a:solidFill>
                  <a:srgbClr val="000000"/>
                </a:solidFill>
              </a:rPr>
              <a:t>V</a:t>
            </a:r>
            <a:r>
              <a:rPr lang="en-US" sz="1200" dirty="0">
                <a:solidFill>
                  <a:srgbClr val="000000"/>
                </a:solidFill>
              </a:rPr>
              <a:t>alidating xml against </a:t>
            </a:r>
            <a:r>
              <a:rPr lang="en-US" sz="1200" dirty="0" err="1">
                <a:solidFill>
                  <a:srgbClr val="000000"/>
                </a:solidFill>
              </a:rPr>
              <a:t>xsd</a:t>
            </a:r>
            <a:r>
              <a:rPr lang="en-US" sz="1200" dirty="0"/>
              <a:t/>
            </a:r>
            <a:br>
              <a:rPr lang="en-US" sz="1200" dirty="0"/>
            </a:br>
            <a:r>
              <a:rPr lang="en-US" dirty="0"/>
              <a:t>Sequence Indicator </a:t>
            </a:r>
          </a:p>
        </p:txBody>
      </p:sp>
      <p:sp>
        <p:nvSpPr>
          <p:cNvPr id="6" name="Content Placeholder 5"/>
          <p:cNvSpPr>
            <a:spLocks noGrp="1"/>
          </p:cNvSpPr>
          <p:nvPr>
            <p:ph idx="1"/>
          </p:nvPr>
        </p:nvSpPr>
        <p:spPr/>
        <p:txBody>
          <a:bodyPr/>
          <a:lstStyle/>
          <a:p>
            <a:r>
              <a:rPr lang="en-US" dirty="0"/>
              <a:t>The &lt;sequence&gt; indicator specifies that the child elements must appear in a specific order </a:t>
            </a:r>
          </a:p>
          <a:p>
            <a:endParaRPr lang="en-US" dirty="0"/>
          </a:p>
          <a:p>
            <a:endParaRPr lang="en-US" dirty="0"/>
          </a:p>
          <a:p>
            <a:pPr marL="0" indent="0">
              <a:buNone/>
            </a:pPr>
            <a:endParaRPr lang="en-US" dirty="0"/>
          </a:p>
        </p:txBody>
      </p:sp>
      <p:sp>
        <p:nvSpPr>
          <p:cNvPr id="342025" name="AutoShape 9"/>
          <p:cNvSpPr>
            <a:spLocks noChangeArrowheads="1"/>
          </p:cNvSpPr>
          <p:nvPr/>
        </p:nvSpPr>
        <p:spPr bwMode="auto">
          <a:xfrm>
            <a:off x="685800" y="2362200"/>
            <a:ext cx="7848600" cy="365760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smtClean="0">
                <a:solidFill>
                  <a:schemeClr val="tx1"/>
                </a:solidFill>
                <a:latin typeface="Candara"/>
                <a:cs typeface="Arial" pitchFamily="34" charset="0"/>
              </a:rPr>
              <a:t>&lt;</a:t>
            </a:r>
            <a:r>
              <a:rPr lang="en-US" dirty="0" err="1">
                <a:solidFill>
                  <a:schemeClr val="tx1"/>
                </a:solidFill>
                <a:cs typeface="Arial" pitchFamily="34" charset="0"/>
              </a:rPr>
              <a:t>xs:element</a:t>
            </a:r>
            <a:r>
              <a:rPr lang="en-US" dirty="0">
                <a:solidFill>
                  <a:schemeClr val="tx1"/>
                </a:solidFill>
                <a:cs typeface="Arial" pitchFamily="34" charset="0"/>
              </a:rPr>
              <a:t> name=“book"&gt;  </a:t>
            </a:r>
          </a:p>
          <a:p>
            <a:pPr lvl="1">
              <a:lnSpc>
                <a:spcPct val="135000"/>
              </a:lnSpc>
            </a:pPr>
            <a:r>
              <a:rPr lang="en-US" dirty="0">
                <a:solidFill>
                  <a:schemeClr val="tx1"/>
                </a:solidFill>
                <a:cs typeface="Arial" pitchFamily="34" charset="0"/>
              </a:rPr>
              <a:t>&lt;</a:t>
            </a:r>
            <a:r>
              <a:rPr lang="en-US" dirty="0" err="1">
                <a:solidFill>
                  <a:schemeClr val="tx1"/>
                </a:solidFill>
                <a:cs typeface="Arial" pitchFamily="34" charset="0"/>
              </a:rPr>
              <a:t>xs:complexType</a:t>
            </a:r>
            <a:r>
              <a:rPr lang="en-US" dirty="0">
                <a:solidFill>
                  <a:schemeClr val="tx1"/>
                </a:solidFill>
                <a:cs typeface="Arial" pitchFamily="34" charset="0"/>
              </a:rPr>
              <a:t>&gt; </a:t>
            </a:r>
          </a:p>
          <a:p>
            <a:pPr lvl="1">
              <a:lnSpc>
                <a:spcPct val="135000"/>
              </a:lnSpc>
            </a:pPr>
            <a:r>
              <a:rPr lang="en-US" dirty="0">
                <a:solidFill>
                  <a:schemeClr val="tx1"/>
                </a:solidFill>
                <a:cs typeface="Arial" pitchFamily="34" charset="0"/>
              </a:rPr>
              <a:t>   &lt;</a:t>
            </a:r>
            <a:r>
              <a:rPr lang="en-US" dirty="0" err="1">
                <a:solidFill>
                  <a:schemeClr val="tx1"/>
                </a:solidFill>
                <a:cs typeface="Arial" pitchFamily="34" charset="0"/>
              </a:rPr>
              <a:t>xs:sequence</a:t>
            </a:r>
            <a:r>
              <a:rPr lang="en-US" dirty="0">
                <a:solidFill>
                  <a:schemeClr val="tx1"/>
                </a:solidFill>
                <a:cs typeface="Arial" pitchFamily="34" charset="0"/>
              </a:rPr>
              <a:t>&gt; </a:t>
            </a:r>
          </a:p>
          <a:p>
            <a:pPr lvl="1">
              <a:lnSpc>
                <a:spcPct val="135000"/>
              </a:lnSpc>
            </a:pPr>
            <a:r>
              <a:rPr lang="en-US" dirty="0">
                <a:solidFill>
                  <a:schemeClr val="tx1"/>
                </a:solidFill>
                <a:cs typeface="Arial" pitchFamily="34" charset="0"/>
              </a:rPr>
              <a:t>     &lt;</a:t>
            </a:r>
            <a:r>
              <a:rPr lang="en-US" dirty="0" err="1">
                <a:solidFill>
                  <a:schemeClr val="tx1"/>
                </a:solidFill>
                <a:cs typeface="Arial" pitchFamily="34" charset="0"/>
              </a:rPr>
              <a:t>xs:element</a:t>
            </a:r>
            <a:r>
              <a:rPr lang="en-US" dirty="0">
                <a:solidFill>
                  <a:schemeClr val="tx1"/>
                </a:solidFill>
                <a:cs typeface="Arial" pitchFamily="34" charset="0"/>
              </a:rPr>
              <a:t> name=“title" type="</a:t>
            </a:r>
            <a:r>
              <a:rPr lang="en-US" dirty="0" err="1">
                <a:solidFill>
                  <a:schemeClr val="tx1"/>
                </a:solidFill>
                <a:cs typeface="Arial" pitchFamily="34" charset="0"/>
              </a:rPr>
              <a:t>xs:string</a:t>
            </a:r>
            <a:r>
              <a:rPr lang="en-US" dirty="0">
                <a:solidFill>
                  <a:schemeClr val="tx1"/>
                </a:solidFill>
                <a:cs typeface="Arial" pitchFamily="34" charset="0"/>
              </a:rPr>
              <a:t>"/&gt;  </a:t>
            </a:r>
          </a:p>
          <a:p>
            <a:pPr lvl="1">
              <a:lnSpc>
                <a:spcPct val="135000"/>
              </a:lnSpc>
            </a:pPr>
            <a:r>
              <a:rPr lang="en-US" dirty="0">
                <a:solidFill>
                  <a:schemeClr val="tx1"/>
                </a:solidFill>
                <a:cs typeface="Arial" pitchFamily="34" charset="0"/>
              </a:rPr>
              <a:t>    &lt;</a:t>
            </a:r>
            <a:r>
              <a:rPr lang="en-US" dirty="0" err="1">
                <a:solidFill>
                  <a:schemeClr val="tx1"/>
                </a:solidFill>
                <a:cs typeface="Arial" pitchFamily="34" charset="0"/>
              </a:rPr>
              <a:t>xs:element</a:t>
            </a:r>
            <a:r>
              <a:rPr lang="en-US" dirty="0">
                <a:solidFill>
                  <a:schemeClr val="tx1"/>
                </a:solidFill>
                <a:cs typeface="Arial" pitchFamily="34" charset="0"/>
              </a:rPr>
              <a:t> name=“author" type="</a:t>
            </a:r>
            <a:r>
              <a:rPr lang="en-US" dirty="0" err="1">
                <a:solidFill>
                  <a:schemeClr val="tx1"/>
                </a:solidFill>
                <a:cs typeface="Arial" pitchFamily="34" charset="0"/>
              </a:rPr>
              <a:t>xs:string</a:t>
            </a:r>
            <a:r>
              <a:rPr lang="en-US" dirty="0">
                <a:solidFill>
                  <a:schemeClr val="tx1"/>
                </a:solidFill>
                <a:cs typeface="Arial" pitchFamily="34" charset="0"/>
              </a:rPr>
              <a:t>"/&gt;   </a:t>
            </a:r>
          </a:p>
          <a:p>
            <a:pPr lvl="1">
              <a:lnSpc>
                <a:spcPct val="135000"/>
              </a:lnSpc>
            </a:pPr>
            <a:r>
              <a:rPr lang="en-US" dirty="0">
                <a:solidFill>
                  <a:schemeClr val="tx1"/>
                </a:solidFill>
                <a:cs typeface="Arial" pitchFamily="34" charset="0"/>
              </a:rPr>
              <a:t>  &lt;/</a:t>
            </a:r>
            <a:r>
              <a:rPr lang="en-US" dirty="0" err="1">
                <a:solidFill>
                  <a:schemeClr val="tx1"/>
                </a:solidFill>
                <a:cs typeface="Arial" pitchFamily="34" charset="0"/>
              </a:rPr>
              <a:t>xs:sequence</a:t>
            </a:r>
            <a:r>
              <a:rPr lang="en-US" dirty="0">
                <a:solidFill>
                  <a:schemeClr val="tx1"/>
                </a:solidFill>
                <a:cs typeface="Arial" pitchFamily="34" charset="0"/>
              </a:rPr>
              <a:t>&gt;  </a:t>
            </a:r>
          </a:p>
          <a:p>
            <a:pPr lvl="1">
              <a:lnSpc>
                <a:spcPct val="135000"/>
              </a:lnSpc>
            </a:pPr>
            <a:r>
              <a:rPr lang="en-US" dirty="0">
                <a:solidFill>
                  <a:schemeClr val="tx1"/>
                </a:solidFill>
                <a:cs typeface="Arial" pitchFamily="34" charset="0"/>
              </a:rPr>
              <a:t>&lt;/</a:t>
            </a:r>
            <a:r>
              <a:rPr lang="en-US" dirty="0" err="1">
                <a:solidFill>
                  <a:schemeClr val="tx1"/>
                </a:solidFill>
                <a:cs typeface="Arial" pitchFamily="34" charset="0"/>
              </a:rPr>
              <a:t>xs:complexType</a:t>
            </a:r>
            <a:r>
              <a:rPr lang="en-US" dirty="0">
                <a:solidFill>
                  <a:schemeClr val="tx1"/>
                </a:solidFill>
                <a:cs typeface="Arial" pitchFamily="34" charset="0"/>
              </a:rPr>
              <a:t>&gt; </a:t>
            </a:r>
          </a:p>
          <a:p>
            <a:pPr lvl="1">
              <a:lnSpc>
                <a:spcPct val="135000"/>
              </a:lnSpc>
            </a:pPr>
            <a:r>
              <a:rPr lang="en-US" dirty="0">
                <a:solidFill>
                  <a:schemeClr val="tx1"/>
                </a:solidFill>
                <a:cs typeface="Arial" pitchFamily="34" charset="0"/>
              </a:rPr>
              <a:t>&lt;/</a:t>
            </a:r>
            <a:r>
              <a:rPr lang="en-US" dirty="0" err="1">
                <a:solidFill>
                  <a:schemeClr val="tx1"/>
                </a:solidFill>
                <a:cs typeface="Arial" pitchFamily="34" charset="0"/>
              </a:rPr>
              <a:t>xs:element</a:t>
            </a:r>
            <a:r>
              <a:rPr lang="en-US" dirty="0" smtClean="0">
                <a:solidFill>
                  <a:schemeClr val="tx1"/>
                </a:solidFill>
                <a:cs typeface="Arial" pitchFamily="34" charset="0"/>
              </a:rPr>
              <a:t>&gt;</a:t>
            </a:r>
            <a:endParaRPr lang="en-US" dirty="0">
              <a:solidFill>
                <a:schemeClr val="tx1"/>
              </a:solidFill>
              <a:cs typeface="Arial" pitchFamily="34" charset="0"/>
            </a:endParaRPr>
          </a:p>
        </p:txBody>
      </p:sp>
    </p:spTree>
    <p:extLst>
      <p:ext uri="{BB962C8B-B14F-4D97-AF65-F5344CB8AC3E}">
        <p14:creationId xmlns:p14="http://schemas.microsoft.com/office/powerpoint/2010/main" val="15593383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3.1 :</a:t>
            </a:r>
            <a:r>
              <a:rPr lang="en-US" altLang="en-US" sz="1200" dirty="0">
                <a:solidFill>
                  <a:srgbClr val="000000"/>
                </a:solidFill>
              </a:rPr>
              <a:t>V</a:t>
            </a:r>
            <a:r>
              <a:rPr lang="en-US" sz="1200" dirty="0">
                <a:solidFill>
                  <a:srgbClr val="000000"/>
                </a:solidFill>
              </a:rPr>
              <a:t>alidating xml against </a:t>
            </a:r>
            <a:r>
              <a:rPr lang="en-US" sz="1200" dirty="0" err="1">
                <a:solidFill>
                  <a:srgbClr val="000000"/>
                </a:solidFill>
              </a:rPr>
              <a:t>xsd</a:t>
            </a:r>
            <a:r>
              <a:rPr lang="en-US" sz="1200" dirty="0"/>
              <a:t/>
            </a:r>
            <a:br>
              <a:rPr lang="en-US" sz="1200" dirty="0"/>
            </a:br>
            <a:r>
              <a:rPr lang="en-US" dirty="0" err="1"/>
              <a:t>maxOccurs</a:t>
            </a:r>
            <a:r>
              <a:rPr lang="en-US" dirty="0"/>
              <a:t> </a:t>
            </a:r>
            <a:r>
              <a:rPr lang="en-US" dirty="0" smtClean="0"/>
              <a:t>Indicator</a:t>
            </a:r>
            <a:endParaRPr lang="en-US" dirty="0"/>
          </a:p>
        </p:txBody>
      </p:sp>
      <p:sp>
        <p:nvSpPr>
          <p:cNvPr id="6" name="Content Placeholder 5"/>
          <p:cNvSpPr>
            <a:spLocks noGrp="1"/>
          </p:cNvSpPr>
          <p:nvPr>
            <p:ph idx="1"/>
          </p:nvPr>
        </p:nvSpPr>
        <p:spPr/>
        <p:txBody>
          <a:bodyPr/>
          <a:lstStyle/>
          <a:p>
            <a:r>
              <a:rPr lang="en-US" dirty="0"/>
              <a:t>The &lt;</a:t>
            </a:r>
            <a:r>
              <a:rPr lang="en-US" dirty="0" err="1"/>
              <a:t>maxOccurs</a:t>
            </a:r>
            <a:r>
              <a:rPr lang="en-US" dirty="0"/>
              <a:t>&gt; indicator specifies the maximum number of times an element can occur:</a:t>
            </a:r>
          </a:p>
          <a:p>
            <a:endParaRPr lang="en-US" dirty="0"/>
          </a:p>
        </p:txBody>
      </p:sp>
      <p:sp>
        <p:nvSpPr>
          <p:cNvPr id="286732" name="AutoShape 12"/>
          <p:cNvSpPr>
            <a:spLocks noChangeArrowheads="1"/>
          </p:cNvSpPr>
          <p:nvPr/>
        </p:nvSpPr>
        <p:spPr bwMode="auto">
          <a:xfrm>
            <a:off x="685800" y="2306472"/>
            <a:ext cx="7848600" cy="3713328"/>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smtClean="0">
                <a:solidFill>
                  <a:schemeClr val="tx1"/>
                </a:solidFill>
                <a:latin typeface="Candara"/>
                <a:cs typeface="Arial" pitchFamily="34" charset="0"/>
              </a:rPr>
              <a:t>&lt;</a:t>
            </a:r>
            <a:r>
              <a:rPr lang="en-US" dirty="0" err="1">
                <a:solidFill>
                  <a:schemeClr val="tx1"/>
                </a:solidFill>
                <a:cs typeface="Arial" pitchFamily="34" charset="0"/>
              </a:rPr>
              <a:t>xs:element</a:t>
            </a:r>
            <a:r>
              <a:rPr lang="en-US" dirty="0">
                <a:solidFill>
                  <a:schemeClr val="tx1"/>
                </a:solidFill>
                <a:cs typeface="Arial" pitchFamily="34" charset="0"/>
              </a:rPr>
              <a:t> name=“book"&gt;  </a:t>
            </a:r>
          </a:p>
          <a:p>
            <a:pPr lvl="1">
              <a:lnSpc>
                <a:spcPct val="135000"/>
              </a:lnSpc>
            </a:pPr>
            <a:r>
              <a:rPr lang="en-US" dirty="0">
                <a:solidFill>
                  <a:schemeClr val="tx1"/>
                </a:solidFill>
                <a:cs typeface="Arial" pitchFamily="34" charset="0"/>
              </a:rPr>
              <a:t>&lt;</a:t>
            </a:r>
            <a:r>
              <a:rPr lang="en-US" dirty="0" err="1">
                <a:solidFill>
                  <a:schemeClr val="tx1"/>
                </a:solidFill>
                <a:cs typeface="Arial" pitchFamily="34" charset="0"/>
              </a:rPr>
              <a:t>xs:complexType</a:t>
            </a:r>
            <a:r>
              <a:rPr lang="en-US" dirty="0">
                <a:solidFill>
                  <a:schemeClr val="tx1"/>
                </a:solidFill>
                <a:cs typeface="Arial" pitchFamily="34" charset="0"/>
              </a:rPr>
              <a:t>&gt; </a:t>
            </a:r>
          </a:p>
          <a:p>
            <a:pPr lvl="1">
              <a:lnSpc>
                <a:spcPct val="135000"/>
              </a:lnSpc>
            </a:pPr>
            <a:r>
              <a:rPr lang="en-US" dirty="0">
                <a:solidFill>
                  <a:schemeClr val="tx1"/>
                </a:solidFill>
                <a:cs typeface="Arial" pitchFamily="34" charset="0"/>
              </a:rPr>
              <a:t>   &lt;</a:t>
            </a:r>
            <a:r>
              <a:rPr lang="en-US" dirty="0" err="1">
                <a:solidFill>
                  <a:schemeClr val="tx1"/>
                </a:solidFill>
                <a:cs typeface="Arial" pitchFamily="34" charset="0"/>
              </a:rPr>
              <a:t>xs:sequence</a:t>
            </a:r>
            <a:r>
              <a:rPr lang="en-US" dirty="0">
                <a:solidFill>
                  <a:schemeClr val="tx1"/>
                </a:solidFill>
                <a:cs typeface="Arial" pitchFamily="34" charset="0"/>
              </a:rPr>
              <a:t>&gt; </a:t>
            </a:r>
          </a:p>
          <a:p>
            <a:pPr lvl="1">
              <a:lnSpc>
                <a:spcPct val="135000"/>
              </a:lnSpc>
            </a:pPr>
            <a:r>
              <a:rPr lang="en-US" dirty="0">
                <a:solidFill>
                  <a:schemeClr val="tx1"/>
                </a:solidFill>
                <a:cs typeface="Arial" pitchFamily="34" charset="0"/>
              </a:rPr>
              <a:t>     &lt;</a:t>
            </a:r>
            <a:r>
              <a:rPr lang="en-US" dirty="0" err="1">
                <a:solidFill>
                  <a:schemeClr val="tx1"/>
                </a:solidFill>
                <a:cs typeface="Arial" pitchFamily="34" charset="0"/>
              </a:rPr>
              <a:t>xs:element</a:t>
            </a:r>
            <a:r>
              <a:rPr lang="en-US" dirty="0">
                <a:solidFill>
                  <a:schemeClr val="tx1"/>
                </a:solidFill>
                <a:cs typeface="Arial" pitchFamily="34" charset="0"/>
              </a:rPr>
              <a:t> name=“title" type="</a:t>
            </a:r>
            <a:r>
              <a:rPr lang="en-US" dirty="0" err="1">
                <a:solidFill>
                  <a:schemeClr val="tx1"/>
                </a:solidFill>
                <a:cs typeface="Arial" pitchFamily="34" charset="0"/>
              </a:rPr>
              <a:t>xs:string</a:t>
            </a:r>
            <a:r>
              <a:rPr lang="en-US" dirty="0">
                <a:solidFill>
                  <a:schemeClr val="tx1"/>
                </a:solidFill>
                <a:cs typeface="Arial" pitchFamily="34" charset="0"/>
              </a:rPr>
              <a:t>"/&gt;  </a:t>
            </a:r>
          </a:p>
          <a:p>
            <a:pPr lvl="1">
              <a:lnSpc>
                <a:spcPct val="135000"/>
              </a:lnSpc>
            </a:pPr>
            <a:r>
              <a:rPr lang="en-US" dirty="0">
                <a:solidFill>
                  <a:schemeClr val="tx1"/>
                </a:solidFill>
                <a:cs typeface="Arial" pitchFamily="34" charset="0"/>
              </a:rPr>
              <a:t>    &lt;</a:t>
            </a:r>
            <a:r>
              <a:rPr lang="en-US" dirty="0" err="1">
                <a:solidFill>
                  <a:schemeClr val="tx1"/>
                </a:solidFill>
                <a:cs typeface="Arial" pitchFamily="34" charset="0"/>
              </a:rPr>
              <a:t>xs:element</a:t>
            </a:r>
            <a:r>
              <a:rPr lang="en-US" dirty="0">
                <a:solidFill>
                  <a:schemeClr val="tx1"/>
                </a:solidFill>
                <a:cs typeface="Arial" pitchFamily="34" charset="0"/>
              </a:rPr>
              <a:t> name=“author" type="</a:t>
            </a:r>
            <a:r>
              <a:rPr lang="en-US" dirty="0" err="1">
                <a:solidFill>
                  <a:schemeClr val="tx1"/>
                </a:solidFill>
                <a:cs typeface="Arial" pitchFamily="34" charset="0"/>
              </a:rPr>
              <a:t>xs:string</a:t>
            </a:r>
            <a:r>
              <a:rPr lang="en-US" dirty="0">
                <a:solidFill>
                  <a:schemeClr val="tx1"/>
                </a:solidFill>
                <a:cs typeface="Arial" pitchFamily="34" charset="0"/>
              </a:rPr>
              <a:t>"/&gt; </a:t>
            </a:r>
          </a:p>
          <a:p>
            <a:pPr lvl="1">
              <a:lnSpc>
                <a:spcPct val="135000"/>
              </a:lnSpc>
            </a:pPr>
            <a:r>
              <a:rPr lang="en-US" dirty="0">
                <a:solidFill>
                  <a:schemeClr val="tx1"/>
                </a:solidFill>
                <a:cs typeface="Arial" pitchFamily="34" charset="0"/>
              </a:rPr>
              <a:t>    &lt;</a:t>
            </a:r>
            <a:r>
              <a:rPr lang="en-US" dirty="0" err="1">
                <a:solidFill>
                  <a:schemeClr val="tx1"/>
                </a:solidFill>
                <a:cs typeface="Arial" pitchFamily="34" charset="0"/>
              </a:rPr>
              <a:t>xs:element</a:t>
            </a:r>
            <a:r>
              <a:rPr lang="en-US" dirty="0">
                <a:solidFill>
                  <a:schemeClr val="tx1"/>
                </a:solidFill>
                <a:cs typeface="Arial" pitchFamily="34" charset="0"/>
              </a:rPr>
              <a:t> name=“vendor" type="</a:t>
            </a:r>
            <a:r>
              <a:rPr lang="en-US" dirty="0" err="1">
                <a:solidFill>
                  <a:schemeClr val="tx1"/>
                </a:solidFill>
                <a:cs typeface="Arial" pitchFamily="34" charset="0"/>
              </a:rPr>
              <a:t>xs:string</a:t>
            </a:r>
            <a:r>
              <a:rPr lang="en-US" dirty="0">
                <a:solidFill>
                  <a:schemeClr val="tx1"/>
                </a:solidFill>
                <a:cs typeface="Arial" pitchFamily="34" charset="0"/>
              </a:rPr>
              <a:t>“ </a:t>
            </a:r>
            <a:r>
              <a:rPr lang="en-US" dirty="0" err="1">
                <a:solidFill>
                  <a:schemeClr val="tx1"/>
                </a:solidFill>
                <a:cs typeface="Arial" pitchFamily="34" charset="0"/>
              </a:rPr>
              <a:t>maxOccurs</a:t>
            </a:r>
            <a:r>
              <a:rPr lang="en-US" dirty="0">
                <a:solidFill>
                  <a:schemeClr val="tx1"/>
                </a:solidFill>
                <a:cs typeface="Arial" pitchFamily="34" charset="0"/>
              </a:rPr>
              <a:t>=“2"/&gt; </a:t>
            </a:r>
          </a:p>
          <a:p>
            <a:pPr lvl="1">
              <a:lnSpc>
                <a:spcPct val="135000"/>
              </a:lnSpc>
            </a:pPr>
            <a:r>
              <a:rPr lang="en-US" dirty="0">
                <a:solidFill>
                  <a:schemeClr val="tx1"/>
                </a:solidFill>
                <a:cs typeface="Arial" pitchFamily="34" charset="0"/>
              </a:rPr>
              <a:t>  &lt;/</a:t>
            </a:r>
            <a:r>
              <a:rPr lang="en-US" dirty="0" err="1">
                <a:solidFill>
                  <a:schemeClr val="tx1"/>
                </a:solidFill>
                <a:cs typeface="Arial" pitchFamily="34" charset="0"/>
              </a:rPr>
              <a:t>xs:sequence</a:t>
            </a:r>
            <a:r>
              <a:rPr lang="en-US" dirty="0">
                <a:solidFill>
                  <a:schemeClr val="tx1"/>
                </a:solidFill>
                <a:cs typeface="Arial" pitchFamily="34" charset="0"/>
              </a:rPr>
              <a:t>&gt;  </a:t>
            </a:r>
          </a:p>
          <a:p>
            <a:pPr lvl="1">
              <a:lnSpc>
                <a:spcPct val="135000"/>
              </a:lnSpc>
            </a:pPr>
            <a:r>
              <a:rPr lang="en-US" dirty="0">
                <a:solidFill>
                  <a:schemeClr val="tx1"/>
                </a:solidFill>
                <a:cs typeface="Arial" pitchFamily="34" charset="0"/>
              </a:rPr>
              <a:t>&lt;/</a:t>
            </a:r>
            <a:r>
              <a:rPr lang="en-US" dirty="0" err="1">
                <a:solidFill>
                  <a:schemeClr val="tx1"/>
                </a:solidFill>
                <a:cs typeface="Arial" pitchFamily="34" charset="0"/>
              </a:rPr>
              <a:t>xs:complexType</a:t>
            </a:r>
            <a:r>
              <a:rPr lang="en-US" dirty="0">
                <a:solidFill>
                  <a:schemeClr val="tx1"/>
                </a:solidFill>
                <a:cs typeface="Arial" pitchFamily="34" charset="0"/>
              </a:rPr>
              <a:t>&gt; </a:t>
            </a:r>
          </a:p>
          <a:p>
            <a:pPr lvl="1">
              <a:lnSpc>
                <a:spcPct val="135000"/>
              </a:lnSpc>
            </a:pPr>
            <a:r>
              <a:rPr lang="en-US" dirty="0">
                <a:solidFill>
                  <a:schemeClr val="tx1"/>
                </a:solidFill>
                <a:cs typeface="Arial" pitchFamily="34" charset="0"/>
              </a:rPr>
              <a:t>&lt;/</a:t>
            </a:r>
            <a:r>
              <a:rPr lang="en-US" dirty="0" err="1">
                <a:solidFill>
                  <a:schemeClr val="tx1"/>
                </a:solidFill>
                <a:cs typeface="Arial" pitchFamily="34" charset="0"/>
              </a:rPr>
              <a:t>xs:element</a:t>
            </a:r>
            <a:r>
              <a:rPr lang="en-US" dirty="0" smtClean="0">
                <a:solidFill>
                  <a:schemeClr val="tx1"/>
                </a:solidFill>
                <a:cs typeface="Arial" pitchFamily="34" charset="0"/>
              </a:rPr>
              <a:t>&gt;</a:t>
            </a:r>
            <a:endParaRPr lang="en-US" dirty="0">
              <a:solidFill>
                <a:schemeClr val="tx1"/>
              </a:solidFill>
              <a:cs typeface="Arial" pitchFamily="34" charset="0"/>
            </a:endParaRPr>
          </a:p>
        </p:txBody>
      </p:sp>
    </p:spTree>
    <p:extLst>
      <p:ext uri="{BB962C8B-B14F-4D97-AF65-F5344CB8AC3E}">
        <p14:creationId xmlns:p14="http://schemas.microsoft.com/office/powerpoint/2010/main" val="42363426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3.1 :</a:t>
            </a:r>
            <a:r>
              <a:rPr lang="en-US" altLang="en-US" sz="1200" dirty="0">
                <a:solidFill>
                  <a:srgbClr val="000000"/>
                </a:solidFill>
              </a:rPr>
              <a:t>V</a:t>
            </a:r>
            <a:r>
              <a:rPr lang="en-US" sz="1200" dirty="0">
                <a:solidFill>
                  <a:srgbClr val="000000"/>
                </a:solidFill>
              </a:rPr>
              <a:t>alidating xml against </a:t>
            </a:r>
            <a:r>
              <a:rPr lang="en-US" sz="1200" dirty="0" err="1">
                <a:solidFill>
                  <a:srgbClr val="000000"/>
                </a:solidFill>
              </a:rPr>
              <a:t>xsd</a:t>
            </a:r>
            <a:r>
              <a:rPr lang="en-US" sz="1200" dirty="0"/>
              <a:t/>
            </a:r>
            <a:br>
              <a:rPr lang="en-US" sz="1200" dirty="0"/>
            </a:br>
            <a:r>
              <a:rPr lang="en-US" dirty="0"/>
              <a:t>minOccurs Indicator </a:t>
            </a:r>
          </a:p>
        </p:txBody>
      </p:sp>
      <p:sp>
        <p:nvSpPr>
          <p:cNvPr id="6" name="Content Placeholder 5"/>
          <p:cNvSpPr>
            <a:spLocks noGrp="1"/>
          </p:cNvSpPr>
          <p:nvPr>
            <p:ph idx="1"/>
          </p:nvPr>
        </p:nvSpPr>
        <p:spPr/>
        <p:txBody>
          <a:bodyPr/>
          <a:lstStyle/>
          <a:p>
            <a:r>
              <a:rPr lang="en-US" dirty="0"/>
              <a:t>The &lt;</a:t>
            </a:r>
            <a:r>
              <a:rPr lang="en-US" dirty="0" err="1"/>
              <a:t>minOccurs</a:t>
            </a:r>
            <a:r>
              <a:rPr lang="en-US" dirty="0"/>
              <a:t>&gt; indicator specifies the minimum number of times an element can occur: </a:t>
            </a:r>
          </a:p>
          <a:p>
            <a:endParaRPr lang="en-US" dirty="0"/>
          </a:p>
          <a:p>
            <a:endParaRPr lang="en-US" dirty="0"/>
          </a:p>
        </p:txBody>
      </p:sp>
      <p:sp>
        <p:nvSpPr>
          <p:cNvPr id="344073" name="AutoShape 9"/>
          <p:cNvSpPr>
            <a:spLocks noChangeArrowheads="1"/>
          </p:cNvSpPr>
          <p:nvPr/>
        </p:nvSpPr>
        <p:spPr bwMode="auto">
          <a:xfrm>
            <a:off x="685800" y="2415653"/>
            <a:ext cx="7848600" cy="3830472"/>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smtClean="0">
                <a:latin typeface="Candara"/>
                <a:cs typeface="Arial" pitchFamily="34" charset="0"/>
              </a:rPr>
              <a:t>&lt;</a:t>
            </a:r>
            <a:r>
              <a:rPr lang="en-US" dirty="0" err="1" smtClean="0">
                <a:cs typeface="Arial" pitchFamily="34" charset="0"/>
              </a:rPr>
              <a:t>xs:element</a:t>
            </a:r>
            <a:r>
              <a:rPr lang="en-US" dirty="0" smtClean="0">
                <a:cs typeface="Arial" pitchFamily="34" charset="0"/>
              </a:rPr>
              <a:t> </a:t>
            </a:r>
            <a:r>
              <a:rPr lang="en-US" dirty="0">
                <a:cs typeface="Arial" pitchFamily="34" charset="0"/>
              </a:rPr>
              <a:t>name=“book"&gt;  </a:t>
            </a:r>
          </a:p>
          <a:p>
            <a:pPr lvl="1">
              <a:lnSpc>
                <a:spcPct val="135000"/>
              </a:lnSpc>
            </a:pPr>
            <a:r>
              <a:rPr lang="en-US" dirty="0">
                <a:cs typeface="Arial" pitchFamily="34" charset="0"/>
              </a:rPr>
              <a:t>&lt;</a:t>
            </a:r>
            <a:r>
              <a:rPr lang="en-US" dirty="0" err="1">
                <a:cs typeface="Arial" pitchFamily="34" charset="0"/>
              </a:rPr>
              <a:t>xs:complexType</a:t>
            </a:r>
            <a:r>
              <a:rPr lang="en-US" dirty="0">
                <a:cs typeface="Arial" pitchFamily="34" charset="0"/>
              </a:rPr>
              <a:t>&gt; </a:t>
            </a:r>
          </a:p>
          <a:p>
            <a:pPr lvl="1">
              <a:lnSpc>
                <a:spcPct val="135000"/>
              </a:lnSpc>
            </a:pPr>
            <a:r>
              <a:rPr lang="en-US" dirty="0">
                <a:cs typeface="Arial" pitchFamily="34" charset="0"/>
              </a:rPr>
              <a:t>   &lt;</a:t>
            </a:r>
            <a:r>
              <a:rPr lang="en-US" dirty="0" err="1">
                <a:cs typeface="Arial" pitchFamily="34" charset="0"/>
              </a:rPr>
              <a:t>xs:sequence</a:t>
            </a:r>
            <a:r>
              <a:rPr lang="en-US" dirty="0">
                <a:cs typeface="Arial" pitchFamily="34" charset="0"/>
              </a:rPr>
              <a:t>&gt; </a:t>
            </a:r>
          </a:p>
          <a:p>
            <a:pPr lvl="1">
              <a:lnSpc>
                <a:spcPct val="135000"/>
              </a:lnSpc>
            </a:pPr>
            <a:r>
              <a:rPr lang="en-US" dirty="0">
                <a:cs typeface="Arial" pitchFamily="34" charset="0"/>
              </a:rPr>
              <a:t>     &lt;</a:t>
            </a:r>
            <a:r>
              <a:rPr lang="en-US" dirty="0" err="1">
                <a:cs typeface="Arial" pitchFamily="34" charset="0"/>
              </a:rPr>
              <a:t>xs:element</a:t>
            </a:r>
            <a:r>
              <a:rPr lang="en-US" dirty="0">
                <a:cs typeface="Arial" pitchFamily="34" charset="0"/>
              </a:rPr>
              <a:t> name=“title" type="</a:t>
            </a:r>
            <a:r>
              <a:rPr lang="en-US" dirty="0" err="1">
                <a:cs typeface="Arial" pitchFamily="34" charset="0"/>
              </a:rPr>
              <a:t>xs:string</a:t>
            </a:r>
            <a:r>
              <a:rPr lang="en-US" dirty="0">
                <a:cs typeface="Arial" pitchFamily="34" charset="0"/>
              </a:rPr>
              <a:t>"/&gt;  </a:t>
            </a:r>
          </a:p>
          <a:p>
            <a:pPr lvl="1">
              <a:lnSpc>
                <a:spcPct val="135000"/>
              </a:lnSpc>
            </a:pPr>
            <a:r>
              <a:rPr lang="en-US" dirty="0">
                <a:cs typeface="Arial" pitchFamily="34" charset="0"/>
              </a:rPr>
              <a:t>    &lt;</a:t>
            </a:r>
            <a:r>
              <a:rPr lang="en-US" dirty="0" err="1">
                <a:cs typeface="Arial" pitchFamily="34" charset="0"/>
              </a:rPr>
              <a:t>xs:element</a:t>
            </a:r>
            <a:r>
              <a:rPr lang="en-US" dirty="0">
                <a:cs typeface="Arial" pitchFamily="34" charset="0"/>
              </a:rPr>
              <a:t> name=“author" type="</a:t>
            </a:r>
            <a:r>
              <a:rPr lang="en-US" dirty="0" err="1">
                <a:cs typeface="Arial" pitchFamily="34" charset="0"/>
              </a:rPr>
              <a:t>xs:string</a:t>
            </a:r>
            <a:r>
              <a:rPr lang="en-US" dirty="0">
                <a:cs typeface="Arial" pitchFamily="34" charset="0"/>
              </a:rPr>
              <a:t>"/&gt; </a:t>
            </a:r>
          </a:p>
          <a:p>
            <a:pPr lvl="1">
              <a:lnSpc>
                <a:spcPct val="135000"/>
              </a:lnSpc>
            </a:pPr>
            <a:r>
              <a:rPr lang="en-US" dirty="0">
                <a:cs typeface="Arial" pitchFamily="34" charset="0"/>
              </a:rPr>
              <a:t>    &lt;</a:t>
            </a:r>
            <a:r>
              <a:rPr lang="en-US" dirty="0" err="1">
                <a:cs typeface="Arial" pitchFamily="34" charset="0"/>
              </a:rPr>
              <a:t>xs:element</a:t>
            </a:r>
            <a:r>
              <a:rPr lang="en-US" dirty="0">
                <a:cs typeface="Arial" pitchFamily="34" charset="0"/>
              </a:rPr>
              <a:t> name=“vendor" type="</a:t>
            </a:r>
            <a:r>
              <a:rPr lang="en-US" dirty="0" err="1">
                <a:cs typeface="Arial" pitchFamily="34" charset="0"/>
              </a:rPr>
              <a:t>xs:string</a:t>
            </a:r>
            <a:r>
              <a:rPr lang="en-US" dirty="0">
                <a:cs typeface="Arial" pitchFamily="34" charset="0"/>
              </a:rPr>
              <a:t>“       </a:t>
            </a:r>
            <a:r>
              <a:rPr lang="en-US" dirty="0" err="1">
                <a:cs typeface="Arial" pitchFamily="34" charset="0"/>
              </a:rPr>
              <a:t>maxOccurs</a:t>
            </a:r>
            <a:r>
              <a:rPr lang="en-US" dirty="0">
                <a:cs typeface="Arial" pitchFamily="34" charset="0"/>
              </a:rPr>
              <a:t>=“2“ </a:t>
            </a:r>
            <a:r>
              <a:rPr lang="en-US" dirty="0" err="1">
                <a:cs typeface="Arial" pitchFamily="34" charset="0"/>
              </a:rPr>
              <a:t>minOccurs</a:t>
            </a:r>
            <a:r>
              <a:rPr lang="en-US" dirty="0">
                <a:cs typeface="Arial" pitchFamily="34" charset="0"/>
              </a:rPr>
              <a:t>=“0" /&gt; </a:t>
            </a:r>
          </a:p>
          <a:p>
            <a:pPr lvl="1">
              <a:lnSpc>
                <a:spcPct val="135000"/>
              </a:lnSpc>
            </a:pPr>
            <a:r>
              <a:rPr lang="en-US" dirty="0">
                <a:cs typeface="Arial" pitchFamily="34" charset="0"/>
              </a:rPr>
              <a:t>  &lt;/</a:t>
            </a:r>
            <a:r>
              <a:rPr lang="en-US" dirty="0" err="1">
                <a:cs typeface="Arial" pitchFamily="34" charset="0"/>
              </a:rPr>
              <a:t>xs:sequence</a:t>
            </a:r>
            <a:r>
              <a:rPr lang="en-US" dirty="0">
                <a:cs typeface="Arial" pitchFamily="34" charset="0"/>
              </a:rPr>
              <a:t>&gt;  </a:t>
            </a:r>
          </a:p>
          <a:p>
            <a:pPr lvl="1">
              <a:lnSpc>
                <a:spcPct val="135000"/>
              </a:lnSpc>
            </a:pPr>
            <a:r>
              <a:rPr lang="en-US" dirty="0">
                <a:cs typeface="Arial" pitchFamily="34" charset="0"/>
              </a:rPr>
              <a:t>&lt;/</a:t>
            </a:r>
            <a:r>
              <a:rPr lang="en-US" dirty="0" err="1">
                <a:cs typeface="Arial" pitchFamily="34" charset="0"/>
              </a:rPr>
              <a:t>xs:complexType</a:t>
            </a:r>
            <a:r>
              <a:rPr lang="en-US" dirty="0">
                <a:cs typeface="Arial" pitchFamily="34" charset="0"/>
              </a:rPr>
              <a:t>&gt; </a:t>
            </a:r>
          </a:p>
          <a:p>
            <a:pPr lvl="1">
              <a:lnSpc>
                <a:spcPct val="135000"/>
              </a:lnSpc>
            </a:pPr>
            <a:r>
              <a:rPr lang="en-US" dirty="0">
                <a:cs typeface="Arial" pitchFamily="34" charset="0"/>
              </a:rPr>
              <a:t>&lt;/</a:t>
            </a:r>
            <a:r>
              <a:rPr lang="en-US" dirty="0" err="1">
                <a:cs typeface="Arial" pitchFamily="34" charset="0"/>
              </a:rPr>
              <a:t>xs:element</a:t>
            </a:r>
            <a:r>
              <a:rPr lang="en-US" dirty="0" smtClean="0">
                <a:cs typeface="Arial" pitchFamily="34" charset="0"/>
              </a:rPr>
              <a:t>&gt;</a:t>
            </a:r>
            <a:endParaRPr lang="en-US" dirty="0">
              <a:cs typeface="Arial" pitchFamily="34" charset="0"/>
            </a:endParaRPr>
          </a:p>
        </p:txBody>
      </p:sp>
    </p:spTree>
    <p:extLst>
      <p:ext uri="{BB962C8B-B14F-4D97-AF65-F5344CB8AC3E}">
        <p14:creationId xmlns:p14="http://schemas.microsoft.com/office/powerpoint/2010/main" val="4487417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3.1 :</a:t>
            </a:r>
            <a:r>
              <a:rPr lang="en-US" altLang="en-US" sz="1200" dirty="0">
                <a:solidFill>
                  <a:srgbClr val="000000"/>
                </a:solidFill>
              </a:rPr>
              <a:t>V</a:t>
            </a:r>
            <a:r>
              <a:rPr lang="en-US" sz="1200" dirty="0">
                <a:solidFill>
                  <a:srgbClr val="000000"/>
                </a:solidFill>
              </a:rPr>
              <a:t>alidating xml against </a:t>
            </a:r>
            <a:r>
              <a:rPr lang="en-US" sz="1200" dirty="0" err="1">
                <a:solidFill>
                  <a:srgbClr val="000000"/>
                </a:solidFill>
              </a:rPr>
              <a:t>xsd</a:t>
            </a:r>
            <a:r>
              <a:rPr lang="en-US" dirty="0"/>
              <a:t/>
            </a:r>
            <a:br>
              <a:rPr lang="en-US" dirty="0"/>
            </a:br>
            <a:r>
              <a:rPr lang="en-US" dirty="0"/>
              <a:t>Group Indicators </a:t>
            </a:r>
          </a:p>
        </p:txBody>
      </p:sp>
      <p:sp>
        <p:nvSpPr>
          <p:cNvPr id="6" name="Content Placeholder 5"/>
          <p:cNvSpPr>
            <a:spLocks noGrp="1"/>
          </p:cNvSpPr>
          <p:nvPr>
            <p:ph idx="1"/>
          </p:nvPr>
        </p:nvSpPr>
        <p:spPr/>
        <p:txBody>
          <a:bodyPr/>
          <a:lstStyle/>
          <a:p>
            <a:r>
              <a:rPr lang="en-US" dirty="0"/>
              <a:t>Group Indicators: </a:t>
            </a:r>
          </a:p>
          <a:p>
            <a:pPr lvl="1"/>
            <a:r>
              <a:rPr lang="en-US" dirty="0"/>
              <a:t>Group indicators are used to define related sets of elements</a:t>
            </a:r>
          </a:p>
          <a:p>
            <a:r>
              <a:rPr lang="en-US" dirty="0"/>
              <a:t>Element Groups:</a:t>
            </a:r>
          </a:p>
          <a:p>
            <a:pPr lvl="1"/>
            <a:r>
              <a:rPr lang="en-US" dirty="0"/>
              <a:t>Element groups are defined with the group declaration, as shown below:</a:t>
            </a:r>
          </a:p>
          <a:p>
            <a:endParaRPr lang="en-US" dirty="0"/>
          </a:p>
          <a:p>
            <a:pPr marL="0" indent="0">
              <a:buNone/>
            </a:pPr>
            <a:endParaRPr lang="en-US" dirty="0"/>
          </a:p>
          <a:p>
            <a:endParaRPr lang="en-US" dirty="0"/>
          </a:p>
        </p:txBody>
      </p:sp>
      <p:sp>
        <p:nvSpPr>
          <p:cNvPr id="288777" name="AutoShape 9"/>
          <p:cNvSpPr>
            <a:spLocks noChangeArrowheads="1"/>
          </p:cNvSpPr>
          <p:nvPr/>
        </p:nvSpPr>
        <p:spPr bwMode="auto">
          <a:xfrm>
            <a:off x="471488" y="3725425"/>
            <a:ext cx="7848600" cy="60960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smtClean="0">
                <a:latin typeface="Candara"/>
                <a:cs typeface="Arial" pitchFamily="34" charset="0"/>
              </a:rPr>
              <a:t>&lt;</a:t>
            </a:r>
            <a:r>
              <a:rPr lang="en-US" dirty="0" err="1">
                <a:cs typeface="Arial" pitchFamily="34" charset="0"/>
              </a:rPr>
              <a:t>xs:group</a:t>
            </a:r>
            <a:r>
              <a:rPr lang="en-US" dirty="0">
                <a:cs typeface="Arial" pitchFamily="34" charset="0"/>
              </a:rPr>
              <a:t> name="</a:t>
            </a:r>
            <a:r>
              <a:rPr lang="en-US" dirty="0" err="1">
                <a:cs typeface="Arial" pitchFamily="34" charset="0"/>
              </a:rPr>
              <a:t>groupname</a:t>
            </a:r>
            <a:r>
              <a:rPr lang="en-US" dirty="0">
                <a:cs typeface="Arial" pitchFamily="34" charset="0"/>
              </a:rPr>
              <a:t>"&gt;  ... &lt;/</a:t>
            </a:r>
            <a:r>
              <a:rPr lang="en-US" dirty="0" err="1">
                <a:cs typeface="Arial" pitchFamily="34" charset="0"/>
              </a:rPr>
              <a:t>xs:group</a:t>
            </a:r>
            <a:r>
              <a:rPr lang="en-US" dirty="0" smtClean="0">
                <a:cs typeface="Arial" pitchFamily="34" charset="0"/>
              </a:rPr>
              <a:t>&gt;</a:t>
            </a:r>
            <a:endParaRPr lang="en-US" dirty="0">
              <a:cs typeface="Arial" pitchFamily="34" charset="0"/>
            </a:endParaRPr>
          </a:p>
        </p:txBody>
      </p:sp>
    </p:spTree>
    <p:extLst>
      <p:ext uri="{BB962C8B-B14F-4D97-AF65-F5344CB8AC3E}">
        <p14:creationId xmlns:p14="http://schemas.microsoft.com/office/powerpoint/2010/main" val="31220042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8" name="AutoShape 8"/>
          <p:cNvSpPr>
            <a:spLocks noChangeArrowheads="1"/>
          </p:cNvSpPr>
          <p:nvPr/>
        </p:nvSpPr>
        <p:spPr bwMode="auto">
          <a:xfrm>
            <a:off x="762000" y="1469896"/>
            <a:ext cx="7848600" cy="210312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dirty="0">
                <a:cs typeface="Arial" pitchFamily="34" charset="0"/>
              </a:rPr>
              <a:t>&lt;</a:t>
            </a:r>
            <a:r>
              <a:rPr lang="en-US" dirty="0" err="1">
                <a:cs typeface="Arial" pitchFamily="34" charset="0"/>
              </a:rPr>
              <a:t>xs:group</a:t>
            </a:r>
            <a:r>
              <a:rPr lang="en-US" dirty="0">
                <a:cs typeface="Arial" pitchFamily="34" charset="0"/>
              </a:rPr>
              <a:t> name="</a:t>
            </a:r>
            <a:r>
              <a:rPr lang="en-US" dirty="0" err="1">
                <a:cs typeface="Arial" pitchFamily="34" charset="0"/>
              </a:rPr>
              <a:t>persongroup</a:t>
            </a:r>
            <a:r>
              <a:rPr lang="en-US" dirty="0">
                <a:cs typeface="Arial" pitchFamily="34" charset="0"/>
              </a:rPr>
              <a:t>"&gt;  </a:t>
            </a:r>
          </a:p>
          <a:p>
            <a:r>
              <a:rPr lang="en-US" dirty="0">
                <a:cs typeface="Arial" pitchFamily="34" charset="0"/>
              </a:rPr>
              <a:t>    &lt;</a:t>
            </a:r>
            <a:r>
              <a:rPr lang="en-US" dirty="0" err="1">
                <a:cs typeface="Arial" pitchFamily="34" charset="0"/>
              </a:rPr>
              <a:t>xs:sequence</a:t>
            </a:r>
            <a:r>
              <a:rPr lang="en-US" dirty="0">
                <a:cs typeface="Arial" pitchFamily="34" charset="0"/>
              </a:rPr>
              <a:t>&gt;    </a:t>
            </a:r>
          </a:p>
          <a:p>
            <a:r>
              <a:rPr lang="en-US" dirty="0">
                <a:cs typeface="Arial" pitchFamily="34" charset="0"/>
              </a:rPr>
              <a:t>          &lt;</a:t>
            </a:r>
            <a:r>
              <a:rPr lang="en-US" dirty="0" err="1">
                <a:cs typeface="Arial" pitchFamily="34" charset="0"/>
              </a:rPr>
              <a:t>xs:element</a:t>
            </a:r>
            <a:r>
              <a:rPr lang="en-US" dirty="0">
                <a:cs typeface="Arial" pitchFamily="34" charset="0"/>
              </a:rPr>
              <a:t> name="</a:t>
            </a:r>
            <a:r>
              <a:rPr lang="en-US" dirty="0" err="1">
                <a:cs typeface="Arial" pitchFamily="34" charset="0"/>
              </a:rPr>
              <a:t>firstname</a:t>
            </a:r>
            <a:r>
              <a:rPr lang="en-US" dirty="0">
                <a:cs typeface="Arial" pitchFamily="34" charset="0"/>
              </a:rPr>
              <a:t>“ type="</a:t>
            </a:r>
            <a:r>
              <a:rPr lang="en-US" dirty="0" err="1">
                <a:cs typeface="Arial" pitchFamily="34" charset="0"/>
              </a:rPr>
              <a:t>xs:string</a:t>
            </a:r>
            <a:r>
              <a:rPr lang="en-US" dirty="0">
                <a:cs typeface="Arial" pitchFamily="34" charset="0"/>
              </a:rPr>
              <a:t>"/&gt;    </a:t>
            </a:r>
          </a:p>
          <a:p>
            <a:r>
              <a:rPr lang="en-US" dirty="0">
                <a:cs typeface="Arial" pitchFamily="34" charset="0"/>
              </a:rPr>
              <a:t>          &lt;</a:t>
            </a:r>
            <a:r>
              <a:rPr lang="en-US" dirty="0" err="1">
                <a:cs typeface="Arial" pitchFamily="34" charset="0"/>
              </a:rPr>
              <a:t>xs:element</a:t>
            </a:r>
            <a:r>
              <a:rPr lang="en-US" dirty="0">
                <a:cs typeface="Arial" pitchFamily="34" charset="0"/>
              </a:rPr>
              <a:t> name="</a:t>
            </a:r>
            <a:r>
              <a:rPr lang="en-US" dirty="0" err="1">
                <a:cs typeface="Arial" pitchFamily="34" charset="0"/>
              </a:rPr>
              <a:t>lastname</a:t>
            </a:r>
            <a:r>
              <a:rPr lang="en-US" dirty="0">
                <a:cs typeface="Arial" pitchFamily="34" charset="0"/>
              </a:rPr>
              <a:t>" type="</a:t>
            </a:r>
            <a:r>
              <a:rPr lang="en-US" dirty="0" err="1">
                <a:cs typeface="Arial" pitchFamily="34" charset="0"/>
              </a:rPr>
              <a:t>xs:string</a:t>
            </a:r>
            <a:r>
              <a:rPr lang="en-US" dirty="0">
                <a:cs typeface="Arial" pitchFamily="34" charset="0"/>
              </a:rPr>
              <a:t>"/&gt;    </a:t>
            </a:r>
          </a:p>
          <a:p>
            <a:r>
              <a:rPr lang="en-US" dirty="0">
                <a:cs typeface="Arial" pitchFamily="34" charset="0"/>
              </a:rPr>
              <a:t>          &lt;</a:t>
            </a:r>
            <a:r>
              <a:rPr lang="en-US" dirty="0" err="1">
                <a:cs typeface="Arial" pitchFamily="34" charset="0"/>
              </a:rPr>
              <a:t>xs:element</a:t>
            </a:r>
            <a:r>
              <a:rPr lang="en-US" dirty="0">
                <a:cs typeface="Arial" pitchFamily="34" charset="0"/>
              </a:rPr>
              <a:t> name="birthday" type="</a:t>
            </a:r>
            <a:r>
              <a:rPr lang="en-US" dirty="0" err="1">
                <a:cs typeface="Arial" pitchFamily="34" charset="0"/>
              </a:rPr>
              <a:t>xs:date</a:t>
            </a:r>
            <a:r>
              <a:rPr lang="en-US" dirty="0">
                <a:cs typeface="Arial" pitchFamily="34" charset="0"/>
              </a:rPr>
              <a:t>"/&gt;  </a:t>
            </a:r>
          </a:p>
          <a:p>
            <a:r>
              <a:rPr lang="en-US" dirty="0">
                <a:cs typeface="Arial" pitchFamily="34" charset="0"/>
              </a:rPr>
              <a:t>&lt;/</a:t>
            </a:r>
            <a:r>
              <a:rPr lang="en-US" dirty="0" err="1">
                <a:cs typeface="Arial" pitchFamily="34" charset="0"/>
              </a:rPr>
              <a:t>xs:sequence</a:t>
            </a:r>
            <a:r>
              <a:rPr lang="en-US" dirty="0">
                <a:cs typeface="Arial" pitchFamily="34" charset="0"/>
              </a:rPr>
              <a:t>&gt; &lt;/</a:t>
            </a:r>
            <a:r>
              <a:rPr lang="en-US" dirty="0" err="1">
                <a:cs typeface="Arial" pitchFamily="34" charset="0"/>
              </a:rPr>
              <a:t>xs:group</a:t>
            </a:r>
            <a:r>
              <a:rPr lang="en-US" dirty="0">
                <a:cs typeface="Arial" pitchFamily="34" charset="0"/>
              </a:rPr>
              <a:t>&gt;</a:t>
            </a:r>
            <a:endParaRPr lang="en-US" sz="2000" dirty="0">
              <a:cs typeface="Arial" pitchFamily="34" charset="0"/>
            </a:endParaRPr>
          </a:p>
        </p:txBody>
      </p:sp>
      <p:sp>
        <p:nvSpPr>
          <p:cNvPr id="358409" name="AutoShape 9"/>
          <p:cNvSpPr>
            <a:spLocks noChangeArrowheads="1"/>
          </p:cNvSpPr>
          <p:nvPr/>
        </p:nvSpPr>
        <p:spPr bwMode="auto">
          <a:xfrm>
            <a:off x="762000" y="3650340"/>
            <a:ext cx="7848600" cy="237744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dirty="0">
                <a:latin typeface="Candara"/>
                <a:cs typeface="Arial" pitchFamily="34" charset="0"/>
              </a:rPr>
              <a:t>&lt;</a:t>
            </a:r>
            <a:r>
              <a:rPr lang="en-US" dirty="0" err="1">
                <a:cs typeface="Arial" pitchFamily="34" charset="0"/>
              </a:rPr>
              <a:t>xs:element</a:t>
            </a:r>
            <a:r>
              <a:rPr lang="en-US" dirty="0">
                <a:cs typeface="Arial" pitchFamily="34" charset="0"/>
              </a:rPr>
              <a:t> name="person" type="</a:t>
            </a:r>
            <a:r>
              <a:rPr lang="en-US" dirty="0" err="1">
                <a:cs typeface="Arial" pitchFamily="34" charset="0"/>
              </a:rPr>
              <a:t>personinfo</a:t>
            </a:r>
            <a:r>
              <a:rPr lang="en-US" dirty="0">
                <a:cs typeface="Arial" pitchFamily="34" charset="0"/>
              </a:rPr>
              <a:t>"/&gt;</a:t>
            </a:r>
          </a:p>
          <a:p>
            <a:r>
              <a:rPr lang="en-US" dirty="0">
                <a:cs typeface="Arial" pitchFamily="34" charset="0"/>
              </a:rPr>
              <a:t>      &lt;</a:t>
            </a:r>
            <a:r>
              <a:rPr lang="en-US" dirty="0" err="1">
                <a:cs typeface="Arial" pitchFamily="34" charset="0"/>
              </a:rPr>
              <a:t>xs:complexType</a:t>
            </a:r>
            <a:r>
              <a:rPr lang="en-US" dirty="0">
                <a:cs typeface="Arial" pitchFamily="34" charset="0"/>
              </a:rPr>
              <a:t> name="</a:t>
            </a:r>
            <a:r>
              <a:rPr lang="en-US" dirty="0" err="1">
                <a:cs typeface="Arial" pitchFamily="34" charset="0"/>
              </a:rPr>
              <a:t>personinfo</a:t>
            </a:r>
            <a:r>
              <a:rPr lang="en-US" dirty="0">
                <a:cs typeface="Arial" pitchFamily="34" charset="0"/>
              </a:rPr>
              <a:t>"&gt;  </a:t>
            </a:r>
          </a:p>
          <a:p>
            <a:r>
              <a:rPr lang="en-US" dirty="0">
                <a:cs typeface="Arial" pitchFamily="34" charset="0"/>
              </a:rPr>
              <a:t>           &lt;</a:t>
            </a:r>
            <a:r>
              <a:rPr lang="en-US" dirty="0" err="1">
                <a:cs typeface="Arial" pitchFamily="34" charset="0"/>
              </a:rPr>
              <a:t>xs:sequence</a:t>
            </a:r>
            <a:r>
              <a:rPr lang="en-US" dirty="0">
                <a:cs typeface="Arial" pitchFamily="34" charset="0"/>
              </a:rPr>
              <a:t>&gt;    </a:t>
            </a:r>
          </a:p>
          <a:p>
            <a:r>
              <a:rPr lang="en-US" dirty="0">
                <a:cs typeface="Arial" pitchFamily="34" charset="0"/>
              </a:rPr>
              <a:t>                &lt;</a:t>
            </a:r>
            <a:r>
              <a:rPr lang="en-US" dirty="0" err="1">
                <a:cs typeface="Arial" pitchFamily="34" charset="0"/>
              </a:rPr>
              <a:t>xs:group</a:t>
            </a:r>
            <a:r>
              <a:rPr lang="en-US" dirty="0">
                <a:cs typeface="Arial" pitchFamily="34" charset="0"/>
              </a:rPr>
              <a:t> ref="</a:t>
            </a:r>
            <a:r>
              <a:rPr lang="en-US" dirty="0" err="1">
                <a:cs typeface="Arial" pitchFamily="34" charset="0"/>
              </a:rPr>
              <a:t>persongroup</a:t>
            </a:r>
            <a:r>
              <a:rPr lang="en-US" dirty="0">
                <a:cs typeface="Arial" pitchFamily="34" charset="0"/>
              </a:rPr>
              <a:t>"/&gt;    </a:t>
            </a:r>
          </a:p>
          <a:p>
            <a:r>
              <a:rPr lang="en-US" dirty="0">
                <a:cs typeface="Arial" pitchFamily="34" charset="0"/>
              </a:rPr>
              <a:t>                &lt;</a:t>
            </a:r>
            <a:r>
              <a:rPr lang="en-US" dirty="0" err="1">
                <a:cs typeface="Arial" pitchFamily="34" charset="0"/>
              </a:rPr>
              <a:t>xs:element</a:t>
            </a:r>
            <a:r>
              <a:rPr lang="en-US" dirty="0">
                <a:cs typeface="Arial" pitchFamily="34" charset="0"/>
              </a:rPr>
              <a:t> name="country" type="</a:t>
            </a:r>
            <a:r>
              <a:rPr lang="en-US" dirty="0" err="1">
                <a:cs typeface="Arial" pitchFamily="34" charset="0"/>
              </a:rPr>
              <a:t>xs:string</a:t>
            </a:r>
            <a:r>
              <a:rPr lang="en-US" dirty="0">
                <a:cs typeface="Arial" pitchFamily="34" charset="0"/>
              </a:rPr>
              <a:t>"/&gt;  </a:t>
            </a:r>
          </a:p>
          <a:p>
            <a:r>
              <a:rPr lang="en-US" dirty="0">
                <a:cs typeface="Arial" pitchFamily="34" charset="0"/>
              </a:rPr>
              <a:t>           &lt;/</a:t>
            </a:r>
            <a:r>
              <a:rPr lang="en-US" dirty="0" err="1">
                <a:cs typeface="Arial" pitchFamily="34" charset="0"/>
              </a:rPr>
              <a:t>xs:sequence</a:t>
            </a:r>
            <a:r>
              <a:rPr lang="en-US" dirty="0">
                <a:cs typeface="Arial" pitchFamily="34" charset="0"/>
              </a:rPr>
              <a:t>&gt;</a:t>
            </a:r>
          </a:p>
          <a:p>
            <a:r>
              <a:rPr lang="en-US" dirty="0">
                <a:cs typeface="Arial" pitchFamily="34" charset="0"/>
              </a:rPr>
              <a:t>&lt;/</a:t>
            </a:r>
            <a:r>
              <a:rPr lang="en-US" dirty="0" err="1">
                <a:cs typeface="Arial" pitchFamily="34" charset="0"/>
              </a:rPr>
              <a:t>xs:complexType</a:t>
            </a:r>
            <a:r>
              <a:rPr lang="en-US" dirty="0">
                <a:cs typeface="Arial" pitchFamily="34" charset="0"/>
              </a:rPr>
              <a:t>&gt; </a:t>
            </a:r>
            <a:endParaRPr lang="en-US" sz="2000" dirty="0">
              <a:cs typeface="Arial" pitchFamily="34" charset="0"/>
            </a:endParaRPr>
          </a:p>
        </p:txBody>
      </p:sp>
      <p:sp>
        <p:nvSpPr>
          <p:cNvPr id="5" name="Title 4"/>
          <p:cNvSpPr>
            <a:spLocks noGrp="1"/>
          </p:cNvSpPr>
          <p:nvPr>
            <p:ph type="title"/>
          </p:nvPr>
        </p:nvSpPr>
        <p:spPr/>
        <p:txBody>
          <a:bodyPr/>
          <a:lstStyle/>
          <a:p>
            <a:r>
              <a:rPr lang="en-US" sz="1200" dirty="0"/>
              <a:t>3.1 :</a:t>
            </a:r>
            <a:r>
              <a:rPr lang="en-US" altLang="en-US" sz="1200" dirty="0">
                <a:solidFill>
                  <a:srgbClr val="000000"/>
                </a:solidFill>
              </a:rPr>
              <a:t>V</a:t>
            </a:r>
            <a:r>
              <a:rPr lang="en-US" sz="1200" dirty="0">
                <a:solidFill>
                  <a:srgbClr val="000000"/>
                </a:solidFill>
              </a:rPr>
              <a:t>alidating xml against </a:t>
            </a:r>
            <a:r>
              <a:rPr lang="en-US" sz="1200" dirty="0" err="1">
                <a:solidFill>
                  <a:srgbClr val="000000"/>
                </a:solidFill>
              </a:rPr>
              <a:t>xsd</a:t>
            </a:r>
            <a:r>
              <a:rPr lang="en-US" sz="1200" dirty="0"/>
              <a:t/>
            </a:r>
            <a:br>
              <a:rPr lang="en-US" sz="1200" dirty="0"/>
            </a:br>
            <a:r>
              <a:rPr lang="en-US" dirty="0"/>
              <a:t>Group Indicators (</a:t>
            </a:r>
            <a:r>
              <a:rPr lang="en-US" dirty="0" err="1"/>
              <a:t>Contd</a:t>
            </a:r>
            <a:r>
              <a:rPr lang="en-US" dirty="0" smtClean="0"/>
              <a:t>)</a:t>
            </a:r>
            <a:endParaRPr lang="en-US" dirty="0"/>
          </a:p>
        </p:txBody>
      </p:sp>
    </p:spTree>
    <p:extLst>
      <p:ext uri="{BB962C8B-B14F-4D97-AF65-F5344CB8AC3E}">
        <p14:creationId xmlns:p14="http://schemas.microsoft.com/office/powerpoint/2010/main" val="21371869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z="1200" dirty="0" smtClean="0">
                <a:solidFill>
                  <a:srgbClr val="000000"/>
                </a:solidFill>
              </a:rPr>
              <a:t>3.2 : Simple </a:t>
            </a:r>
            <a:r>
              <a:rPr lang="en-US" altLang="en-US" sz="1200" dirty="0">
                <a:solidFill>
                  <a:srgbClr val="000000"/>
                </a:solidFill>
              </a:rPr>
              <a:t>Type </a:t>
            </a:r>
            <a:r>
              <a:rPr lang="en-US" altLang="en-US" sz="1200" dirty="0" smtClean="0">
                <a:solidFill>
                  <a:srgbClr val="000000"/>
                </a:solidFill>
              </a:rPr>
              <a:t>restriction</a:t>
            </a:r>
            <a:r>
              <a:rPr lang="en-US" sz="1200" dirty="0"/>
              <a:t/>
            </a:r>
            <a:br>
              <a:rPr lang="en-US" sz="1200" dirty="0"/>
            </a:br>
            <a:r>
              <a:rPr lang="en-US" sz="1200" dirty="0"/>
              <a:t/>
            </a:r>
            <a:br>
              <a:rPr lang="en-US" sz="1200" dirty="0"/>
            </a:br>
            <a:r>
              <a:rPr lang="en-US" dirty="0"/>
              <a:t>Simple Type </a:t>
            </a:r>
            <a:r>
              <a:rPr lang="en-US" dirty="0" smtClean="0"/>
              <a:t>Element</a:t>
            </a:r>
            <a:endParaRPr lang="en-US" dirty="0"/>
          </a:p>
        </p:txBody>
      </p:sp>
      <p:sp>
        <p:nvSpPr>
          <p:cNvPr id="6" name="Content Placeholder 5"/>
          <p:cNvSpPr>
            <a:spLocks noGrp="1"/>
          </p:cNvSpPr>
          <p:nvPr>
            <p:ph idx="1"/>
          </p:nvPr>
        </p:nvSpPr>
        <p:spPr/>
        <p:txBody>
          <a:bodyPr/>
          <a:lstStyle/>
          <a:p>
            <a:r>
              <a:rPr lang="en-US" dirty="0"/>
              <a:t>Illustration:</a:t>
            </a:r>
          </a:p>
          <a:p>
            <a:endParaRPr lang="en-US" dirty="0"/>
          </a:p>
        </p:txBody>
      </p:sp>
      <p:sp>
        <p:nvSpPr>
          <p:cNvPr id="260107" name="AutoShape 11"/>
          <p:cNvSpPr>
            <a:spLocks noChangeArrowheads="1"/>
          </p:cNvSpPr>
          <p:nvPr/>
        </p:nvSpPr>
        <p:spPr bwMode="auto">
          <a:xfrm>
            <a:off x="708252" y="1992572"/>
            <a:ext cx="7848600" cy="3659721"/>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r>
              <a:rPr lang="en-US" dirty="0">
                <a:solidFill>
                  <a:schemeClr val="tx1"/>
                </a:solidFill>
                <a:latin typeface="Candara"/>
                <a:cs typeface="Arial" pitchFamily="34" charset="0"/>
              </a:rPr>
              <a:t>&lt;</a:t>
            </a:r>
            <a:r>
              <a:rPr lang="en-US" dirty="0" err="1">
                <a:solidFill>
                  <a:schemeClr val="tx1"/>
                </a:solidFill>
                <a:cs typeface="Arial" pitchFamily="34" charset="0"/>
              </a:rPr>
              <a:t>xs:element</a:t>
            </a:r>
            <a:r>
              <a:rPr lang="en-US" dirty="0">
                <a:solidFill>
                  <a:schemeClr val="tx1"/>
                </a:solidFill>
                <a:cs typeface="Arial" pitchFamily="34" charset="0"/>
              </a:rPr>
              <a:t> name</a:t>
            </a:r>
            <a:r>
              <a:rPr lang="en-US" dirty="0" smtClean="0">
                <a:solidFill>
                  <a:schemeClr val="tx1"/>
                </a:solidFill>
                <a:cs typeface="Arial" pitchFamily="34" charset="0"/>
              </a:rPr>
              <a:t>=“age"&gt;  </a:t>
            </a:r>
            <a:endParaRPr lang="en-US" dirty="0">
              <a:solidFill>
                <a:schemeClr val="tx1"/>
              </a:solidFill>
              <a:cs typeface="Arial" pitchFamily="34" charset="0"/>
            </a:endParaRPr>
          </a:p>
          <a:p>
            <a:pPr lvl="2">
              <a:lnSpc>
                <a:spcPct val="135000"/>
              </a:lnSpc>
            </a:pPr>
            <a:r>
              <a:rPr lang="en-US" dirty="0">
                <a:solidFill>
                  <a:schemeClr val="tx1"/>
                </a:solidFill>
                <a:cs typeface="Arial" pitchFamily="34" charset="0"/>
              </a:rPr>
              <a:t>&lt;</a:t>
            </a:r>
            <a:r>
              <a:rPr lang="en-US" dirty="0" err="1" smtClean="0">
                <a:solidFill>
                  <a:schemeClr val="tx1"/>
                </a:solidFill>
                <a:cs typeface="Arial" pitchFamily="34" charset="0"/>
              </a:rPr>
              <a:t>xs:simpleType</a:t>
            </a:r>
            <a:r>
              <a:rPr lang="en-US" dirty="0">
                <a:solidFill>
                  <a:schemeClr val="tx1"/>
                </a:solidFill>
                <a:cs typeface="Arial" pitchFamily="34" charset="0"/>
              </a:rPr>
              <a:t>&gt; </a:t>
            </a:r>
          </a:p>
          <a:p>
            <a:pPr lvl="2">
              <a:lnSpc>
                <a:spcPct val="135000"/>
              </a:lnSpc>
            </a:pPr>
            <a:r>
              <a:rPr lang="en-US" dirty="0">
                <a:solidFill>
                  <a:schemeClr val="tx1"/>
                </a:solidFill>
                <a:cs typeface="Arial" pitchFamily="34" charset="0"/>
              </a:rPr>
              <a:t>   </a:t>
            </a:r>
            <a:r>
              <a:rPr lang="en-US" dirty="0" smtClean="0">
                <a:solidFill>
                  <a:schemeClr val="tx1"/>
                </a:solidFill>
                <a:cs typeface="Arial" pitchFamily="34" charset="0"/>
              </a:rPr>
              <a:t>	&lt;</a:t>
            </a:r>
            <a:r>
              <a:rPr lang="en-US" dirty="0" err="1" smtClean="0">
                <a:solidFill>
                  <a:schemeClr val="tx1"/>
                </a:solidFill>
                <a:cs typeface="Arial" pitchFamily="34" charset="0"/>
              </a:rPr>
              <a:t>xs:restriction</a:t>
            </a:r>
            <a:r>
              <a:rPr lang="en-US" dirty="0" smtClean="0">
                <a:solidFill>
                  <a:schemeClr val="tx1"/>
                </a:solidFill>
                <a:cs typeface="Arial" pitchFamily="34" charset="0"/>
              </a:rPr>
              <a:t> </a:t>
            </a:r>
            <a:r>
              <a:rPr lang="en-US" dirty="0">
                <a:solidFill>
                  <a:schemeClr val="tx1"/>
                </a:solidFill>
                <a:cs typeface="Arial" pitchFamily="34" charset="0"/>
              </a:rPr>
              <a:t>base="</a:t>
            </a:r>
            <a:r>
              <a:rPr lang="en-US" dirty="0" err="1">
                <a:solidFill>
                  <a:schemeClr val="tx1"/>
                </a:solidFill>
                <a:cs typeface="Arial" pitchFamily="34" charset="0"/>
              </a:rPr>
              <a:t>xs:integer</a:t>
            </a:r>
            <a:r>
              <a:rPr lang="en-US" dirty="0">
                <a:solidFill>
                  <a:schemeClr val="tx1"/>
                </a:solidFill>
                <a:cs typeface="Arial" pitchFamily="34" charset="0"/>
              </a:rPr>
              <a:t>"&gt;    </a:t>
            </a:r>
          </a:p>
          <a:p>
            <a:pPr lvl="2">
              <a:lnSpc>
                <a:spcPct val="135000"/>
              </a:lnSpc>
            </a:pPr>
            <a:r>
              <a:rPr lang="en-US" dirty="0">
                <a:solidFill>
                  <a:schemeClr val="tx1"/>
                </a:solidFill>
                <a:cs typeface="Arial" pitchFamily="34" charset="0"/>
              </a:rPr>
              <a:t>	</a:t>
            </a:r>
            <a:r>
              <a:rPr lang="en-US" dirty="0" smtClean="0">
                <a:solidFill>
                  <a:schemeClr val="tx1"/>
                </a:solidFill>
                <a:cs typeface="Arial" pitchFamily="34" charset="0"/>
              </a:rPr>
              <a:t>	&lt;</a:t>
            </a:r>
            <a:r>
              <a:rPr lang="en-US" dirty="0" err="1">
                <a:solidFill>
                  <a:schemeClr val="tx1"/>
                </a:solidFill>
                <a:cs typeface="Arial" pitchFamily="34" charset="0"/>
              </a:rPr>
              <a:t>xs:minInclusive</a:t>
            </a:r>
            <a:r>
              <a:rPr lang="en-US" dirty="0">
                <a:solidFill>
                  <a:schemeClr val="tx1"/>
                </a:solidFill>
                <a:cs typeface="Arial" pitchFamily="34" charset="0"/>
              </a:rPr>
              <a:t> value="0"/&gt;    </a:t>
            </a:r>
          </a:p>
          <a:p>
            <a:pPr lvl="2">
              <a:lnSpc>
                <a:spcPct val="135000"/>
              </a:lnSpc>
            </a:pPr>
            <a:r>
              <a:rPr lang="en-US" dirty="0">
                <a:solidFill>
                  <a:schemeClr val="tx1"/>
                </a:solidFill>
                <a:cs typeface="Arial" pitchFamily="34" charset="0"/>
              </a:rPr>
              <a:t>		</a:t>
            </a:r>
            <a:r>
              <a:rPr lang="en-US" dirty="0" smtClean="0">
                <a:solidFill>
                  <a:schemeClr val="tx1"/>
                </a:solidFill>
                <a:cs typeface="Arial" pitchFamily="34" charset="0"/>
              </a:rPr>
              <a:t>&lt;</a:t>
            </a:r>
            <a:r>
              <a:rPr lang="en-US" dirty="0" err="1">
                <a:solidFill>
                  <a:schemeClr val="tx1"/>
                </a:solidFill>
                <a:cs typeface="Arial" pitchFamily="34" charset="0"/>
              </a:rPr>
              <a:t>xs:maxInclusive</a:t>
            </a:r>
            <a:r>
              <a:rPr lang="en-US" dirty="0">
                <a:solidFill>
                  <a:schemeClr val="tx1"/>
                </a:solidFill>
                <a:cs typeface="Arial" pitchFamily="34" charset="0"/>
              </a:rPr>
              <a:t> value</a:t>
            </a:r>
            <a:r>
              <a:rPr lang="en-US" dirty="0" smtClean="0">
                <a:solidFill>
                  <a:schemeClr val="tx1"/>
                </a:solidFill>
                <a:cs typeface="Arial" pitchFamily="34" charset="0"/>
              </a:rPr>
              <a:t>=“100</a:t>
            </a:r>
            <a:r>
              <a:rPr lang="en-US" dirty="0">
                <a:solidFill>
                  <a:schemeClr val="tx1"/>
                </a:solidFill>
                <a:cs typeface="Arial" pitchFamily="34" charset="0"/>
              </a:rPr>
              <a:t>"/&gt;  </a:t>
            </a:r>
          </a:p>
          <a:p>
            <a:pPr lvl="2">
              <a:lnSpc>
                <a:spcPct val="135000"/>
              </a:lnSpc>
            </a:pPr>
            <a:r>
              <a:rPr lang="en-US" dirty="0">
                <a:solidFill>
                  <a:schemeClr val="tx1"/>
                </a:solidFill>
                <a:cs typeface="Arial" pitchFamily="34" charset="0"/>
              </a:rPr>
              <a:t>	</a:t>
            </a:r>
            <a:r>
              <a:rPr lang="en-US" dirty="0" smtClean="0">
                <a:solidFill>
                  <a:schemeClr val="tx1"/>
                </a:solidFill>
                <a:cs typeface="Arial" pitchFamily="34" charset="0"/>
              </a:rPr>
              <a:t>&lt;/</a:t>
            </a:r>
            <a:r>
              <a:rPr lang="en-US" dirty="0" err="1">
                <a:solidFill>
                  <a:schemeClr val="tx1"/>
                </a:solidFill>
                <a:cs typeface="Arial" pitchFamily="34" charset="0"/>
              </a:rPr>
              <a:t>xs:restriction</a:t>
            </a:r>
            <a:r>
              <a:rPr lang="en-US" dirty="0">
                <a:solidFill>
                  <a:schemeClr val="tx1"/>
                </a:solidFill>
                <a:cs typeface="Arial" pitchFamily="34" charset="0"/>
              </a:rPr>
              <a:t>&gt;</a:t>
            </a:r>
          </a:p>
          <a:p>
            <a:pPr lvl="2">
              <a:lnSpc>
                <a:spcPct val="135000"/>
              </a:lnSpc>
            </a:pPr>
            <a:r>
              <a:rPr lang="en-US" dirty="0" smtClean="0">
                <a:solidFill>
                  <a:schemeClr val="tx1"/>
                </a:solidFill>
                <a:cs typeface="Arial" pitchFamily="34" charset="0"/>
              </a:rPr>
              <a:t>&lt;/</a:t>
            </a:r>
            <a:r>
              <a:rPr lang="en-US" dirty="0" err="1" smtClean="0">
                <a:solidFill>
                  <a:schemeClr val="tx1"/>
                </a:solidFill>
                <a:cs typeface="Arial" pitchFamily="34" charset="0"/>
              </a:rPr>
              <a:t>xs:simpleType</a:t>
            </a:r>
            <a:r>
              <a:rPr lang="en-US" dirty="0">
                <a:solidFill>
                  <a:schemeClr val="tx1"/>
                </a:solidFill>
                <a:cs typeface="Arial" pitchFamily="34" charset="0"/>
              </a:rPr>
              <a:t>&gt; </a:t>
            </a:r>
          </a:p>
          <a:p>
            <a:pPr lvl="1">
              <a:lnSpc>
                <a:spcPct val="135000"/>
              </a:lnSpc>
            </a:pPr>
            <a:r>
              <a:rPr lang="en-US" dirty="0">
                <a:solidFill>
                  <a:schemeClr val="tx1"/>
                </a:solidFill>
                <a:cs typeface="Arial" pitchFamily="34" charset="0"/>
              </a:rPr>
              <a:t>&lt;/</a:t>
            </a:r>
            <a:r>
              <a:rPr lang="en-US" dirty="0" err="1">
                <a:solidFill>
                  <a:schemeClr val="tx1"/>
                </a:solidFill>
                <a:cs typeface="Arial" pitchFamily="34" charset="0"/>
              </a:rPr>
              <a:t>xs:element</a:t>
            </a:r>
            <a:r>
              <a:rPr lang="en-US" dirty="0">
                <a:solidFill>
                  <a:schemeClr val="tx1"/>
                </a:solidFill>
                <a:cs typeface="Arial" pitchFamily="34" charset="0"/>
              </a:rPr>
              <a:t>&gt;</a:t>
            </a: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gn="ctr">
              <a:lnSpc>
                <a:spcPct val="135000"/>
              </a:lnSpc>
            </a:pPr>
            <a:endParaRPr lang="en-US" dirty="0">
              <a:solidFill>
                <a:schemeClr val="tx1"/>
              </a:solidFill>
              <a:latin typeface="Candara"/>
              <a:cs typeface="Arial" pitchFamily="34" charset="0"/>
            </a:endParaRPr>
          </a:p>
          <a:p>
            <a:pPr lvl="1" algn="ctr">
              <a:lnSpc>
                <a:spcPct val="135000"/>
              </a:lnSpc>
            </a:pPr>
            <a:endParaRPr lang="en-US" dirty="0">
              <a:solidFill>
                <a:schemeClr val="tx1"/>
              </a:solidFill>
              <a:latin typeface="Candara"/>
              <a:cs typeface="Arial" pitchFamily="34" charset="0"/>
            </a:endParaRPr>
          </a:p>
        </p:txBody>
      </p:sp>
    </p:spTree>
    <p:extLst>
      <p:ext uri="{BB962C8B-B14F-4D97-AF65-F5344CB8AC3E}">
        <p14:creationId xmlns:p14="http://schemas.microsoft.com/office/powerpoint/2010/main" val="14465795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sz="1200" dirty="0">
                <a:solidFill>
                  <a:srgbClr val="000000"/>
                </a:solidFill>
              </a:rPr>
              <a:t>3.2 : Simple Type </a:t>
            </a:r>
            <a:r>
              <a:rPr lang="en-US" altLang="en-US" sz="1200" dirty="0" smtClean="0">
                <a:solidFill>
                  <a:srgbClr val="000000"/>
                </a:solidFill>
              </a:rPr>
              <a:t>restriction</a:t>
            </a:r>
            <a:r>
              <a:rPr lang="en-US" sz="1200" dirty="0"/>
              <a:t/>
            </a:r>
            <a:br>
              <a:rPr lang="en-US" sz="1200" dirty="0"/>
            </a:br>
            <a:r>
              <a:rPr lang="en-US" sz="1200" dirty="0"/>
              <a:t/>
            </a:r>
            <a:br>
              <a:rPr lang="en-US" sz="1200" dirty="0"/>
            </a:br>
            <a:r>
              <a:rPr lang="en-US" dirty="0"/>
              <a:t>XSD Restrictions in a </a:t>
            </a:r>
            <a:r>
              <a:rPr lang="en-US" dirty="0" smtClean="0"/>
              <a:t>Nutshell</a:t>
            </a:r>
            <a:endParaRPr lang="en-US" dirty="0"/>
          </a:p>
        </p:txBody>
      </p:sp>
      <p:graphicFrame>
        <p:nvGraphicFramePr>
          <p:cNvPr id="264345" name="Group 153"/>
          <p:cNvGraphicFramePr>
            <a:graphicFrameLocks noGrp="1"/>
          </p:cNvGraphicFramePr>
          <p:nvPr>
            <p:ph idx="1"/>
            <p:extLst>
              <p:ext uri="{D42A27DB-BD31-4B8C-83A1-F6EECF244321}">
                <p14:modId xmlns:p14="http://schemas.microsoft.com/office/powerpoint/2010/main" val="3143161025"/>
              </p:ext>
            </p:extLst>
          </p:nvPr>
        </p:nvGraphicFramePr>
        <p:xfrm>
          <a:off x="298450" y="1988840"/>
          <a:ext cx="8599890" cy="3649779"/>
        </p:xfrm>
        <a:graphic>
          <a:graphicData uri="http://schemas.openxmlformats.org/drawingml/2006/table">
            <a:tbl>
              <a:tblPr/>
              <a:tblGrid>
                <a:gridCol w="1836435"/>
                <a:gridCol w="6763455"/>
              </a:tblGrid>
              <a:tr h="34314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mn-lt"/>
                          <a:cs typeface="Arial" pitchFamily="34" charset="0"/>
                        </a:rPr>
                        <a:t>Constraint</a:t>
                      </a:r>
                    </a:p>
                  </a:txBody>
                  <a:tcPr marL="98284" marR="98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mn-lt"/>
                          <a:cs typeface="Arial" pitchFamily="34" charset="0"/>
                        </a:rPr>
                        <a:t>Description</a:t>
                      </a:r>
                    </a:p>
                  </a:txBody>
                  <a:tcPr marL="98284" marR="98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34314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n-lt"/>
                          <a:cs typeface="Arial" pitchFamily="34" charset="0"/>
                        </a:rPr>
                        <a:t>Enumeration</a:t>
                      </a:r>
                    </a:p>
                  </a:txBody>
                  <a:tcPr marL="98284" marR="98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n-lt"/>
                          <a:cs typeface="Arial" pitchFamily="34" charset="0"/>
                        </a:rPr>
                        <a:t>Defines a list of acceptable values</a:t>
                      </a:r>
                    </a:p>
                  </a:txBody>
                  <a:tcPr marL="98284" marR="98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9269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err="1" smtClean="0">
                          <a:ln>
                            <a:noFill/>
                          </a:ln>
                          <a:solidFill>
                            <a:schemeClr val="tx1"/>
                          </a:solidFill>
                          <a:effectLst/>
                          <a:latin typeface="+mn-lt"/>
                          <a:cs typeface="Arial" pitchFamily="34" charset="0"/>
                        </a:rPr>
                        <a:t>FractionDigits</a:t>
                      </a:r>
                      <a:endParaRPr kumimoji="0" lang="en-US" sz="1600" b="0" i="0" u="none" strike="noStrike" cap="none" normalizeH="0" baseline="0" dirty="0" smtClean="0">
                        <a:ln>
                          <a:noFill/>
                        </a:ln>
                        <a:solidFill>
                          <a:schemeClr val="tx1"/>
                        </a:solidFill>
                        <a:effectLst/>
                        <a:latin typeface="+mn-lt"/>
                        <a:cs typeface="Arial" pitchFamily="34" charset="0"/>
                      </a:endParaRPr>
                    </a:p>
                  </a:txBody>
                  <a:tcPr marL="98284" marR="98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n-lt"/>
                          <a:cs typeface="Arial" pitchFamily="34" charset="0"/>
                        </a:rPr>
                        <a:t>Specifies the maximum number of decimal places allowed. Must be equal to or greater than zero.</a:t>
                      </a:r>
                    </a:p>
                  </a:txBody>
                  <a:tcPr marL="98284" marR="98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9269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n-lt"/>
                          <a:cs typeface="Arial" pitchFamily="34" charset="0"/>
                        </a:rPr>
                        <a:t>Length</a:t>
                      </a:r>
                    </a:p>
                  </a:txBody>
                  <a:tcPr marL="98284" marR="98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n-lt"/>
                          <a:cs typeface="Arial" pitchFamily="34" charset="0"/>
                        </a:rPr>
                        <a:t>Specifies the exact number of characters or list items allowed. Must be equal to or greater than zero.</a:t>
                      </a:r>
                    </a:p>
                  </a:txBody>
                  <a:tcPr marL="98284" marR="98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9269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n-lt"/>
                          <a:cs typeface="Arial" pitchFamily="34" charset="0"/>
                        </a:rPr>
                        <a:t>MaxExclusive</a:t>
                      </a:r>
                    </a:p>
                  </a:txBody>
                  <a:tcPr marL="98284" marR="98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n-lt"/>
                          <a:cs typeface="Arial" pitchFamily="34" charset="0"/>
                        </a:rPr>
                        <a:t>Specifies the upper bounds for numeric values (the value must be less than this value)</a:t>
                      </a:r>
                    </a:p>
                  </a:txBody>
                  <a:tcPr marL="98284" marR="98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9269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n-lt"/>
                          <a:cs typeface="Arial" pitchFamily="34" charset="0"/>
                        </a:rPr>
                        <a:t>MaxInclusive</a:t>
                      </a:r>
                    </a:p>
                  </a:txBody>
                  <a:tcPr marL="98284" marR="98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n-lt"/>
                          <a:cs typeface="Arial" pitchFamily="34" charset="0"/>
                        </a:rPr>
                        <a:t>Specifies the upper bounds for numeric values (the value must be less than or equal to this value)</a:t>
                      </a:r>
                    </a:p>
                  </a:txBody>
                  <a:tcPr marL="98284" marR="98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9269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err="1" smtClean="0">
                          <a:ln>
                            <a:noFill/>
                          </a:ln>
                          <a:solidFill>
                            <a:schemeClr val="tx1"/>
                          </a:solidFill>
                          <a:effectLst/>
                          <a:latin typeface="+mn-lt"/>
                          <a:cs typeface="Arial" pitchFamily="34" charset="0"/>
                        </a:rPr>
                        <a:t>MaxLength</a:t>
                      </a:r>
                      <a:endParaRPr kumimoji="0" lang="en-US" sz="1600" b="0" i="0" u="none" strike="noStrike" cap="none" normalizeH="0" baseline="0" dirty="0" smtClean="0">
                        <a:ln>
                          <a:noFill/>
                        </a:ln>
                        <a:solidFill>
                          <a:schemeClr val="tx1"/>
                        </a:solidFill>
                        <a:effectLst/>
                        <a:latin typeface="+mn-lt"/>
                        <a:cs typeface="Arial" pitchFamily="34" charset="0"/>
                      </a:endParaRPr>
                    </a:p>
                  </a:txBody>
                  <a:tcPr marL="98284" marR="98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n-lt"/>
                          <a:cs typeface="Arial" pitchFamily="34" charset="0"/>
                        </a:rPr>
                        <a:t>Specifies the maximum number of characters or list items allowed. Must be equal to or greater than zero.</a:t>
                      </a:r>
                    </a:p>
                  </a:txBody>
                  <a:tcPr marL="98284" marR="98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3" name="Content Placeholder 12"/>
          <p:cNvSpPr>
            <a:spLocks/>
          </p:cNvSpPr>
          <p:nvPr/>
        </p:nvSpPr>
        <p:spPr bwMode="auto">
          <a:xfrm>
            <a:off x="319088" y="144303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
            </a:pPr>
            <a:r>
              <a:rPr lang="en-US" sz="2200" dirty="0">
                <a:solidFill>
                  <a:srgbClr val="000000"/>
                </a:solidFill>
                <a:cs typeface="Arial" pitchFamily="34" charset="0"/>
              </a:rPr>
              <a:t>Let us see some of the restrictions on XSD Elements: </a:t>
            </a:r>
          </a:p>
          <a:p>
            <a:pPr marL="342900" indent="-342900" eaLnBrk="0" hangingPunct="0">
              <a:spcBef>
                <a:spcPct val="20000"/>
              </a:spcBef>
              <a:buClr>
                <a:srgbClr val="00A1E4"/>
              </a:buClr>
              <a:buFont typeface="Arial" pitchFamily="34" charset="0"/>
              <a:buNone/>
            </a:pPr>
            <a:endParaRPr lang="en-US" sz="2200" dirty="0">
              <a:solidFill>
                <a:srgbClr val="000000"/>
              </a:solidFill>
              <a:latin typeface="Candara"/>
              <a:cs typeface="Arial" pitchFamily="34" charset="0"/>
            </a:endParaRPr>
          </a:p>
        </p:txBody>
      </p:sp>
    </p:spTree>
    <p:extLst>
      <p:ext uri="{BB962C8B-B14F-4D97-AF65-F5344CB8AC3E}">
        <p14:creationId xmlns:p14="http://schemas.microsoft.com/office/powerpoint/2010/main" val="1414865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
            </a:r>
            <a:br>
              <a:rPr lang="en-US" sz="1200" dirty="0"/>
            </a:br>
            <a:r>
              <a:rPr lang="en-US" dirty="0"/>
              <a:t>Introduction to XML Schema </a:t>
            </a:r>
          </a:p>
        </p:txBody>
      </p:sp>
      <p:sp>
        <p:nvSpPr>
          <p:cNvPr id="6" name="Content Placeholder 5"/>
          <p:cNvSpPr>
            <a:spLocks noGrp="1"/>
          </p:cNvSpPr>
          <p:nvPr>
            <p:ph idx="1"/>
          </p:nvPr>
        </p:nvSpPr>
        <p:spPr/>
        <p:txBody>
          <a:bodyPr/>
          <a:lstStyle/>
          <a:p>
            <a:r>
              <a:rPr lang="en-US" dirty="0"/>
              <a:t>The XML Schema Definition Language is an XML language for describing and constraining the content of XML documents</a:t>
            </a:r>
          </a:p>
          <a:p>
            <a:r>
              <a:rPr lang="en-US" dirty="0"/>
              <a:t>XML Schema is a W3C recommendation</a:t>
            </a:r>
          </a:p>
          <a:p>
            <a:r>
              <a:rPr lang="en-US" dirty="0"/>
              <a:t>XML Schema defines what it means for an XML document to be valid</a:t>
            </a:r>
          </a:p>
          <a:p>
            <a:r>
              <a:rPr lang="en-US" dirty="0"/>
              <a:t>XML Schema are a radical departure from Document Type Definitions (DTDs), the existing schema mechanism inherited from SGML </a:t>
            </a:r>
          </a:p>
          <a:p>
            <a:endParaRPr lang="en-US" dirty="0"/>
          </a:p>
          <a:p>
            <a:pPr marL="0" indent="0">
              <a:buNone/>
            </a:pPr>
            <a:endParaRPr lang="en-US" dirty="0"/>
          </a:p>
        </p:txBody>
      </p:sp>
    </p:spTree>
    <p:extLst>
      <p:ext uri="{BB962C8B-B14F-4D97-AF65-F5344CB8AC3E}">
        <p14:creationId xmlns:p14="http://schemas.microsoft.com/office/powerpoint/2010/main" val="33344727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z="1200" dirty="0">
                <a:solidFill>
                  <a:srgbClr val="000000"/>
                </a:solidFill>
              </a:rPr>
              <a:t>3.2 : Simple Type </a:t>
            </a:r>
            <a:r>
              <a:rPr lang="en-US" altLang="en-US" sz="1200" dirty="0" smtClean="0">
                <a:solidFill>
                  <a:srgbClr val="000000"/>
                </a:solidFill>
              </a:rPr>
              <a:t>restriction</a:t>
            </a:r>
            <a:r>
              <a:rPr lang="en-US" sz="1200" dirty="0"/>
              <a:t/>
            </a:r>
            <a:br>
              <a:rPr lang="en-US" sz="1200" dirty="0"/>
            </a:br>
            <a:r>
              <a:rPr lang="en-US" dirty="0"/>
              <a:t>Restriction on </a:t>
            </a:r>
            <a:r>
              <a:rPr lang="en-US" dirty="0" smtClean="0"/>
              <a:t>Values</a:t>
            </a:r>
            <a:endParaRPr lang="en-US" dirty="0"/>
          </a:p>
        </p:txBody>
      </p:sp>
      <p:sp>
        <p:nvSpPr>
          <p:cNvPr id="6" name="Content Placeholder 5"/>
          <p:cNvSpPr>
            <a:spLocks noGrp="1"/>
          </p:cNvSpPr>
          <p:nvPr>
            <p:ph idx="1"/>
          </p:nvPr>
        </p:nvSpPr>
        <p:spPr/>
        <p:txBody>
          <a:bodyPr/>
          <a:lstStyle/>
          <a:p>
            <a:r>
              <a:rPr lang="en-US" dirty="0"/>
              <a:t>Example</a:t>
            </a:r>
          </a:p>
          <a:p>
            <a:endParaRPr lang="en-US" dirty="0"/>
          </a:p>
        </p:txBody>
      </p:sp>
      <p:sp>
        <p:nvSpPr>
          <p:cNvPr id="311310" name="AutoShape 14"/>
          <p:cNvSpPr>
            <a:spLocks noChangeArrowheads="1"/>
          </p:cNvSpPr>
          <p:nvPr/>
        </p:nvSpPr>
        <p:spPr bwMode="auto">
          <a:xfrm>
            <a:off x="685800" y="2038350"/>
            <a:ext cx="7848600" cy="3521122"/>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r>
              <a:rPr lang="en-US" dirty="0">
                <a:solidFill>
                  <a:schemeClr val="tx1"/>
                </a:solidFill>
                <a:latin typeface="Candara"/>
                <a:cs typeface="Arial" pitchFamily="34" charset="0"/>
              </a:rPr>
              <a:t>&lt;</a:t>
            </a:r>
            <a:r>
              <a:rPr lang="en-US" dirty="0" err="1">
                <a:solidFill>
                  <a:schemeClr val="tx1"/>
                </a:solidFill>
                <a:cs typeface="Arial" pitchFamily="34" charset="0"/>
              </a:rPr>
              <a:t>xs:element</a:t>
            </a:r>
            <a:r>
              <a:rPr lang="en-US" dirty="0">
                <a:solidFill>
                  <a:schemeClr val="tx1"/>
                </a:solidFill>
                <a:cs typeface="Arial" pitchFamily="34" charset="0"/>
              </a:rPr>
              <a:t> name=“Quantity</a:t>
            </a:r>
            <a:r>
              <a:rPr lang="en-US" dirty="0" smtClean="0">
                <a:solidFill>
                  <a:schemeClr val="tx1"/>
                </a:solidFill>
                <a:cs typeface="Arial" pitchFamily="34" charset="0"/>
              </a:rPr>
              <a:t>"&gt;</a:t>
            </a:r>
          </a:p>
          <a:p>
            <a:pPr lvl="1">
              <a:lnSpc>
                <a:spcPct val="135000"/>
              </a:lnSpc>
            </a:pPr>
            <a:r>
              <a:rPr lang="en-US" dirty="0" smtClean="0">
                <a:solidFill>
                  <a:schemeClr val="tx1"/>
                </a:solidFill>
                <a:cs typeface="Arial" pitchFamily="34" charset="0"/>
              </a:rPr>
              <a:t>	&lt;</a:t>
            </a:r>
            <a:r>
              <a:rPr lang="en-US" dirty="0" err="1">
                <a:solidFill>
                  <a:schemeClr val="tx1"/>
                </a:solidFill>
                <a:cs typeface="Arial" pitchFamily="34" charset="0"/>
              </a:rPr>
              <a:t>xs:simpleType</a:t>
            </a:r>
            <a:r>
              <a:rPr lang="en-US" dirty="0">
                <a:solidFill>
                  <a:schemeClr val="tx1"/>
                </a:solidFill>
                <a:cs typeface="Arial" pitchFamily="34" charset="0"/>
              </a:rPr>
              <a:t>&gt;</a:t>
            </a:r>
          </a:p>
          <a:p>
            <a:pPr lvl="1">
              <a:lnSpc>
                <a:spcPct val="135000"/>
              </a:lnSpc>
            </a:pPr>
            <a:r>
              <a:rPr lang="en-US" dirty="0" smtClean="0">
                <a:solidFill>
                  <a:schemeClr val="tx1"/>
                </a:solidFill>
                <a:cs typeface="Arial" pitchFamily="34" charset="0"/>
              </a:rPr>
              <a:t>		&lt;</a:t>
            </a:r>
            <a:r>
              <a:rPr lang="en-US" dirty="0" err="1">
                <a:solidFill>
                  <a:schemeClr val="tx1"/>
                </a:solidFill>
                <a:cs typeface="Arial" pitchFamily="34" charset="0"/>
              </a:rPr>
              <a:t>xs:restriction</a:t>
            </a:r>
            <a:r>
              <a:rPr lang="en-US" dirty="0">
                <a:solidFill>
                  <a:schemeClr val="tx1"/>
                </a:solidFill>
                <a:cs typeface="Arial" pitchFamily="34" charset="0"/>
              </a:rPr>
              <a:t> base="</a:t>
            </a:r>
            <a:r>
              <a:rPr lang="en-US" dirty="0" err="1">
                <a:solidFill>
                  <a:schemeClr val="tx1"/>
                </a:solidFill>
                <a:cs typeface="Arial" pitchFamily="34" charset="0"/>
              </a:rPr>
              <a:t>xs:integer</a:t>
            </a:r>
            <a:r>
              <a:rPr lang="en-US" dirty="0">
                <a:solidFill>
                  <a:schemeClr val="tx1"/>
                </a:solidFill>
                <a:cs typeface="Arial" pitchFamily="34" charset="0"/>
              </a:rPr>
              <a:t>"&gt;    </a:t>
            </a:r>
          </a:p>
          <a:p>
            <a:pPr lvl="1">
              <a:lnSpc>
                <a:spcPct val="135000"/>
              </a:lnSpc>
            </a:pPr>
            <a:r>
              <a:rPr lang="en-US" dirty="0" smtClean="0">
                <a:solidFill>
                  <a:schemeClr val="tx1"/>
                </a:solidFill>
                <a:cs typeface="Arial" pitchFamily="34" charset="0"/>
              </a:rPr>
              <a:t>			&lt;</a:t>
            </a:r>
            <a:r>
              <a:rPr lang="en-US" dirty="0" err="1">
                <a:solidFill>
                  <a:schemeClr val="tx1"/>
                </a:solidFill>
                <a:cs typeface="Arial" pitchFamily="34" charset="0"/>
              </a:rPr>
              <a:t>xs:minInclusive</a:t>
            </a:r>
            <a:r>
              <a:rPr lang="en-US" dirty="0">
                <a:solidFill>
                  <a:schemeClr val="tx1"/>
                </a:solidFill>
                <a:cs typeface="Arial" pitchFamily="34" charset="0"/>
              </a:rPr>
              <a:t> value="0"/&gt;    </a:t>
            </a:r>
          </a:p>
          <a:p>
            <a:pPr lvl="1">
              <a:lnSpc>
                <a:spcPct val="135000"/>
              </a:lnSpc>
            </a:pPr>
            <a:r>
              <a:rPr lang="en-US" dirty="0" smtClean="0">
                <a:solidFill>
                  <a:schemeClr val="tx1"/>
                </a:solidFill>
                <a:cs typeface="Arial" pitchFamily="34" charset="0"/>
              </a:rPr>
              <a:t>			&lt;</a:t>
            </a:r>
            <a:r>
              <a:rPr lang="en-US" dirty="0" err="1">
                <a:solidFill>
                  <a:schemeClr val="tx1"/>
                </a:solidFill>
                <a:cs typeface="Arial" pitchFamily="34" charset="0"/>
              </a:rPr>
              <a:t>xs:maxInclusive</a:t>
            </a:r>
            <a:r>
              <a:rPr lang="en-US" dirty="0">
                <a:solidFill>
                  <a:schemeClr val="tx1"/>
                </a:solidFill>
                <a:cs typeface="Arial" pitchFamily="34" charset="0"/>
              </a:rPr>
              <a:t> value=“500"/&gt;  </a:t>
            </a:r>
          </a:p>
          <a:p>
            <a:pPr lvl="1">
              <a:lnSpc>
                <a:spcPct val="135000"/>
              </a:lnSpc>
            </a:pPr>
            <a:r>
              <a:rPr lang="en-US" dirty="0" smtClean="0">
                <a:solidFill>
                  <a:schemeClr val="tx1"/>
                </a:solidFill>
                <a:cs typeface="Arial" pitchFamily="34" charset="0"/>
              </a:rPr>
              <a:t>		&lt;/</a:t>
            </a:r>
            <a:r>
              <a:rPr lang="en-US" dirty="0" err="1">
                <a:solidFill>
                  <a:schemeClr val="tx1"/>
                </a:solidFill>
                <a:cs typeface="Arial" pitchFamily="34" charset="0"/>
              </a:rPr>
              <a:t>xs:restriction</a:t>
            </a:r>
            <a:r>
              <a:rPr lang="en-US" dirty="0">
                <a:solidFill>
                  <a:schemeClr val="tx1"/>
                </a:solidFill>
                <a:cs typeface="Arial" pitchFamily="34" charset="0"/>
              </a:rPr>
              <a:t>&gt;</a:t>
            </a:r>
          </a:p>
          <a:p>
            <a:pPr lvl="1">
              <a:lnSpc>
                <a:spcPct val="135000"/>
              </a:lnSpc>
            </a:pPr>
            <a:r>
              <a:rPr lang="en-US" dirty="0" smtClean="0">
                <a:solidFill>
                  <a:schemeClr val="tx1"/>
                </a:solidFill>
                <a:cs typeface="Arial" pitchFamily="34" charset="0"/>
              </a:rPr>
              <a:t>	&lt;/</a:t>
            </a:r>
            <a:r>
              <a:rPr lang="en-US" dirty="0" err="1">
                <a:solidFill>
                  <a:schemeClr val="tx1"/>
                </a:solidFill>
                <a:cs typeface="Arial" pitchFamily="34" charset="0"/>
              </a:rPr>
              <a:t>xs:simpleType</a:t>
            </a:r>
            <a:r>
              <a:rPr lang="en-US" dirty="0">
                <a:solidFill>
                  <a:schemeClr val="tx1"/>
                </a:solidFill>
                <a:cs typeface="Arial" pitchFamily="34" charset="0"/>
              </a:rPr>
              <a:t>&gt; </a:t>
            </a:r>
          </a:p>
          <a:p>
            <a:pPr lvl="1">
              <a:lnSpc>
                <a:spcPct val="135000"/>
              </a:lnSpc>
            </a:pPr>
            <a:r>
              <a:rPr lang="en-US" dirty="0">
                <a:solidFill>
                  <a:schemeClr val="tx1"/>
                </a:solidFill>
                <a:cs typeface="Arial" pitchFamily="34" charset="0"/>
              </a:rPr>
              <a:t>&lt;/</a:t>
            </a:r>
            <a:r>
              <a:rPr lang="en-US" dirty="0" err="1">
                <a:solidFill>
                  <a:schemeClr val="tx1"/>
                </a:solidFill>
                <a:cs typeface="Arial" pitchFamily="34" charset="0"/>
              </a:rPr>
              <a:t>xs:element</a:t>
            </a:r>
            <a:r>
              <a:rPr lang="en-US" dirty="0">
                <a:solidFill>
                  <a:schemeClr val="tx1"/>
                </a:solidFill>
                <a:cs typeface="Arial" pitchFamily="34" charset="0"/>
              </a:rPr>
              <a:t>&gt;</a:t>
            </a: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gn="ctr">
              <a:lnSpc>
                <a:spcPct val="135000"/>
              </a:lnSpc>
            </a:pPr>
            <a:endParaRPr lang="en-US" dirty="0">
              <a:solidFill>
                <a:schemeClr val="tx1"/>
              </a:solidFill>
              <a:latin typeface="Candara"/>
              <a:cs typeface="Arial" pitchFamily="34" charset="0"/>
            </a:endParaRPr>
          </a:p>
          <a:p>
            <a:pPr lvl="1" algn="ctr">
              <a:lnSpc>
                <a:spcPct val="135000"/>
              </a:lnSpc>
            </a:pPr>
            <a:endParaRPr lang="en-US" dirty="0">
              <a:solidFill>
                <a:schemeClr val="tx1"/>
              </a:solidFill>
              <a:latin typeface="Candara"/>
              <a:cs typeface="Arial" pitchFamily="34" charset="0"/>
            </a:endParaRPr>
          </a:p>
        </p:txBody>
      </p:sp>
    </p:spTree>
    <p:extLst>
      <p:ext uri="{BB962C8B-B14F-4D97-AF65-F5344CB8AC3E}">
        <p14:creationId xmlns:p14="http://schemas.microsoft.com/office/powerpoint/2010/main" val="11742320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z="1200" dirty="0">
                <a:solidFill>
                  <a:srgbClr val="000000"/>
                </a:solidFill>
              </a:rPr>
              <a:t>3.2 : Simple Type </a:t>
            </a:r>
            <a:r>
              <a:rPr lang="en-US" altLang="en-US" sz="1200" dirty="0" smtClean="0">
                <a:solidFill>
                  <a:srgbClr val="000000"/>
                </a:solidFill>
              </a:rPr>
              <a:t>restriction</a:t>
            </a:r>
            <a:r>
              <a:rPr lang="en-US" sz="1200" dirty="0"/>
              <a:t/>
            </a:r>
            <a:br>
              <a:rPr lang="en-US" sz="1200" dirty="0"/>
            </a:br>
            <a:r>
              <a:rPr lang="en-US" dirty="0"/>
              <a:t>Restriction on Set </a:t>
            </a:r>
            <a:r>
              <a:rPr lang="en-US" dirty="0" smtClean="0"/>
              <a:t>Values</a:t>
            </a:r>
            <a:endParaRPr lang="en-US" dirty="0"/>
          </a:p>
        </p:txBody>
      </p:sp>
      <p:sp>
        <p:nvSpPr>
          <p:cNvPr id="6" name="Content Placeholder 5"/>
          <p:cNvSpPr>
            <a:spLocks noGrp="1"/>
          </p:cNvSpPr>
          <p:nvPr>
            <p:ph idx="1"/>
          </p:nvPr>
        </p:nvSpPr>
        <p:spPr/>
        <p:txBody>
          <a:bodyPr/>
          <a:lstStyle/>
          <a:p>
            <a:r>
              <a:rPr lang="en-US" dirty="0"/>
              <a:t>Example</a:t>
            </a:r>
          </a:p>
        </p:txBody>
      </p:sp>
      <p:sp>
        <p:nvSpPr>
          <p:cNvPr id="266249" name="AutoShape 9"/>
          <p:cNvSpPr>
            <a:spLocks noChangeArrowheads="1"/>
          </p:cNvSpPr>
          <p:nvPr/>
        </p:nvSpPr>
        <p:spPr bwMode="auto">
          <a:xfrm>
            <a:off x="388925" y="2040380"/>
            <a:ext cx="7848600" cy="4014107"/>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smtClean="0">
                <a:latin typeface="Candara"/>
                <a:cs typeface="Arial" pitchFamily="34" charset="0"/>
              </a:rPr>
              <a:t>&lt;</a:t>
            </a:r>
            <a:r>
              <a:rPr lang="en-US" dirty="0" err="1" smtClean="0">
                <a:cs typeface="Arial" pitchFamily="34" charset="0"/>
              </a:rPr>
              <a:t>xs:element</a:t>
            </a:r>
            <a:r>
              <a:rPr lang="en-US" dirty="0" smtClean="0">
                <a:cs typeface="Arial" pitchFamily="34" charset="0"/>
              </a:rPr>
              <a:t> </a:t>
            </a:r>
            <a:r>
              <a:rPr lang="en-US" dirty="0">
                <a:cs typeface="Arial" pitchFamily="34" charset="0"/>
              </a:rPr>
              <a:t>name=“Category"&gt;</a:t>
            </a:r>
          </a:p>
          <a:p>
            <a:pPr lvl="1">
              <a:lnSpc>
                <a:spcPct val="135000"/>
              </a:lnSpc>
            </a:pPr>
            <a:r>
              <a:rPr lang="en-US" dirty="0">
                <a:cs typeface="Arial" pitchFamily="34" charset="0"/>
              </a:rPr>
              <a:t>&lt;</a:t>
            </a:r>
            <a:r>
              <a:rPr lang="en-US" dirty="0" err="1">
                <a:cs typeface="Arial" pitchFamily="34" charset="0"/>
              </a:rPr>
              <a:t>xs:simpleType</a:t>
            </a:r>
            <a:r>
              <a:rPr lang="en-US" dirty="0">
                <a:cs typeface="Arial" pitchFamily="34" charset="0"/>
              </a:rPr>
              <a:t>&gt;  </a:t>
            </a:r>
          </a:p>
          <a:p>
            <a:pPr lvl="1">
              <a:lnSpc>
                <a:spcPct val="135000"/>
              </a:lnSpc>
            </a:pPr>
            <a:r>
              <a:rPr lang="en-US" dirty="0">
                <a:cs typeface="Arial" pitchFamily="34" charset="0"/>
              </a:rPr>
              <a:t>&lt;</a:t>
            </a:r>
            <a:r>
              <a:rPr lang="en-US" dirty="0" err="1">
                <a:cs typeface="Arial" pitchFamily="34" charset="0"/>
              </a:rPr>
              <a:t>xs:restriction</a:t>
            </a:r>
            <a:r>
              <a:rPr lang="en-US" dirty="0">
                <a:cs typeface="Arial" pitchFamily="34" charset="0"/>
              </a:rPr>
              <a:t> base="</a:t>
            </a:r>
            <a:r>
              <a:rPr lang="en-US" dirty="0" err="1">
                <a:cs typeface="Arial" pitchFamily="34" charset="0"/>
              </a:rPr>
              <a:t>xs:string</a:t>
            </a:r>
            <a:r>
              <a:rPr lang="en-US" dirty="0">
                <a:cs typeface="Arial" pitchFamily="34" charset="0"/>
              </a:rPr>
              <a:t>"&gt;    </a:t>
            </a:r>
          </a:p>
          <a:p>
            <a:pPr lvl="1">
              <a:lnSpc>
                <a:spcPct val="135000"/>
              </a:lnSpc>
            </a:pPr>
            <a:r>
              <a:rPr lang="en-US" dirty="0">
                <a:cs typeface="Arial" pitchFamily="34" charset="0"/>
              </a:rPr>
              <a:t>&lt;</a:t>
            </a:r>
            <a:r>
              <a:rPr lang="en-US" dirty="0" err="1">
                <a:cs typeface="Arial" pitchFamily="34" charset="0"/>
              </a:rPr>
              <a:t>xs:enumeration</a:t>
            </a:r>
            <a:r>
              <a:rPr lang="en-US" dirty="0">
                <a:cs typeface="Arial" pitchFamily="34" charset="0"/>
              </a:rPr>
              <a:t> value=“Dot Net/&gt;    </a:t>
            </a:r>
          </a:p>
          <a:p>
            <a:pPr lvl="1">
              <a:lnSpc>
                <a:spcPct val="135000"/>
              </a:lnSpc>
            </a:pPr>
            <a:r>
              <a:rPr lang="en-US" dirty="0">
                <a:cs typeface="Arial" pitchFamily="34" charset="0"/>
              </a:rPr>
              <a:t>&lt;</a:t>
            </a:r>
            <a:r>
              <a:rPr lang="en-US" dirty="0" err="1">
                <a:cs typeface="Arial" pitchFamily="34" charset="0"/>
              </a:rPr>
              <a:t>xs:enumeration</a:t>
            </a:r>
            <a:r>
              <a:rPr lang="en-US" dirty="0">
                <a:cs typeface="Arial" pitchFamily="34" charset="0"/>
              </a:rPr>
              <a:t> value=“BI"/&gt;    </a:t>
            </a:r>
          </a:p>
          <a:p>
            <a:pPr lvl="1">
              <a:lnSpc>
                <a:spcPct val="135000"/>
              </a:lnSpc>
            </a:pPr>
            <a:r>
              <a:rPr lang="en-US" dirty="0">
                <a:cs typeface="Arial" pitchFamily="34" charset="0"/>
              </a:rPr>
              <a:t>&lt;</a:t>
            </a:r>
            <a:r>
              <a:rPr lang="en-US" dirty="0" err="1">
                <a:cs typeface="Arial" pitchFamily="34" charset="0"/>
              </a:rPr>
              <a:t>xs:enumeration</a:t>
            </a:r>
            <a:r>
              <a:rPr lang="en-US" dirty="0">
                <a:cs typeface="Arial" pitchFamily="34" charset="0"/>
              </a:rPr>
              <a:t> value=“RDBMS"/&gt;</a:t>
            </a:r>
          </a:p>
          <a:p>
            <a:pPr lvl="1">
              <a:lnSpc>
                <a:spcPct val="135000"/>
              </a:lnSpc>
            </a:pPr>
            <a:r>
              <a:rPr lang="en-US" dirty="0">
                <a:cs typeface="Arial" pitchFamily="34" charset="0"/>
              </a:rPr>
              <a:t>&lt;</a:t>
            </a:r>
            <a:r>
              <a:rPr lang="en-US" dirty="0" err="1">
                <a:cs typeface="Arial" pitchFamily="34" charset="0"/>
              </a:rPr>
              <a:t>xs:enumeration</a:t>
            </a:r>
            <a:r>
              <a:rPr lang="en-US" dirty="0">
                <a:cs typeface="Arial" pitchFamily="34" charset="0"/>
              </a:rPr>
              <a:t> value=“J2EE"/&gt; </a:t>
            </a:r>
          </a:p>
          <a:p>
            <a:pPr lvl="1">
              <a:lnSpc>
                <a:spcPct val="135000"/>
              </a:lnSpc>
            </a:pPr>
            <a:r>
              <a:rPr lang="en-US" dirty="0">
                <a:cs typeface="Arial" pitchFamily="34" charset="0"/>
              </a:rPr>
              <a:t>&lt;/</a:t>
            </a:r>
            <a:r>
              <a:rPr lang="en-US" dirty="0" err="1">
                <a:cs typeface="Arial" pitchFamily="34" charset="0"/>
              </a:rPr>
              <a:t>xs:restriction</a:t>
            </a:r>
            <a:r>
              <a:rPr lang="en-US" dirty="0">
                <a:cs typeface="Arial" pitchFamily="34" charset="0"/>
              </a:rPr>
              <a:t>&gt;</a:t>
            </a:r>
          </a:p>
          <a:p>
            <a:pPr lvl="1">
              <a:lnSpc>
                <a:spcPct val="135000"/>
              </a:lnSpc>
            </a:pPr>
            <a:r>
              <a:rPr lang="en-US" dirty="0">
                <a:cs typeface="Arial" pitchFamily="34" charset="0"/>
              </a:rPr>
              <a:t>&lt;/</a:t>
            </a:r>
            <a:r>
              <a:rPr lang="en-US" dirty="0" err="1">
                <a:cs typeface="Arial" pitchFamily="34" charset="0"/>
              </a:rPr>
              <a:t>xs:simpleType</a:t>
            </a:r>
            <a:r>
              <a:rPr lang="en-US" dirty="0">
                <a:cs typeface="Arial" pitchFamily="34" charset="0"/>
              </a:rPr>
              <a:t>&gt; </a:t>
            </a:r>
          </a:p>
          <a:p>
            <a:pPr lvl="1">
              <a:lnSpc>
                <a:spcPct val="135000"/>
              </a:lnSpc>
            </a:pPr>
            <a:r>
              <a:rPr lang="en-US" dirty="0">
                <a:cs typeface="Arial" pitchFamily="34" charset="0"/>
              </a:rPr>
              <a:t>&lt;/</a:t>
            </a:r>
            <a:r>
              <a:rPr lang="en-US" dirty="0" err="1">
                <a:cs typeface="Arial" pitchFamily="34" charset="0"/>
              </a:rPr>
              <a:t>xs:element</a:t>
            </a:r>
            <a:r>
              <a:rPr lang="en-US" dirty="0" smtClean="0">
                <a:cs typeface="Arial" pitchFamily="34" charset="0"/>
              </a:rPr>
              <a:t>&gt;</a:t>
            </a:r>
            <a:endParaRPr lang="en-US" dirty="0">
              <a:cs typeface="Arial" pitchFamily="34" charset="0"/>
            </a:endParaRPr>
          </a:p>
        </p:txBody>
      </p:sp>
    </p:spTree>
    <p:extLst>
      <p:ext uri="{BB962C8B-B14F-4D97-AF65-F5344CB8AC3E}">
        <p14:creationId xmlns:p14="http://schemas.microsoft.com/office/powerpoint/2010/main" val="21286047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sz="1200" dirty="0">
                <a:solidFill>
                  <a:srgbClr val="000000"/>
                </a:solidFill>
              </a:rPr>
              <a:t>3.2 : Simple Type </a:t>
            </a:r>
            <a:r>
              <a:rPr lang="en-US" altLang="en-US" sz="1200" dirty="0" smtClean="0">
                <a:solidFill>
                  <a:srgbClr val="000000"/>
                </a:solidFill>
              </a:rPr>
              <a:t>restriction</a:t>
            </a:r>
            <a:r>
              <a:rPr lang="en-US" dirty="0"/>
              <a:t/>
            </a:r>
            <a:br>
              <a:rPr lang="en-US" dirty="0"/>
            </a:br>
            <a:r>
              <a:rPr lang="en-US" dirty="0"/>
              <a:t>Restrictions on Series of Values</a:t>
            </a:r>
          </a:p>
        </p:txBody>
      </p:sp>
      <p:sp>
        <p:nvSpPr>
          <p:cNvPr id="4" name="Content Placeholder 3"/>
          <p:cNvSpPr>
            <a:spLocks noGrp="1"/>
          </p:cNvSpPr>
          <p:nvPr>
            <p:ph idx="1"/>
          </p:nvPr>
        </p:nvSpPr>
        <p:spPr/>
        <p:txBody>
          <a:bodyPr/>
          <a:lstStyle/>
          <a:p>
            <a:r>
              <a:rPr lang="en-US" dirty="0"/>
              <a:t>To limit the content of an XML element to define a series of numbers or letters that can be used, we can use the pattern constraint. </a:t>
            </a:r>
          </a:p>
          <a:p>
            <a:endParaRPr lang="en-US" dirty="0"/>
          </a:p>
          <a:p>
            <a:endParaRPr lang="en-US" dirty="0"/>
          </a:p>
          <a:p>
            <a:endParaRPr lang="en-US" dirty="0"/>
          </a:p>
          <a:p>
            <a:endParaRPr lang="en-US" dirty="0"/>
          </a:p>
          <a:p>
            <a:endParaRPr lang="en-US" dirty="0"/>
          </a:p>
          <a:p>
            <a:endParaRPr lang="en-US" dirty="0"/>
          </a:p>
          <a:p>
            <a:endParaRPr lang="en-US" dirty="0"/>
          </a:p>
          <a:p>
            <a:pPr lvl="1"/>
            <a:r>
              <a:rPr lang="en-US" dirty="0"/>
              <a:t>The only acceptable value is ONE of the LOWERCASE letters from a to z</a:t>
            </a:r>
          </a:p>
          <a:p>
            <a:pPr lvl="1"/>
            <a:r>
              <a:rPr lang="en-US" dirty="0"/>
              <a:t>The “Category” element is a simple type with a restriction. </a:t>
            </a:r>
          </a:p>
          <a:p>
            <a:pPr lvl="1"/>
            <a:r>
              <a:rPr lang="en-US" dirty="0"/>
              <a:t>The acceptable values are Dot Net, BI, RDBMS, and J2EE</a:t>
            </a:r>
          </a:p>
        </p:txBody>
      </p:sp>
      <p:sp>
        <p:nvSpPr>
          <p:cNvPr id="8" name="AutoShape 9"/>
          <p:cNvSpPr>
            <a:spLocks noChangeArrowheads="1"/>
          </p:cNvSpPr>
          <p:nvPr/>
        </p:nvSpPr>
        <p:spPr bwMode="auto">
          <a:xfrm>
            <a:off x="466725" y="2313956"/>
            <a:ext cx="6400800" cy="237744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dirty="0" smtClean="0">
                <a:latin typeface="+mj-lt"/>
                <a:cs typeface="Arial" pitchFamily="34" charset="0"/>
              </a:rPr>
              <a:t>&lt;</a:t>
            </a:r>
            <a:r>
              <a:rPr lang="en-US" sz="1600" dirty="0" err="1">
                <a:latin typeface="+mj-lt"/>
                <a:cs typeface="Arial" pitchFamily="34" charset="0"/>
              </a:rPr>
              <a:t>xs:element</a:t>
            </a:r>
            <a:r>
              <a:rPr lang="en-US" sz="1600" dirty="0">
                <a:latin typeface="+mj-lt"/>
                <a:cs typeface="Arial" pitchFamily="34" charset="0"/>
              </a:rPr>
              <a:t> name="letter"&gt;</a:t>
            </a:r>
          </a:p>
          <a:p>
            <a:pPr lvl="1">
              <a:lnSpc>
                <a:spcPct val="135000"/>
              </a:lnSpc>
            </a:pPr>
            <a:r>
              <a:rPr lang="en-US" sz="1600" dirty="0">
                <a:latin typeface="+mj-lt"/>
                <a:cs typeface="Arial" pitchFamily="34" charset="0"/>
              </a:rPr>
              <a:t>&lt;</a:t>
            </a:r>
            <a:r>
              <a:rPr lang="en-US" sz="1600" dirty="0" err="1">
                <a:latin typeface="+mj-lt"/>
                <a:cs typeface="Arial" pitchFamily="34" charset="0"/>
              </a:rPr>
              <a:t>xs:simpleType</a:t>
            </a:r>
            <a:r>
              <a:rPr lang="en-US" sz="1600" dirty="0">
                <a:latin typeface="+mj-lt"/>
                <a:cs typeface="Arial" pitchFamily="34" charset="0"/>
              </a:rPr>
              <a:t>&gt;</a:t>
            </a:r>
          </a:p>
          <a:p>
            <a:pPr lvl="1">
              <a:lnSpc>
                <a:spcPct val="135000"/>
              </a:lnSpc>
            </a:pPr>
            <a:r>
              <a:rPr lang="en-US" sz="1600" dirty="0">
                <a:latin typeface="+mj-lt"/>
                <a:cs typeface="Arial" pitchFamily="34" charset="0"/>
              </a:rPr>
              <a:t>  &lt;</a:t>
            </a:r>
            <a:r>
              <a:rPr lang="en-US" sz="1600" dirty="0" err="1">
                <a:latin typeface="+mj-lt"/>
                <a:cs typeface="Arial" pitchFamily="34" charset="0"/>
              </a:rPr>
              <a:t>xs:restriction</a:t>
            </a:r>
            <a:r>
              <a:rPr lang="en-US" sz="1600" dirty="0">
                <a:latin typeface="+mj-lt"/>
                <a:cs typeface="Arial" pitchFamily="34" charset="0"/>
              </a:rPr>
              <a:t> base="</a:t>
            </a:r>
            <a:r>
              <a:rPr lang="en-US" sz="1600" dirty="0" err="1">
                <a:latin typeface="+mj-lt"/>
                <a:cs typeface="Arial" pitchFamily="34" charset="0"/>
              </a:rPr>
              <a:t>xs:string</a:t>
            </a:r>
            <a:r>
              <a:rPr lang="en-US" sz="1600" dirty="0">
                <a:latin typeface="+mj-lt"/>
                <a:cs typeface="Arial" pitchFamily="34" charset="0"/>
              </a:rPr>
              <a:t>"&gt;  </a:t>
            </a:r>
          </a:p>
          <a:p>
            <a:pPr lvl="1">
              <a:lnSpc>
                <a:spcPct val="135000"/>
              </a:lnSpc>
            </a:pPr>
            <a:r>
              <a:rPr lang="en-US" sz="1600" dirty="0">
                <a:latin typeface="+mj-lt"/>
                <a:cs typeface="Arial" pitchFamily="34" charset="0"/>
              </a:rPr>
              <a:t>  &lt;</a:t>
            </a:r>
            <a:r>
              <a:rPr lang="en-US" sz="1600" dirty="0" err="1">
                <a:latin typeface="+mj-lt"/>
                <a:cs typeface="Arial" pitchFamily="34" charset="0"/>
              </a:rPr>
              <a:t>xs:pattern</a:t>
            </a:r>
            <a:r>
              <a:rPr lang="en-US" sz="1600" dirty="0">
                <a:latin typeface="+mj-lt"/>
                <a:cs typeface="Arial" pitchFamily="34" charset="0"/>
              </a:rPr>
              <a:t> value="[a-z]"/&gt;  </a:t>
            </a:r>
          </a:p>
          <a:p>
            <a:pPr lvl="1">
              <a:lnSpc>
                <a:spcPct val="135000"/>
              </a:lnSpc>
            </a:pPr>
            <a:r>
              <a:rPr lang="en-US" sz="1600" dirty="0">
                <a:latin typeface="+mj-lt"/>
                <a:cs typeface="Arial" pitchFamily="34" charset="0"/>
              </a:rPr>
              <a:t>&lt;/</a:t>
            </a:r>
            <a:r>
              <a:rPr lang="en-US" sz="1600" dirty="0" err="1">
                <a:latin typeface="+mj-lt"/>
                <a:cs typeface="Arial" pitchFamily="34" charset="0"/>
              </a:rPr>
              <a:t>xs:restriction</a:t>
            </a:r>
            <a:r>
              <a:rPr lang="en-US" sz="1600" dirty="0">
                <a:latin typeface="+mj-lt"/>
                <a:cs typeface="Arial" pitchFamily="34" charset="0"/>
              </a:rPr>
              <a:t>&gt;</a:t>
            </a:r>
          </a:p>
          <a:p>
            <a:pPr lvl="1">
              <a:lnSpc>
                <a:spcPct val="135000"/>
              </a:lnSpc>
            </a:pPr>
            <a:r>
              <a:rPr lang="en-US" sz="1600" dirty="0">
                <a:latin typeface="+mj-lt"/>
                <a:cs typeface="Arial" pitchFamily="34" charset="0"/>
              </a:rPr>
              <a:t>&lt;/</a:t>
            </a:r>
            <a:r>
              <a:rPr lang="en-US" sz="1600" dirty="0" err="1">
                <a:latin typeface="+mj-lt"/>
                <a:cs typeface="Arial" pitchFamily="34" charset="0"/>
              </a:rPr>
              <a:t>xs:simpleType</a:t>
            </a:r>
            <a:r>
              <a:rPr lang="en-US" sz="1600" dirty="0">
                <a:latin typeface="+mj-lt"/>
                <a:cs typeface="Arial" pitchFamily="34" charset="0"/>
              </a:rPr>
              <a:t>&gt;</a:t>
            </a:r>
          </a:p>
          <a:p>
            <a:pPr lvl="1">
              <a:lnSpc>
                <a:spcPct val="135000"/>
              </a:lnSpc>
            </a:pPr>
            <a:r>
              <a:rPr lang="en-US" sz="1600" dirty="0">
                <a:latin typeface="+mj-lt"/>
                <a:cs typeface="Arial" pitchFamily="34" charset="0"/>
              </a:rPr>
              <a:t> &lt;/</a:t>
            </a:r>
            <a:r>
              <a:rPr lang="en-US" sz="1600" dirty="0" err="1">
                <a:latin typeface="+mj-lt"/>
                <a:cs typeface="Arial" pitchFamily="34" charset="0"/>
              </a:rPr>
              <a:t>xs:element</a:t>
            </a:r>
            <a:r>
              <a:rPr lang="en-US" sz="1600" dirty="0" smtClean="0">
                <a:latin typeface="+mj-lt"/>
                <a:cs typeface="Arial" pitchFamily="34" charset="0"/>
              </a:rPr>
              <a:t>&gt;</a:t>
            </a:r>
            <a:endParaRPr lang="en-US" sz="1600" dirty="0">
              <a:latin typeface="+mj-lt"/>
              <a:cs typeface="Arial" pitchFamily="34" charset="0"/>
            </a:endParaRPr>
          </a:p>
        </p:txBody>
      </p:sp>
    </p:spTree>
    <p:extLst>
      <p:ext uri="{BB962C8B-B14F-4D97-AF65-F5344CB8AC3E}">
        <p14:creationId xmlns:p14="http://schemas.microsoft.com/office/powerpoint/2010/main" val="1855241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p:cNvSpPr>
          <p:nvPr/>
        </p:nvSpPr>
        <p:spPr bwMode="auto">
          <a:xfrm>
            <a:off x="251520" y="1497732"/>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
            </a:pPr>
            <a:r>
              <a:rPr lang="en-US" sz="2200" dirty="0">
                <a:latin typeface="+mj-lt"/>
                <a:cs typeface="Arial" pitchFamily="34" charset="0"/>
              </a:rPr>
              <a:t>Some more examples of Pattern</a:t>
            </a:r>
          </a:p>
          <a:p>
            <a:pPr marL="342900" indent="-342900" eaLnBrk="0" hangingPunct="0">
              <a:spcBef>
                <a:spcPct val="20000"/>
              </a:spcBef>
              <a:buClr>
                <a:srgbClr val="00A1E4"/>
              </a:buClr>
              <a:buFont typeface="Arial" pitchFamily="34" charset="0"/>
              <a:buChar char="•"/>
            </a:pPr>
            <a:endParaRPr lang="en-US" sz="2200" dirty="0">
              <a:latin typeface="+mj-lt"/>
              <a:cs typeface="Arial" pitchFamily="34" charset="0"/>
            </a:endParaRPr>
          </a:p>
          <a:p>
            <a:pPr marL="342900" indent="-342900" eaLnBrk="0" hangingPunct="0">
              <a:spcBef>
                <a:spcPct val="20000"/>
              </a:spcBef>
              <a:buClr>
                <a:srgbClr val="00A1E4"/>
              </a:buClr>
              <a:buFont typeface="Arial" pitchFamily="34" charset="0"/>
              <a:buChar char="•"/>
            </a:pPr>
            <a:endParaRPr lang="en-US" sz="2200" dirty="0">
              <a:latin typeface="+mj-lt"/>
              <a:cs typeface="Arial" pitchFamily="34" charset="0"/>
            </a:endParaRPr>
          </a:p>
          <a:p>
            <a:pPr marL="742950" lvl="1" indent="-285750" eaLnBrk="0" hangingPunct="0">
              <a:spcBef>
                <a:spcPct val="20000"/>
              </a:spcBef>
              <a:buClr>
                <a:srgbClr val="00A1E4"/>
              </a:buClr>
              <a:buFont typeface="Arial" pitchFamily="34" charset="0"/>
              <a:buChar char="–"/>
            </a:pPr>
            <a:endParaRPr lang="en-US" sz="2200" dirty="0">
              <a:latin typeface="+mj-lt"/>
              <a:cs typeface="Arial" pitchFamily="34" charset="0"/>
            </a:endParaRPr>
          </a:p>
          <a:p>
            <a:pPr marL="742950" lvl="1" indent="-285750" eaLnBrk="0" hangingPunct="0">
              <a:spcBef>
                <a:spcPct val="20000"/>
              </a:spcBef>
              <a:buClr>
                <a:srgbClr val="00A1E4"/>
              </a:buClr>
              <a:buFont typeface="Arial" pitchFamily="34" charset="0"/>
              <a:buChar char="–"/>
            </a:pPr>
            <a:endParaRPr lang="en-US" sz="2200" dirty="0">
              <a:latin typeface="+mj-lt"/>
              <a:cs typeface="Arial" pitchFamily="34" charset="0"/>
            </a:endParaRPr>
          </a:p>
          <a:p>
            <a:pPr marL="742950" lvl="1" indent="-285750" eaLnBrk="0" hangingPunct="0">
              <a:spcBef>
                <a:spcPct val="20000"/>
              </a:spcBef>
              <a:buClr>
                <a:srgbClr val="00A1E4"/>
              </a:buClr>
              <a:buFont typeface="Arial" pitchFamily="34" charset="0"/>
              <a:buChar char="–"/>
            </a:pPr>
            <a:endParaRPr lang="en-US" sz="2200" dirty="0">
              <a:latin typeface="+mj-lt"/>
              <a:cs typeface="Arial" pitchFamily="34" charset="0"/>
            </a:endParaRPr>
          </a:p>
          <a:p>
            <a:pPr marL="742950" lvl="1" indent="-285750" eaLnBrk="0" hangingPunct="0">
              <a:spcBef>
                <a:spcPct val="20000"/>
              </a:spcBef>
              <a:buClr>
                <a:srgbClr val="00A1E4"/>
              </a:buClr>
              <a:buFont typeface="Arial" pitchFamily="34" charset="0"/>
              <a:buChar char="–"/>
            </a:pPr>
            <a:endParaRPr lang="en-US" sz="2200" dirty="0">
              <a:latin typeface="+mj-lt"/>
              <a:cs typeface="Arial" pitchFamily="34" charset="0"/>
            </a:endParaRPr>
          </a:p>
          <a:p>
            <a:pPr marL="742950" lvl="1" indent="-285750" eaLnBrk="0" hangingPunct="0">
              <a:spcBef>
                <a:spcPct val="20000"/>
              </a:spcBef>
              <a:buClr>
                <a:srgbClr val="00A1E4"/>
              </a:buClr>
              <a:buFont typeface="Arial" pitchFamily="34" charset="0"/>
              <a:buChar char="–"/>
            </a:pPr>
            <a:endParaRPr lang="en-US" sz="2200" dirty="0">
              <a:latin typeface="+mj-lt"/>
              <a:cs typeface="Arial" pitchFamily="34" charset="0"/>
            </a:endParaRPr>
          </a:p>
          <a:p>
            <a:pPr marL="742950" lvl="1" indent="-285750" eaLnBrk="0" hangingPunct="0">
              <a:spcBef>
                <a:spcPct val="20000"/>
              </a:spcBef>
              <a:buClr>
                <a:srgbClr val="00A1E4"/>
              </a:buClr>
              <a:buFont typeface="Arial" pitchFamily="34" charset="0"/>
              <a:buChar char="–"/>
            </a:pPr>
            <a:endParaRPr lang="en-US" sz="2200" dirty="0">
              <a:latin typeface="+mj-lt"/>
              <a:cs typeface="Arial" pitchFamily="34" charset="0"/>
            </a:endParaRPr>
          </a:p>
          <a:p>
            <a:pPr marL="742950" lvl="1" indent="-285750" eaLnBrk="0" hangingPunct="0">
              <a:spcBef>
                <a:spcPct val="20000"/>
              </a:spcBef>
              <a:buClr>
                <a:srgbClr val="00A1E4"/>
              </a:buClr>
              <a:buFont typeface="Wingdings" pitchFamily="2" charset="2"/>
              <a:buChar char="§"/>
            </a:pPr>
            <a:r>
              <a:rPr lang="en-US" sz="2200" dirty="0" smtClean="0">
                <a:latin typeface="+mj-lt"/>
                <a:cs typeface="Arial" pitchFamily="34" charset="0"/>
              </a:rPr>
              <a:t>The </a:t>
            </a:r>
            <a:r>
              <a:rPr lang="en-US" sz="2200" dirty="0">
                <a:latin typeface="+mj-lt"/>
                <a:cs typeface="Arial" pitchFamily="34" charset="0"/>
              </a:rPr>
              <a:t>“Category” element is a simple type with a restriction. </a:t>
            </a:r>
          </a:p>
          <a:p>
            <a:pPr marL="742950" lvl="1" indent="-285750" eaLnBrk="0" hangingPunct="0">
              <a:spcBef>
                <a:spcPct val="20000"/>
              </a:spcBef>
              <a:buClr>
                <a:srgbClr val="00A1E4"/>
              </a:buClr>
              <a:buFont typeface="Wingdings" pitchFamily="2" charset="2"/>
              <a:buChar char="§"/>
            </a:pPr>
            <a:r>
              <a:rPr lang="en-US" sz="2200" dirty="0">
                <a:latin typeface="+mj-lt"/>
                <a:cs typeface="Arial" pitchFamily="34" charset="0"/>
              </a:rPr>
              <a:t>The acceptable values are Dot Net, BI, RDBMS, and J2EE</a:t>
            </a:r>
          </a:p>
          <a:p>
            <a:pPr lvl="1" eaLnBrk="0" hangingPunct="0">
              <a:spcBef>
                <a:spcPct val="20000"/>
              </a:spcBef>
              <a:buClr>
                <a:srgbClr val="00A1E4"/>
              </a:buClr>
            </a:pPr>
            <a:endParaRPr lang="en-US" sz="2200" dirty="0" smtClean="0">
              <a:latin typeface="+mj-lt"/>
              <a:cs typeface="Arial" pitchFamily="34" charset="0"/>
            </a:endParaRPr>
          </a:p>
          <a:p>
            <a:pPr marL="742950" lvl="1" indent="-285750" eaLnBrk="0" hangingPunct="0">
              <a:spcBef>
                <a:spcPct val="20000"/>
              </a:spcBef>
              <a:buClr>
                <a:srgbClr val="00A1E4"/>
              </a:buClr>
              <a:buFont typeface="Arial" pitchFamily="34" charset="0"/>
              <a:buChar char="–"/>
            </a:pPr>
            <a:endParaRPr lang="en-US" sz="2200" dirty="0">
              <a:latin typeface="+mj-lt"/>
              <a:cs typeface="Arial" pitchFamily="34" charset="0"/>
            </a:endParaRPr>
          </a:p>
          <a:p>
            <a:pPr marL="742950" lvl="1" indent="-285750" eaLnBrk="0" hangingPunct="0">
              <a:spcBef>
                <a:spcPct val="20000"/>
              </a:spcBef>
              <a:buClr>
                <a:srgbClr val="00A1E4"/>
              </a:buClr>
              <a:buFont typeface="Arial" pitchFamily="34" charset="0"/>
              <a:buChar char="–"/>
            </a:pPr>
            <a:endParaRPr lang="en-US" dirty="0">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latin typeface="Candara"/>
              <a:cs typeface="Arial" pitchFamily="34" charset="0"/>
            </a:endParaRPr>
          </a:p>
        </p:txBody>
      </p:sp>
      <p:sp>
        <p:nvSpPr>
          <p:cNvPr id="3" name="Title 2"/>
          <p:cNvSpPr>
            <a:spLocks noGrp="1"/>
          </p:cNvSpPr>
          <p:nvPr>
            <p:ph type="title"/>
          </p:nvPr>
        </p:nvSpPr>
        <p:spPr/>
        <p:txBody>
          <a:bodyPr/>
          <a:lstStyle/>
          <a:p>
            <a:r>
              <a:rPr lang="en-US" altLang="en-US" sz="1200" dirty="0">
                <a:solidFill>
                  <a:srgbClr val="000000"/>
                </a:solidFill>
              </a:rPr>
              <a:t>3.2 : Simple Type </a:t>
            </a:r>
            <a:r>
              <a:rPr lang="en-US" altLang="en-US" sz="1200" dirty="0" smtClean="0">
                <a:solidFill>
                  <a:srgbClr val="000000"/>
                </a:solidFill>
              </a:rPr>
              <a:t>restriction</a:t>
            </a:r>
            <a:r>
              <a:rPr lang="en-US" sz="1200" dirty="0"/>
              <a:t/>
            </a:r>
            <a:br>
              <a:rPr lang="en-US" sz="1200" dirty="0"/>
            </a:br>
            <a:r>
              <a:rPr lang="en-US" dirty="0"/>
              <a:t>Restrictions on Series of </a:t>
            </a:r>
            <a:r>
              <a:rPr lang="en-US" dirty="0" smtClean="0"/>
              <a:t>Values</a:t>
            </a:r>
            <a:endParaRPr lang="en-US" dirty="0"/>
          </a:p>
        </p:txBody>
      </p:sp>
      <p:graphicFrame>
        <p:nvGraphicFramePr>
          <p:cNvPr id="270398" name="Group 62"/>
          <p:cNvGraphicFramePr>
            <a:graphicFrameLocks noGrp="1"/>
          </p:cNvGraphicFramePr>
          <p:nvPr>
            <p:ph idx="1"/>
            <p:extLst>
              <p:ext uri="{D42A27DB-BD31-4B8C-83A1-F6EECF244321}">
                <p14:modId xmlns:p14="http://schemas.microsoft.com/office/powerpoint/2010/main" val="4041367591"/>
              </p:ext>
            </p:extLst>
          </p:nvPr>
        </p:nvGraphicFramePr>
        <p:xfrm>
          <a:off x="298450" y="2125959"/>
          <a:ext cx="8845423" cy="2743201"/>
        </p:xfrm>
        <a:graphic>
          <a:graphicData uri="http://schemas.openxmlformats.org/drawingml/2006/table">
            <a:tbl>
              <a:tblPr/>
              <a:tblGrid>
                <a:gridCol w="3369685"/>
                <a:gridCol w="5475738"/>
              </a:tblGrid>
              <a:tr h="7381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n-lt"/>
                        </a:rPr>
                        <a:t>[a-</a:t>
                      </a:r>
                      <a:r>
                        <a:rPr kumimoji="0" lang="en-US" sz="1600" b="0" i="0" u="none" strike="noStrike" cap="none" normalizeH="0" baseline="0" dirty="0" err="1" smtClean="0">
                          <a:ln>
                            <a:noFill/>
                          </a:ln>
                          <a:solidFill>
                            <a:schemeClr val="tx1"/>
                          </a:solidFill>
                          <a:effectLst/>
                          <a:latin typeface="+mn-lt"/>
                        </a:rPr>
                        <a:t>zA</a:t>
                      </a:r>
                      <a:r>
                        <a:rPr kumimoji="0" lang="en-US" sz="1600" b="0" i="0" u="none" strike="noStrike" cap="none" normalizeH="0" baseline="0" dirty="0" smtClean="0">
                          <a:ln>
                            <a:noFill/>
                          </a:ln>
                          <a:solidFill>
                            <a:schemeClr val="tx1"/>
                          </a:solidFill>
                          <a:effectLst/>
                          <a:latin typeface="+mn-lt"/>
                        </a:rPr>
                        <a:t>-Z][a-</a:t>
                      </a:r>
                      <a:r>
                        <a:rPr kumimoji="0" lang="en-US" sz="1600" b="0" i="0" u="none" strike="noStrike" cap="none" normalizeH="0" baseline="0" dirty="0" err="1" smtClean="0">
                          <a:ln>
                            <a:noFill/>
                          </a:ln>
                          <a:solidFill>
                            <a:schemeClr val="tx1"/>
                          </a:solidFill>
                          <a:effectLst/>
                          <a:latin typeface="+mn-lt"/>
                        </a:rPr>
                        <a:t>zA</a:t>
                      </a:r>
                      <a:r>
                        <a:rPr kumimoji="0" lang="en-US" sz="1600" b="0" i="0" u="none" strike="noStrike" cap="none" normalizeH="0" baseline="0" dirty="0" smtClean="0">
                          <a:ln>
                            <a:noFill/>
                          </a:ln>
                          <a:solidFill>
                            <a:schemeClr val="tx1"/>
                          </a:solidFill>
                          <a:effectLst/>
                          <a:latin typeface="+mn-lt"/>
                        </a:rPr>
                        <a:t>-Z][a-</a:t>
                      </a:r>
                      <a:r>
                        <a:rPr kumimoji="0" lang="en-US" sz="1600" b="0" i="0" u="none" strike="noStrike" cap="none" normalizeH="0" baseline="0" dirty="0" err="1" smtClean="0">
                          <a:ln>
                            <a:noFill/>
                          </a:ln>
                          <a:solidFill>
                            <a:schemeClr val="tx1"/>
                          </a:solidFill>
                          <a:effectLst/>
                          <a:latin typeface="+mn-lt"/>
                        </a:rPr>
                        <a:t>zA</a:t>
                      </a:r>
                      <a:r>
                        <a:rPr kumimoji="0" lang="en-US" sz="1600" b="0" i="0" u="none" strike="noStrike" cap="none" normalizeH="0" baseline="0" dirty="0" smtClean="0">
                          <a:ln>
                            <a:noFill/>
                          </a:ln>
                          <a:solidFill>
                            <a:schemeClr val="tx1"/>
                          </a:solidFill>
                          <a:effectLst/>
                          <a:latin typeface="+mn-lt"/>
                        </a:rPr>
                        <a:t>-Z]</a:t>
                      </a:r>
                    </a:p>
                  </a:txBody>
                  <a:tcPr marL="108095" marR="108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n-lt"/>
                        </a:rPr>
                        <a:t>THREE of the LOWERCASE OR UPPERCASE letters from a to z</a:t>
                      </a:r>
                    </a:p>
                  </a:txBody>
                  <a:tcPr marL="108095" marR="108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222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n-lt"/>
                        </a:rPr>
                        <a:t>[0-9]{10}</a:t>
                      </a:r>
                    </a:p>
                  </a:txBody>
                  <a:tcPr marL="108095" marR="108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n-lt"/>
                        </a:rPr>
                        <a:t>Any 10 digit number</a:t>
                      </a:r>
                    </a:p>
                  </a:txBody>
                  <a:tcPr marL="108095" marR="108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222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n-lt"/>
                        </a:rPr>
                        <a:t>[A-Z][0-9]{3}</a:t>
                      </a:r>
                    </a:p>
                  </a:txBody>
                  <a:tcPr marL="108095" marR="108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n-lt"/>
                        </a:rPr>
                        <a:t>1 uppercase letter followed by 3 digits</a:t>
                      </a:r>
                    </a:p>
                  </a:txBody>
                  <a:tcPr marL="108095" marR="108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3818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n-lt"/>
                        </a:rPr>
                        <a:t>[0-9][0-9][0-9][a-</a:t>
                      </a:r>
                      <a:r>
                        <a:rPr kumimoji="0" lang="en-US" sz="1600" b="0" i="0" u="none" strike="noStrike" cap="none" normalizeH="0" baseline="0" dirty="0" err="1" smtClean="0">
                          <a:ln>
                            <a:noFill/>
                          </a:ln>
                          <a:solidFill>
                            <a:schemeClr val="tx1"/>
                          </a:solidFill>
                          <a:effectLst/>
                          <a:latin typeface="+mn-lt"/>
                        </a:rPr>
                        <a:t>zA</a:t>
                      </a:r>
                      <a:r>
                        <a:rPr kumimoji="0" lang="en-US" sz="1600" b="0" i="0" u="none" strike="noStrike" cap="none" normalizeH="0" baseline="0" dirty="0" smtClean="0">
                          <a:ln>
                            <a:noFill/>
                          </a:ln>
                          <a:solidFill>
                            <a:schemeClr val="tx1"/>
                          </a:solidFill>
                          <a:effectLst/>
                          <a:latin typeface="+mn-lt"/>
                        </a:rPr>
                        <a:t>-Z]*</a:t>
                      </a:r>
                    </a:p>
                  </a:txBody>
                  <a:tcPr marL="108095" marR="108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n-lt"/>
                        </a:rPr>
                        <a:t>3digits followed by any number of uppercase or lowercase letters </a:t>
                      </a:r>
                    </a:p>
                  </a:txBody>
                  <a:tcPr marL="108095" marR="108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222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n-lt"/>
                        </a:rPr>
                        <a:t>EMP[#_!]</a:t>
                      </a:r>
                    </a:p>
                  </a:txBody>
                  <a:tcPr marL="108095" marR="108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n-lt"/>
                        </a:rPr>
                        <a:t>‘EMP’ followed by 1 # or ! Or _</a:t>
                      </a:r>
                    </a:p>
                  </a:txBody>
                  <a:tcPr marL="108095" marR="108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40523426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Demo on XML-Schema Definition </a:t>
            </a:r>
          </a:p>
        </p:txBody>
      </p:sp>
      <p:sp>
        <p:nvSpPr>
          <p:cNvPr id="6" name="Content Placeholder 5"/>
          <p:cNvSpPr>
            <a:spLocks noGrp="1"/>
          </p:cNvSpPr>
          <p:nvPr>
            <p:ph idx="1"/>
          </p:nvPr>
        </p:nvSpPr>
        <p:spPr/>
        <p:txBody>
          <a:bodyPr/>
          <a:lstStyle/>
          <a:p>
            <a:r>
              <a:rPr lang="en-US" dirty="0"/>
              <a:t>Demo on:</a:t>
            </a:r>
          </a:p>
          <a:p>
            <a:pPr lvl="1"/>
            <a:r>
              <a:rPr lang="en-US" dirty="0" smtClean="0"/>
              <a:t>Shiporder.xsd </a:t>
            </a:r>
            <a:r>
              <a:rPr lang="en-US" dirty="0"/>
              <a:t>(schema File)</a:t>
            </a:r>
          </a:p>
          <a:p>
            <a:pPr lvl="1"/>
            <a:r>
              <a:rPr lang="en-US" dirty="0"/>
              <a:t>Shiporder.xml </a:t>
            </a:r>
            <a:r>
              <a:rPr lang="en-US" dirty="0" smtClean="0"/>
              <a:t>(</a:t>
            </a:r>
            <a:r>
              <a:rPr lang="en-US" dirty="0"/>
              <a:t>xml Document</a:t>
            </a:r>
            <a:r>
              <a:rPr lang="en-US" dirty="0" smtClean="0"/>
              <a:t>)</a:t>
            </a:r>
          </a:p>
          <a:p>
            <a:pPr lvl="1"/>
            <a:r>
              <a:rPr lang="en-US" dirty="0" smtClean="0"/>
              <a:t>Validate the  xml against </a:t>
            </a:r>
            <a:r>
              <a:rPr lang="en-US" dirty="0" err="1" smtClean="0"/>
              <a:t>xsd</a:t>
            </a:r>
            <a:r>
              <a:rPr lang="en-US" dirty="0" smtClean="0"/>
              <a:t> by Notepad++ with XML tools plugins</a:t>
            </a:r>
            <a:endParaRPr lang="en-US" dirty="0"/>
          </a:p>
          <a:p>
            <a:pPr lvl="1"/>
            <a:endParaRPr lang="en-US" dirty="0"/>
          </a:p>
        </p:txBody>
      </p:sp>
    </p:spTree>
    <p:extLst>
      <p:ext uri="{BB962C8B-B14F-4D97-AF65-F5344CB8AC3E}">
        <p14:creationId xmlns:p14="http://schemas.microsoft.com/office/powerpoint/2010/main" val="21132699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Case Study </a:t>
            </a:r>
            <a:endParaRPr lang="en-US" dirty="0"/>
          </a:p>
        </p:txBody>
      </p:sp>
      <p:sp>
        <p:nvSpPr>
          <p:cNvPr id="6" name="Content Placeholder 5"/>
          <p:cNvSpPr>
            <a:spLocks noGrp="1"/>
          </p:cNvSpPr>
          <p:nvPr>
            <p:ph idx="1"/>
          </p:nvPr>
        </p:nvSpPr>
        <p:spPr/>
        <p:txBody>
          <a:bodyPr/>
          <a:lstStyle/>
          <a:p>
            <a:pPr lvl="1"/>
            <a:r>
              <a:rPr lang="en-US" dirty="0" smtClean="0"/>
              <a:t>Find the below xml file and create the </a:t>
            </a:r>
            <a:r>
              <a:rPr lang="en-US" dirty="0" err="1" smtClean="0"/>
              <a:t>xsd</a:t>
            </a:r>
            <a:r>
              <a:rPr lang="en-US" dirty="0" smtClean="0"/>
              <a:t> file to validate</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724550075"/>
              </p:ext>
            </p:extLst>
          </p:nvPr>
        </p:nvGraphicFramePr>
        <p:xfrm>
          <a:off x="1259632" y="2492896"/>
          <a:ext cx="1800200" cy="1609028"/>
        </p:xfrm>
        <a:graphic>
          <a:graphicData uri="http://schemas.openxmlformats.org/presentationml/2006/ole">
            <mc:AlternateContent xmlns:mc="http://schemas.openxmlformats.org/markup-compatibility/2006">
              <mc:Choice xmlns:v="urn:schemas-microsoft-com:vml" Requires="v">
                <p:oleObj spid="_x0000_s2059" name="Packager Shell Object" showAsIcon="1" r:id="rId4" imgW="538920" imgH="481320" progId="Package">
                  <p:embed/>
                </p:oleObj>
              </mc:Choice>
              <mc:Fallback>
                <p:oleObj name="Packager Shell Object" showAsIcon="1" r:id="rId4" imgW="538920" imgH="481320" progId="Package">
                  <p:embed/>
                  <p:pic>
                    <p:nvPicPr>
                      <p:cNvPr id="0" name=""/>
                      <p:cNvPicPr/>
                      <p:nvPr/>
                    </p:nvPicPr>
                    <p:blipFill>
                      <a:blip r:embed="rId5"/>
                      <a:stretch>
                        <a:fillRect/>
                      </a:stretch>
                    </p:blipFill>
                    <p:spPr>
                      <a:xfrm>
                        <a:off x="1259632" y="2492896"/>
                        <a:ext cx="1800200" cy="1609028"/>
                      </a:xfrm>
                      <a:prstGeom prst="rect">
                        <a:avLst/>
                      </a:prstGeom>
                    </p:spPr>
                  </p:pic>
                </p:oleObj>
              </mc:Fallback>
            </mc:AlternateContent>
          </a:graphicData>
        </a:graphic>
      </p:graphicFrame>
    </p:spTree>
    <p:extLst>
      <p:ext uri="{BB962C8B-B14F-4D97-AF65-F5344CB8AC3E}">
        <p14:creationId xmlns:p14="http://schemas.microsoft.com/office/powerpoint/2010/main" val="31283028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
        <p:nvSpPr>
          <p:cNvPr id="6" name="Content Placeholder 5"/>
          <p:cNvSpPr>
            <a:spLocks noGrp="1"/>
          </p:cNvSpPr>
          <p:nvPr>
            <p:ph idx="1"/>
          </p:nvPr>
        </p:nvSpPr>
        <p:spPr/>
        <p:txBody>
          <a:bodyPr/>
          <a:lstStyle/>
          <a:p>
            <a:r>
              <a:rPr lang="en-US" dirty="0"/>
              <a:t>In this lesson, you have learnt:</a:t>
            </a:r>
          </a:p>
          <a:p>
            <a:pPr lvl="1"/>
            <a:r>
              <a:rPr lang="en-US" dirty="0"/>
              <a:t>A schema describes the arrangement of markup and character data within a valid XML document</a:t>
            </a:r>
          </a:p>
          <a:p>
            <a:pPr lvl="1"/>
            <a:r>
              <a:rPr lang="en-US" dirty="0" smtClean="0"/>
              <a:t>XML </a:t>
            </a:r>
            <a:r>
              <a:rPr lang="en-US" dirty="0"/>
              <a:t>Schema vocabulary defines different elements </a:t>
            </a:r>
          </a:p>
          <a:p>
            <a:pPr marL="189411" lvl="1" indent="0">
              <a:buNone/>
            </a:pPr>
            <a:endParaRPr lang="en-US" dirty="0"/>
          </a:p>
        </p:txBody>
      </p:sp>
    </p:spTree>
    <p:extLst>
      <p:ext uri="{BB962C8B-B14F-4D97-AF65-F5344CB8AC3E}">
        <p14:creationId xmlns:p14="http://schemas.microsoft.com/office/powerpoint/2010/main" val="23579329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Review </a:t>
            </a:r>
            <a:r>
              <a:rPr lang="en-US" dirty="0" smtClean="0"/>
              <a:t>Questions</a:t>
            </a:r>
            <a:endParaRPr lang="en-US" dirty="0"/>
          </a:p>
        </p:txBody>
      </p:sp>
      <p:sp>
        <p:nvSpPr>
          <p:cNvPr id="6" name="Content Placeholder 5"/>
          <p:cNvSpPr>
            <a:spLocks noGrp="1"/>
          </p:cNvSpPr>
          <p:nvPr>
            <p:ph idx="1"/>
          </p:nvPr>
        </p:nvSpPr>
        <p:spPr/>
        <p:txBody>
          <a:bodyPr/>
          <a:lstStyle/>
          <a:p>
            <a:r>
              <a:rPr lang="en-US" dirty="0"/>
              <a:t>Question 1: List any four valid </a:t>
            </a:r>
            <a:r>
              <a:rPr lang="en-US" dirty="0" err="1"/>
              <a:t>datatypes</a:t>
            </a:r>
            <a:r>
              <a:rPr lang="en-US" dirty="0"/>
              <a:t> in  XML Schema: ___, ___, ___, and ___.</a:t>
            </a:r>
          </a:p>
          <a:p>
            <a:endParaRPr lang="en-US" dirty="0"/>
          </a:p>
          <a:p>
            <a:r>
              <a:rPr lang="en-US" dirty="0"/>
              <a:t>Question 2:The elements defined in a schema come from this namespace: </a:t>
            </a:r>
          </a:p>
          <a:p>
            <a:pPr lvl="1"/>
            <a:r>
              <a:rPr lang="en-US" dirty="0"/>
              <a:t>Option 1 : </a:t>
            </a:r>
            <a:r>
              <a:rPr lang="en-US" dirty="0" err="1"/>
              <a:t>sourceNamespace</a:t>
            </a:r>
            <a:endParaRPr lang="en-US" dirty="0"/>
          </a:p>
          <a:p>
            <a:pPr lvl="1"/>
            <a:r>
              <a:rPr lang="en-US" dirty="0"/>
              <a:t>Option 2: </a:t>
            </a:r>
            <a:r>
              <a:rPr lang="en-US" dirty="0" err="1"/>
              <a:t>targetNamespace</a:t>
            </a:r>
            <a:endParaRPr lang="en-US" dirty="0"/>
          </a:p>
          <a:p>
            <a:pPr lvl="1"/>
            <a:r>
              <a:rPr lang="en-US" dirty="0"/>
              <a:t>Option 3: cannot be specified</a:t>
            </a:r>
          </a:p>
          <a:p>
            <a:endParaRPr lang="en-US" dirty="0"/>
          </a:p>
          <a:p>
            <a:r>
              <a:rPr lang="en-US" dirty="0"/>
              <a:t>Question 3: Choice is an Occurrence indicator.</a:t>
            </a:r>
          </a:p>
          <a:p>
            <a:pPr lvl="1"/>
            <a:r>
              <a:rPr lang="en-US" dirty="0"/>
              <a:t>True/False</a:t>
            </a:r>
          </a:p>
          <a:p>
            <a:endParaRPr lang="en-US" dirty="0"/>
          </a:p>
          <a:p>
            <a:endParaRPr lang="en-US" dirty="0"/>
          </a:p>
          <a:p>
            <a:endParaRPr lang="en-US" dirty="0"/>
          </a:p>
        </p:txBody>
      </p:sp>
    </p:spTree>
    <p:extLst>
      <p:ext uri="{BB962C8B-B14F-4D97-AF65-F5344CB8AC3E}">
        <p14:creationId xmlns:p14="http://schemas.microsoft.com/office/powerpoint/2010/main" val="2526074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
            </a:r>
            <a:br>
              <a:rPr lang="en-US" sz="1200" dirty="0"/>
            </a:br>
            <a:r>
              <a:rPr lang="en-US" dirty="0"/>
              <a:t>Why Use XML Schemas? </a:t>
            </a:r>
          </a:p>
        </p:txBody>
      </p:sp>
      <p:sp>
        <p:nvSpPr>
          <p:cNvPr id="3" name="Content Placeholder 2"/>
          <p:cNvSpPr>
            <a:spLocks noGrp="1"/>
          </p:cNvSpPr>
          <p:nvPr>
            <p:ph idx="1"/>
          </p:nvPr>
        </p:nvSpPr>
        <p:spPr/>
        <p:txBody>
          <a:bodyPr/>
          <a:lstStyle/>
          <a:p>
            <a:r>
              <a:rPr lang="en-US" dirty="0"/>
              <a:t>XML Schemas</a:t>
            </a:r>
          </a:p>
          <a:p>
            <a:pPr lvl="1"/>
            <a:r>
              <a:rPr lang="en-US" dirty="0"/>
              <a:t>support data types</a:t>
            </a:r>
          </a:p>
          <a:p>
            <a:pPr lvl="1"/>
            <a:r>
              <a:rPr lang="en-US" dirty="0"/>
              <a:t>use XML syntax</a:t>
            </a:r>
          </a:p>
          <a:p>
            <a:pPr lvl="1"/>
            <a:r>
              <a:rPr lang="en-US" dirty="0"/>
              <a:t>secure data communication</a:t>
            </a:r>
          </a:p>
          <a:p>
            <a:pPr lvl="1"/>
            <a:r>
              <a:rPr lang="en-US" dirty="0"/>
              <a:t>are extensible </a:t>
            </a:r>
          </a:p>
          <a:p>
            <a:pPr lvl="1"/>
            <a:r>
              <a:rPr lang="en-US" dirty="0"/>
              <a:t>Well-Formed is not enough </a:t>
            </a:r>
          </a:p>
          <a:p>
            <a:endParaRPr lang="en-US" dirty="0"/>
          </a:p>
        </p:txBody>
      </p:sp>
      <p:sp>
        <p:nvSpPr>
          <p:cNvPr id="32564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2400" b="1" dirty="0">
              <a:solidFill>
                <a:srgbClr val="000000"/>
              </a:solidFill>
              <a:latin typeface="Candara"/>
              <a:ea typeface="ヒラギノ角ゴ Pro W3"/>
              <a:cs typeface="ヒラギノ角ゴ Pro W3"/>
            </a:endParaRPr>
          </a:p>
        </p:txBody>
      </p:sp>
    </p:spTree>
    <p:extLst>
      <p:ext uri="{BB962C8B-B14F-4D97-AF65-F5344CB8AC3E}">
        <p14:creationId xmlns:p14="http://schemas.microsoft.com/office/powerpoint/2010/main" val="2888188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smtClean="0"/>
              <a:t>3.1 :</a:t>
            </a:r>
            <a:r>
              <a:rPr lang="en-US" sz="1200" dirty="0"/>
              <a:t> </a:t>
            </a:r>
            <a:r>
              <a:rPr lang="en-US" altLang="en-US" sz="1200" dirty="0" smtClean="0">
                <a:solidFill>
                  <a:srgbClr val="000000"/>
                </a:solidFill>
              </a:rPr>
              <a:t>V</a:t>
            </a:r>
            <a:r>
              <a:rPr lang="en-US" sz="1200" dirty="0" smtClean="0">
                <a:solidFill>
                  <a:srgbClr val="000000"/>
                </a:solidFill>
              </a:rPr>
              <a:t>alidating </a:t>
            </a:r>
            <a:r>
              <a:rPr lang="en-US" sz="1200" dirty="0">
                <a:solidFill>
                  <a:srgbClr val="000000"/>
                </a:solidFill>
              </a:rPr>
              <a:t>xml against </a:t>
            </a:r>
            <a:r>
              <a:rPr lang="en-US" sz="1200" dirty="0" err="1" smtClean="0">
                <a:solidFill>
                  <a:srgbClr val="000000"/>
                </a:solidFill>
              </a:rPr>
              <a:t>xsd</a:t>
            </a:r>
            <a:r>
              <a:rPr lang="en-US" dirty="0" smtClean="0"/>
              <a:t/>
            </a:r>
            <a:br>
              <a:rPr lang="en-US" dirty="0" smtClean="0"/>
            </a:br>
            <a:r>
              <a:rPr lang="en-US" dirty="0" smtClean="0"/>
              <a:t>XML Schema</a:t>
            </a:r>
            <a:endParaRPr lang="en-US" dirty="0"/>
          </a:p>
        </p:txBody>
      </p:sp>
      <p:sp>
        <p:nvSpPr>
          <p:cNvPr id="6" name="Content Placeholder 5"/>
          <p:cNvSpPr>
            <a:spLocks noGrp="1"/>
          </p:cNvSpPr>
          <p:nvPr>
            <p:ph idx="1"/>
          </p:nvPr>
        </p:nvSpPr>
        <p:spPr/>
        <p:txBody>
          <a:bodyPr/>
          <a:lstStyle/>
          <a:p>
            <a:r>
              <a:rPr lang="en-US" dirty="0"/>
              <a:t>An XML Schema defines:</a:t>
            </a:r>
          </a:p>
          <a:p>
            <a:pPr lvl="1"/>
            <a:r>
              <a:rPr lang="en-US" dirty="0"/>
              <a:t>Elements that can appear in a document</a:t>
            </a:r>
          </a:p>
          <a:p>
            <a:pPr lvl="1"/>
            <a:r>
              <a:rPr lang="en-US" dirty="0"/>
              <a:t>Attributes that can appear in a document </a:t>
            </a:r>
          </a:p>
          <a:p>
            <a:pPr lvl="1"/>
            <a:r>
              <a:rPr lang="en-US" dirty="0"/>
              <a:t>The elements that are child elements</a:t>
            </a:r>
          </a:p>
          <a:p>
            <a:pPr lvl="1"/>
            <a:r>
              <a:rPr lang="en-US" dirty="0"/>
              <a:t>The order of child elements</a:t>
            </a:r>
          </a:p>
          <a:p>
            <a:pPr lvl="1"/>
            <a:r>
              <a:rPr lang="en-US" dirty="0"/>
              <a:t>The number of child elements </a:t>
            </a:r>
          </a:p>
          <a:p>
            <a:pPr lvl="1"/>
            <a:r>
              <a:rPr lang="en-US" dirty="0"/>
              <a:t>The criteria whether an element is empty or can include text</a:t>
            </a:r>
          </a:p>
          <a:p>
            <a:pPr lvl="1"/>
            <a:r>
              <a:rPr lang="en-US" dirty="0"/>
              <a:t>Data types for elements and attributes</a:t>
            </a:r>
          </a:p>
          <a:p>
            <a:pPr lvl="1"/>
            <a:r>
              <a:rPr lang="en-US" dirty="0"/>
              <a:t>Default and fixed values for elements and attributes</a:t>
            </a:r>
          </a:p>
          <a:p>
            <a:endParaRPr lang="en-US" dirty="0"/>
          </a:p>
          <a:p>
            <a:endParaRPr lang="en-US" dirty="0"/>
          </a:p>
        </p:txBody>
      </p:sp>
    </p:spTree>
    <p:extLst>
      <p:ext uri="{BB962C8B-B14F-4D97-AF65-F5344CB8AC3E}">
        <p14:creationId xmlns:p14="http://schemas.microsoft.com/office/powerpoint/2010/main" val="15546893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smtClean="0"/>
              <a:t>3.1 :</a:t>
            </a:r>
            <a:r>
              <a:rPr lang="en-US" altLang="en-US" sz="1200" dirty="0">
                <a:solidFill>
                  <a:srgbClr val="000000"/>
                </a:solidFill>
              </a:rPr>
              <a:t>V</a:t>
            </a:r>
            <a:r>
              <a:rPr lang="en-US" sz="1200" dirty="0">
                <a:solidFill>
                  <a:srgbClr val="000000"/>
                </a:solidFill>
              </a:rPr>
              <a:t>alidating xml against </a:t>
            </a:r>
            <a:r>
              <a:rPr lang="en-US" sz="1200" dirty="0" err="1" smtClean="0">
                <a:solidFill>
                  <a:srgbClr val="000000"/>
                </a:solidFill>
              </a:rPr>
              <a:t>xsd</a:t>
            </a:r>
            <a:r>
              <a:rPr lang="en-US" sz="1200" dirty="0"/>
              <a:t/>
            </a:r>
            <a:br>
              <a:rPr lang="en-US" sz="1200" dirty="0"/>
            </a:br>
            <a:r>
              <a:rPr lang="en-US" dirty="0" smtClean="0"/>
              <a:t>Namespaces</a:t>
            </a:r>
            <a:endParaRPr lang="en-US" dirty="0"/>
          </a:p>
        </p:txBody>
      </p:sp>
      <p:sp>
        <p:nvSpPr>
          <p:cNvPr id="6" name="Content Placeholder 5"/>
          <p:cNvSpPr>
            <a:spLocks noGrp="1"/>
          </p:cNvSpPr>
          <p:nvPr>
            <p:ph idx="1"/>
          </p:nvPr>
        </p:nvSpPr>
        <p:spPr/>
        <p:txBody>
          <a:bodyPr/>
          <a:lstStyle/>
          <a:p>
            <a:r>
              <a:rPr lang="en-US" dirty="0"/>
              <a:t>XML Namespaces provide a method to avoid element name conflicts</a:t>
            </a:r>
          </a:p>
          <a:p>
            <a:r>
              <a:rPr lang="en-US" dirty="0"/>
              <a:t>Name Conflicts: In XML, element names are defined by the developer. This often results in a conflict when trying to mix XML documents from different XML applications</a:t>
            </a:r>
          </a:p>
          <a:p>
            <a:r>
              <a:rPr lang="en-US" dirty="0"/>
              <a:t>XML Namespaces provides a method to avoid element name conflicts</a:t>
            </a:r>
          </a:p>
          <a:p>
            <a:pPr marL="0" indent="0">
              <a:buNone/>
            </a:pPr>
            <a:endParaRPr lang="en-US" dirty="0"/>
          </a:p>
        </p:txBody>
      </p:sp>
    </p:spTree>
    <p:extLst>
      <p:ext uri="{BB962C8B-B14F-4D97-AF65-F5344CB8AC3E}">
        <p14:creationId xmlns:p14="http://schemas.microsoft.com/office/powerpoint/2010/main" val="4102528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9" name="AutoShape 11"/>
          <p:cNvSpPr>
            <a:spLocks noChangeArrowheads="1"/>
          </p:cNvSpPr>
          <p:nvPr/>
        </p:nvSpPr>
        <p:spPr bwMode="auto">
          <a:xfrm>
            <a:off x="4495800" y="1295400"/>
            <a:ext cx="3810000" cy="274320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r>
              <a:rPr lang="en-US" dirty="0">
                <a:latin typeface="Candara"/>
                <a:cs typeface="Arial" pitchFamily="34" charset="0"/>
              </a:rPr>
              <a:t>&lt;</a:t>
            </a:r>
            <a:r>
              <a:rPr lang="en-US" dirty="0">
                <a:cs typeface="Arial" pitchFamily="34" charset="0"/>
              </a:rPr>
              <a:t>table&gt; </a:t>
            </a:r>
          </a:p>
          <a:p>
            <a:pPr lvl="1">
              <a:lnSpc>
                <a:spcPct val="135000"/>
              </a:lnSpc>
            </a:pPr>
            <a:r>
              <a:rPr lang="en-US" dirty="0">
                <a:cs typeface="Arial" pitchFamily="34" charset="0"/>
              </a:rPr>
              <a:t>&lt;name&gt;African Coffee Table&lt;/name&gt; &lt;width&gt;80&lt;/width&gt; &lt;length&gt;120&lt;/length&gt;</a:t>
            </a:r>
          </a:p>
          <a:p>
            <a:pPr lvl="1">
              <a:lnSpc>
                <a:spcPct val="135000"/>
              </a:lnSpc>
            </a:pPr>
            <a:r>
              <a:rPr lang="en-US" dirty="0">
                <a:cs typeface="Arial" pitchFamily="34" charset="0"/>
              </a:rPr>
              <a:t>&lt;/table&gt;</a:t>
            </a: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gn="ctr">
              <a:lnSpc>
                <a:spcPct val="135000"/>
              </a:lnSpc>
            </a:pPr>
            <a:endParaRPr lang="en-US" dirty="0">
              <a:latin typeface="Candara"/>
            </a:endParaRPr>
          </a:p>
          <a:p>
            <a:pPr lvl="1" algn="ctr">
              <a:lnSpc>
                <a:spcPct val="135000"/>
              </a:lnSpc>
            </a:pPr>
            <a:endParaRPr lang="en-US" dirty="0">
              <a:latin typeface="Candara"/>
            </a:endParaRPr>
          </a:p>
        </p:txBody>
      </p:sp>
      <p:sp>
        <p:nvSpPr>
          <p:cNvPr id="350215" name="AutoShape 7"/>
          <p:cNvSpPr>
            <a:spLocks noChangeArrowheads="1"/>
          </p:cNvSpPr>
          <p:nvPr/>
        </p:nvSpPr>
        <p:spPr bwMode="auto">
          <a:xfrm>
            <a:off x="6172200" y="4495800"/>
            <a:ext cx="1981200" cy="1354138"/>
          </a:xfrm>
          <a:prstGeom prst="wedgeRoundRectCallout">
            <a:avLst>
              <a:gd name="adj1" fmla="val -150162"/>
              <a:gd name="adj2" fmla="val -15065"/>
              <a:gd name="adj3" fmla="val 16667"/>
            </a:avLst>
          </a:prstGeom>
          <a:ln>
            <a:headEnd/>
            <a:tailEnd/>
          </a:ln>
        </p:spPr>
        <p:style>
          <a:lnRef idx="2">
            <a:schemeClr val="dk1"/>
          </a:lnRef>
          <a:fillRef idx="1">
            <a:schemeClr val="lt1"/>
          </a:fillRef>
          <a:effectRef idx="0">
            <a:schemeClr val="dk1"/>
          </a:effectRef>
          <a:fontRef idx="minor">
            <a:schemeClr val="dk1"/>
          </a:fontRef>
        </p:style>
        <p:txBody>
          <a:bodyPr/>
          <a:lstStyle/>
          <a:p>
            <a:r>
              <a:rPr lang="en-US" dirty="0">
                <a:solidFill>
                  <a:schemeClr val="tx1"/>
                </a:solidFill>
              </a:rPr>
              <a:t>How do you differentiate between these table?</a:t>
            </a:r>
          </a:p>
        </p:txBody>
      </p:sp>
      <p:sp>
        <p:nvSpPr>
          <p:cNvPr id="350218" name="AutoShape 10"/>
          <p:cNvSpPr>
            <a:spLocks noChangeArrowheads="1"/>
          </p:cNvSpPr>
          <p:nvPr/>
        </p:nvSpPr>
        <p:spPr bwMode="auto">
          <a:xfrm>
            <a:off x="533400" y="1295400"/>
            <a:ext cx="3810000" cy="274320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r>
              <a:rPr lang="en-US" dirty="0">
                <a:cs typeface="Arial" pitchFamily="34" charset="0"/>
              </a:rPr>
              <a:t>&lt;table&gt;</a:t>
            </a:r>
          </a:p>
          <a:p>
            <a:pPr lvl="1">
              <a:lnSpc>
                <a:spcPct val="135000"/>
              </a:lnSpc>
            </a:pPr>
            <a:r>
              <a:rPr lang="en-US" dirty="0">
                <a:cs typeface="Arial" pitchFamily="34" charset="0"/>
              </a:rPr>
              <a:t> &lt;</a:t>
            </a:r>
            <a:r>
              <a:rPr lang="en-US" dirty="0" err="1">
                <a:cs typeface="Arial" pitchFamily="34" charset="0"/>
              </a:rPr>
              <a:t>tr</a:t>
            </a:r>
            <a:r>
              <a:rPr lang="en-US" dirty="0">
                <a:cs typeface="Arial" pitchFamily="34" charset="0"/>
              </a:rPr>
              <a:t>&gt; </a:t>
            </a:r>
          </a:p>
          <a:p>
            <a:pPr lvl="1">
              <a:lnSpc>
                <a:spcPct val="135000"/>
              </a:lnSpc>
            </a:pPr>
            <a:r>
              <a:rPr lang="en-US" dirty="0">
                <a:cs typeface="Arial" pitchFamily="34" charset="0"/>
              </a:rPr>
              <a:t>&lt;td&gt;Apples&lt;/td&gt; </a:t>
            </a:r>
          </a:p>
          <a:p>
            <a:pPr lvl="1">
              <a:lnSpc>
                <a:spcPct val="135000"/>
              </a:lnSpc>
            </a:pPr>
            <a:r>
              <a:rPr lang="en-US" dirty="0">
                <a:cs typeface="Arial" pitchFamily="34" charset="0"/>
              </a:rPr>
              <a:t>&lt;td&gt;Bananas&lt;/td&gt; </a:t>
            </a:r>
          </a:p>
          <a:p>
            <a:pPr lvl="1">
              <a:lnSpc>
                <a:spcPct val="135000"/>
              </a:lnSpc>
            </a:pPr>
            <a:r>
              <a:rPr lang="en-US" dirty="0">
                <a:cs typeface="Arial" pitchFamily="34" charset="0"/>
              </a:rPr>
              <a:t>&lt;/</a:t>
            </a:r>
            <a:r>
              <a:rPr lang="en-US" dirty="0" err="1">
                <a:cs typeface="Arial" pitchFamily="34" charset="0"/>
              </a:rPr>
              <a:t>tr</a:t>
            </a:r>
            <a:r>
              <a:rPr lang="en-US" dirty="0">
                <a:cs typeface="Arial" pitchFamily="34" charset="0"/>
              </a:rPr>
              <a:t>&gt; </a:t>
            </a:r>
          </a:p>
          <a:p>
            <a:pPr lvl="1">
              <a:lnSpc>
                <a:spcPct val="135000"/>
              </a:lnSpc>
            </a:pPr>
            <a:r>
              <a:rPr lang="en-US" dirty="0">
                <a:cs typeface="Arial" pitchFamily="34" charset="0"/>
              </a:rPr>
              <a:t>&lt;/table&gt;</a:t>
            </a: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gn="ctr">
              <a:lnSpc>
                <a:spcPct val="135000"/>
              </a:lnSpc>
            </a:pPr>
            <a:endParaRPr lang="en-US" dirty="0">
              <a:latin typeface="Candara"/>
            </a:endParaRPr>
          </a:p>
          <a:p>
            <a:pPr lvl="1" algn="ctr">
              <a:lnSpc>
                <a:spcPct val="135000"/>
              </a:lnSpc>
            </a:pPr>
            <a:endParaRPr lang="en-US" dirty="0">
              <a:latin typeface="Candara"/>
            </a:endParaRPr>
          </a:p>
        </p:txBody>
      </p:sp>
      <p:sp>
        <p:nvSpPr>
          <p:cNvPr id="350220" name="AutoShape 12"/>
          <p:cNvSpPr>
            <a:spLocks noChangeArrowheads="1"/>
          </p:cNvSpPr>
          <p:nvPr/>
        </p:nvSpPr>
        <p:spPr bwMode="auto">
          <a:xfrm>
            <a:off x="533400" y="4191000"/>
            <a:ext cx="4495800" cy="190500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r>
              <a:rPr lang="en-US" dirty="0">
                <a:cs typeface="Arial" pitchFamily="34" charset="0"/>
              </a:rPr>
              <a:t>&lt;tables&gt;</a:t>
            </a:r>
          </a:p>
          <a:p>
            <a:pPr lvl="1">
              <a:lnSpc>
                <a:spcPct val="135000"/>
              </a:lnSpc>
            </a:pPr>
            <a:r>
              <a:rPr lang="en-US" dirty="0">
                <a:cs typeface="Arial" pitchFamily="34" charset="0"/>
              </a:rPr>
              <a:t>	&lt;table&gt; …..&lt;/table&gt;</a:t>
            </a:r>
          </a:p>
          <a:p>
            <a:pPr lvl="1">
              <a:lnSpc>
                <a:spcPct val="135000"/>
              </a:lnSpc>
            </a:pPr>
            <a:r>
              <a:rPr lang="en-US" dirty="0">
                <a:cs typeface="Arial" pitchFamily="34" charset="0"/>
              </a:rPr>
              <a:t>	&lt;table&gt; ….&lt;/table&gt;</a:t>
            </a:r>
          </a:p>
          <a:p>
            <a:pPr lvl="1">
              <a:lnSpc>
                <a:spcPct val="135000"/>
              </a:lnSpc>
            </a:pPr>
            <a:r>
              <a:rPr lang="en-US" dirty="0">
                <a:cs typeface="Arial" pitchFamily="34" charset="0"/>
              </a:rPr>
              <a:t>&lt;/tables&gt;</a:t>
            </a:r>
          </a:p>
          <a:p>
            <a:pPr lvl="1">
              <a:lnSpc>
                <a:spcPct val="135000"/>
              </a:lnSpc>
            </a:pPr>
            <a:endParaRPr lang="en-US" dirty="0">
              <a:latin typeface="Candara"/>
            </a:endParaRPr>
          </a:p>
          <a:p>
            <a:pPr lvl="1">
              <a:lnSpc>
                <a:spcPct val="135000"/>
              </a:lnSpc>
            </a:pPr>
            <a:endParaRPr lang="en-US" dirty="0">
              <a:latin typeface="Candara"/>
            </a:endParaRPr>
          </a:p>
          <a:p>
            <a:pPr lvl="1">
              <a:lnSpc>
                <a:spcPct val="135000"/>
              </a:lnSpc>
            </a:pPr>
            <a:endParaRPr lang="en-US" dirty="0">
              <a:latin typeface="Candara"/>
            </a:endParaRPr>
          </a:p>
          <a:p>
            <a:pPr lvl="1" algn="ctr">
              <a:lnSpc>
                <a:spcPct val="135000"/>
              </a:lnSpc>
            </a:pPr>
            <a:endParaRPr lang="en-US" dirty="0">
              <a:latin typeface="Candara"/>
            </a:endParaRPr>
          </a:p>
          <a:p>
            <a:pPr lvl="1" algn="ctr">
              <a:lnSpc>
                <a:spcPct val="135000"/>
              </a:lnSpc>
            </a:pPr>
            <a:endParaRPr lang="en-US" dirty="0">
              <a:latin typeface="Candara"/>
            </a:endParaRPr>
          </a:p>
        </p:txBody>
      </p:sp>
      <p:sp>
        <p:nvSpPr>
          <p:cNvPr id="5" name="Title 4"/>
          <p:cNvSpPr>
            <a:spLocks noGrp="1"/>
          </p:cNvSpPr>
          <p:nvPr>
            <p:ph type="title"/>
          </p:nvPr>
        </p:nvSpPr>
        <p:spPr/>
        <p:txBody>
          <a:bodyPr/>
          <a:lstStyle/>
          <a:p>
            <a:r>
              <a:rPr lang="en-US" sz="1200" dirty="0"/>
              <a:t>3.1 :</a:t>
            </a:r>
            <a:r>
              <a:rPr lang="en-US" altLang="en-US" sz="1200" dirty="0">
                <a:solidFill>
                  <a:srgbClr val="000000"/>
                </a:solidFill>
              </a:rPr>
              <a:t>V</a:t>
            </a:r>
            <a:r>
              <a:rPr lang="en-US" sz="1200" dirty="0">
                <a:solidFill>
                  <a:srgbClr val="000000"/>
                </a:solidFill>
              </a:rPr>
              <a:t>alidating xml against </a:t>
            </a:r>
            <a:r>
              <a:rPr lang="en-US" sz="1200" dirty="0" err="1">
                <a:solidFill>
                  <a:srgbClr val="000000"/>
                </a:solidFill>
              </a:rPr>
              <a:t>xsd</a:t>
            </a:r>
            <a:r>
              <a:rPr lang="en-US" sz="1200" dirty="0"/>
              <a:t/>
            </a:r>
            <a:br>
              <a:rPr lang="en-US" sz="1200" dirty="0"/>
            </a:br>
            <a:r>
              <a:rPr lang="en-US" dirty="0" smtClean="0"/>
              <a:t>Namespaces</a:t>
            </a:r>
            <a:endParaRPr lang="en-US" dirty="0"/>
          </a:p>
        </p:txBody>
      </p:sp>
    </p:spTree>
    <p:extLst>
      <p:ext uri="{BB962C8B-B14F-4D97-AF65-F5344CB8AC3E}">
        <p14:creationId xmlns:p14="http://schemas.microsoft.com/office/powerpoint/2010/main" val="842746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58" y="0"/>
            <a:ext cx="9143999" cy="1002135"/>
          </a:xfrm>
        </p:spPr>
        <p:txBody>
          <a:bodyPr/>
          <a:lstStyle/>
          <a:p>
            <a:r>
              <a:rPr lang="en-US" sz="1200" dirty="0"/>
              <a:t>3.1 :</a:t>
            </a:r>
            <a:r>
              <a:rPr lang="en-US" altLang="en-US" sz="1200" dirty="0">
                <a:solidFill>
                  <a:srgbClr val="000000"/>
                </a:solidFill>
              </a:rPr>
              <a:t>V</a:t>
            </a:r>
            <a:r>
              <a:rPr lang="en-US" sz="1200" dirty="0">
                <a:solidFill>
                  <a:srgbClr val="000000"/>
                </a:solidFill>
              </a:rPr>
              <a:t>alidating xml against </a:t>
            </a:r>
            <a:r>
              <a:rPr lang="en-US" sz="1200" dirty="0" err="1">
                <a:solidFill>
                  <a:srgbClr val="000000"/>
                </a:solidFill>
              </a:rPr>
              <a:t>xsd</a:t>
            </a:r>
            <a:r>
              <a:rPr lang="en-US" sz="1200" dirty="0"/>
              <a:t/>
            </a:r>
            <a:br>
              <a:rPr lang="en-US" sz="1200" dirty="0"/>
            </a:br>
            <a:r>
              <a:rPr lang="en-US" dirty="0" smtClean="0"/>
              <a:t>Namespaces</a:t>
            </a:r>
            <a:endParaRPr lang="en-US" dirty="0"/>
          </a:p>
        </p:txBody>
      </p:sp>
      <p:sp>
        <p:nvSpPr>
          <p:cNvPr id="6" name="Content Placeholder 5"/>
          <p:cNvSpPr>
            <a:spLocks noGrp="1"/>
          </p:cNvSpPr>
          <p:nvPr>
            <p:ph idx="1"/>
          </p:nvPr>
        </p:nvSpPr>
        <p:spPr/>
        <p:txBody>
          <a:bodyPr/>
          <a:lstStyle/>
          <a:p>
            <a:r>
              <a:rPr lang="en-US" dirty="0"/>
              <a:t>The namespace attribute is placed in the start tag of an element and has the following syntax:</a:t>
            </a:r>
          </a:p>
          <a:p>
            <a:pPr marL="0" indent="0">
              <a:buNone/>
            </a:pPr>
            <a:r>
              <a:rPr lang="en-US" dirty="0"/>
              <a:t>		</a:t>
            </a:r>
            <a:r>
              <a:rPr lang="en-US" dirty="0" err="1"/>
              <a:t>xmlns:namespace</a:t>
            </a:r>
            <a:r>
              <a:rPr lang="en-US" dirty="0"/>
              <a:t>-</a:t>
            </a:r>
          </a:p>
          <a:p>
            <a:pPr marL="0" indent="0">
              <a:buNone/>
            </a:pPr>
            <a:r>
              <a:rPr lang="en-US" dirty="0"/>
              <a:t>		prefix="namespace“</a:t>
            </a:r>
          </a:p>
          <a:p>
            <a:r>
              <a:rPr lang="en-US" dirty="0"/>
              <a:t>The W3C namespace specification states that the namespace itself should be an Uniform Resource Identifier (URI)</a:t>
            </a:r>
          </a:p>
          <a:p>
            <a:r>
              <a:rPr lang="en-US" dirty="0"/>
              <a:t>When a namespace is defined in the start tag of an element, all child elements with the same prefix are associated with the same namespace</a:t>
            </a:r>
          </a:p>
          <a:p>
            <a:endParaRPr lang="en-US" dirty="0"/>
          </a:p>
          <a:p>
            <a:pPr marL="0" indent="0">
              <a:buNone/>
            </a:pPr>
            <a:endParaRPr lang="en-US" dirty="0"/>
          </a:p>
        </p:txBody>
      </p:sp>
    </p:spTree>
    <p:extLst>
      <p:ext uri="{BB962C8B-B14F-4D97-AF65-F5344CB8AC3E}">
        <p14:creationId xmlns:p14="http://schemas.microsoft.com/office/powerpoint/2010/main" val="3450465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3.1 :</a:t>
            </a:r>
            <a:r>
              <a:rPr lang="en-US" altLang="en-US" sz="1200" dirty="0">
                <a:solidFill>
                  <a:srgbClr val="000000"/>
                </a:solidFill>
              </a:rPr>
              <a:t>V</a:t>
            </a:r>
            <a:r>
              <a:rPr lang="en-US" sz="1200" dirty="0">
                <a:solidFill>
                  <a:srgbClr val="000000"/>
                </a:solidFill>
              </a:rPr>
              <a:t>alidating xml against </a:t>
            </a:r>
            <a:r>
              <a:rPr lang="en-US" sz="1200" dirty="0" err="1">
                <a:solidFill>
                  <a:srgbClr val="000000"/>
                </a:solidFill>
              </a:rPr>
              <a:t>xsd</a:t>
            </a:r>
            <a:r>
              <a:rPr lang="en-US" sz="1200" dirty="0"/>
              <a:t/>
            </a:r>
            <a:br>
              <a:rPr lang="en-US" sz="1200" dirty="0"/>
            </a:br>
            <a:r>
              <a:rPr lang="en-US" dirty="0"/>
              <a:t>Solving the Name Conflict Using a </a:t>
            </a:r>
            <a:r>
              <a:rPr lang="en-US" dirty="0" smtClean="0"/>
              <a:t>Prefix</a:t>
            </a:r>
            <a:endParaRPr lang="en-US" dirty="0"/>
          </a:p>
        </p:txBody>
      </p:sp>
      <p:sp>
        <p:nvSpPr>
          <p:cNvPr id="6" name="Content Placeholder 5"/>
          <p:cNvSpPr>
            <a:spLocks noGrp="1"/>
          </p:cNvSpPr>
          <p:nvPr>
            <p:ph idx="1"/>
          </p:nvPr>
        </p:nvSpPr>
        <p:spPr/>
        <p:txBody>
          <a:bodyPr/>
          <a:lstStyle/>
          <a:p>
            <a:r>
              <a:rPr lang="en-US" dirty="0"/>
              <a:t>Code Snippet</a:t>
            </a:r>
          </a:p>
          <a:p>
            <a:pPr marL="0" indent="0">
              <a:buNone/>
            </a:pPr>
            <a:endParaRPr lang="en-US" dirty="0"/>
          </a:p>
        </p:txBody>
      </p:sp>
      <p:sp>
        <p:nvSpPr>
          <p:cNvPr id="352263" name="AutoShape 7"/>
          <p:cNvSpPr>
            <a:spLocks noChangeArrowheads="1"/>
          </p:cNvSpPr>
          <p:nvPr/>
        </p:nvSpPr>
        <p:spPr bwMode="auto">
          <a:xfrm>
            <a:off x="671513" y="2119526"/>
            <a:ext cx="7848600" cy="3133725"/>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b="1" dirty="0">
              <a:latin typeface="Candara"/>
            </a:endParaRPr>
          </a:p>
          <a:p>
            <a:pPr lvl="1">
              <a:lnSpc>
                <a:spcPct val="135000"/>
              </a:lnSpc>
            </a:pPr>
            <a:endParaRPr lang="en-US" b="1" dirty="0">
              <a:latin typeface="Candara"/>
            </a:endParaRPr>
          </a:p>
          <a:p>
            <a:pPr lvl="1">
              <a:lnSpc>
                <a:spcPct val="135000"/>
              </a:lnSpc>
            </a:pPr>
            <a:endParaRPr lang="en-US" b="1" dirty="0">
              <a:latin typeface="Candara"/>
            </a:endParaRPr>
          </a:p>
          <a:p>
            <a:pPr lvl="1">
              <a:lnSpc>
                <a:spcPct val="135000"/>
              </a:lnSpc>
            </a:pPr>
            <a:endParaRPr lang="en-US" b="1" dirty="0">
              <a:latin typeface="Candara"/>
            </a:endParaRPr>
          </a:p>
          <a:p>
            <a:pPr lvl="1">
              <a:lnSpc>
                <a:spcPct val="135000"/>
              </a:lnSpc>
            </a:pPr>
            <a:endParaRPr lang="en-US" b="1" dirty="0">
              <a:latin typeface="Candara"/>
            </a:endParaRPr>
          </a:p>
          <a:p>
            <a:pPr lvl="1">
              <a:lnSpc>
                <a:spcPct val="135000"/>
              </a:lnSpc>
            </a:pPr>
            <a:endParaRPr lang="en-US" b="1" dirty="0">
              <a:latin typeface="Candara"/>
            </a:endParaRPr>
          </a:p>
          <a:p>
            <a:pPr lvl="1">
              <a:lnSpc>
                <a:spcPct val="135000"/>
              </a:lnSpc>
            </a:pPr>
            <a:endParaRPr lang="en-US" b="1" dirty="0">
              <a:latin typeface="Candara"/>
            </a:endParaRPr>
          </a:p>
          <a:p>
            <a:pPr lvl="1">
              <a:lnSpc>
                <a:spcPct val="135000"/>
              </a:lnSpc>
            </a:pPr>
            <a:endParaRPr lang="en-US" b="1" dirty="0">
              <a:latin typeface="Candara"/>
            </a:endParaRPr>
          </a:p>
          <a:p>
            <a:pPr lvl="1">
              <a:lnSpc>
                <a:spcPct val="135000"/>
              </a:lnSpc>
            </a:pPr>
            <a:r>
              <a:rPr lang="en-US" b="1" dirty="0">
                <a:latin typeface="Candara"/>
                <a:cs typeface="Arial" pitchFamily="34" charset="0"/>
              </a:rPr>
              <a:t>&lt;</a:t>
            </a:r>
            <a:r>
              <a:rPr lang="en-US" dirty="0">
                <a:cs typeface="Arial" pitchFamily="34" charset="0"/>
              </a:rPr>
              <a:t>root&gt;</a:t>
            </a:r>
          </a:p>
          <a:p>
            <a:pPr lvl="1">
              <a:lnSpc>
                <a:spcPct val="135000"/>
              </a:lnSpc>
            </a:pPr>
            <a:r>
              <a:rPr lang="en-US" dirty="0">
                <a:cs typeface="Arial" pitchFamily="34" charset="0"/>
              </a:rPr>
              <a:t>&lt;</a:t>
            </a:r>
            <a:r>
              <a:rPr lang="en-US" dirty="0" err="1">
                <a:cs typeface="Arial" pitchFamily="34" charset="0"/>
              </a:rPr>
              <a:t>h:table</a:t>
            </a:r>
            <a:r>
              <a:rPr lang="en-US" dirty="0">
                <a:cs typeface="Arial" pitchFamily="34" charset="0"/>
              </a:rPr>
              <a:t> </a:t>
            </a:r>
            <a:r>
              <a:rPr lang="en-US" dirty="0" err="1">
                <a:cs typeface="Arial" pitchFamily="34" charset="0"/>
              </a:rPr>
              <a:t>xmlns:h</a:t>
            </a:r>
            <a:r>
              <a:rPr lang="en-US" dirty="0">
                <a:cs typeface="Arial" pitchFamily="34" charset="0"/>
              </a:rPr>
              <a:t>="http://www.w3.org/TR/html4/"&gt;</a:t>
            </a:r>
            <a:br>
              <a:rPr lang="en-US" dirty="0">
                <a:cs typeface="Arial" pitchFamily="34" charset="0"/>
              </a:rPr>
            </a:br>
            <a:r>
              <a:rPr lang="en-US" dirty="0">
                <a:cs typeface="Arial" pitchFamily="34" charset="0"/>
              </a:rPr>
              <a:t>  &lt;</a:t>
            </a:r>
            <a:r>
              <a:rPr lang="en-US" dirty="0" err="1">
                <a:cs typeface="Arial" pitchFamily="34" charset="0"/>
              </a:rPr>
              <a:t>h:tr</a:t>
            </a:r>
            <a:r>
              <a:rPr lang="en-US" dirty="0">
                <a:cs typeface="Arial" pitchFamily="34" charset="0"/>
              </a:rPr>
              <a:t>&gt;</a:t>
            </a:r>
            <a:br>
              <a:rPr lang="en-US" dirty="0">
                <a:cs typeface="Arial" pitchFamily="34" charset="0"/>
              </a:rPr>
            </a:br>
            <a:r>
              <a:rPr lang="en-US" dirty="0">
                <a:cs typeface="Arial" pitchFamily="34" charset="0"/>
              </a:rPr>
              <a:t>    &lt;</a:t>
            </a:r>
            <a:r>
              <a:rPr lang="en-US" dirty="0" err="1">
                <a:cs typeface="Arial" pitchFamily="34" charset="0"/>
              </a:rPr>
              <a:t>h:td</a:t>
            </a:r>
            <a:r>
              <a:rPr lang="en-US" dirty="0">
                <a:cs typeface="Arial" pitchFamily="34" charset="0"/>
              </a:rPr>
              <a:t>&gt;Apples&lt;/</a:t>
            </a:r>
            <a:r>
              <a:rPr lang="en-US" dirty="0" err="1">
                <a:cs typeface="Arial" pitchFamily="34" charset="0"/>
              </a:rPr>
              <a:t>h:td</a:t>
            </a:r>
            <a:r>
              <a:rPr lang="en-US" dirty="0">
                <a:cs typeface="Arial" pitchFamily="34" charset="0"/>
              </a:rPr>
              <a:t>&gt;&lt;</a:t>
            </a:r>
            <a:r>
              <a:rPr lang="en-US" dirty="0" err="1">
                <a:cs typeface="Arial" pitchFamily="34" charset="0"/>
              </a:rPr>
              <a:t>h:td</a:t>
            </a:r>
            <a:r>
              <a:rPr lang="en-US" dirty="0">
                <a:cs typeface="Arial" pitchFamily="34" charset="0"/>
              </a:rPr>
              <a:t>&gt;Bananas&lt;/</a:t>
            </a:r>
            <a:r>
              <a:rPr lang="en-US" dirty="0" err="1">
                <a:cs typeface="Arial" pitchFamily="34" charset="0"/>
              </a:rPr>
              <a:t>h:td</a:t>
            </a:r>
            <a:r>
              <a:rPr lang="en-US" dirty="0">
                <a:cs typeface="Arial" pitchFamily="34" charset="0"/>
              </a:rPr>
              <a:t>&gt;</a:t>
            </a:r>
            <a:br>
              <a:rPr lang="en-US" dirty="0">
                <a:cs typeface="Arial" pitchFamily="34" charset="0"/>
              </a:rPr>
            </a:br>
            <a:r>
              <a:rPr lang="en-US" dirty="0">
                <a:cs typeface="Arial" pitchFamily="34" charset="0"/>
              </a:rPr>
              <a:t>  &lt;/</a:t>
            </a:r>
            <a:r>
              <a:rPr lang="en-US" dirty="0" err="1">
                <a:cs typeface="Arial" pitchFamily="34" charset="0"/>
              </a:rPr>
              <a:t>h:tr</a:t>
            </a:r>
            <a:r>
              <a:rPr lang="en-US" dirty="0">
                <a:cs typeface="Arial" pitchFamily="34" charset="0"/>
              </a:rPr>
              <a:t>&gt;</a:t>
            </a:r>
            <a:br>
              <a:rPr lang="en-US" dirty="0">
                <a:cs typeface="Arial" pitchFamily="34" charset="0"/>
              </a:rPr>
            </a:br>
            <a:r>
              <a:rPr lang="en-US" dirty="0">
                <a:cs typeface="Arial" pitchFamily="34" charset="0"/>
              </a:rPr>
              <a:t>&lt;/</a:t>
            </a:r>
            <a:r>
              <a:rPr lang="en-US" dirty="0" err="1">
                <a:cs typeface="Arial" pitchFamily="34" charset="0"/>
              </a:rPr>
              <a:t>h:table</a:t>
            </a:r>
            <a:r>
              <a:rPr lang="en-US" dirty="0">
                <a:cs typeface="Arial" pitchFamily="34" charset="0"/>
              </a:rPr>
              <a:t>&gt;</a:t>
            </a:r>
          </a:p>
          <a:p>
            <a:pPr lvl="1">
              <a:lnSpc>
                <a:spcPct val="135000"/>
              </a:lnSpc>
            </a:pPr>
            <a:r>
              <a:rPr lang="en-US" dirty="0">
                <a:cs typeface="Arial" pitchFamily="34" charset="0"/>
              </a:rPr>
              <a:t>&lt;</a:t>
            </a:r>
            <a:r>
              <a:rPr lang="en-US" dirty="0" err="1">
                <a:cs typeface="Arial" pitchFamily="34" charset="0"/>
              </a:rPr>
              <a:t>f:table</a:t>
            </a:r>
            <a:r>
              <a:rPr lang="en-US" dirty="0">
                <a:cs typeface="Arial" pitchFamily="34" charset="0"/>
              </a:rPr>
              <a:t> </a:t>
            </a:r>
            <a:r>
              <a:rPr lang="en-US" dirty="0" err="1">
                <a:cs typeface="Arial" pitchFamily="34" charset="0"/>
              </a:rPr>
              <a:t>xmlns:f</a:t>
            </a:r>
            <a:r>
              <a:rPr lang="en-US" dirty="0">
                <a:cs typeface="Arial" pitchFamily="34" charset="0"/>
              </a:rPr>
              <a:t>="http://www.w3schools.com/furniture"&gt;</a:t>
            </a:r>
            <a:br>
              <a:rPr lang="en-US" dirty="0">
                <a:cs typeface="Arial" pitchFamily="34" charset="0"/>
              </a:rPr>
            </a:br>
            <a:r>
              <a:rPr lang="en-US" dirty="0"/>
              <a:t> </a:t>
            </a:r>
          </a:p>
          <a:p>
            <a:pPr lvl="1">
              <a:lnSpc>
                <a:spcPct val="135000"/>
              </a:lnSpc>
            </a:pPr>
            <a:endParaRPr lang="en-US" b="1" dirty="0">
              <a:latin typeface="Candara"/>
            </a:endParaRPr>
          </a:p>
          <a:p>
            <a:pPr lvl="1">
              <a:lnSpc>
                <a:spcPct val="135000"/>
              </a:lnSpc>
            </a:pPr>
            <a:endParaRPr lang="en-US" b="1" dirty="0">
              <a:latin typeface="Candara"/>
            </a:endParaRPr>
          </a:p>
          <a:p>
            <a:pPr lvl="1">
              <a:lnSpc>
                <a:spcPct val="135000"/>
              </a:lnSpc>
            </a:pPr>
            <a:endParaRPr lang="en-US" b="1" dirty="0">
              <a:latin typeface="Candara"/>
            </a:endParaRPr>
          </a:p>
          <a:p>
            <a:pPr lvl="1">
              <a:lnSpc>
                <a:spcPct val="135000"/>
              </a:lnSpc>
            </a:pPr>
            <a:endParaRPr lang="en-US" b="1" dirty="0">
              <a:latin typeface="Candara"/>
            </a:endParaRPr>
          </a:p>
          <a:p>
            <a:pPr lvl="1">
              <a:lnSpc>
                <a:spcPct val="135000"/>
              </a:lnSpc>
            </a:pPr>
            <a:endParaRPr lang="en-US" b="1" dirty="0">
              <a:latin typeface="Candara"/>
            </a:endParaRPr>
          </a:p>
          <a:p>
            <a:pPr lvl="1" algn="ctr">
              <a:lnSpc>
                <a:spcPct val="135000"/>
              </a:lnSpc>
            </a:pPr>
            <a:endParaRPr lang="en-US" b="1" dirty="0">
              <a:latin typeface="Candara"/>
            </a:endParaRPr>
          </a:p>
          <a:p>
            <a:pPr lvl="1" algn="ctr">
              <a:lnSpc>
                <a:spcPct val="135000"/>
              </a:lnSpc>
            </a:pPr>
            <a:endParaRPr lang="en-US" b="1" dirty="0">
              <a:latin typeface="Candara"/>
            </a:endParaRPr>
          </a:p>
        </p:txBody>
      </p:sp>
    </p:spTree>
    <p:extLst>
      <p:ext uri="{BB962C8B-B14F-4D97-AF65-F5344CB8AC3E}">
        <p14:creationId xmlns:p14="http://schemas.microsoft.com/office/powerpoint/2010/main" val="176582777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290F0099B6204A992AAF82A2A26582" ma:contentTypeVersion="3" ma:contentTypeDescription="Create a new document." ma:contentTypeScope="" ma:versionID="647d81cd89999b02674cf54dde3c9283">
  <xsd:schema xmlns:xsd="http://www.w3.org/2001/XMLSchema" xmlns:xs="http://www.w3.org/2001/XMLSchema" xmlns:p="http://schemas.microsoft.com/office/2006/metadata/properties" xmlns:ns2="0d8c4aea-b462-4687-8b40-bd2f5a85267d" targetNamespace="http://schemas.microsoft.com/office/2006/metadata/properties" ma:root="true" ma:fieldsID="1e381b838e1515737216dd4535b8eb25" ns2:_="">
    <xsd:import namespace="0d8c4aea-b462-4687-8b40-bd2f5a8526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aea-b462-4687-8b40-bd2f5a8526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0d8c4aea-b462-4687-8b40-bd2f5a85267d">Class book</Material_x0020_Type>
    <Category xmlns="0d8c4aea-b462-4687-8b40-bd2f5a85267d">Module Artifact</Category>
    <Level xmlns="0d8c4aea-b462-4687-8b40-bd2f5a85267d">L1</Level>
  </documentManagement>
</p:properties>
</file>

<file path=customXml/itemProps1.xml><?xml version="1.0" encoding="utf-8"?>
<ds:datastoreItem xmlns:ds="http://schemas.openxmlformats.org/officeDocument/2006/customXml" ds:itemID="{A77998AD-7DE3-42C0-A12B-F6E25D7D416D}"/>
</file>

<file path=customXml/itemProps2.xml><?xml version="1.0" encoding="utf-8"?>
<ds:datastoreItem xmlns:ds="http://schemas.openxmlformats.org/officeDocument/2006/customXml" ds:itemID="{E6D7665F-8C87-49F1-94B0-6D13FB5E127F}"/>
</file>

<file path=customXml/itemProps3.xml><?xml version="1.0" encoding="utf-8"?>
<ds:datastoreItem xmlns:ds="http://schemas.openxmlformats.org/officeDocument/2006/customXml" ds:itemID="{0FD8CBBF-7B7C-425C-80A7-EE0828028292}"/>
</file>

<file path=docProps/app.xml><?xml version="1.0" encoding="utf-8"?>
<Properties xmlns="http://schemas.openxmlformats.org/officeDocument/2006/extended-properties" xmlns:vt="http://schemas.openxmlformats.org/officeDocument/2006/docPropsVTypes">
  <Template/>
  <TotalTime>6707</TotalTime>
  <Words>2369</Words>
  <Application>Microsoft Office PowerPoint</Application>
  <PresentationFormat>On-screen Show (4:3)</PresentationFormat>
  <Paragraphs>692</Paragraphs>
  <Slides>37</Slides>
  <Notes>37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37</vt:i4>
      </vt:variant>
    </vt:vector>
  </HeadingPairs>
  <TitlesOfParts>
    <vt:vector size="46" baseType="lpstr">
      <vt:lpstr>ヒラギノ角ゴ Pro W3</vt:lpstr>
      <vt:lpstr>Candara</vt:lpstr>
      <vt:lpstr>Arial</vt:lpstr>
      <vt:lpstr>Wingdings</vt:lpstr>
      <vt:lpstr>Helvetica Light</vt:lpstr>
      <vt:lpstr>Calibri</vt:lpstr>
      <vt:lpstr>2_Corporate Presentation Template (4x3 - Normal)</vt:lpstr>
      <vt:lpstr>think-cell Slide</vt:lpstr>
      <vt:lpstr>Packager Shell Object</vt:lpstr>
      <vt:lpstr>XML</vt:lpstr>
      <vt:lpstr>Lesson Objectives</vt:lpstr>
      <vt:lpstr> Introduction to XML Schema </vt:lpstr>
      <vt:lpstr> Why Use XML Schemas? </vt:lpstr>
      <vt:lpstr>3.1 : Validating xml against xsd XML Schema</vt:lpstr>
      <vt:lpstr>3.1 :Validating xml against xsd Namespaces</vt:lpstr>
      <vt:lpstr>3.1 :Validating xml against xsd Namespaces</vt:lpstr>
      <vt:lpstr>3.1 :Validating xml against xsd Namespaces</vt:lpstr>
      <vt:lpstr>3.1 :Validating xml against xsd Solving the Name Conflict Using a Prefix</vt:lpstr>
      <vt:lpstr>3.1 :Validating xml against xsd Solving the Name Conflict Using a Prefix</vt:lpstr>
      <vt:lpstr>3.1 :Validating xml against xsd Illustration(Message.xsd)</vt:lpstr>
      <vt:lpstr>3.1 :Validating xml against xsd Illustration(Message.xsd)</vt:lpstr>
      <vt:lpstr>3.1 :Validating xml against xsd Using XSD in XML Document</vt:lpstr>
      <vt:lpstr>3.1 :Validating xml against xsd XML-Schema Definition</vt:lpstr>
      <vt:lpstr>3.1 :Validating xml against xsd XML Schema Data Types</vt:lpstr>
      <vt:lpstr>3.1 :Validating xml against xsd String and Date Data Types</vt:lpstr>
      <vt:lpstr>3.1 :Validating xml against xsd Numeric and Boolean Data Types </vt:lpstr>
      <vt:lpstr>3.1 :Validating xml against xsd Attribute in XSD</vt:lpstr>
      <vt:lpstr>3.1 :Validating xml against xsd Complex Type Element</vt:lpstr>
      <vt:lpstr>3.1 :Validating xml against xsd Types of Indicators</vt:lpstr>
      <vt:lpstr>3.1 :Validating xml against xsd All Indicator</vt:lpstr>
      <vt:lpstr>3.1 :Validating xml against xsd Choice Indicator</vt:lpstr>
      <vt:lpstr>3.1 :Validating xml against xsd Sequence Indicator </vt:lpstr>
      <vt:lpstr>3.1 :Validating xml against xsd maxOccurs Indicator</vt:lpstr>
      <vt:lpstr>3.1 :Validating xml against xsd minOccurs Indicator </vt:lpstr>
      <vt:lpstr>3.1 :Validating xml against xsd Group Indicators </vt:lpstr>
      <vt:lpstr>3.1 :Validating xml against xsd Group Indicators (Contd)</vt:lpstr>
      <vt:lpstr>3.2 : Simple Type restriction  Simple Type Element</vt:lpstr>
      <vt:lpstr>3.2 : Simple Type restriction  XSD Restrictions in a Nutshell</vt:lpstr>
      <vt:lpstr>3.2 : Simple Type restriction Restriction on Values</vt:lpstr>
      <vt:lpstr>3.2 : Simple Type restriction Restriction on Set Values</vt:lpstr>
      <vt:lpstr>3.2 : Simple Type restriction Restrictions on Series of Values</vt:lpstr>
      <vt:lpstr>3.2 : Simple Type restriction Restrictions on Series of Values</vt:lpstr>
      <vt:lpstr>Demo on XML-Schema Definition </vt:lpstr>
      <vt:lpstr>Case Study </vt:lpstr>
      <vt:lpstr>Summary</vt:lpstr>
      <vt:lpstr>Review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IGATE</dc:creator>
  <cp:lastModifiedBy>Misal, Dinesh</cp:lastModifiedBy>
  <cp:revision>184</cp:revision>
  <dcterms:created xsi:type="dcterms:W3CDTF">2014-04-28T11:21:39Z</dcterms:created>
  <dcterms:modified xsi:type="dcterms:W3CDTF">2017-05-09T09:56:32Z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0x010100BC290F0099B6204A992AAF82A2A26582</vt:lpwstr>
  </property>
</Properties>
</file>