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170" r:id="rId4"/>
  </p:sldMasterIdLst>
  <p:notesMasterIdLst>
    <p:notesMasterId r:id="rId83"/>
  </p:notesMasterIdLst>
  <p:handoutMasterIdLst>
    <p:handoutMasterId r:id="rId84"/>
  </p:handoutMasterIdLst>
  <p:sldIdLst>
    <p:sldId id="268" r:id="rId5"/>
    <p:sldId id="269" r:id="rId6"/>
    <p:sldId id="322" r:id="rId7"/>
    <p:sldId id="336" r:id="rId8"/>
    <p:sldId id="337" r:id="rId9"/>
    <p:sldId id="338" r:id="rId10"/>
    <p:sldId id="339" r:id="rId11"/>
    <p:sldId id="340" r:id="rId12"/>
    <p:sldId id="341" r:id="rId13"/>
    <p:sldId id="342" r:id="rId14"/>
    <p:sldId id="343" r:id="rId15"/>
    <p:sldId id="344"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45" r:id="rId29"/>
    <p:sldId id="346" r:id="rId30"/>
    <p:sldId id="347" r:id="rId31"/>
    <p:sldId id="348" r:id="rId32"/>
    <p:sldId id="350" r:id="rId33"/>
    <p:sldId id="351" r:id="rId34"/>
    <p:sldId id="352" r:id="rId35"/>
    <p:sldId id="353"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67" r:id="rId49"/>
    <p:sldId id="368" r:id="rId50"/>
    <p:sldId id="369" r:id="rId51"/>
    <p:sldId id="370" r:id="rId52"/>
    <p:sldId id="371" r:id="rId53"/>
    <p:sldId id="372" r:id="rId54"/>
    <p:sldId id="373" r:id="rId55"/>
    <p:sldId id="374" r:id="rId56"/>
    <p:sldId id="375" r:id="rId57"/>
    <p:sldId id="376" r:id="rId58"/>
    <p:sldId id="377" r:id="rId59"/>
    <p:sldId id="379" r:id="rId60"/>
    <p:sldId id="380" r:id="rId61"/>
    <p:sldId id="381" r:id="rId62"/>
    <p:sldId id="382" r:id="rId63"/>
    <p:sldId id="383" r:id="rId64"/>
    <p:sldId id="384" r:id="rId65"/>
    <p:sldId id="385" r:id="rId66"/>
    <p:sldId id="386" r:id="rId67"/>
    <p:sldId id="387" r:id="rId68"/>
    <p:sldId id="388" r:id="rId69"/>
    <p:sldId id="389" r:id="rId70"/>
    <p:sldId id="390" r:id="rId71"/>
    <p:sldId id="391" r:id="rId72"/>
    <p:sldId id="392" r:id="rId73"/>
    <p:sldId id="393" r:id="rId74"/>
    <p:sldId id="394" r:id="rId75"/>
    <p:sldId id="395" r:id="rId76"/>
    <p:sldId id="396" r:id="rId77"/>
    <p:sldId id="319" r:id="rId78"/>
    <p:sldId id="321" r:id="rId79"/>
    <p:sldId id="400" r:id="rId80"/>
    <p:sldId id="401" r:id="rId81"/>
    <p:sldId id="402" r:id="rId82"/>
  </p:sldIdLst>
  <p:sldSz cx="9144000" cy="6858000" type="screen4x3"/>
  <p:notesSz cx="6858000" cy="9144000"/>
  <p:embeddedFontLst>
    <p:embeddedFont>
      <p:font typeface="Candara" panose="020E0502030303020204" pitchFamily="34" charset="0"/>
      <p:regular r:id="rId85"/>
      <p:bold r:id="rId86"/>
      <p:italic r:id="rId87"/>
      <p:boldItalic r:id="rId88"/>
    </p:embeddedFont>
    <p:embeddedFont>
      <p:font typeface="Trebuchet MS" panose="020B0603020202020204" pitchFamily="34" charset="0"/>
      <p:regular r:id="rId89"/>
      <p:bold r:id="rId90"/>
      <p:italic r:id="rId91"/>
      <p:boldItalic r:id="rId92"/>
    </p:embeddedFont>
    <p:embeddedFont>
      <p:font typeface="Calibri" panose="020F0502020204030204" pitchFamily="34" charset="0"/>
      <p:regular r:id="rId93"/>
      <p:bold r:id="rId94"/>
      <p:italic r:id="rId95"/>
      <p:boldItalic r:id="rId96"/>
    </p:embeddedFont>
    <p:embeddedFont>
      <p:font typeface="MS PGothic" panose="020B0600070205080204" pitchFamily="34" charset="-128"/>
      <p:regular r:id="rId97"/>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555" autoAdjust="0"/>
    <p:restoredTop sz="80231" autoAdjust="0"/>
  </p:normalViewPr>
  <p:slideViewPr>
    <p:cSldViewPr>
      <p:cViewPr varScale="1">
        <p:scale>
          <a:sx n="56" d="100"/>
          <a:sy n="56" d="100"/>
        </p:scale>
        <p:origin x="1504" y="52"/>
      </p:cViewPr>
      <p:guideLst>
        <p:guide orient="horz" pos="2160"/>
        <p:guide pos="2880"/>
      </p:guideLst>
    </p:cSldViewPr>
  </p:slideViewPr>
  <p:notesTextViewPr>
    <p:cViewPr>
      <p:scale>
        <a:sx n="1" d="1"/>
        <a:sy n="1" d="1"/>
      </p:scale>
      <p:origin x="0" y="0"/>
    </p:cViewPr>
  </p:notesTextViewPr>
  <p:notesViewPr>
    <p:cSldViewPr>
      <p:cViewPr>
        <p:scale>
          <a:sx n="40" d="100"/>
          <a:sy n="40" d="100"/>
        </p:scale>
        <p:origin x="2932" y="4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handoutMaster" Target="handoutMasters/handoutMaster1.xml"/><Relationship Id="rId89" Type="http://schemas.openxmlformats.org/officeDocument/2006/relationships/font" Target="fonts/font5.fntdata"/><Relationship Id="rId97" Type="http://schemas.openxmlformats.org/officeDocument/2006/relationships/font" Target="fonts/font13.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font" Target="fonts/font3.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font" Target="fonts/font6.fntdata"/><Relationship Id="rId95" Type="http://schemas.openxmlformats.org/officeDocument/2006/relationships/font" Target="fonts/font1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font" Target="fonts/font1.fntdata"/><Relationship Id="rId93" Type="http://schemas.openxmlformats.org/officeDocument/2006/relationships/font" Target="fonts/font9.fntdata"/><Relationship Id="rId98"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5F03E94-4398-4C0B-9B4F-0B6AFF136DE6}" type="datetimeFigureOut">
              <a:rPr lang="en-US"/>
              <a:pPr>
                <a:defRPr/>
              </a:pPr>
              <a:t>5/9/2017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D502606-ECA5-460E-8E5B-0316D76CBF13}" type="slidenum">
              <a:rPr lang="en-IN"/>
              <a:pPr>
                <a:defRPr/>
              </a:pPr>
              <a:t>‹#›</a:t>
            </a:fld>
            <a:endParaRPr lang="en-IN"/>
          </a:p>
        </p:txBody>
      </p:sp>
    </p:spTree>
    <p:extLst>
      <p:ext uri="{BB962C8B-B14F-4D97-AF65-F5344CB8AC3E}">
        <p14:creationId xmlns:p14="http://schemas.microsoft.com/office/powerpoint/2010/main" val="35687745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71625" y="428625"/>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1643063" y="4100512"/>
            <a:ext cx="4500562" cy="4431927"/>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3556" name="Rectangle 14"/>
          <p:cNvSpPr>
            <a:spLocks noChangeArrowheads="1"/>
          </p:cNvSpPr>
          <p:nvPr/>
        </p:nvSpPr>
        <p:spPr bwMode="auto">
          <a:xfrm>
            <a:off x="214313" y="71438"/>
            <a:ext cx="6500812"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en-US" sz="1200" dirty="0" smtClean="0">
                <a:latin typeface="Arial" panose="020B0604020202020204" pitchFamily="34" charset="0"/>
                <a:cs typeface="Arial" panose="020B0604020202020204" pitchFamily="34" charset="0"/>
              </a:rPr>
              <a:t>DBMS Concepts and SQL </a:t>
            </a:r>
            <a:endParaRPr lang="en-US" altLang="en-US" dirty="0" smtClean="0">
              <a:latin typeface="Arial" panose="020B0604020202020204" pitchFamily="34" charset="0"/>
              <a:cs typeface="Arial" panose="020B0604020202020204" pitchFamily="34" charset="0"/>
            </a:endParaRPr>
          </a:p>
        </p:txBody>
      </p:sp>
      <p:sp>
        <p:nvSpPr>
          <p:cNvPr id="23557" name="Rectangle 14"/>
          <p:cNvSpPr>
            <a:spLocks noChangeArrowheads="1"/>
          </p:cNvSpPr>
          <p:nvPr/>
        </p:nvSpPr>
        <p:spPr bwMode="auto">
          <a:xfrm>
            <a:off x="3573016" y="8663558"/>
            <a:ext cx="2762250" cy="2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en-US" sz="1000" dirty="0" smtClean="0">
                <a:latin typeface="Candara" pitchFamily="34" charset="0"/>
              </a:rPr>
              <a:t>		    Page </a:t>
            </a:r>
            <a:r>
              <a:rPr lang="en-US" altLang="en-US" sz="1000" dirty="0" smtClean="0">
                <a:latin typeface="Candara" pitchFamily="34" charset="0"/>
              </a:rPr>
              <a:t>04-</a:t>
            </a:r>
            <a:fld id="{FF422E18-1089-4290-8F97-23B17FE41BEE}" type="slidenum">
              <a:rPr lang="en-US" altLang="en-US" sz="1000" smtClean="0">
                <a:latin typeface="Candara" pitchFamily="34" charset="0"/>
              </a:rPr>
              <a:pPr eaLnBrk="1" hangingPunct="1">
                <a:defRPr/>
              </a:pPr>
              <a:t>‹#›</a:t>
            </a:fld>
            <a:r>
              <a:rPr lang="en-US" altLang="en-US" sz="1000" dirty="0" smtClean="0">
                <a:latin typeface="Candara" pitchFamily="34" charset="0"/>
              </a:rPr>
              <a:t> </a:t>
            </a:r>
          </a:p>
          <a:p>
            <a:pPr eaLnBrk="1" hangingPunct="1">
              <a:defRPr/>
            </a:pPr>
            <a:endParaRPr lang="en-US" altLang="en-US" sz="1000" dirty="0" smtClean="0">
              <a:latin typeface="Candara" pitchFamily="34" charset="0"/>
            </a:endParaRPr>
          </a:p>
        </p:txBody>
      </p:sp>
      <p:sp>
        <p:nvSpPr>
          <p:cNvPr id="24582" name="Line 8"/>
          <p:cNvSpPr>
            <a:spLocks noChangeShapeType="1"/>
          </p:cNvSpPr>
          <p:nvPr/>
        </p:nvSpPr>
        <p:spPr bwMode="auto">
          <a:xfrm>
            <a:off x="1341438" y="357188"/>
            <a:ext cx="0" cy="800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Text Box 9"/>
          <p:cNvSpPr txBox="1">
            <a:spLocks noChangeArrowheads="1"/>
          </p:cNvSpPr>
          <p:nvPr/>
        </p:nvSpPr>
        <p:spPr bwMode="auto">
          <a:xfrm>
            <a:off x="0" y="642938"/>
            <a:ext cx="1357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defRPr/>
            </a:pPr>
            <a:r>
              <a:rPr lang="en-US" altLang="en-US" sz="1200" b="1" smtClean="0">
                <a:latin typeface="Candara" pitchFamily="34" charset="0"/>
              </a:rPr>
              <a:t>Instructor Notes:</a:t>
            </a:r>
          </a:p>
        </p:txBody>
      </p:sp>
    </p:spTree>
    <p:extLst>
      <p:ext uri="{BB962C8B-B14F-4D97-AF65-F5344CB8AC3E}">
        <p14:creationId xmlns:p14="http://schemas.microsoft.com/office/powerpoint/2010/main" val="218842456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5"/>
          <p:cNvSpPr>
            <a:spLocks noGrp="1"/>
          </p:cNvSpPr>
          <p:nvPr>
            <p:ph type="body" idx="1"/>
          </p:nvPr>
        </p:nvSpPr>
        <p:spPr bwMode="auto">
          <a:xfrm>
            <a:off x="1643063" y="4100513"/>
            <a:ext cx="4500562" cy="4432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dirty="0" smtClean="0"/>
          </a:p>
          <a:p>
            <a:endParaRPr lang="en-US" altLang="en-US" sz="1000" dirty="0" smtClean="0"/>
          </a:p>
          <a:p>
            <a:endParaRPr lang="en-US" altLang="en-US" sz="1000" dirty="0" smtClean="0"/>
          </a:p>
          <a:p>
            <a:endParaRPr lang="en-US" altLang="en-US" sz="1000" dirty="0" smtClean="0"/>
          </a:p>
          <a:p>
            <a:endParaRPr lang="en-US" altLang="en-US" sz="1000" dirty="0" smtClean="0"/>
          </a:p>
          <a:p>
            <a:endParaRPr lang="en-US" altLang="en-US" sz="1000" dirty="0" smtClean="0"/>
          </a:p>
          <a:p>
            <a:endParaRPr lang="en-US" altLang="en-US" sz="1000" dirty="0" smtClean="0"/>
          </a:p>
          <a:p>
            <a:endParaRPr lang="en-US" altLang="en-US" sz="1000" dirty="0" smtClean="0"/>
          </a:p>
          <a:p>
            <a:endParaRPr lang="en-US" altLang="en-US" sz="1000" dirty="0" smtClean="0"/>
          </a:p>
          <a:p>
            <a:endParaRPr lang="en-US" altLang="en-US" sz="1000" dirty="0" smtClean="0"/>
          </a:p>
          <a:p>
            <a:endParaRPr lang="en-US" altLang="en-US" sz="1000" dirty="0" smtClean="0"/>
          </a:p>
          <a:p>
            <a:endParaRPr lang="en-US" altLang="en-US" sz="1000" dirty="0" smtClean="0"/>
          </a:p>
          <a:p>
            <a:endParaRPr lang="en-US" altLang="en-US" sz="1000" dirty="0" smtClean="0"/>
          </a:p>
          <a:p>
            <a:endParaRPr lang="en-US" altLang="en-US" sz="1000" dirty="0" smtClean="0"/>
          </a:p>
          <a:p>
            <a:endParaRPr lang="en-US" altLang="en-US" sz="1000" dirty="0" smtClean="0"/>
          </a:p>
          <a:p>
            <a:r>
              <a:rPr lang="en-US" altLang="en-US" sz="1000" dirty="0" smtClean="0"/>
              <a:t> </a:t>
            </a:r>
          </a:p>
        </p:txBody>
      </p:sp>
    </p:spTree>
    <p:extLst>
      <p:ext uri="{BB962C8B-B14F-4D97-AF65-F5344CB8AC3E}">
        <p14:creationId xmlns:p14="http://schemas.microsoft.com/office/powerpoint/2010/main" val="7694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p:txBody>
          <a:bodyPr/>
          <a:lstStyle/>
          <a:p>
            <a:r>
              <a:rPr lang="en-US" altLang="en-US" smtClean="0"/>
              <a:t>Ways for “Dropping” a column:</a:t>
            </a:r>
          </a:p>
          <a:p>
            <a:r>
              <a:rPr lang="en-US" altLang="en-US" smtClean="0"/>
              <a:t>Marking the columns as “Unused” and then later dropping them:</a:t>
            </a:r>
          </a:p>
          <a:p>
            <a:r>
              <a:rPr lang="en-US" altLang="en-US" smtClean="0"/>
              <a:t>Oracle onwards a new feature to “drop” and “set” the “unused columns” in a table is added</a:t>
            </a:r>
          </a:p>
          <a:p>
            <a:pPr lvl="1"/>
            <a:r>
              <a:rPr lang="en-US" altLang="en-US" smtClean="0"/>
              <a:t>First command as shown in the slide, allows you to mark a column as unused and </a:t>
            </a:r>
          </a:p>
          <a:p>
            <a:pPr lvl="1"/>
            <a:r>
              <a:rPr lang="en-US" altLang="en-US" smtClean="0"/>
              <a:t>Second command as shown in the following slide, lets you drop the unused column from the table to create more free space. </a:t>
            </a:r>
          </a:p>
          <a:p>
            <a:pPr lvl="2"/>
            <a:r>
              <a:rPr lang="en-US" altLang="en-US" smtClean="0"/>
              <a:t>This feature drops the column from a table and releases any space back to the segment.</a:t>
            </a:r>
          </a:p>
          <a:p>
            <a:r>
              <a:rPr lang="en-US" altLang="en-US" smtClean="0"/>
              <a:t>Note that: </a:t>
            </a:r>
          </a:p>
          <a:p>
            <a:pPr lvl="1"/>
            <a:r>
              <a:rPr lang="en-US" altLang="en-US" smtClean="0"/>
              <a:t>Columns once marked as unused cannot be recovered. </a:t>
            </a:r>
          </a:p>
          <a:p>
            <a:pPr lvl="1"/>
            <a:r>
              <a:rPr lang="en-US" altLang="en-US" smtClean="0"/>
              <a:t>Marking the columns as unused does not release the space occupied by them back to the database. </a:t>
            </a:r>
          </a:p>
          <a:p>
            <a:pPr lvl="2"/>
            <a:r>
              <a:rPr lang="en-US" altLang="en-US" smtClean="0"/>
              <a:t>Until you actually drop these columns, they continue to count towards the absolute limit of 1000 columns per table. </a:t>
            </a:r>
          </a:p>
          <a:p>
            <a:pPr lvl="2"/>
            <a:r>
              <a:rPr lang="en-US" altLang="en-US" smtClean="0"/>
              <a:t>If you mark a column of data type LONG as UNUSED, you cannot add another LONG column to the table until you actually drop the unused LONG column. </a:t>
            </a:r>
          </a:p>
          <a:p>
            <a:r>
              <a:rPr lang="en-US" altLang="en-US" smtClean="0"/>
              <a:t>The advantage of the marking column as “unused” and then dropping them is that marking the columns is much faster process than dropping the columns.</a:t>
            </a:r>
          </a:p>
          <a:p>
            <a:r>
              <a:rPr lang="en-US" altLang="en-US" smtClean="0"/>
              <a:t>You can refer to the data dictionary table USER_UNUSED_COL_TABS to get information regarding the tables with  columns  marked  as unused.</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816041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lstStyle/>
          <a:p>
            <a:r>
              <a:rPr lang="en-US" altLang="en-US" smtClean="0"/>
              <a:t>Ways for “Dropping” a column (contd.):</a:t>
            </a:r>
          </a:p>
          <a:p>
            <a:r>
              <a:rPr lang="en-US" altLang="en-US" smtClean="0"/>
              <a:t>DROP COLUMN:</a:t>
            </a:r>
          </a:p>
          <a:p>
            <a:r>
              <a:rPr lang="en-US" altLang="en-US" smtClean="0"/>
              <a:t>This feature allows directly dropping the column.</a:t>
            </a:r>
          </a:p>
          <a:p>
            <a:r>
              <a:rPr lang="en-US" altLang="en-US" smtClean="0"/>
              <a:t>For DROP COLUMN command shown in the slide, to work successfully, the table should be exclusively locked by the user by giving the command. </a:t>
            </a:r>
          </a:p>
          <a:p>
            <a:pPr lvl="1"/>
            <a:r>
              <a:rPr lang="en-US" altLang="en-US" smtClean="0"/>
              <a:t>All “indexes” defined on any of the target columns are also dropped. </a:t>
            </a:r>
          </a:p>
          <a:p>
            <a:pPr lvl="1"/>
            <a:r>
              <a:rPr lang="en-US" altLang="en-US" smtClean="0"/>
              <a:t>All “constraints” that reference a target column are removed.</a:t>
            </a:r>
          </a:p>
          <a:p>
            <a:r>
              <a:rPr lang="en-US" altLang="en-US" smtClean="0"/>
              <a:t>Note that this command should be used with caution.</a:t>
            </a:r>
          </a:p>
          <a:p>
            <a:r>
              <a:rPr lang="en-US" altLang="en-US" smtClean="0"/>
              <a:t>The CASCADE CONSTRAINTS clause is used along with the DROP COLUMN clause.</a:t>
            </a:r>
          </a:p>
          <a:p>
            <a:r>
              <a:rPr lang="en-US" altLang="en-US" smtClean="0"/>
              <a:t>The CASCADE CONSTRAINTS clause drops all referential integrity constraints that refer to the primary and unique keys defined on the dropped columns.</a:t>
            </a:r>
          </a:p>
          <a:p>
            <a:r>
              <a:rPr lang="en-US" altLang="en-US" smtClean="0"/>
              <a:t>The CASCADE CONSTRAINTS clause also drops all multicolumn constraints defined on the dropped columns</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576662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p:txBody>
          <a:bodyPr/>
          <a:lstStyle/>
          <a:p>
            <a:r>
              <a:rPr lang="en-US" altLang="en-US" smtClean="0"/>
              <a:t>Deleting Database Objects: Tables</a:t>
            </a:r>
          </a:p>
          <a:p>
            <a:r>
              <a:rPr lang="en-US" altLang="en-US" smtClean="0"/>
              <a:t>Deleting objects that exist in the database is an easy task. Just say:</a:t>
            </a:r>
          </a:p>
          <a:p>
            <a:endParaRPr lang="en-US" altLang="en-US" smtClean="0"/>
          </a:p>
          <a:p>
            <a:endParaRPr lang="en-US" altLang="en-US" smtClean="0"/>
          </a:p>
          <a:p>
            <a:endParaRPr lang="en-US" altLang="en-US" smtClean="0"/>
          </a:p>
          <a:p>
            <a:r>
              <a:rPr lang="en-US" altLang="en-US" smtClean="0"/>
              <a:t>A table that is dropped cannot be recovered. When a table is dropped, dependent objects such as indexes are automatically dropped. Synonyms and views created on the table remain, but give an error if they are referenced. </a:t>
            </a:r>
          </a:p>
          <a:p>
            <a:r>
              <a:rPr lang="en-US" altLang="en-US" smtClean="0"/>
              <a:t>You cannot delete a table that is being referenced by another table. To do so use the following:</a:t>
            </a:r>
          </a:p>
          <a:p>
            <a:r>
              <a:rPr lang="en-US" altLang="en-US" smtClean="0"/>
              <a:t>	</a:t>
            </a:r>
          </a:p>
          <a:p>
            <a:endParaRPr lang="en-US" altLang="en-US" smtClean="0"/>
          </a:p>
          <a:p>
            <a:endParaRPr lang="en-US" altLang="en-US" smtClean="0"/>
          </a:p>
          <a:p>
            <a:endParaRPr lang="en-US" altLang="en-US" smtClean="0"/>
          </a:p>
          <a:p>
            <a:endParaRPr lang="en-US" altLang="en-US" smtClean="0"/>
          </a:p>
        </p:txBody>
      </p:sp>
      <p:sp>
        <p:nvSpPr>
          <p:cNvPr id="107524" name="AutoShape 5"/>
          <p:cNvSpPr>
            <a:spLocks noChangeArrowheads="1"/>
          </p:cNvSpPr>
          <p:nvPr/>
        </p:nvSpPr>
        <p:spPr bwMode="auto">
          <a:xfrm>
            <a:off x="2060848" y="4684961"/>
            <a:ext cx="4308475" cy="319087"/>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lnSpc>
                <a:spcPct val="80000"/>
              </a:lnSpc>
            </a:pPr>
            <a:r>
              <a:rPr lang="en-US" altLang="en-US" sz="1100"/>
              <a:t>DROP Obj_Type obj_name;</a:t>
            </a:r>
          </a:p>
        </p:txBody>
      </p:sp>
      <p:sp>
        <p:nvSpPr>
          <p:cNvPr id="107525" name="AutoShape 7"/>
          <p:cNvSpPr>
            <a:spLocks noChangeArrowheads="1"/>
          </p:cNvSpPr>
          <p:nvPr/>
        </p:nvSpPr>
        <p:spPr bwMode="auto">
          <a:xfrm>
            <a:off x="2060848" y="6316475"/>
            <a:ext cx="4308475" cy="4572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r>
              <a:rPr lang="en-US" altLang="en-US" sz="1100"/>
              <a:t>DROP  TABLE table-name CASCADE CONSTRAINTS;</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319260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p:txBody>
          <a:bodyPr/>
          <a:lstStyle/>
          <a:p>
            <a:r>
              <a:rPr lang="en-US" altLang="en-US" smtClean="0"/>
              <a:t>Data Integrity: Integrity Constraint</a:t>
            </a:r>
          </a:p>
          <a:p>
            <a:r>
              <a:rPr lang="en-US" altLang="en-US" smtClean="0"/>
              <a:t>An Integrity Constraint is a declarative method of defining a rule for a column of a table. </a:t>
            </a:r>
          </a:p>
          <a:p>
            <a:r>
              <a:rPr lang="en-US" altLang="en-US" smtClean="0"/>
              <a:t>Example of Data Integrity:</a:t>
            </a:r>
          </a:p>
          <a:p>
            <a:r>
              <a:rPr lang="en-US" altLang="en-US" smtClean="0"/>
              <a:t>Assume that you define an “Integrity Constraint” for the Staff_Sal column of the Staff_Master table. </a:t>
            </a:r>
          </a:p>
          <a:p>
            <a:r>
              <a:rPr lang="en-US" altLang="en-US" smtClean="0"/>
              <a:t>This Integrity Constraint enforces the rule that “no row in this table can contain a numeric value greater than 10,000 in this column”. </a:t>
            </a:r>
          </a:p>
          <a:p>
            <a:r>
              <a:rPr lang="en-US" altLang="en-US" smtClean="0"/>
              <a:t>If an INSERT or UPDATE statement attempts to violate this “Integrity Constraint”, Oracle rolls back the statement and returns an “information error” message. </a:t>
            </a:r>
          </a:p>
          <a:p>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835326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974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lstStyle/>
          <a:p>
            <a:r>
              <a:rPr lang="en-US" altLang="en-US" smtClean="0"/>
              <a:t>Applying Constraints:</a:t>
            </a:r>
          </a:p>
          <a:p>
            <a:r>
              <a:rPr lang="en-US" altLang="en-US" smtClean="0"/>
              <a:t>In Oracle you can apply constraints </a:t>
            </a:r>
          </a:p>
          <a:p>
            <a:r>
              <a:rPr lang="en-US" altLang="en-US" smtClean="0"/>
              <a:t>Column Level - References a single column and is defined within a specification for the owning column; can be any type of integrity constraint</a:t>
            </a:r>
          </a:p>
          <a:p>
            <a:r>
              <a:rPr lang="en-US" altLang="en-US" smtClean="0"/>
              <a:t>Table Level - References one or more columns and is defined separately from the definitions of the columns in the table; can define any constraints except NOT NULL</a:t>
            </a:r>
          </a:p>
          <a:p>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897175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p:txBody>
          <a:bodyPr/>
          <a:lstStyle/>
          <a:p>
            <a:r>
              <a:rPr lang="en-US" altLang="en-US" smtClean="0"/>
              <a:t>Types of Data Integrity:</a:t>
            </a:r>
          </a:p>
          <a:p>
            <a:r>
              <a:rPr lang="en-US" altLang="en-US" smtClean="0"/>
              <a:t>Oracle supports the following Integrity Constraints: </a:t>
            </a:r>
          </a:p>
          <a:p>
            <a:pPr lvl="1"/>
            <a:r>
              <a:rPr lang="en-US" altLang="en-US" smtClean="0"/>
              <a:t>NOT NULL constraints for the rules associated with nulls in a column. “Null” is a rule defined on a single column that allows or disallows, inserts or updates on rows containing a “null” value (the absence of a value) in that column. </a:t>
            </a:r>
          </a:p>
          <a:p>
            <a:pPr lvl="1"/>
            <a:r>
              <a:rPr lang="en-US" altLang="en-US" smtClean="0"/>
              <a:t>UNIQUE key constraints for the rule associated with unique column values. A “unique value” rule defined on a column (or set of columns) allows inserting or updating a row only if it contains a “unique value” in that column (or set of columns). </a:t>
            </a:r>
          </a:p>
          <a:p>
            <a:pPr lvl="1"/>
            <a:r>
              <a:rPr lang="en-US" altLang="en-US" smtClean="0"/>
              <a:t>PRIMARY KEY constraints for the rule associated with primary identification values. A “primary key” value rule defined on a key (a column or set of columns) specifies that “each row in the table can be uniquely identified by the values in the key”. </a:t>
            </a:r>
          </a:p>
          <a:p>
            <a:pPr lvl="1"/>
            <a:r>
              <a:rPr lang="en-US" altLang="en-US" smtClean="0"/>
              <a:t>FOREIGN KEY constraints for the rules associated with referential integrity. A “Referential Integrity” rule defined on a key (a column or set of columns) in one table guarantees that “the values in that key, match the values in a key in a related table (the referenced value)”. Oracle currently supports the use of FOREIGN KEY integrity constraints to define the referential integrity actions, including: </a:t>
            </a:r>
          </a:p>
          <a:p>
            <a:pPr lvl="2"/>
            <a:r>
              <a:rPr lang="en-US" altLang="en-US" smtClean="0"/>
              <a:t>update and delete No Action </a:t>
            </a:r>
          </a:p>
          <a:p>
            <a:pPr lvl="2"/>
            <a:r>
              <a:rPr lang="en-US" altLang="en-US" smtClean="0"/>
              <a:t>delete CASCADE </a:t>
            </a:r>
          </a:p>
          <a:p>
            <a:pPr lvl="2"/>
            <a:r>
              <a:rPr lang="en-US" altLang="en-US" smtClean="0"/>
              <a:t>delete SET NULL </a:t>
            </a:r>
          </a:p>
          <a:p>
            <a:pPr lvl="1"/>
            <a:r>
              <a:rPr lang="en-US" altLang="en-US" smtClean="0"/>
              <a:t>CHECK constraints for complex integrity rules </a:t>
            </a:r>
          </a:p>
          <a:p>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47425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lstStyle/>
          <a:p>
            <a:r>
              <a:rPr lang="en-US" altLang="en-US" smtClean="0"/>
              <a:t>NOT NULL constraint:</a:t>
            </a:r>
          </a:p>
          <a:p>
            <a:r>
              <a:rPr lang="en-US" altLang="en-US" smtClean="0"/>
              <a:t>Often there may be records in a table that do not have values for every field. </a:t>
            </a:r>
          </a:p>
          <a:p>
            <a:pPr lvl="1"/>
            <a:r>
              <a:rPr lang="en-US" altLang="en-US" smtClean="0"/>
              <a:t>This could be because the information is not available at the time of the data entry or because the field is not applicable in every case. </a:t>
            </a:r>
          </a:p>
          <a:p>
            <a:r>
              <a:rPr lang="en-US" altLang="en-US" smtClean="0"/>
              <a:t>If the column is created as NULLABLE, in the absence of a user-defined value the DBMS will place a NULL value in the column.</a:t>
            </a:r>
          </a:p>
          <a:p>
            <a:r>
              <a:rPr lang="en-US" altLang="en-US" smtClean="0"/>
              <a:t>A NULL value is different from a blank or a zero. It is used for a quantity that is “unknown”. </a:t>
            </a:r>
          </a:p>
          <a:p>
            <a:r>
              <a:rPr lang="en-US" altLang="en-US" smtClean="0"/>
              <a:t>“Null” is a rule defined on a single column that allows or disallows, inserts or updates on rows containing a “null” value (the absence of a value) in that column. </a:t>
            </a:r>
          </a:p>
          <a:p>
            <a:r>
              <a:rPr lang="en-US" altLang="en-US" smtClean="0"/>
              <a:t>A NULL value can be inserted into a column of any data type.</a:t>
            </a:r>
          </a:p>
          <a:p>
            <a:r>
              <a:rPr lang="en-US" altLang="en-US" smtClean="0"/>
              <a:t>Principles of NULL values:</a:t>
            </a:r>
          </a:p>
          <a:p>
            <a:pPr lvl="1"/>
            <a:r>
              <a:rPr lang="en-US" altLang="en-US" smtClean="0"/>
              <a:t>Setting a NULL value is appropriate when the “actual value” is unknown, or when a value is not meaningful.</a:t>
            </a:r>
          </a:p>
          <a:p>
            <a:pPr lvl="1"/>
            <a:r>
              <a:rPr lang="en-US" altLang="en-US" smtClean="0"/>
              <a:t>A NULL value is not equivalent to the value of “zero” if the data type is number, and it is not equivalent to “spaces” if the data type is character.</a:t>
            </a:r>
          </a:p>
          <a:p>
            <a:pPr lvl="1"/>
            <a:r>
              <a:rPr lang="en-US" altLang="en-US" smtClean="0"/>
              <a:t>A NULL value will evaluate to NULL in any expression </a:t>
            </a:r>
          </a:p>
          <a:p>
            <a:pPr lvl="1"/>
            <a:r>
              <a:rPr lang="en-US" altLang="en-US" smtClean="0"/>
              <a:t>	For example: NULL multiplied by 10 is NULL.</a:t>
            </a:r>
          </a:p>
          <a:p>
            <a:pPr lvl="1"/>
            <a:r>
              <a:rPr lang="en-US" altLang="en-US" smtClean="0"/>
              <a:t>NULL value can be inserted into columns of any data type.</a:t>
            </a:r>
          </a:p>
          <a:p>
            <a:pPr lvl="1"/>
            <a:r>
              <a:rPr lang="en-US" altLang="en-US" smtClean="0"/>
              <a:t>If the column has a NULL value, Oracle ignores any UNIQUE, FOREIGN KEY, and CHECK constraints that may be attached to the column.</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569517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8796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p:txBody>
          <a:bodyPr/>
          <a:lstStyle/>
          <a:p>
            <a:r>
              <a:rPr lang="en-US" altLang="en-US" smtClean="0"/>
              <a:t>UNIQUE constraint:</a:t>
            </a:r>
          </a:p>
          <a:p>
            <a:r>
              <a:rPr lang="en-US" altLang="en-US" smtClean="0"/>
              <a:t>The UNIQUE constraint does not allow duplicate values in a column. </a:t>
            </a:r>
          </a:p>
          <a:p>
            <a:pPr lvl="1"/>
            <a:r>
              <a:rPr lang="en-US" altLang="en-US" smtClean="0"/>
              <a:t>If the UNIQUE constraint encompasses two or more columns, then two equal combinations are not allowed. </a:t>
            </a:r>
          </a:p>
          <a:p>
            <a:pPr lvl="1"/>
            <a:r>
              <a:rPr lang="en-US" altLang="en-US" smtClean="0"/>
              <a:t>However, if a column is not explicitly defined as NOT NULL, then NULLS can be inserted multiple number of times.</a:t>
            </a:r>
          </a:p>
          <a:p>
            <a:r>
              <a:rPr lang="en-US" altLang="en-US" smtClean="0"/>
              <a:t>A UNIQUE constraint can be extended over multiple columns.</a:t>
            </a:r>
          </a:p>
          <a:p>
            <a:r>
              <a:rPr lang="en-US" altLang="en-US" smtClean="0"/>
              <a:t>A “unique value” rule defined on a column (or set of columns) allows inserting or updating a row only if it contains a “unique value” in that column (or set of columns).</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12902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2335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p:txBody>
          <a:bodyPr/>
          <a:lstStyle/>
          <a:p>
            <a:r>
              <a:rPr lang="en-US" altLang="en-US" smtClean="0"/>
              <a:t>PRIMARY KEY constraint:</a:t>
            </a:r>
          </a:p>
          <a:p>
            <a:r>
              <a:rPr lang="en-US" altLang="en-US" smtClean="0"/>
              <a:t>On a technical level, a PRIMARY KEY combines a UNIQUE constraint and a NOT NULL constraint. </a:t>
            </a:r>
          </a:p>
          <a:p>
            <a:r>
              <a:rPr lang="en-US" altLang="en-US" smtClean="0"/>
              <a:t>Additionally, a table can have at the most one PRIMARY KEY. </a:t>
            </a:r>
          </a:p>
          <a:p>
            <a:r>
              <a:rPr lang="en-US" altLang="en-US" smtClean="0"/>
              <a:t>After creating a PRIMARY KEY, it can be referenced by a FOREIGN KEY.</a:t>
            </a:r>
          </a:p>
          <a:p>
            <a:r>
              <a:rPr lang="en-US" altLang="en-US" smtClean="0"/>
              <a:t>A “primary key” value rule defined on a key (a column or set of columns) specifies that “each row in the table can be uniquely identified by the values in the key”. </a:t>
            </a:r>
          </a:p>
          <a:p>
            <a:r>
              <a:rPr lang="en-US" altLang="en-US" smtClean="0"/>
              <a:t>The example on the slide defines the primary key constraint at the column level. The same example is seen below with the constraint defined at table level</a:t>
            </a:r>
          </a:p>
          <a:p>
            <a:endParaRPr lang="en-US" altLang="en-US" smtClean="0"/>
          </a:p>
          <a:p>
            <a:endParaRPr lang="en-US" altLang="en-US" smtClean="0"/>
          </a:p>
        </p:txBody>
      </p:sp>
      <p:sp>
        <p:nvSpPr>
          <p:cNvPr id="93188" name="AutoShape 5"/>
          <p:cNvSpPr>
            <a:spLocks noChangeArrowheads="1"/>
          </p:cNvSpPr>
          <p:nvPr/>
        </p:nvSpPr>
        <p:spPr bwMode="auto">
          <a:xfrm>
            <a:off x="1571625" y="6295352"/>
            <a:ext cx="4389437" cy="14450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nchor="ct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eaLnBrk="1" hangingPunct="1"/>
            <a:r>
              <a:rPr lang="en-US" altLang="en-US" sz="1100" dirty="0"/>
              <a:t>       </a:t>
            </a:r>
          </a:p>
          <a:p>
            <a:pPr lvl="1" eaLnBrk="1" hangingPunct="1"/>
            <a:r>
              <a:rPr lang="en-US" altLang="en-US" sz="1100" dirty="0"/>
              <a:t>      CREATE TABLE Staff Master  </a:t>
            </a:r>
          </a:p>
          <a:p>
            <a:pPr lvl="1" eaLnBrk="1" hangingPunct="1"/>
            <a:r>
              <a:rPr lang="en-US" altLang="en-US" sz="1100" dirty="0"/>
              <a:t>      (</a:t>
            </a:r>
            <a:r>
              <a:rPr lang="en-US" altLang="en-US" sz="1100" dirty="0" err="1"/>
              <a:t>staff_code</a:t>
            </a:r>
            <a:r>
              <a:rPr lang="en-US" altLang="en-US" sz="1100" dirty="0"/>
              <a:t>  number(6) ,</a:t>
            </a:r>
          </a:p>
          <a:p>
            <a:pPr lvl="1" eaLnBrk="1" hangingPunct="1"/>
            <a:r>
              <a:rPr lang="en-US" altLang="en-US" sz="1100" dirty="0"/>
              <a:t>       </a:t>
            </a:r>
            <a:r>
              <a:rPr lang="en-US" altLang="en-US" sz="1100" dirty="0" err="1"/>
              <a:t>staff_name</a:t>
            </a:r>
            <a:r>
              <a:rPr lang="en-US" altLang="en-US" sz="1100" dirty="0"/>
              <a:t> varchar2(20),</a:t>
            </a:r>
          </a:p>
          <a:p>
            <a:pPr lvl="1" eaLnBrk="1" hangingPunct="1"/>
            <a:r>
              <a:rPr lang="en-US" altLang="en-US" sz="1100" dirty="0"/>
              <a:t>        ………</a:t>
            </a:r>
          </a:p>
          <a:p>
            <a:pPr lvl="1" eaLnBrk="1" hangingPunct="1"/>
            <a:r>
              <a:rPr lang="en-US" altLang="en-US" sz="1100" dirty="0"/>
              <a:t>     CONSTRAINT </a:t>
            </a:r>
            <a:r>
              <a:rPr lang="en-US" altLang="en-US" sz="1100" dirty="0" err="1"/>
              <a:t>staff_id_pk</a:t>
            </a:r>
            <a:r>
              <a:rPr lang="en-US" altLang="en-US" sz="1100" dirty="0"/>
              <a:t>  PRIMARY KEY (</a:t>
            </a:r>
            <a:r>
              <a:rPr lang="en-US" altLang="en-US" sz="1100" dirty="0" err="1"/>
              <a:t>staff_code</a:t>
            </a:r>
            <a:r>
              <a:rPr lang="en-US" altLang="en-US" sz="1100" dirty="0"/>
              <a:t>))</a:t>
            </a:r>
          </a:p>
          <a:p>
            <a:pPr lvl="1" eaLnBrk="1" hangingPunct="1"/>
            <a:r>
              <a:rPr lang="en-US" altLang="en-US" sz="1100" dirty="0"/>
              <a:t>;  </a:t>
            </a:r>
          </a:p>
          <a:p>
            <a:pPr eaLnBrk="1" hangingPunct="1"/>
            <a:r>
              <a:rPr lang="en-US" altLang="en-US" sz="1100" dirty="0"/>
              <a:t>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644047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p:txBody>
          <a:bodyPr/>
          <a:lstStyle/>
          <a:p>
            <a:r>
              <a:rPr lang="en-US" altLang="en-US" smtClean="0"/>
              <a:t>CHECK constraint:</a:t>
            </a:r>
          </a:p>
          <a:p>
            <a:r>
              <a:rPr lang="en-US" altLang="en-US" smtClean="0"/>
              <a:t>A CHECK constraint allows to state a minimum requirement for the value in a column. </a:t>
            </a:r>
          </a:p>
          <a:p>
            <a:r>
              <a:rPr lang="en-US" altLang="en-US" smtClean="0"/>
              <a:t>If more complicated requirements are desired, an INSERT trigger must be used.</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660860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p:txBody>
          <a:bodyPr/>
          <a:lstStyle/>
          <a:p>
            <a:r>
              <a:rPr lang="en-US" altLang="en-US" smtClean="0"/>
              <a:t>FOREIGN KEY Constraint Keywords:</a:t>
            </a:r>
          </a:p>
          <a:p>
            <a:r>
              <a:rPr lang="en-US" altLang="en-US" smtClean="0"/>
              <a:t>Given below are a few Foreign Key constraint keywords:</a:t>
            </a:r>
          </a:p>
          <a:p>
            <a:pPr lvl="1"/>
            <a:r>
              <a:rPr lang="en-US" altLang="en-US" smtClean="0"/>
              <a:t>FOREIGN KEY: Defines the column in the child table at the table constraint level.</a:t>
            </a:r>
          </a:p>
          <a:p>
            <a:pPr lvl="1"/>
            <a:r>
              <a:rPr lang="en-US" altLang="en-US" smtClean="0"/>
              <a:t>REFERENCES: Identifies the table and column in the parent table.</a:t>
            </a:r>
          </a:p>
          <a:p>
            <a:pPr lvl="1"/>
            <a:r>
              <a:rPr lang="en-US" altLang="en-US" smtClean="0"/>
              <a:t>ON DELETE CASCADE: Deletes the dependent rows in the child table when a row in the parent table is deleted.</a:t>
            </a:r>
          </a:p>
          <a:p>
            <a:pPr lvl="1"/>
            <a:r>
              <a:rPr lang="en-US" altLang="en-US" smtClean="0"/>
              <a:t>ON DELETE SET NULL: Converts dependent FOREIGN KEY values to NULL.</a:t>
            </a:r>
          </a:p>
          <a:p>
            <a:r>
              <a:rPr lang="en-US" altLang="en-US" smtClean="0"/>
              <a:t>You can query the USER_CONSTRAINTS table to view all constraint definitions and names.</a:t>
            </a:r>
          </a:p>
          <a:p>
            <a:r>
              <a:rPr lang="en-US" altLang="en-US" smtClean="0"/>
              <a:t>You can view the columns associated with the constraint names in the USER_CONS_COLUMNS view.</a:t>
            </a:r>
          </a:p>
          <a:p>
            <a:endParaRPr lang="en-US" altLang="en-US" smtClean="0"/>
          </a:p>
          <a:p>
            <a:r>
              <a:rPr lang="en-US" altLang="en-US" smtClean="0"/>
              <a:t>In EMP table, for deptno column, if we want to allow only those values that already exist in deptno column of the DEPT table, we must enforce what is known as REFERENTIAL INTEGRITY. To enforce REFERENTIAL INTEGRITY, declare deptno field of DEPT table as PRIMARY KEY, and deptno field of EMP table as FOREIGN KEY as follows</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827122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2"/>
          <p:cNvSpPr>
            <a:spLocks noGrp="1" noChangeArrowheads="1"/>
          </p:cNvSpPr>
          <p:nvPr>
            <p:ph type="body" idx="1"/>
          </p:nvPr>
        </p:nvSpPr>
        <p:spPr bwMode="auto">
          <a:xfrm>
            <a:off x="1700808" y="539552"/>
            <a:ext cx="5044479" cy="83425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44475" indent="-244475" eaLnBrk="1" hangingPunct="1">
              <a:spcBef>
                <a:spcPct val="0"/>
              </a:spcBef>
            </a:pPr>
            <a:r>
              <a:rPr lang="en-US" altLang="en-US" b="1" u="sng" dirty="0" smtClean="0"/>
              <a:t>FOREIGN KEY Constraint Keywords</a:t>
            </a:r>
            <a:r>
              <a:rPr lang="en-US" altLang="en-US" b="1" dirty="0" smtClean="0"/>
              <a:t>:</a:t>
            </a:r>
            <a:endParaRPr lang="en-US" altLang="en-US" dirty="0" smtClean="0"/>
          </a:p>
          <a:p>
            <a:pPr marL="244475" indent="-244475" eaLnBrk="1" hangingPunct="1">
              <a:spcBef>
                <a:spcPct val="0"/>
              </a:spcBef>
              <a:buFontTx/>
              <a:buChar char="•"/>
            </a:pPr>
            <a:r>
              <a:rPr lang="en-US" altLang="en-US" dirty="0" smtClean="0"/>
              <a:t>In the given example, FOREIGN KEY has been declared as a Table constraint.</a:t>
            </a:r>
            <a:endParaRPr lang="en-US" altLang="en-US" dirty="0" smtClean="0"/>
          </a:p>
        </p:txBody>
      </p:sp>
      <p:sp>
        <p:nvSpPr>
          <p:cNvPr id="96259" name="AutoShape 8"/>
          <p:cNvSpPr>
            <a:spLocks noChangeArrowheads="1"/>
          </p:cNvSpPr>
          <p:nvPr/>
        </p:nvSpPr>
        <p:spPr bwMode="auto">
          <a:xfrm>
            <a:off x="1537296" y="1211262"/>
            <a:ext cx="4306887" cy="3360738"/>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nchor="ctr"/>
          <a:lstStyle>
            <a:lvl1pPr marL="342900" indent="-342900" eaLnBrk="0" hangingPunct="0">
              <a:tabLst>
                <a:tab pos="241300" algn="l"/>
                <a:tab pos="723900" algn="l"/>
                <a:tab pos="965200" algn="l"/>
                <a:tab pos="1208088" algn="l"/>
                <a:tab pos="1449388" algn="l"/>
                <a:tab pos="1690688" algn="l"/>
                <a:tab pos="1931988" algn="l"/>
                <a:tab pos="2174875" algn="l"/>
                <a:tab pos="2416175" algn="l"/>
                <a:tab pos="2657475" algn="l"/>
                <a:tab pos="2898775" algn="l"/>
                <a:tab pos="3140075" algn="l"/>
                <a:tab pos="3382963" algn="l"/>
              </a:tabLst>
              <a:defRPr>
                <a:solidFill>
                  <a:schemeClr val="tx1"/>
                </a:solidFill>
                <a:latin typeface="Arial" panose="020B0604020202020204" pitchFamily="34" charset="0"/>
                <a:cs typeface="Arial" panose="020B0604020202020204" pitchFamily="34" charset="0"/>
              </a:defRPr>
            </a:lvl1pPr>
            <a:lvl2pPr eaLnBrk="0" hangingPunct="0">
              <a:tabLst>
                <a:tab pos="241300" algn="l"/>
                <a:tab pos="723900" algn="l"/>
                <a:tab pos="965200" algn="l"/>
                <a:tab pos="1208088" algn="l"/>
                <a:tab pos="1449388" algn="l"/>
                <a:tab pos="1690688" algn="l"/>
                <a:tab pos="1931988" algn="l"/>
                <a:tab pos="2174875" algn="l"/>
                <a:tab pos="2416175" algn="l"/>
                <a:tab pos="2657475" algn="l"/>
                <a:tab pos="2898775" algn="l"/>
                <a:tab pos="3140075" algn="l"/>
                <a:tab pos="33829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241300" algn="l"/>
                <a:tab pos="723900" algn="l"/>
                <a:tab pos="965200" algn="l"/>
                <a:tab pos="1208088" algn="l"/>
                <a:tab pos="1449388" algn="l"/>
                <a:tab pos="1690688" algn="l"/>
                <a:tab pos="1931988" algn="l"/>
                <a:tab pos="2174875" algn="l"/>
                <a:tab pos="2416175" algn="l"/>
                <a:tab pos="2657475" algn="l"/>
                <a:tab pos="2898775" algn="l"/>
                <a:tab pos="3140075" algn="l"/>
                <a:tab pos="33829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241300" algn="l"/>
                <a:tab pos="723900" algn="l"/>
                <a:tab pos="965200" algn="l"/>
                <a:tab pos="1208088" algn="l"/>
                <a:tab pos="1449388" algn="l"/>
                <a:tab pos="1690688" algn="l"/>
                <a:tab pos="1931988" algn="l"/>
                <a:tab pos="2174875" algn="l"/>
                <a:tab pos="2416175" algn="l"/>
                <a:tab pos="2657475" algn="l"/>
                <a:tab pos="2898775" algn="l"/>
                <a:tab pos="3140075" algn="l"/>
                <a:tab pos="33829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241300" algn="l"/>
                <a:tab pos="723900" algn="l"/>
                <a:tab pos="965200" algn="l"/>
                <a:tab pos="1208088" algn="l"/>
                <a:tab pos="1449388" algn="l"/>
                <a:tab pos="1690688" algn="l"/>
                <a:tab pos="1931988" algn="l"/>
                <a:tab pos="2174875" algn="l"/>
                <a:tab pos="2416175" algn="l"/>
                <a:tab pos="2657475" algn="l"/>
                <a:tab pos="2898775" algn="l"/>
                <a:tab pos="3140075" algn="l"/>
                <a:tab pos="33829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241300" algn="l"/>
                <a:tab pos="723900" algn="l"/>
                <a:tab pos="965200" algn="l"/>
                <a:tab pos="1208088" algn="l"/>
                <a:tab pos="1449388" algn="l"/>
                <a:tab pos="1690688" algn="l"/>
                <a:tab pos="1931988" algn="l"/>
                <a:tab pos="2174875" algn="l"/>
                <a:tab pos="2416175" algn="l"/>
                <a:tab pos="2657475" algn="l"/>
                <a:tab pos="2898775" algn="l"/>
                <a:tab pos="3140075" algn="l"/>
                <a:tab pos="33829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241300" algn="l"/>
                <a:tab pos="723900" algn="l"/>
                <a:tab pos="965200" algn="l"/>
                <a:tab pos="1208088" algn="l"/>
                <a:tab pos="1449388" algn="l"/>
                <a:tab pos="1690688" algn="l"/>
                <a:tab pos="1931988" algn="l"/>
                <a:tab pos="2174875" algn="l"/>
                <a:tab pos="2416175" algn="l"/>
                <a:tab pos="2657475" algn="l"/>
                <a:tab pos="2898775" algn="l"/>
                <a:tab pos="3140075" algn="l"/>
                <a:tab pos="33829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241300" algn="l"/>
                <a:tab pos="723900" algn="l"/>
                <a:tab pos="965200" algn="l"/>
                <a:tab pos="1208088" algn="l"/>
                <a:tab pos="1449388" algn="l"/>
                <a:tab pos="1690688" algn="l"/>
                <a:tab pos="1931988" algn="l"/>
                <a:tab pos="2174875" algn="l"/>
                <a:tab pos="2416175" algn="l"/>
                <a:tab pos="2657475" algn="l"/>
                <a:tab pos="2898775" algn="l"/>
                <a:tab pos="3140075" algn="l"/>
                <a:tab pos="33829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241300" algn="l"/>
                <a:tab pos="723900" algn="l"/>
                <a:tab pos="965200" algn="l"/>
                <a:tab pos="1208088" algn="l"/>
                <a:tab pos="1449388" algn="l"/>
                <a:tab pos="1690688" algn="l"/>
                <a:tab pos="1931988" algn="l"/>
                <a:tab pos="2174875" algn="l"/>
                <a:tab pos="2416175" algn="l"/>
                <a:tab pos="2657475" algn="l"/>
                <a:tab pos="2898775" algn="l"/>
                <a:tab pos="3140075" algn="l"/>
                <a:tab pos="3382963" algn="l"/>
              </a:tabLst>
              <a:defRPr>
                <a:solidFill>
                  <a:schemeClr val="tx1"/>
                </a:solidFill>
                <a:latin typeface="Arial" panose="020B0604020202020204" pitchFamily="34" charset="0"/>
                <a:cs typeface="Arial" panose="020B0604020202020204" pitchFamily="34" charset="0"/>
              </a:defRPr>
            </a:lvl9pPr>
          </a:lstStyle>
          <a:p>
            <a:pPr lvl="1" eaLnBrk="1" hangingPunct="1">
              <a:lnSpc>
                <a:spcPct val="85000"/>
              </a:lnSpc>
            </a:pPr>
            <a:r>
              <a:rPr lang="en-US" altLang="en-US" sz="1100"/>
              <a:t>CREATE TABLE Dept 	</a:t>
            </a:r>
          </a:p>
          <a:p>
            <a:pPr lvl="1" eaLnBrk="1" hangingPunct="1">
              <a:lnSpc>
                <a:spcPct val="85000"/>
              </a:lnSpc>
            </a:pPr>
            <a:r>
              <a:rPr lang="en-US" altLang="en-US" sz="1100"/>
              <a:t>( </a:t>
            </a:r>
          </a:p>
          <a:p>
            <a:pPr lvl="1" eaLnBrk="1" hangingPunct="1">
              <a:lnSpc>
                <a:spcPct val="85000"/>
              </a:lnSpc>
            </a:pPr>
            <a:r>
              <a:rPr lang="en-US" altLang="en-US" sz="1100"/>
              <a:t>Deptno 		NUMBER(2) CONSTRAINT  DEPTNO_P_KEY PRIMARY KEY, </a:t>
            </a:r>
          </a:p>
          <a:p>
            <a:pPr lvl="1" eaLnBrk="1" hangingPunct="1">
              <a:lnSpc>
                <a:spcPct val="85000"/>
              </a:lnSpc>
            </a:pPr>
            <a:r>
              <a:rPr lang="en-US" altLang="en-US" sz="1100"/>
              <a:t>Dname  	VARCHAR2(14)	NOT NULL, 	</a:t>
            </a:r>
          </a:p>
          <a:p>
            <a:pPr lvl="1" eaLnBrk="1" hangingPunct="1">
              <a:lnSpc>
                <a:spcPct val="85000"/>
              </a:lnSpc>
            </a:pPr>
            <a:r>
              <a:rPr lang="en-US" altLang="en-US" sz="1100"/>
              <a:t>Loc			VARCHAR2(13)	NOT NULL 	</a:t>
            </a:r>
          </a:p>
          <a:p>
            <a:pPr lvl="1" eaLnBrk="1" hangingPunct="1">
              <a:lnSpc>
                <a:spcPct val="85000"/>
              </a:lnSpc>
            </a:pPr>
            <a:r>
              <a:rPr lang="en-US" altLang="en-US" sz="1100"/>
              <a:t>	); </a:t>
            </a:r>
          </a:p>
          <a:p>
            <a:pPr lvl="1" eaLnBrk="1" hangingPunct="1">
              <a:lnSpc>
                <a:spcPct val="85000"/>
              </a:lnSpc>
            </a:pPr>
            <a:r>
              <a:rPr lang="en-US" altLang="en-US" sz="1100"/>
              <a:t>CREATE TABLE Emp</a:t>
            </a:r>
          </a:p>
          <a:p>
            <a:pPr lvl="1" eaLnBrk="1" hangingPunct="1">
              <a:lnSpc>
                <a:spcPct val="85000"/>
              </a:lnSpc>
            </a:pPr>
            <a:r>
              <a:rPr lang="en-US" altLang="en-US" sz="1100"/>
              <a:t>	(</a:t>
            </a:r>
          </a:p>
          <a:p>
            <a:pPr lvl="1" eaLnBrk="1" hangingPunct="1">
              <a:lnSpc>
                <a:spcPct val="85000"/>
              </a:lnSpc>
            </a:pPr>
            <a:r>
              <a:rPr lang="en-US" altLang="en-US" sz="1100"/>
              <a:t>  	Empno NUMBER(4) CONSTRAINT P_KEY PRIMARY KEY,</a:t>
            </a:r>
          </a:p>
          <a:p>
            <a:pPr lvl="1" eaLnBrk="1" hangingPunct="1">
              <a:lnSpc>
                <a:spcPct val="85000"/>
              </a:lnSpc>
            </a:pPr>
            <a:r>
              <a:rPr lang="en-US" altLang="en-US" sz="1100"/>
              <a:t>  	Ename VARCHAR2(10)  CONSTRAINT ENAME_NOT_NULL  NOT NULL,</a:t>
            </a:r>
          </a:p>
          <a:p>
            <a:pPr lvl="1" eaLnBrk="1" hangingPunct="1">
              <a:lnSpc>
                <a:spcPct val="85000"/>
              </a:lnSpc>
            </a:pPr>
            <a:r>
              <a:rPr lang="en-US" altLang="en-US" sz="1100"/>
              <a:t>  	Deptno NUMBER(2),</a:t>
            </a:r>
          </a:p>
          <a:p>
            <a:pPr lvl="1" eaLnBrk="1" hangingPunct="1">
              <a:lnSpc>
                <a:spcPct val="85000"/>
              </a:lnSpc>
            </a:pPr>
            <a:r>
              <a:rPr lang="en-US" altLang="en-US" sz="1100"/>
              <a:t>Job CHAR(9) CONSTRAINT JOB_ALL_UPPER </a:t>
            </a:r>
          </a:p>
          <a:p>
            <a:pPr lvl="1" eaLnBrk="1" hangingPunct="1">
              <a:lnSpc>
                <a:spcPct val="85000"/>
              </a:lnSpc>
            </a:pPr>
            <a:r>
              <a:rPr lang="en-US" altLang="en-US" sz="1100"/>
              <a:t>CHECK (Job =UPPER(Job)),</a:t>
            </a:r>
          </a:p>
          <a:p>
            <a:pPr lvl="1" eaLnBrk="1" hangingPunct="1">
              <a:lnSpc>
                <a:spcPct val="85000"/>
              </a:lnSpc>
            </a:pPr>
            <a:r>
              <a:rPr lang="en-US" altLang="en-US" sz="1100"/>
              <a:t>  	Hiredate DATE DEFAULT SYSDATE,</a:t>
            </a:r>
          </a:p>
          <a:p>
            <a:pPr lvl="1" eaLnBrk="1" hangingPunct="1">
              <a:lnSpc>
                <a:spcPct val="85000"/>
              </a:lnSpc>
            </a:pPr>
            <a:r>
              <a:rPr lang="en-US" altLang="en-US" sz="1100"/>
              <a:t>  	CONSTRAINT DEPTNO_F_KEY FOREIGN KEY (Deptno)</a:t>
            </a:r>
          </a:p>
          <a:p>
            <a:pPr lvl="1" eaLnBrk="1" hangingPunct="1">
              <a:lnSpc>
                <a:spcPct val="85000"/>
              </a:lnSpc>
            </a:pPr>
            <a:r>
              <a:rPr lang="en-US" altLang="en-US" sz="1100"/>
              <a:t>    REFERENCES Dept(Deptno)</a:t>
            </a:r>
          </a:p>
          <a:p>
            <a:pPr lvl="1" eaLnBrk="1" hangingPunct="1">
              <a:lnSpc>
                <a:spcPct val="85000"/>
              </a:lnSpc>
            </a:pPr>
            <a:r>
              <a:rPr lang="en-US" altLang="en-US" sz="1100"/>
              <a:t>	);</a:t>
            </a:r>
          </a:p>
        </p:txBody>
      </p:sp>
      <p:sp>
        <p:nvSpPr>
          <p:cNvPr id="96260" name="Rectangle 10"/>
          <p:cNvSpPr>
            <a:spLocks noChangeArrowheads="1"/>
          </p:cNvSpPr>
          <p:nvPr/>
        </p:nvSpPr>
        <p:spPr bwMode="auto">
          <a:xfrm>
            <a:off x="2438400" y="4560888"/>
            <a:ext cx="4714875"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pPr>
            <a:endParaRPr lang="en-US" altLang="en-US" sz="1100">
              <a:solidFill>
                <a:srgbClr val="3F3F3F"/>
              </a:solidFill>
              <a:latin typeface="Calibri" panose="020F0502020204030204" pitchFamily="34" charset="0"/>
            </a:endParaRPr>
          </a:p>
        </p:txBody>
      </p:sp>
    </p:spTree>
    <p:extLst>
      <p:ext uri="{BB962C8B-B14F-4D97-AF65-F5344CB8AC3E}">
        <p14:creationId xmlns:p14="http://schemas.microsoft.com/office/powerpoint/2010/main" val="572846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body" idx="1"/>
          </p:nvPr>
        </p:nvSpPr>
        <p:spPr bwMode="auto">
          <a:xfrm>
            <a:off x="1700809" y="560388"/>
            <a:ext cx="4824536" cy="8402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41300" indent="-241300" eaLnBrk="1" hangingPunct="1">
              <a:lnSpc>
                <a:spcPct val="95000"/>
              </a:lnSpc>
              <a:spcBef>
                <a:spcPct val="0"/>
              </a:spcBef>
            </a:pPr>
            <a:r>
              <a:rPr lang="en-US" altLang="en-US" b="1" u="sng" dirty="0" smtClean="0"/>
              <a:t>Creation of database objects: Tables (contd.):</a:t>
            </a:r>
          </a:p>
          <a:p>
            <a:pPr marL="241300" indent="-241300" eaLnBrk="1" hangingPunct="1">
              <a:lnSpc>
                <a:spcPct val="95000"/>
              </a:lnSpc>
              <a:spcBef>
                <a:spcPct val="0"/>
              </a:spcBef>
              <a:buFontTx/>
              <a:buChar char="•"/>
            </a:pPr>
            <a:r>
              <a:rPr lang="en-US" altLang="en-US" dirty="0" smtClean="0"/>
              <a:t>A table can have a maximum of 1000 columns. Only one column of type LONG is allowed per table.</a:t>
            </a:r>
          </a:p>
          <a:p>
            <a:pPr marL="241300" indent="-241300" eaLnBrk="1" hangingPunct="1">
              <a:lnSpc>
                <a:spcPct val="95000"/>
              </a:lnSpc>
              <a:spcBef>
                <a:spcPct val="0"/>
              </a:spcBef>
              <a:buFontTx/>
              <a:buChar char="•"/>
            </a:pPr>
            <a:endParaRPr lang="en-US" altLang="en-US" dirty="0" smtClean="0"/>
          </a:p>
          <a:p>
            <a:pPr marL="241300" indent="-241300" eaLnBrk="1" hangingPunct="1">
              <a:lnSpc>
                <a:spcPct val="95000"/>
              </a:lnSpc>
              <a:spcBef>
                <a:spcPct val="0"/>
              </a:spcBef>
              <a:buFontTx/>
              <a:buChar char="•"/>
            </a:pPr>
            <a:endParaRPr lang="en-US" altLang="en-US" dirty="0" smtClean="0"/>
          </a:p>
          <a:p>
            <a:pPr marL="241300" indent="-241300" eaLnBrk="1" hangingPunct="1">
              <a:lnSpc>
                <a:spcPct val="95000"/>
              </a:lnSpc>
              <a:spcBef>
                <a:spcPct val="0"/>
              </a:spcBef>
              <a:buFontTx/>
              <a:buChar char="•"/>
            </a:pPr>
            <a:endParaRPr lang="en-US" altLang="en-US" dirty="0" smtClean="0"/>
          </a:p>
          <a:p>
            <a:pPr marL="241300" indent="-241300" eaLnBrk="1" hangingPunct="1">
              <a:lnSpc>
                <a:spcPct val="95000"/>
              </a:lnSpc>
              <a:spcBef>
                <a:spcPct val="0"/>
              </a:spcBef>
              <a:buFontTx/>
              <a:buChar char="•"/>
            </a:pPr>
            <a:endParaRPr lang="en-US" altLang="en-US" dirty="0" smtClean="0"/>
          </a:p>
          <a:p>
            <a:pPr marL="241300" indent="-241300" eaLnBrk="1" hangingPunct="1">
              <a:lnSpc>
                <a:spcPct val="95000"/>
              </a:lnSpc>
              <a:spcBef>
                <a:spcPct val="0"/>
              </a:spcBef>
              <a:buFontTx/>
              <a:buChar char="•"/>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pPr>
            <a:endParaRPr lang="en-US" altLang="en-US" dirty="0" smtClean="0"/>
          </a:p>
          <a:p>
            <a:pPr marL="241300" indent="-241300" eaLnBrk="1" hangingPunct="1">
              <a:lnSpc>
                <a:spcPct val="95000"/>
              </a:lnSpc>
              <a:spcBef>
                <a:spcPct val="0"/>
              </a:spcBef>
              <a:buFontTx/>
              <a:buChar char="•"/>
            </a:pPr>
            <a:endParaRPr lang="en-US" altLang="en-US" dirty="0" smtClean="0"/>
          </a:p>
          <a:p>
            <a:pPr marL="241300" indent="-241300" eaLnBrk="1" hangingPunct="1">
              <a:lnSpc>
                <a:spcPct val="95000"/>
              </a:lnSpc>
              <a:spcBef>
                <a:spcPct val="0"/>
              </a:spcBef>
              <a:buFontTx/>
              <a:buChar char="•"/>
            </a:pPr>
            <a:endParaRPr lang="en-US" altLang="en-US" dirty="0" smtClean="0"/>
          </a:p>
          <a:p>
            <a:pPr marL="241300" indent="-241300" eaLnBrk="1" hangingPunct="1">
              <a:lnSpc>
                <a:spcPct val="95000"/>
              </a:lnSpc>
              <a:spcBef>
                <a:spcPct val="0"/>
              </a:spcBef>
              <a:buFontTx/>
              <a:buChar char="•"/>
            </a:pPr>
            <a:endParaRPr lang="en-US" altLang="en-US" dirty="0" smtClean="0"/>
          </a:p>
          <a:p>
            <a:pPr marL="241300" indent="-241300" eaLnBrk="1" hangingPunct="1">
              <a:lnSpc>
                <a:spcPct val="95000"/>
              </a:lnSpc>
              <a:spcBef>
                <a:spcPct val="0"/>
              </a:spcBef>
              <a:buFontTx/>
              <a:buChar char="•"/>
            </a:pPr>
            <a:endParaRPr lang="en-US" altLang="en-US" dirty="0" smtClean="0"/>
          </a:p>
          <a:p>
            <a:pPr marL="241300" indent="-241300" eaLnBrk="1" hangingPunct="1">
              <a:lnSpc>
                <a:spcPct val="95000"/>
              </a:lnSpc>
              <a:spcBef>
                <a:spcPct val="0"/>
              </a:spcBef>
              <a:buFontTx/>
              <a:buChar char="•"/>
            </a:pPr>
            <a:r>
              <a:rPr lang="en-US" altLang="en-US" dirty="0" smtClean="0"/>
              <a:t>Any object created by a user is accessible to the user and the DBA only. </a:t>
            </a:r>
          </a:p>
          <a:p>
            <a:pPr marL="241300" indent="-241300" eaLnBrk="1" hangingPunct="1">
              <a:lnSpc>
                <a:spcPct val="95000"/>
              </a:lnSpc>
              <a:spcBef>
                <a:spcPct val="0"/>
              </a:spcBef>
              <a:buFontTx/>
              <a:buChar char="•"/>
            </a:pPr>
            <a:r>
              <a:rPr lang="en-US" altLang="en-US" dirty="0" smtClean="0"/>
              <a:t>To make the object accessible to other users, the creator or the DBA must explicitly give permission to others. </a:t>
            </a:r>
          </a:p>
        </p:txBody>
      </p:sp>
      <p:graphicFrame>
        <p:nvGraphicFramePr>
          <p:cNvPr id="400389" name="Group 5"/>
          <p:cNvGraphicFramePr>
            <a:graphicFrameLocks noGrp="1"/>
          </p:cNvGraphicFramePr>
          <p:nvPr>
            <p:extLst>
              <p:ext uri="{D42A27DB-BD31-4B8C-83A1-F6EECF244321}">
                <p14:modId xmlns:p14="http://schemas.microsoft.com/office/powerpoint/2010/main" val="1578697573"/>
              </p:ext>
            </p:extLst>
          </p:nvPr>
        </p:nvGraphicFramePr>
        <p:xfrm>
          <a:off x="1844824" y="1328238"/>
          <a:ext cx="4470400" cy="3027738"/>
        </p:xfrm>
        <a:graphic>
          <a:graphicData uri="http://schemas.openxmlformats.org/drawingml/2006/table">
            <a:tbl>
              <a:tblPr/>
              <a:tblGrid>
                <a:gridCol w="1310640"/>
                <a:gridCol w="3159760"/>
              </a:tblGrid>
              <a:tr h="632291">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Table_name</a:t>
                      </a: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11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col_name</a:t>
                      </a: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11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const_name</a:t>
                      </a:r>
                      <a:endPar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7536" marR="97536" marT="47961" marB="47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 string </a:t>
                      </a:r>
                      <a:r>
                        <a:rPr kumimoji="0" lang="en-US" sz="11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upto</a:t>
                      </a: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30 characters length.</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Can be made up to A-Z,0-9,$,_,# </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Must begin with a non-numeric ORACLE data characters.</a:t>
                      </a:r>
                    </a:p>
                  </a:txBody>
                  <a:tcPr marL="97536" marR="97536" marT="47961" marB="47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0014">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Col_datatype</a:t>
                      </a:r>
                    </a:p>
                  </a:txBody>
                  <a:tcPr marL="97536" marR="97536" marT="47961" marB="47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One of the previously mentioned types.</a:t>
                      </a:r>
                    </a:p>
                  </a:txBody>
                  <a:tcPr marL="97536" marR="97536" marT="47961" marB="47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2291">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Col_constraint</a:t>
                      </a:r>
                      <a:endPar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7536" marR="97536" marT="47961" marB="47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 restriction on the column can be of following types: PRIMARY KEY, NOT NULL, UNIQUE,</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FOREIGN KEY, CHECK, Can be named. Only one PRIMARY KEY is allowed per table.</a:t>
                      </a:r>
                    </a:p>
                  </a:txBody>
                  <a:tcPr marL="97536" marR="97536" marT="47961" marB="47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99">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Table_constraint</a:t>
                      </a:r>
                    </a:p>
                  </a:txBody>
                  <a:tcPr marL="97536" marR="97536" marT="47961" marB="47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 restriction on single or multiple columns. The types are same as in </a:t>
                      </a:r>
                      <a:r>
                        <a:rPr kumimoji="0" lang="en-US" sz="11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col_constraint</a:t>
                      </a: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(NULL constraint is not allowed here).</a:t>
                      </a:r>
                    </a:p>
                  </a:txBody>
                  <a:tcPr marL="97536" marR="97536" marT="47961" marB="47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456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AS query</a:t>
                      </a:r>
                    </a:p>
                  </a:txBody>
                  <a:tcPr marL="97536" marR="97536" marT="47961" marB="47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Query is an SQL statement using SELECT command. SELECT command returns the rows from tables. It is useful if the table being created is based on an existing table. New table need not have all the columns of the old table. </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Names of columns can be different. All or part of the data can be copied.</a:t>
                      </a:r>
                    </a:p>
                  </a:txBody>
                  <a:tcPr marL="97536" marR="97536" marT="47961" marB="47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95482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p:txBody>
          <a:bodyPr/>
          <a:lstStyle/>
          <a:p>
            <a:r>
              <a:rPr lang="en-US" altLang="en-US" smtClean="0"/>
              <a:t>Sequence:</a:t>
            </a:r>
          </a:p>
          <a:p>
            <a:r>
              <a:rPr lang="en-US" altLang="en-US" smtClean="0"/>
              <a:t>A Sequence:</a:t>
            </a:r>
          </a:p>
          <a:p>
            <a:pPr lvl="1"/>
            <a:r>
              <a:rPr lang="en-US" altLang="en-US" smtClean="0"/>
              <a:t>automatically generates unique numbers.</a:t>
            </a:r>
          </a:p>
          <a:p>
            <a:pPr lvl="1"/>
            <a:r>
              <a:rPr lang="en-US" altLang="en-US" smtClean="0"/>
              <a:t>is a “sharable object”.</a:t>
            </a:r>
          </a:p>
          <a:p>
            <a:pPr lvl="1"/>
            <a:r>
              <a:rPr lang="en-US" altLang="en-US" smtClean="0"/>
              <a:t>is typically used to create a PRIMARY KEY value.</a:t>
            </a:r>
          </a:p>
          <a:p>
            <a:pPr lvl="1"/>
            <a:r>
              <a:rPr lang="en-US" altLang="en-US" smtClean="0"/>
              <a:t>replaces application code.</a:t>
            </a:r>
          </a:p>
          <a:p>
            <a:pPr lvl="1"/>
            <a:r>
              <a:rPr lang="en-US" altLang="en-US" smtClean="0"/>
              <a:t>speeds up the efficiency of accessing sequence values when cached in memory.</a:t>
            </a:r>
          </a:p>
          <a:p>
            <a:endParaRPr lang="en-US" altLang="en-US" smtClean="0"/>
          </a:p>
          <a:p>
            <a:endParaRPr lang="en-US" alt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706895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p:txBody>
          <a:bodyPr/>
          <a:lstStyle/>
          <a:p>
            <a:r>
              <a:rPr lang="en-US" altLang="en-US" dirty="0" smtClean="0"/>
              <a:t>Sequence:</a:t>
            </a:r>
          </a:p>
          <a:p>
            <a:r>
              <a:rPr lang="en-US" altLang="en-US" dirty="0" smtClean="0"/>
              <a:t>In the example shown in the slide:</a:t>
            </a:r>
          </a:p>
          <a:p>
            <a:pPr lvl="1"/>
            <a:r>
              <a:rPr lang="en-US" altLang="en-US" dirty="0" smtClean="0"/>
              <a:t>START WITH indicates the first NUMBER in the series.</a:t>
            </a:r>
          </a:p>
          <a:p>
            <a:pPr lvl="1"/>
            <a:r>
              <a:rPr lang="en-US" altLang="en-US" dirty="0" smtClean="0"/>
              <a:t>INCREMENT BY is the difference between consecutive numbers. If n1 is negative, then the numbers that are generated are in a descending order.</a:t>
            </a:r>
          </a:p>
          <a:p>
            <a:pPr lvl="1"/>
            <a:r>
              <a:rPr lang="en-US" altLang="en-US" dirty="0" smtClean="0"/>
              <a:t>MAXVALUE and MINVALUE indicate the extreme values.</a:t>
            </a:r>
          </a:p>
          <a:p>
            <a:pPr lvl="1"/>
            <a:r>
              <a:rPr lang="en-US" altLang="en-US" dirty="0" smtClean="0"/>
              <a:t>CYCLE indicates that once the extreme is reached, it starts the cycle again with n2.</a:t>
            </a:r>
          </a:p>
          <a:p>
            <a:pPr lvl="1"/>
            <a:r>
              <a:rPr lang="en-US" altLang="en-US" dirty="0" smtClean="0"/>
              <a:t>NOCYCLE means that once the extreme is reached, it stops generating numbers.</a:t>
            </a:r>
          </a:p>
          <a:p>
            <a:pPr lvl="1"/>
            <a:r>
              <a:rPr lang="en-US" altLang="en-US" dirty="0" smtClean="0"/>
              <a:t>CACHE caches the specified number of sequence values in the memory. This speeds access, but all cached numbers are lost when the database is shut down. The default value is 20 </a:t>
            </a:r>
          </a:p>
          <a:p>
            <a:r>
              <a:rPr lang="en-US" altLang="en-US" dirty="0" smtClean="0"/>
              <a:t>Confirming Sequences</a:t>
            </a:r>
          </a:p>
          <a:p>
            <a:r>
              <a:rPr lang="en-US" altLang="en-US" dirty="0" smtClean="0"/>
              <a:t>As shown below, you need to verify your sequence values in the USER_SEQUENCES data dictionary table.</a:t>
            </a:r>
          </a:p>
          <a:p>
            <a:endParaRPr lang="en-US" altLang="en-US" dirty="0" smtClean="0"/>
          </a:p>
          <a:p>
            <a:endParaRPr lang="en-US" altLang="en-US" dirty="0" smtClean="0"/>
          </a:p>
          <a:p>
            <a:endParaRPr lang="en-US" altLang="en-US" dirty="0" smtClean="0"/>
          </a:p>
          <a:p>
            <a:pPr lvl="1"/>
            <a:endParaRPr lang="en-US" altLang="en-US" dirty="0" smtClean="0"/>
          </a:p>
          <a:p>
            <a:pPr lvl="1"/>
            <a:endParaRPr lang="en-US" altLang="en-US" dirty="0" smtClean="0"/>
          </a:p>
          <a:p>
            <a:r>
              <a:rPr lang="en-US" altLang="en-US" dirty="0" smtClean="0"/>
              <a:t>The LAST_NUMBER column displays the next available sequence number if NOCACHE is specified.</a:t>
            </a:r>
            <a:endParaRPr lang="en-US" altLang="en-US" dirty="0" smtClean="0"/>
          </a:p>
        </p:txBody>
      </p:sp>
      <p:sp>
        <p:nvSpPr>
          <p:cNvPr id="120836" name="AutoShape 5"/>
          <p:cNvSpPr>
            <a:spLocks noChangeArrowheads="1"/>
          </p:cNvSpPr>
          <p:nvPr/>
        </p:nvSpPr>
        <p:spPr bwMode="auto">
          <a:xfrm>
            <a:off x="1412776" y="7236296"/>
            <a:ext cx="4308475" cy="763587"/>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lnSpc>
                <a:spcPct val="135000"/>
              </a:lnSpc>
            </a:pPr>
            <a:r>
              <a:rPr lang="en-US" altLang="en-US" sz="1100" dirty="0"/>
              <a:t>SELECT </a:t>
            </a:r>
            <a:r>
              <a:rPr lang="en-US" altLang="en-US" sz="1100" dirty="0" err="1"/>
              <a:t>sequence_name</a:t>
            </a:r>
            <a:r>
              <a:rPr lang="en-US" altLang="en-US" sz="1100" dirty="0"/>
              <a:t>, </a:t>
            </a:r>
            <a:r>
              <a:rPr lang="en-US" altLang="en-US" sz="1100" dirty="0" err="1"/>
              <a:t>min_value</a:t>
            </a:r>
            <a:r>
              <a:rPr lang="en-US" altLang="en-US" sz="1100" dirty="0"/>
              <a:t>, </a:t>
            </a:r>
            <a:r>
              <a:rPr lang="en-US" altLang="en-US" sz="1100" dirty="0" err="1"/>
              <a:t>max_value</a:t>
            </a:r>
            <a:r>
              <a:rPr lang="en-US" altLang="en-US" sz="1100" dirty="0"/>
              <a:t>, </a:t>
            </a:r>
          </a:p>
          <a:p>
            <a:pPr lvl="1" eaLnBrk="1" hangingPunct="1">
              <a:lnSpc>
                <a:spcPct val="135000"/>
              </a:lnSpc>
            </a:pPr>
            <a:r>
              <a:rPr lang="en-US" altLang="en-US" sz="1100" dirty="0"/>
              <a:t>	</a:t>
            </a:r>
            <a:r>
              <a:rPr lang="en-US" altLang="en-US" sz="1100" dirty="0" err="1"/>
              <a:t>increment_by</a:t>
            </a:r>
            <a:r>
              <a:rPr lang="en-US" altLang="en-US" sz="1100" dirty="0"/>
              <a:t>, </a:t>
            </a:r>
            <a:r>
              <a:rPr lang="en-US" altLang="en-US" sz="1100" dirty="0" err="1"/>
              <a:t>last_number</a:t>
            </a:r>
            <a:endParaRPr lang="en-US" altLang="en-US" sz="1100" dirty="0"/>
          </a:p>
          <a:p>
            <a:pPr lvl="1" eaLnBrk="1" hangingPunct="1">
              <a:lnSpc>
                <a:spcPct val="135000"/>
              </a:lnSpc>
            </a:pPr>
            <a:r>
              <a:rPr lang="en-US" altLang="en-US" sz="1100" dirty="0"/>
              <a:t>FROM </a:t>
            </a:r>
            <a:r>
              <a:rPr lang="en-US" altLang="en-US" sz="1100" dirty="0" err="1"/>
              <a:t>user_sequences</a:t>
            </a:r>
            <a:r>
              <a:rPr lang="en-US" altLang="en-US" sz="1100" dirty="0"/>
              <a: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37372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9308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p:txBody>
          <a:bodyPr/>
          <a:lstStyle/>
          <a:p>
            <a:r>
              <a:rPr lang="en-US" altLang="en-US" smtClean="0"/>
              <a:t>Referencing a Sequence:</a:t>
            </a:r>
          </a:p>
          <a:p>
            <a:r>
              <a:rPr lang="en-US" altLang="en-US" smtClean="0"/>
              <a:t>After you create a Sequence, it generates sequential numbers that can be used in your tables. You can reference the Sequence values by using the NEXTVAL and CURRVAL pseudocolumns.</a:t>
            </a:r>
          </a:p>
          <a:p>
            <a:r>
              <a:rPr lang="en-US" altLang="en-US" smtClean="0"/>
              <a:t>NEXTVAL and CURRVAL Pseudocolumns:</a:t>
            </a:r>
          </a:p>
          <a:p>
            <a:pPr lvl="1"/>
            <a:r>
              <a:rPr lang="en-US" altLang="en-US" smtClean="0"/>
              <a:t>The NEXTVAL pseudocolumn is used to extract successive sequence numbers from a specified Sequence. You must qualify NEXTVAL with the sequence name. When you reference sequence.NEXTVAL, a new sequence number is generated and the current sequence number is placed in CURRVAL.</a:t>
            </a:r>
          </a:p>
          <a:p>
            <a:pPr lvl="1"/>
            <a:r>
              <a:rPr lang="en-US" altLang="en-US" smtClean="0"/>
              <a:t>The CURRVAL pseudocolumn is used to refer a Sequence number that the current user has just generated. </a:t>
            </a:r>
          </a:p>
          <a:p>
            <a:r>
              <a:rPr lang="en-US" altLang="en-US" smtClean="0"/>
              <a:t>NEXTVAL must be used to generate a sequence number in the session of the current user, before CURRVAL can be referenced. </a:t>
            </a:r>
          </a:p>
          <a:p>
            <a:pPr lvl="1"/>
            <a:r>
              <a:rPr lang="en-US" altLang="en-US" smtClean="0"/>
              <a:t>You must qualify CURRVAL with the sequence name. </a:t>
            </a:r>
          </a:p>
          <a:p>
            <a:pPr lvl="1"/>
            <a:r>
              <a:rPr lang="en-US" altLang="en-US" smtClean="0"/>
              <a:t>When “sequence.CURRVAL” is referenced, the last value returned to that user’s process is displayed.</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698957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p:txBody>
          <a:bodyPr/>
          <a:lstStyle/>
          <a:p>
            <a:r>
              <a:rPr lang="en-US" altLang="en-US" smtClean="0"/>
              <a:t>Removing a Sequence</a:t>
            </a:r>
          </a:p>
          <a:p>
            <a:r>
              <a:rPr lang="en-US" altLang="en-US" smtClean="0"/>
              <a:t>To remove a sequence from the data dictionary, use the DROP SEQUENCE statement. </a:t>
            </a:r>
          </a:p>
          <a:p>
            <a:r>
              <a:rPr lang="en-US" altLang="en-US" smtClean="0"/>
              <a:t>To remove the Sequence, you must be the owner of the Sequence or possess the DROP ANY SEQUENCE privilege.</a:t>
            </a:r>
          </a:p>
          <a:p>
            <a:endParaRPr lang="en-US" altLang="en-US" smtClean="0"/>
          </a:p>
          <a:p>
            <a:r>
              <a:rPr lang="en-US" altLang="en-US" smtClean="0"/>
              <a:t>	Syntax:</a:t>
            </a:r>
          </a:p>
          <a:p>
            <a:endParaRPr lang="en-US" altLang="en-US" smtClean="0"/>
          </a:p>
          <a:p>
            <a:endParaRPr lang="en-US" altLang="en-US" smtClean="0"/>
          </a:p>
          <a:p>
            <a:endParaRPr lang="en-US" altLang="en-US" smtClean="0"/>
          </a:p>
          <a:p>
            <a:endParaRPr lang="en-US" altLang="en-US" smtClean="0"/>
          </a:p>
          <a:p>
            <a:r>
              <a:rPr lang="en-US" altLang="en-US" smtClean="0"/>
              <a:t>	where: sequence is the name of the sequence generator.</a:t>
            </a:r>
          </a:p>
          <a:p>
            <a:endParaRPr lang="en-US" altLang="en-US" smtClean="0"/>
          </a:p>
          <a:p>
            <a:r>
              <a:rPr lang="en-US" altLang="en-US" smtClean="0"/>
              <a:t>For more information, refer Oracle9i SQL Reference, “DROP SEQUENCE”.</a:t>
            </a:r>
          </a:p>
          <a:p>
            <a:endParaRPr lang="en-US" altLang="en-US" smtClean="0"/>
          </a:p>
          <a:p>
            <a:r>
              <a:rPr lang="en-US" altLang="en-US" smtClean="0"/>
              <a:t>contd.</a:t>
            </a:r>
            <a:endParaRPr lang="en-US" altLang="en-US" smtClean="0"/>
          </a:p>
        </p:txBody>
      </p:sp>
      <p:sp>
        <p:nvSpPr>
          <p:cNvPr id="124932" name="AutoShape 5"/>
          <p:cNvSpPr>
            <a:spLocks noChangeArrowheads="1"/>
          </p:cNvSpPr>
          <p:nvPr/>
        </p:nvSpPr>
        <p:spPr bwMode="auto">
          <a:xfrm>
            <a:off x="1703387" y="5580112"/>
            <a:ext cx="4308475" cy="319088"/>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r>
              <a:rPr lang="en-US" altLang="en-US" sz="1100" dirty="0"/>
              <a:t> DROP   SEQUENCE    </a:t>
            </a:r>
            <a:r>
              <a:rPr lang="en-US" altLang="en-US" sz="1100" i="1" dirty="0" err="1"/>
              <a:t>sequence</a:t>
            </a:r>
            <a:r>
              <a:rPr lang="en-US" altLang="en-US" sz="1100" dirty="0"/>
              <a: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518193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3"/>
          <p:cNvSpPr>
            <a:spLocks noGrp="1" noChangeArrowheads="1"/>
          </p:cNvSpPr>
          <p:nvPr>
            <p:ph type="body" idx="1"/>
          </p:nvPr>
        </p:nvSpPr>
        <p:spPr/>
        <p:txBody>
          <a:bodyPr/>
          <a:lstStyle/>
          <a:p>
            <a:r>
              <a:rPr lang="en-US" dirty="0" smtClean="0"/>
              <a:t>Creating tables is done with the create table command. You can add rows to a table with the INSERT statement, after creating a table.</a:t>
            </a:r>
          </a:p>
          <a:p>
            <a:r>
              <a:rPr lang="en-US" dirty="0" smtClean="0"/>
              <a:t>The above create table command does the following:</a:t>
            </a:r>
          </a:p>
          <a:p>
            <a:r>
              <a:rPr lang="en-US" dirty="0" smtClean="0"/>
              <a:t>Defines the table name </a:t>
            </a:r>
          </a:p>
          <a:p>
            <a:r>
              <a:rPr lang="en-US" dirty="0" smtClean="0"/>
              <a:t>Defines the columns in the table and the datatypes of those columns</a:t>
            </a:r>
          </a:p>
          <a:p>
            <a:r>
              <a:rPr lang="en-US" dirty="0" smtClean="0"/>
              <a:t>In above example, we create a table called BOOK_MASTER which has 4 columns. The first column and third column is defined as NUMBER datatype. This means we will be storing numbers in this column. The second and fourth columns are of VARCHAR2 datatype. We will be storing text data in these columns</a:t>
            </a:r>
          </a:p>
          <a:p>
            <a:r>
              <a:rPr lang="en-US" dirty="0" smtClean="0"/>
              <a:t>Syntax:</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If a table is created as shown in the slide, then there is no restriction on the data that can be stored in the table. </a:t>
            </a:r>
          </a:p>
          <a:p>
            <a:r>
              <a:rPr lang="en-US" dirty="0" smtClean="0"/>
              <a:t> However, if we wish to put some restriction on the data, which can be stored in the table, then we must supply some “constraints” for the columns. We will see the Constraints as next topic.</a:t>
            </a:r>
          </a:p>
          <a:p>
            <a:endParaRPr lang="en-US" dirty="0" smtClean="0"/>
          </a:p>
        </p:txBody>
      </p:sp>
      <p:sp>
        <p:nvSpPr>
          <p:cNvPr id="84996" name="AutoShape 4"/>
          <p:cNvSpPr>
            <a:spLocks noChangeArrowheads="1"/>
          </p:cNvSpPr>
          <p:nvPr/>
        </p:nvSpPr>
        <p:spPr bwMode="auto">
          <a:xfrm>
            <a:off x="1548732" y="6252975"/>
            <a:ext cx="4308475" cy="1281113"/>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lnSpc>
                <a:spcPct val="80000"/>
              </a:lnSpc>
            </a:pPr>
            <a:r>
              <a:rPr lang="en-US" altLang="en-US" sz="1100"/>
              <a:t>CREATE TABLE table_name	</a:t>
            </a:r>
          </a:p>
          <a:p>
            <a:pPr lvl="1" eaLnBrk="1" hangingPunct="1">
              <a:lnSpc>
                <a:spcPct val="80000"/>
              </a:lnSpc>
            </a:pPr>
            <a:r>
              <a:rPr lang="en-US" altLang="en-US" sz="1100"/>
              <a:t>(  </a:t>
            </a:r>
          </a:p>
          <a:p>
            <a:pPr lvl="1" eaLnBrk="1" hangingPunct="1">
              <a:lnSpc>
                <a:spcPct val="80000"/>
              </a:lnSpc>
            </a:pPr>
            <a:r>
              <a:rPr lang="en-US" altLang="en-US" sz="1100"/>
              <a:t>{col_name.col_datatype [[CONSTRAINT const_name][col_constraint]]},...	</a:t>
            </a:r>
          </a:p>
          <a:p>
            <a:pPr lvl="1" eaLnBrk="1" hangingPunct="1">
              <a:lnSpc>
                <a:spcPct val="80000"/>
              </a:lnSpc>
            </a:pPr>
            <a:r>
              <a:rPr lang="en-US" altLang="en-US" sz="1100"/>
              <a:t>[table_constraint],... 	</a:t>
            </a:r>
          </a:p>
          <a:p>
            <a:pPr lvl="1" eaLnBrk="1" hangingPunct="1">
              <a:lnSpc>
                <a:spcPct val="80000"/>
              </a:lnSpc>
            </a:pPr>
            <a:r>
              <a:rPr lang="en-US" altLang="en-US" sz="1100"/>
              <a:t>)	</a:t>
            </a:r>
          </a:p>
          <a:p>
            <a:pPr lvl="1" eaLnBrk="1" hangingPunct="1">
              <a:lnSpc>
                <a:spcPct val="80000"/>
              </a:lnSpc>
            </a:pPr>
            <a:r>
              <a:rPr lang="en-US" altLang="en-US" sz="1100"/>
              <a:t>[AS query]</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447366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4164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p:txBody>
          <a:bodyPr/>
          <a:lstStyle/>
          <a:p>
            <a:r>
              <a:rPr lang="en-US" altLang="en-US" smtClean="0"/>
              <a:t>Addition of Data into Tables:</a:t>
            </a:r>
          </a:p>
          <a:p>
            <a:r>
              <a:rPr lang="en-US" altLang="en-US" smtClean="0"/>
              <a:t>Requisites for using INSERT command:</a:t>
            </a:r>
          </a:p>
          <a:p>
            <a:r>
              <a:rPr lang="en-US" altLang="en-US" smtClean="0"/>
              <a:t>If values are specified for all columns in the order specified at creation, then col_names could be omitted.</a:t>
            </a:r>
          </a:p>
          <a:p>
            <a:r>
              <a:rPr lang="en-US" altLang="en-US" smtClean="0"/>
              <a:t>Values should match “data type” of the respective columns.</a:t>
            </a:r>
          </a:p>
          <a:p>
            <a:r>
              <a:rPr lang="en-US" altLang="en-US" smtClean="0"/>
              <a:t>Number of values should match the number of column names mentioned.</a:t>
            </a:r>
          </a:p>
          <a:p>
            <a:r>
              <a:rPr lang="en-US" altLang="en-US" smtClean="0"/>
              <a:t>All columns declared as NOT NULL should be supplied with a value.</a:t>
            </a:r>
          </a:p>
          <a:p>
            <a:r>
              <a:rPr lang="en-US" altLang="en-US" smtClean="0"/>
              <a:t>Character strings should be enclosed in quotes.</a:t>
            </a:r>
          </a:p>
          <a:p>
            <a:r>
              <a:rPr lang="en-US" altLang="en-US" smtClean="0"/>
              <a:t>Date values should be enclosed in quotes.</a:t>
            </a:r>
          </a:p>
          <a:p>
            <a:r>
              <a:rPr lang="en-US" altLang="en-US" smtClean="0"/>
              <a:t>Values will insert one row at a time.</a:t>
            </a:r>
          </a:p>
          <a:p>
            <a:r>
              <a:rPr lang="en-US" altLang="en-US" smtClean="0"/>
              <a:t>Query will insert all the rows returned by the query.</a:t>
            </a:r>
          </a:p>
          <a:p>
            <a:r>
              <a:rPr lang="en-US" altLang="en-US" smtClean="0"/>
              <a:t>The table_name can be a “table” or a “view”. If table_name is a “view”, then the following restrictions apply: </a:t>
            </a:r>
          </a:p>
          <a:p>
            <a:pPr lvl="1"/>
            <a:r>
              <a:rPr lang="en-US" altLang="en-US" smtClean="0"/>
              <a:t>The “view” cannot have a GROUP BY, CONNECT BY, START WITH, DISTINCT, UNION, INTERSECT, or MINUS clause or a join.</a:t>
            </a:r>
          </a:p>
          <a:p>
            <a:pPr lvl="1"/>
            <a:r>
              <a:rPr lang="en-US" altLang="en-US" smtClean="0"/>
              <a:t>If the “view” has WITH CHECK OPTION clause, then a row, which will not be returned by the view, cannot be inserted.</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108182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r>
              <a:rPr lang="en-US" altLang="en-US" dirty="0" smtClean="0"/>
              <a:t>Inserting Rows into a Table:</a:t>
            </a:r>
          </a:p>
          <a:p>
            <a:r>
              <a:rPr lang="en-US" altLang="en-US" dirty="0" smtClean="0"/>
              <a:t>Example:</a:t>
            </a:r>
          </a:p>
          <a:p>
            <a:r>
              <a:rPr lang="en-US" altLang="en-US" dirty="0" smtClean="0"/>
              <a:t>Inserting a row in EMP table giving all values.</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pPr lvl="1"/>
            <a:r>
              <a:rPr lang="en-US" altLang="en-US" dirty="0" smtClean="0"/>
              <a:t>10 is a </a:t>
            </a:r>
            <a:r>
              <a:rPr lang="en-US" altLang="en-US" dirty="0" err="1" smtClean="0"/>
              <a:t>dept</a:t>
            </a:r>
            <a:r>
              <a:rPr lang="en-US" altLang="en-US" dirty="0" smtClean="0"/>
              <a:t> number which exists in DEPARTMENT_MASTER table</a:t>
            </a:r>
          </a:p>
          <a:p>
            <a:endParaRPr lang="en-US" altLang="en-US" dirty="0" smtClean="0"/>
          </a:p>
          <a:p>
            <a:r>
              <a:rPr lang="en-US" altLang="en-US" dirty="0" smtClean="0"/>
              <a:t>Inserting a row in STAFF_MASTER table giving some values.</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pPr lvl="1"/>
            <a:r>
              <a:rPr lang="en-US" altLang="en-US" dirty="0" smtClean="0"/>
              <a:t>This row will be created if all the constraints like NOT NULL are satisfied.</a:t>
            </a:r>
          </a:p>
          <a:p>
            <a:endParaRPr lang="en-US" altLang="en-US" dirty="0" smtClean="0"/>
          </a:p>
          <a:p>
            <a:endParaRPr lang="en-US" altLang="en-US" dirty="0" smtClean="0"/>
          </a:p>
        </p:txBody>
      </p:sp>
      <p:sp>
        <p:nvSpPr>
          <p:cNvPr id="37892" name="AutoShape 5"/>
          <p:cNvSpPr>
            <a:spLocks noChangeArrowheads="1"/>
          </p:cNvSpPr>
          <p:nvPr/>
        </p:nvSpPr>
        <p:spPr bwMode="auto">
          <a:xfrm>
            <a:off x="1553242" y="4912155"/>
            <a:ext cx="4308475" cy="639762"/>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52" tIns="48326" rIns="96652" bIns="48326"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r>
              <a:rPr lang="en-US" altLang="en-US" sz="1100" dirty="0"/>
              <a:t>INSERT INTO </a:t>
            </a:r>
            <a:r>
              <a:rPr lang="en-US" altLang="en-US" sz="1100" dirty="0" err="1"/>
              <a:t>student_master</a:t>
            </a:r>
            <a:r>
              <a:rPr lang="en-US" altLang="en-US" sz="1100" dirty="0"/>
              <a:t> VALUES(1001,'Amit',10,'11-Jan-80',‘Chennai');</a:t>
            </a:r>
            <a:r>
              <a:rPr lang="en-US" altLang="en-US" dirty="0"/>
              <a:t> </a:t>
            </a:r>
          </a:p>
        </p:txBody>
      </p:sp>
      <p:sp>
        <p:nvSpPr>
          <p:cNvPr id="37893" name="AutoShape 6"/>
          <p:cNvSpPr>
            <a:spLocks noChangeArrowheads="1"/>
          </p:cNvSpPr>
          <p:nvPr/>
        </p:nvSpPr>
        <p:spPr bwMode="auto">
          <a:xfrm>
            <a:off x="1551627" y="6641334"/>
            <a:ext cx="4308475" cy="801687"/>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52" tIns="48326" rIns="96652" bIns="48326"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r>
              <a:rPr lang="en-US" altLang="en-US" sz="1100"/>
              <a:t>INSERT INTO staff_master </a:t>
            </a:r>
          </a:p>
          <a:p>
            <a:pPr lvl="1" eaLnBrk="1" hangingPunct="1"/>
            <a:r>
              <a:rPr lang="en-US" altLang="en-US" sz="1100"/>
              <a:t>(staff_code,staff_name,design_code,dept_code) VALUES(100001,'Arvind',102,30);</a:t>
            </a:r>
            <a:r>
              <a:rPr lang="en-US" altLang="en-US"/>
              <a:t>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262223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r>
              <a:rPr lang="en-US" altLang="en-US" smtClean="0"/>
              <a:t>Inserting Rows into a Table:</a:t>
            </a:r>
          </a:p>
          <a:p>
            <a:r>
              <a:rPr lang="en-US" altLang="en-US" smtClean="0"/>
              <a:t>Inserting by using “substitution variables”:</a:t>
            </a:r>
          </a:p>
          <a:p>
            <a:r>
              <a:rPr lang="en-US" altLang="en-US" smtClean="0"/>
              <a:t>The problem with the INSERT statement is that it adds only “one row” to the table. </a:t>
            </a:r>
          </a:p>
          <a:p>
            <a:r>
              <a:rPr lang="en-US" altLang="en-US" smtClean="0"/>
              <a:t>However, by using “substitution variables” the speed of data input can be increased.   </a:t>
            </a:r>
          </a:p>
          <a:p>
            <a:r>
              <a:rPr lang="en-US" altLang="en-US" smtClean="0"/>
              <a:t>Whenever a “substitution variable” is placed in a “value” field, the user will be prompted to enter the “actual value” when the command is executed.</a:t>
            </a:r>
          </a:p>
          <a:p>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057896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p:txBody>
          <a:bodyPr/>
          <a:lstStyle/>
          <a:p>
            <a:r>
              <a:rPr lang="en-US" altLang="en-US" smtClean="0"/>
              <a:t>Deletion of Data from Tables</a:t>
            </a:r>
          </a:p>
          <a:p>
            <a:r>
              <a:rPr lang="en-US" altLang="en-US" smtClean="0"/>
              <a:t>The table_name can be a “table” or a “view”.</a:t>
            </a:r>
          </a:p>
          <a:p>
            <a:r>
              <a:rPr lang="en-US" altLang="en-US" smtClean="0"/>
              <a:t>The DELETE command is used to delete one or more rows from a table.</a:t>
            </a:r>
          </a:p>
          <a:p>
            <a:r>
              <a:rPr lang="en-US" altLang="en-US" smtClean="0"/>
              <a:t>The DELETE statement removes all rows identified by the WHERE clause. </a:t>
            </a:r>
          </a:p>
          <a:p>
            <a:pPr lvl="1"/>
            <a:r>
              <a:rPr lang="en-US" altLang="en-US" smtClean="0"/>
              <a:t>This is another DML, which means we can rollback the deleted data, and that to make our changes permanent.</a:t>
            </a:r>
          </a:p>
          <a:p>
            <a:r>
              <a:rPr lang="en-US" altLang="en-US" smtClean="0"/>
              <a:t>If WHERE clause is omitted, all rows from the table are removed. Else all rows which satisfy the condition are removed.</a:t>
            </a:r>
          </a:p>
          <a:p>
            <a:r>
              <a:rPr lang="en-US" altLang="en-US" smtClean="0"/>
              <a:t>FROM clause can be omitted without affecting the statement.</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847433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p:txBody>
          <a:bodyPr/>
          <a:lstStyle/>
          <a:p>
            <a:r>
              <a:rPr lang="en-US" altLang="en-US" smtClean="0"/>
              <a:t>Deletion of Data from Tables</a:t>
            </a:r>
          </a:p>
          <a:p>
            <a:r>
              <a:rPr lang="en-US" altLang="en-US" smtClean="0"/>
              <a:t>Example 3:</a:t>
            </a:r>
            <a:endParaRPr lang="en-US" altLang="en-US" smtClean="0"/>
          </a:p>
        </p:txBody>
      </p:sp>
      <p:sp>
        <p:nvSpPr>
          <p:cNvPr id="41988" name="AutoShape 5"/>
          <p:cNvSpPr>
            <a:spLocks noChangeArrowheads="1"/>
          </p:cNvSpPr>
          <p:nvPr/>
        </p:nvSpPr>
        <p:spPr bwMode="auto">
          <a:xfrm>
            <a:off x="1568797" y="4572000"/>
            <a:ext cx="4308475" cy="639763"/>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52" tIns="48326" rIns="96652" bIns="48326"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r>
              <a:rPr lang="en-US" altLang="en-US" sz="1100"/>
              <a:t>DELETE staff_master WHERE staff_name = ‘Anil’;</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32959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type="body" idx="1"/>
          </p:nvPr>
        </p:nvSpPr>
        <p:spPr/>
        <p:txBody>
          <a:bodyPr/>
          <a:lstStyle/>
          <a:p>
            <a:r>
              <a:rPr lang="en-US" smtClean="0"/>
              <a:t>Modifying / Updating existing Data in a Table:</a:t>
            </a:r>
          </a:p>
          <a:p>
            <a:r>
              <a:rPr lang="en-US" smtClean="0"/>
              <a:t>The table_name can be a “table” or a “view”.</a:t>
            </a:r>
          </a:p>
          <a:p>
            <a:r>
              <a:rPr lang="en-US" smtClean="0"/>
              <a:t>The “value” can be a value, an expression, or a query, which returns a single value.    </a:t>
            </a:r>
          </a:p>
          <a:p>
            <a:r>
              <a:rPr lang="en-US" smtClean="0"/>
              <a:t>The UPDATE command provides automatic navigation to the data.</a:t>
            </a:r>
          </a:p>
          <a:p>
            <a:r>
              <a:rPr lang="en-US" smtClean="0"/>
              <a:t>Note: If the WHERE clause is omitted, all rows in the table will be updated by a value that is currently specified for the field. Else only those rows which satisfy the condition will be updated.</a:t>
            </a:r>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6981928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0087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0395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type="body" idx="1"/>
          </p:nvPr>
        </p:nvSpPr>
        <p:spPr/>
        <p:txBody>
          <a:bodyPr/>
          <a:lstStyle/>
          <a:p>
            <a:r>
              <a:rPr lang="en-US" smtClean="0"/>
              <a:t>The SELECT Statement:</a:t>
            </a:r>
          </a:p>
          <a:p>
            <a:r>
              <a:rPr lang="en-US" smtClean="0"/>
              <a:t>The SELECT statement is used to select data from a table. The tabular result is stored in a result table (called the result-set). The statement begins with the SELECT keyword. The basic SELECT statement has three clauses: </a:t>
            </a:r>
          </a:p>
          <a:p>
            <a:pPr lvl="1"/>
            <a:r>
              <a:rPr lang="en-US" smtClean="0"/>
              <a:t>SELECT </a:t>
            </a:r>
          </a:p>
          <a:p>
            <a:pPr lvl="1"/>
            <a:r>
              <a:rPr lang="en-US" smtClean="0"/>
              <a:t>FROM </a:t>
            </a:r>
          </a:p>
          <a:p>
            <a:pPr lvl="1"/>
            <a:r>
              <a:rPr lang="en-US" smtClean="0"/>
              <a:t>WHERE </a:t>
            </a:r>
          </a:p>
          <a:p>
            <a:r>
              <a:rPr lang="en-US" smtClean="0"/>
              <a:t>The SELECT clause specifies the table columns that are retrieved. </a:t>
            </a:r>
          </a:p>
          <a:p>
            <a:r>
              <a:rPr lang="en-US" smtClean="0"/>
              <a:t>The FROM clause specifies the tables accessed. </a:t>
            </a:r>
          </a:p>
          <a:p>
            <a:r>
              <a:rPr lang="en-US" smtClean="0"/>
              <a:t>The WHERE clause specifies which table rows are used. The WHERE clause is optional; if missing, all table rows are used. </a:t>
            </a:r>
          </a:p>
          <a:p>
            <a:r>
              <a:rPr lang="en-US" smtClean="0"/>
              <a:t>Note:</a:t>
            </a:r>
          </a:p>
          <a:p>
            <a:r>
              <a:rPr lang="en-US" smtClean="0"/>
              <a:t>Each clause is evaluated on the result set of a previous clause. The final result of the query will be always a “result table”.  </a:t>
            </a:r>
          </a:p>
          <a:p>
            <a:r>
              <a:rPr lang="en-US" smtClean="0"/>
              <a:t>Only FROM clause is essential.  The clauses WHERE, GROUP BY, HAVING, ORDER BY are optional.</a:t>
            </a:r>
          </a:p>
          <a:p>
            <a:r>
              <a:rPr lang="en-US" smtClean="0"/>
              <a:t>All the examples that follow are based on EMP and DEPT tables that are already available.  </a:t>
            </a:r>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48431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p:txBody>
          <a:bodyPr/>
          <a:lstStyle/>
          <a:p>
            <a:r>
              <a:rPr lang="en-US" altLang="en-US" smtClean="0"/>
              <a:t>Examples of ALTER TABLE:</a:t>
            </a:r>
          </a:p>
          <a:p>
            <a:r>
              <a:rPr lang="en-US" altLang="en-US" smtClean="0"/>
              <a:t>Table_name must be an existing table.</a:t>
            </a:r>
          </a:p>
          <a:p>
            <a:r>
              <a:rPr lang="en-US" altLang="en-US" smtClean="0"/>
              <a:t>A column can be removed from an existing table by using ALTER TABLE.</a:t>
            </a:r>
          </a:p>
          <a:p>
            <a:r>
              <a:rPr lang="en-US" altLang="en-US" smtClean="0"/>
              <a:t>The uses of modifying columns are:</a:t>
            </a:r>
          </a:p>
          <a:p>
            <a:pPr lvl="1"/>
            <a:r>
              <a:rPr lang="en-US" altLang="en-US" smtClean="0"/>
              <a:t>Can increase the width of a character column, any time.</a:t>
            </a:r>
          </a:p>
          <a:p>
            <a:pPr lvl="1"/>
            <a:r>
              <a:rPr lang="en-US" altLang="en-US" smtClean="0"/>
              <a:t>Can increase the number of digits in a number, any time.</a:t>
            </a:r>
          </a:p>
          <a:p>
            <a:pPr lvl="1"/>
            <a:r>
              <a:rPr lang="en-US" altLang="en-US" smtClean="0"/>
              <a:t>Can increase or decrease the number of decimal places in a number column, any time.  Any reduction on precision and scale can be on empty columns only.</a:t>
            </a:r>
          </a:p>
          <a:p>
            <a:pPr lvl="1"/>
            <a:r>
              <a:rPr lang="en-US" altLang="en-US" smtClean="0"/>
              <a:t>Can add only NOT NULL constraint by using Column constraints. All other constraints have to be specified as Table constraints.</a:t>
            </a:r>
            <a:endParaRPr lang="en-US" alt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957790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37766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body" idx="1"/>
          </p:nvPr>
        </p:nvSpPr>
        <p:spPr/>
        <p:txBody>
          <a:bodyPr/>
          <a:lstStyle/>
          <a:p>
            <a:r>
              <a:rPr lang="en-US" smtClean="0"/>
              <a:t>The WHERE Clause:</a:t>
            </a:r>
          </a:p>
          <a:p>
            <a:r>
              <a:rPr lang="en-US" smtClean="0"/>
              <a:t>The WHERE clause is used to perform “selective retrieval” of rows. It follows the FROM clause, and specifies the search condition. </a:t>
            </a:r>
          </a:p>
          <a:p>
            <a:r>
              <a:rPr lang="en-US" smtClean="0"/>
              <a:t>The result of the WHERE clause is the row or rows retrieved from the Tables, which meet the search condition.</a:t>
            </a:r>
          </a:p>
          <a:p>
            <a:r>
              <a:rPr lang="en-US" smtClean="0"/>
              <a:t>The clause is of the form:</a:t>
            </a:r>
          </a:p>
          <a:p>
            <a:endParaRPr lang="en-US" smtClean="0"/>
          </a:p>
          <a:p>
            <a:endParaRPr lang="en-US" smtClean="0"/>
          </a:p>
          <a:p>
            <a:endParaRPr lang="en-US" smtClean="0"/>
          </a:p>
          <a:p>
            <a:endParaRPr lang="en-US" smtClean="0"/>
          </a:p>
          <a:p>
            <a:r>
              <a:rPr lang="en-US" smtClean="0"/>
              <a:t>Comparison Predicates:</a:t>
            </a:r>
          </a:p>
          <a:p>
            <a:r>
              <a:rPr lang="en-US" smtClean="0"/>
              <a:t>The Comparison Predicates specify the comparison of two values. </a:t>
            </a:r>
          </a:p>
          <a:p>
            <a:pPr lvl="1"/>
            <a:r>
              <a:rPr lang="en-US" smtClean="0"/>
              <a:t>It is of the form:</a:t>
            </a:r>
          </a:p>
          <a:p>
            <a:r>
              <a:rPr lang="en-US" smtClean="0"/>
              <a:t>		&lt; Expression&gt; &lt; operator &gt;  &lt; Expression&gt; 	</a:t>
            </a:r>
          </a:p>
          <a:p>
            <a:r>
              <a:rPr lang="en-US" smtClean="0"/>
              <a:t>		 &lt; Expression&gt; &lt;operator&gt; &lt;subquery&gt;</a:t>
            </a:r>
          </a:p>
          <a:p>
            <a:pPr lvl="1"/>
            <a:r>
              <a:rPr lang="en-US" smtClean="0"/>
              <a:t>The operators used are shown on the next slide:</a:t>
            </a:r>
          </a:p>
          <a:p>
            <a:pPr lvl="1"/>
            <a:r>
              <a:rPr lang="en-US" smtClean="0"/>
              <a:t>	</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r>
              <a:rPr lang="en-US" smtClean="0"/>
              <a:t>contd.</a:t>
            </a:r>
            <a:endParaRPr lang="en-US" dirty="0" smtClean="0"/>
          </a:p>
        </p:txBody>
      </p:sp>
      <p:sp>
        <p:nvSpPr>
          <p:cNvPr id="41991" name="AutoShape 5"/>
          <p:cNvSpPr>
            <a:spLocks noChangeArrowheads="1"/>
          </p:cNvSpPr>
          <p:nvPr/>
        </p:nvSpPr>
        <p:spPr bwMode="auto">
          <a:xfrm>
            <a:off x="1643063" y="5436096"/>
            <a:ext cx="4064000" cy="211694"/>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Candara" pitchFamily="34" charset="0"/>
                <a:cs typeface="Arial" pitchFamily="34" charset="0"/>
              </a:rPr>
              <a:t>WHERE &lt;search condition&gt;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695916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body" idx="1"/>
          </p:nvPr>
        </p:nvSpPr>
        <p:spPr/>
        <p:txBody>
          <a:bodyPr/>
          <a:lstStyle/>
          <a:p>
            <a:r>
              <a:rPr lang="en-US" smtClean="0"/>
              <a:t>The AS Clause:</a:t>
            </a:r>
          </a:p>
          <a:p>
            <a:r>
              <a:rPr lang="en-US" smtClean="0"/>
              <a:t>The AS clause is used to give a different column heading (other than column name ) to one or more columns used in the select statement. It follows the column name, and can be used for one or more columns. </a:t>
            </a:r>
          </a:p>
          <a:p>
            <a:r>
              <a:rPr lang="en-US" smtClean="0"/>
              <a:t>The AS keyword is optional.</a:t>
            </a:r>
          </a:p>
          <a:p>
            <a:r>
              <a:rPr lang="en-US" smtClean="0"/>
              <a:t>The clause is of the form:</a:t>
            </a:r>
          </a:p>
          <a:p>
            <a:endParaRPr lang="en-US" smtClean="0"/>
          </a:p>
          <a:p>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dirty="0" smtClean="0"/>
          </a:p>
        </p:txBody>
      </p:sp>
      <p:sp>
        <p:nvSpPr>
          <p:cNvPr id="41991" name="AutoShape 5"/>
          <p:cNvSpPr>
            <a:spLocks noChangeArrowheads="1"/>
          </p:cNvSpPr>
          <p:nvPr/>
        </p:nvSpPr>
        <p:spPr bwMode="auto">
          <a:xfrm>
            <a:off x="1571625" y="5292080"/>
            <a:ext cx="4064000" cy="731520"/>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Select column1  heading1, column2   as  heading1, column3 as “heading3 contains space” from </a:t>
            </a:r>
            <a:r>
              <a:rPr lang="en-US" sz="1100" dirty="0" err="1">
                <a:latin typeface="Arial" panose="020B0604020202020204" pitchFamily="34" charset="0"/>
                <a:cs typeface="Arial" panose="020B0604020202020204" pitchFamily="34" charset="0"/>
              </a:rPr>
              <a:t>table_name</a:t>
            </a:r>
            <a:endParaRPr lang="en-US" sz="1100"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8238486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p:cNvSpPr>
            <a:spLocks noGrp="1" noChangeArrowheads="1"/>
          </p:cNvSpPr>
          <p:nvPr>
            <p:ph type="body" idx="1"/>
          </p:nvPr>
        </p:nvSpPr>
        <p:spPr/>
        <p:txBody>
          <a:bodyPr/>
          <a:lstStyle/>
          <a:p>
            <a:r>
              <a:rPr lang="en-US" smtClean="0"/>
              <a:t>Oracle Database store dates in an internal numeric format, representing the century, year, month, day, hours, minutes, and seconds.</a:t>
            </a:r>
          </a:p>
          <a:p>
            <a:r>
              <a:rPr lang="en-US" smtClean="0"/>
              <a:t>The date datatype is covered in detail later.</a:t>
            </a:r>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69135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body" idx="1"/>
          </p:nvPr>
        </p:nvSpPr>
        <p:spPr/>
        <p:txBody>
          <a:bodyPr/>
          <a:lstStyle/>
          <a:p>
            <a:r>
              <a:rPr lang="en-US" smtClean="0"/>
              <a:t>Operators:</a:t>
            </a:r>
          </a:p>
          <a:p>
            <a:r>
              <a:rPr lang="en-US" smtClean="0"/>
              <a:t>Operators are used in “expressions” or “conditional statements”. They show equality, inequality, or a combination of both.  </a:t>
            </a:r>
          </a:p>
          <a:p>
            <a:r>
              <a:rPr lang="en-US" smtClean="0"/>
              <a:t>Operators are of three types: </a:t>
            </a:r>
          </a:p>
          <a:p>
            <a:pPr lvl="1"/>
            <a:r>
              <a:rPr lang="en-US" smtClean="0"/>
              <a:t>mathematical </a:t>
            </a:r>
          </a:p>
          <a:p>
            <a:pPr lvl="1"/>
            <a:r>
              <a:rPr lang="en-US" smtClean="0"/>
              <a:t>logical </a:t>
            </a:r>
          </a:p>
          <a:p>
            <a:pPr lvl="1"/>
            <a:r>
              <a:rPr lang="en-US" smtClean="0"/>
              <a:t>range (comparison) </a:t>
            </a:r>
          </a:p>
          <a:p>
            <a:r>
              <a:rPr lang="en-US" smtClean="0"/>
              <a:t>These operators are mainly used in the WHERE clause, HAVING clause in order to filter the data to be selected.</a:t>
            </a:r>
          </a:p>
          <a:p>
            <a:r>
              <a:rPr lang="en-US" smtClean="0"/>
              <a:t>Mathematical operators: </a:t>
            </a:r>
          </a:p>
          <a:p>
            <a:r>
              <a:rPr lang="en-US" smtClean="0"/>
              <a:t>	These operators add, subtract, multiply, divide, and compare equality of numbers and strings. They are +, -, *, /</a:t>
            </a:r>
          </a:p>
          <a:p>
            <a:r>
              <a:rPr lang="en-US" smtClean="0"/>
              <a:t>Comparison Operators: </a:t>
            </a:r>
          </a:p>
          <a:p>
            <a:r>
              <a:rPr lang="en-US" smtClean="0"/>
              <a:t>	These operators are used to compare the column data with specific values in a condition. “Comparison Operators” are also used along with the “SELECT statement” to filter data based on specific conditions. The table in the slide describes each Comparison operator. Comparison operators indicate how the data should relate to the given search value.</a:t>
            </a:r>
          </a:p>
          <a:p>
            <a:r>
              <a:rPr lang="en-US" smtClean="0"/>
              <a:t>Logical Operators:</a:t>
            </a:r>
          </a:p>
          <a:p>
            <a:r>
              <a:rPr lang="en-US" smtClean="0"/>
              <a:t>	There are three Logical Operators namely AND, OR and NOT. These operators compare two conditions at a time to determine whether a row can be selected for the output or not. When retrieving data by using a SELECT statement, you can use logical operators in the WHERE clause. This allows you to combine more than one condition. </a:t>
            </a:r>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3027490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93147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6295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05869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body" idx="1"/>
          </p:nvPr>
        </p:nvSpPr>
        <p:spPr/>
        <p:txBody>
          <a:bodyPr/>
          <a:lstStyle/>
          <a:p>
            <a:r>
              <a:rPr lang="en-US" smtClean="0"/>
              <a:t>IN predicate:</a:t>
            </a:r>
          </a:p>
          <a:p>
            <a:r>
              <a:rPr lang="en-US" smtClean="0"/>
              <a:t>It is of the form:</a:t>
            </a:r>
          </a:p>
          <a:p>
            <a:r>
              <a:rPr lang="en-US" smtClean="0"/>
              <a:t>	&lt;Expression&gt; IN &lt;LIST&gt;</a:t>
            </a:r>
          </a:p>
          <a:p>
            <a:r>
              <a:rPr lang="en-US" smtClean="0"/>
              <a:t>	&lt;Expression&gt; IN &lt;SUBQUERY&gt;</a:t>
            </a:r>
          </a:p>
          <a:p>
            <a:endParaRPr lang="en-US" smtClean="0"/>
          </a:p>
          <a:p>
            <a:r>
              <a:rPr lang="en-US" smtClean="0"/>
              <a:t>The data types should match. </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3977940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type="body" idx="1"/>
          </p:nvPr>
        </p:nvSpPr>
        <p:spPr/>
        <p:txBody>
          <a:bodyPr/>
          <a:lstStyle/>
          <a:p>
            <a:r>
              <a:rPr lang="en-US" smtClean="0"/>
              <a:t>LIKE predicate:</a:t>
            </a:r>
          </a:p>
          <a:p>
            <a:r>
              <a:rPr lang="en-US" smtClean="0"/>
              <a:t>It is of the form:</a:t>
            </a:r>
          </a:p>
          <a:p>
            <a:r>
              <a:rPr lang="en-US" smtClean="0"/>
              <a:t>	&lt;COLUMN &gt; LIKE &lt; PATTERN&gt;</a:t>
            </a:r>
          </a:p>
          <a:p>
            <a:r>
              <a:rPr lang="en-US" smtClean="0"/>
              <a:t>The pattern contains a search string along with other special characters % and  _. The  % character represents a string of any length where as _ (underscore) represents exactly one character.</a:t>
            </a:r>
          </a:p>
          <a:p>
            <a:r>
              <a:rPr lang="en-US" smtClean="0"/>
              <a:t>A pattern %XYZ% means search has to be made for string XYZ in any position. A pattern '_XYZ%' means search has to be made for string XYZ in position 2 to 4.</a:t>
            </a:r>
          </a:p>
          <a:p>
            <a:r>
              <a:rPr lang="en-US" smtClean="0"/>
              <a:t>To search for characters % and  _ in the string itself we have to use an “escape” character.  </a:t>
            </a:r>
          </a:p>
          <a:p>
            <a:r>
              <a:rPr lang="en-US" smtClean="0"/>
              <a:t>	For example: To search for string NOT_APP in column status, we have to use the form Status like 'NOT\_APP' ESCAPE '\' </a:t>
            </a:r>
          </a:p>
          <a:p>
            <a:r>
              <a:rPr lang="en-US" smtClean="0"/>
              <a:t>The use of  \ as escape character is purely arbitrary.</a:t>
            </a:r>
          </a:p>
          <a:p>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43474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p:txBody>
          <a:bodyPr/>
          <a:lstStyle/>
          <a:p>
            <a:r>
              <a:rPr lang="en-US" altLang="en-US" smtClean="0"/>
              <a:t>ALTER TABLE – Add clause:</a:t>
            </a:r>
          </a:p>
          <a:p>
            <a:r>
              <a:rPr lang="en-US" altLang="en-US" smtClean="0"/>
              <a:t>The ADD clause allows to add a column or constraint. You can also add multiple columns in one statement separated by comma.</a:t>
            </a:r>
          </a:p>
          <a:p>
            <a:r>
              <a:rPr lang="en-US" altLang="en-US" smtClean="0"/>
              <a:t>A column with constraints can also be added as shown in the following example:</a:t>
            </a:r>
            <a:endParaRPr lang="en-US" altLang="en-US" smtClean="0"/>
          </a:p>
        </p:txBody>
      </p:sp>
      <p:sp>
        <p:nvSpPr>
          <p:cNvPr id="100356" name="AutoShape 5"/>
          <p:cNvSpPr>
            <a:spLocks noChangeArrowheads="1"/>
          </p:cNvSpPr>
          <p:nvPr/>
        </p:nvSpPr>
        <p:spPr bwMode="auto">
          <a:xfrm>
            <a:off x="1565437" y="5148064"/>
            <a:ext cx="4276725" cy="8001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lnSpc>
                <a:spcPct val="135000"/>
              </a:lnSpc>
            </a:pPr>
            <a:r>
              <a:rPr lang="en-US" altLang="en-US" sz="1100"/>
              <a:t>ALTER TABLE Department_Master</a:t>
            </a:r>
          </a:p>
          <a:p>
            <a:pPr lvl="1" eaLnBrk="1" hangingPunct="1">
              <a:lnSpc>
                <a:spcPct val="135000"/>
              </a:lnSpc>
            </a:pPr>
            <a:r>
              <a:rPr lang="en-US" altLang="en-US" sz="1100"/>
              <a:t>ADD (dept_name varchar2(10) NOT NULL);</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2740717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body" idx="1"/>
          </p:nvPr>
        </p:nvSpPr>
        <p:spPr/>
        <p:txBody>
          <a:bodyPr/>
          <a:lstStyle/>
          <a:p>
            <a:r>
              <a:rPr lang="en-US" dirty="0" smtClean="0"/>
              <a:t>Retrieval of Constant values by using Dual Table</a:t>
            </a:r>
          </a:p>
          <a:p>
            <a:r>
              <a:rPr lang="en-US" dirty="0" smtClean="0"/>
              <a:t>A “dual” is a table, which is created by Oracle along with the data dictionary. It consists of exactly one column, whose name is dummy, and one record. The value of that record is X.</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owner of dual is SYS. However, “dual” can be accessed by every user. </a:t>
            </a:r>
          </a:p>
          <a:p>
            <a:endParaRPr lang="en-US" dirty="0" smtClean="0"/>
          </a:p>
          <a:p>
            <a:r>
              <a:rPr lang="en-US" dirty="0" smtClean="0"/>
              <a:t>As “dual” contains exactly one row (unless someone has fiddled with it), it is guaranteed to return exactly one row in SELECT statements.  </a:t>
            </a:r>
          </a:p>
          <a:p>
            <a:endParaRPr lang="en-US" dirty="0" smtClean="0"/>
          </a:p>
          <a:p>
            <a:endParaRPr lang="en-US" dirty="0" smtClean="0"/>
          </a:p>
          <a:p>
            <a:r>
              <a:rPr lang="en-US" dirty="0" smtClean="0"/>
              <a:t>For example, you can use it for math:</a:t>
            </a:r>
          </a:p>
          <a:p>
            <a:endParaRPr lang="en-US" dirty="0" smtClean="0"/>
          </a:p>
          <a:p>
            <a:endParaRPr lang="en-US" dirty="0" smtClean="0"/>
          </a:p>
          <a:p>
            <a:r>
              <a:rPr lang="en-US" dirty="0" smtClean="0"/>
              <a:t>And, you can use it to increment sequences:</a:t>
            </a:r>
          </a:p>
          <a:p>
            <a:endParaRPr lang="en-US" dirty="0" smtClean="0"/>
          </a:p>
          <a:p>
            <a:endParaRPr lang="en-US" dirty="0" smtClean="0"/>
          </a:p>
          <a:p>
            <a:endParaRPr lang="en-US" dirty="0" smtClean="0"/>
          </a:p>
          <a:p>
            <a:endParaRPr lang="en-US" dirty="0" smtClean="0"/>
          </a:p>
        </p:txBody>
      </p:sp>
      <p:sp>
        <p:nvSpPr>
          <p:cNvPr id="6" name="AutoShape 4"/>
          <p:cNvSpPr>
            <a:spLocks noChangeArrowheads="1"/>
          </p:cNvSpPr>
          <p:nvPr/>
        </p:nvSpPr>
        <p:spPr bwMode="auto">
          <a:xfrm>
            <a:off x="1571625" y="4985530"/>
            <a:ext cx="4064000" cy="1136985"/>
          </a:xfrm>
          <a:prstGeom prst="roundRect">
            <a:avLst>
              <a:gd name="adj" fmla="val 16667"/>
            </a:avLst>
          </a:prstGeom>
          <a:noFill/>
          <a:ln w="19050">
            <a:solidFill>
              <a:schemeClr val="tx1"/>
            </a:solidFill>
            <a:round/>
            <a:headEnd/>
            <a:tailEnd/>
          </a:ln>
        </p:spPr>
        <p:txBody>
          <a:bodyPr lIns="96661" tIns="48331" rIns="96661" bIns="48331" anchor="ctr"/>
          <a:lstStyle/>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SQL&gt;</a:t>
            </a:r>
            <a:r>
              <a:rPr lang="en-US" sz="1000" dirty="0" err="1">
                <a:latin typeface="Arial" panose="020B0604020202020204" pitchFamily="34" charset="0"/>
                <a:cs typeface="Arial" panose="020B0604020202020204" pitchFamily="34" charset="0"/>
              </a:rPr>
              <a:t>desc</a:t>
            </a:r>
            <a:r>
              <a:rPr lang="en-US" sz="1000" dirty="0">
                <a:latin typeface="Arial" panose="020B0604020202020204" pitchFamily="34" charset="0"/>
                <a:cs typeface="Arial" panose="020B0604020202020204" pitchFamily="34" charset="0"/>
              </a:rPr>
              <a:t> dual;</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Name			Null? 	Type</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DUMMY     			VARCHAR2(1)</a:t>
            </a:r>
          </a:p>
          <a:p>
            <a:pPr lvl="1">
              <a:tabLst>
                <a:tab pos="966612" algn="l"/>
                <a:tab pos="1456631" algn="l"/>
                <a:tab pos="1933224" algn="l"/>
                <a:tab pos="2423243" algn="l"/>
                <a:tab pos="2899837" algn="l"/>
                <a:tab pos="3025698" algn="l"/>
              </a:tabLst>
            </a:pPr>
            <a:r>
              <a:rPr lang="en-US" sz="1000" dirty="0" err="1">
                <a:latin typeface="Arial" panose="020B0604020202020204" pitchFamily="34" charset="0"/>
                <a:cs typeface="Arial" panose="020B0604020202020204" pitchFamily="34" charset="0"/>
              </a:rPr>
              <a:t>Sql</a:t>
            </a:r>
            <a:r>
              <a:rPr lang="en-US" sz="1000" dirty="0">
                <a:latin typeface="Arial" panose="020B0604020202020204" pitchFamily="34" charset="0"/>
                <a:cs typeface="Arial" panose="020B0604020202020204" pitchFamily="34" charset="0"/>
              </a:rPr>
              <a:t>&gt;Select * from dual;</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D</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X</a:t>
            </a:r>
          </a:p>
        </p:txBody>
      </p:sp>
      <p:sp>
        <p:nvSpPr>
          <p:cNvPr id="7" name="AutoShape 5"/>
          <p:cNvSpPr>
            <a:spLocks noChangeArrowheads="1"/>
          </p:cNvSpPr>
          <p:nvPr/>
        </p:nvSpPr>
        <p:spPr bwMode="auto">
          <a:xfrm>
            <a:off x="1570860" y="7664139"/>
            <a:ext cx="4064000" cy="211693"/>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SQL&gt;SELECT (319/212)+10 FROM DUAL;</a:t>
            </a:r>
          </a:p>
        </p:txBody>
      </p:sp>
      <p:sp>
        <p:nvSpPr>
          <p:cNvPr id="8" name="AutoShape 7"/>
          <p:cNvSpPr>
            <a:spLocks noChangeArrowheads="1"/>
          </p:cNvSpPr>
          <p:nvPr/>
        </p:nvSpPr>
        <p:spPr bwMode="auto">
          <a:xfrm>
            <a:off x="1590407" y="7007533"/>
            <a:ext cx="4064000" cy="211693"/>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SQL&gt;select </a:t>
            </a:r>
            <a:r>
              <a:rPr lang="en-US" sz="1100" dirty="0" err="1">
                <a:latin typeface="Arial" panose="020B0604020202020204" pitchFamily="34" charset="0"/>
                <a:cs typeface="Arial" panose="020B0604020202020204" pitchFamily="34" charset="0"/>
              </a:rPr>
              <a:t>sysdate</a:t>
            </a:r>
            <a:r>
              <a:rPr lang="en-US" sz="1100" dirty="0">
                <a:latin typeface="Arial" panose="020B0604020202020204" pitchFamily="34" charset="0"/>
                <a:cs typeface="Arial" panose="020B0604020202020204" pitchFamily="34" charset="0"/>
              </a:rPr>
              <a:t> from dual;</a:t>
            </a:r>
          </a:p>
        </p:txBody>
      </p:sp>
      <p:sp>
        <p:nvSpPr>
          <p:cNvPr id="9" name="AutoShape 6"/>
          <p:cNvSpPr>
            <a:spLocks noChangeArrowheads="1"/>
          </p:cNvSpPr>
          <p:nvPr/>
        </p:nvSpPr>
        <p:spPr bwMode="auto">
          <a:xfrm>
            <a:off x="1643063" y="8224558"/>
            <a:ext cx="3802161" cy="536292"/>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SQL&gt;SELECT </a:t>
            </a:r>
            <a:r>
              <a:rPr lang="en-US" sz="1100" dirty="0" err="1">
                <a:latin typeface="Arial" panose="020B0604020202020204" pitchFamily="34" charset="0"/>
                <a:cs typeface="Arial" panose="020B0604020202020204" pitchFamily="34" charset="0"/>
              </a:rPr>
              <a:t>employee_seq.NEXTVAL</a:t>
            </a:r>
            <a:r>
              <a:rPr lang="en-US" sz="1100" dirty="0">
                <a:latin typeface="Arial" panose="020B0604020202020204" pitchFamily="34" charset="0"/>
                <a:cs typeface="Arial" panose="020B0604020202020204" pitchFamily="34" charset="0"/>
              </a:rPr>
              <a:t> FROM DUAL;</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26760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type="body" idx="1"/>
          </p:nvPr>
        </p:nvSpPr>
        <p:spPr/>
        <p:txBody>
          <a:bodyPr/>
          <a:lstStyle/>
          <a:p>
            <a:r>
              <a:rPr lang="en-US" smtClean="0"/>
              <a:t>The AND operator displays a record if both the first condition and the second condition is true.</a:t>
            </a:r>
          </a:p>
          <a:p>
            <a:r>
              <a:rPr lang="en-US" smtClean="0"/>
              <a:t>One More Example:</a:t>
            </a:r>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Combining Predicates by using Logical Operators:</a:t>
            </a:r>
          </a:p>
          <a:p>
            <a:r>
              <a:rPr lang="en-US" smtClean="0"/>
              <a:t>The predicates can be combined by using logical operators like AND, OR, NOT. The evaluation proceeds from left to right and order of evaluation is:</a:t>
            </a:r>
          </a:p>
          <a:p>
            <a:pPr lvl="1"/>
            <a:r>
              <a:rPr lang="en-US" smtClean="0"/>
              <a:t>* Enclosed in parenthesis</a:t>
            </a:r>
          </a:p>
          <a:p>
            <a:pPr lvl="1"/>
            <a:r>
              <a:rPr lang="en-US" smtClean="0"/>
              <a:t>AND </a:t>
            </a:r>
          </a:p>
          <a:p>
            <a:pPr lvl="1"/>
            <a:r>
              <a:rPr lang="en-US" smtClean="0"/>
              <a:t>OR</a:t>
            </a:r>
            <a:endParaRPr lang="en-US" dirty="0" smtClean="0"/>
          </a:p>
        </p:txBody>
      </p:sp>
      <p:sp>
        <p:nvSpPr>
          <p:cNvPr id="50183" name="AutoShape 5"/>
          <p:cNvSpPr>
            <a:spLocks noChangeArrowheads="1"/>
          </p:cNvSpPr>
          <p:nvPr/>
        </p:nvSpPr>
        <p:spPr bwMode="auto">
          <a:xfrm>
            <a:off x="1643063" y="4860032"/>
            <a:ext cx="4257040" cy="1008112"/>
          </a:xfrm>
          <a:prstGeom prst="roundRect">
            <a:avLst>
              <a:gd name="adj" fmla="val 16667"/>
            </a:avLst>
          </a:prstGeom>
          <a:noFill/>
          <a:ln w="19050">
            <a:solidFill>
              <a:schemeClr val="tx1"/>
            </a:solidFill>
            <a:round/>
            <a:headEnd/>
            <a:tailEnd/>
          </a:ln>
        </p:spPr>
        <p:txBody>
          <a:bodyPr wrap="none" lIns="96661" tIns="48331" rIns="96661" bIns="48331" anchor="ctr"/>
          <a:lstStyle/>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SQL&gt;	SELECT title, </a:t>
            </a:r>
            <a:r>
              <a:rPr lang="en-US" sz="1100" dirty="0" err="1">
                <a:latin typeface="Arial" pitchFamily="34" charset="0"/>
                <a:cs typeface="Arial" pitchFamily="34" charset="0"/>
              </a:rPr>
              <a:t>pubid</a:t>
            </a:r>
            <a:r>
              <a:rPr lang="en-US" sz="1100" dirty="0">
                <a:latin typeface="Arial" pitchFamily="34" charset="0"/>
                <a:cs typeface="Arial" pitchFamily="34" charset="0"/>
              </a:rPr>
              <a:t>, category</a:t>
            </a:r>
          </a:p>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	2	FROM books</a:t>
            </a:r>
          </a:p>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	3	WHERE </a:t>
            </a:r>
            <a:r>
              <a:rPr lang="en-US" sz="1100" dirty="0" err="1">
                <a:latin typeface="Arial" pitchFamily="34" charset="0"/>
                <a:cs typeface="Arial" pitchFamily="34" charset="0"/>
              </a:rPr>
              <a:t>pubid</a:t>
            </a:r>
            <a:r>
              <a:rPr lang="en-US" sz="1100" dirty="0">
                <a:latin typeface="Arial" pitchFamily="34" charset="0"/>
                <a:cs typeface="Arial" pitchFamily="34" charset="0"/>
              </a:rPr>
              <a:t> = 3 </a:t>
            </a:r>
          </a:p>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	4	AND category = 'COMPUTER';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3804208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body" idx="1"/>
          </p:nvPr>
        </p:nvSpPr>
        <p:spPr/>
        <p:txBody>
          <a:bodyPr/>
          <a:lstStyle/>
          <a:p>
            <a:r>
              <a:rPr lang="en-US" smtClean="0"/>
              <a:t>The OR operator displays a record if either the first condition or the second condition is true.</a:t>
            </a:r>
          </a:p>
          <a:p>
            <a:r>
              <a:rPr lang="en-US" smtClean="0"/>
              <a:t>You can also combine AND and OR as shown in above example. (use parenthesis to form complex expressions). </a:t>
            </a:r>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8758956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body" idx="1"/>
          </p:nvPr>
        </p:nvSpPr>
        <p:spPr/>
        <p:txBody>
          <a:bodyPr/>
          <a:lstStyle/>
          <a:p>
            <a:r>
              <a:rPr lang="en-US" smtClean="0"/>
              <a:t>Note: NOT is a negation operator.</a:t>
            </a:r>
          </a:p>
          <a:p>
            <a:endParaRPr lang="en-US" smtClean="0"/>
          </a:p>
          <a:p>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6718215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5"/>
          <p:cNvSpPr>
            <a:spLocks noGrp="1" noChangeArrowheads="1"/>
          </p:cNvSpPr>
          <p:nvPr>
            <p:ph type="body" idx="1"/>
          </p:nvPr>
        </p:nvSpPr>
        <p:spPr/>
        <p:txBody>
          <a:bodyPr/>
          <a:lstStyle/>
          <a:p>
            <a:r>
              <a:rPr lang="en-US" smtClean="0"/>
              <a:t>NULL predicate:</a:t>
            </a:r>
          </a:p>
          <a:p>
            <a:r>
              <a:rPr lang="en-US" smtClean="0"/>
              <a:t>The NULL predicate specifies a test for NULL values. The form for NULL predicate is:</a:t>
            </a:r>
          </a:p>
          <a:p>
            <a:r>
              <a:rPr lang="en-US" smtClean="0"/>
              <a:t>	&lt; COLUMN SPECIFICATION &gt; IS NULL.</a:t>
            </a:r>
          </a:p>
          <a:p>
            <a:r>
              <a:rPr lang="en-US" smtClean="0"/>
              <a:t>	&lt; COLUMN SPECIFICATION &gt; IS NOT NULL.</a:t>
            </a:r>
          </a:p>
          <a:p>
            <a:r>
              <a:rPr lang="en-US" smtClean="0"/>
              <a:t>	&lt; COLUMN SPECIFICATION &gt; IS NULL returns TRUE only when column has NULL values.</a:t>
            </a:r>
          </a:p>
          <a:p>
            <a:r>
              <a:rPr lang="en-US" smtClean="0"/>
              <a:t>	&lt;COLUMN&gt; = NULL cannot be used to compare null values.</a:t>
            </a:r>
          </a:p>
          <a:p>
            <a:endParaRPr lang="en-US" smtClean="0"/>
          </a:p>
          <a:p>
            <a:endParaRPr lang="en-US" smtClean="0"/>
          </a:p>
          <a:p>
            <a:endParaRPr lang="en-US" smtClean="0"/>
          </a:p>
          <a:p>
            <a:r>
              <a:rPr lang="en-US" smtClean="0"/>
              <a:t>	</a:t>
            </a:r>
          </a:p>
          <a:p>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7361001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body" idx="1"/>
          </p:nvPr>
        </p:nvSpPr>
        <p:spPr/>
        <p:txBody>
          <a:bodyPr/>
          <a:lstStyle/>
          <a:p>
            <a:r>
              <a:rPr lang="en-US" smtClean="0"/>
              <a:t>Operator Precedence:</a:t>
            </a:r>
          </a:p>
          <a:p>
            <a:r>
              <a:rPr lang="en-US" smtClean="0"/>
              <a:t>When a complex expression has multiple operators, the operator precedence (or order of execution of operators) determines the sequence in which the operations are performed. </a:t>
            </a:r>
          </a:p>
          <a:p>
            <a:r>
              <a:rPr lang="en-US" smtClean="0"/>
              <a:t>The order of execution can significantly affect the resulting value.</a:t>
            </a:r>
          </a:p>
          <a:p>
            <a:r>
              <a:rPr lang="en-US" smtClean="0"/>
              <a:t>The operators have the precedence levels as shown in the table given in the slide. </a:t>
            </a:r>
          </a:p>
          <a:p>
            <a:r>
              <a:rPr lang="en-US" smtClean="0"/>
              <a:t>An operator on higher levels is evaluated before an operator on lower level. </a:t>
            </a:r>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5448004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4"/>
          <p:cNvSpPr>
            <a:spLocks noChangeArrowheads="1"/>
          </p:cNvSpPr>
          <p:nvPr/>
        </p:nvSpPr>
        <p:spPr bwMode="auto">
          <a:xfrm>
            <a:off x="1661773" y="4067944"/>
            <a:ext cx="4481852" cy="4162187"/>
          </a:xfrm>
          <a:prstGeom prst="rect">
            <a:avLst/>
          </a:prstGeom>
          <a:noFill/>
          <a:ln w="9525">
            <a:noFill/>
            <a:miter lim="800000"/>
            <a:headEnd/>
            <a:tailEnd/>
          </a:ln>
        </p:spPr>
        <p:txBody>
          <a:bodyPr lIns="96661" tIns="48331" rIns="96661" bIns="48331"/>
          <a:lstStyle/>
          <a:p>
            <a:pPr marL="241653" indent="-241653">
              <a:spcBef>
                <a:spcPct val="30000"/>
              </a:spcBef>
            </a:pPr>
            <a:r>
              <a:rPr lang="en-US" sz="1100" b="1" u="sng" dirty="0">
                <a:latin typeface="Arial" pitchFamily="34" charset="0"/>
                <a:cs typeface="Arial" pitchFamily="34" charset="0"/>
              </a:rPr>
              <a:t>The Order By Clause</a:t>
            </a:r>
            <a:r>
              <a:rPr lang="en-US" sz="1100" b="1" dirty="0">
                <a:latin typeface="Arial" pitchFamily="34" charset="0"/>
                <a:cs typeface="Arial" pitchFamily="34" charset="0"/>
              </a:rPr>
              <a:t>:</a:t>
            </a:r>
          </a:p>
          <a:p>
            <a:pPr marL="201378" indent="-201378">
              <a:spcBef>
                <a:spcPct val="30000"/>
              </a:spcBef>
              <a:buFontTx/>
              <a:buChar char="•"/>
            </a:pPr>
            <a:r>
              <a:rPr lang="en-US" sz="1100" dirty="0">
                <a:latin typeface="Arial" pitchFamily="34" charset="0"/>
                <a:cs typeface="Arial" pitchFamily="34" charset="0"/>
              </a:rPr>
              <a:t>A query with its various clauses  (FROM, WHERE, GROUP BY, HAVING) determines the rows to be selected and the columns. The order of rows is not fixed unless an ORDER BY clause is given.</a:t>
            </a:r>
          </a:p>
          <a:p>
            <a:pPr marL="201378" indent="-201378">
              <a:spcBef>
                <a:spcPct val="30000"/>
              </a:spcBef>
              <a:buFontTx/>
              <a:buChar char="•"/>
            </a:pPr>
            <a:r>
              <a:rPr lang="en-US" sz="1100" dirty="0">
                <a:latin typeface="Arial" pitchFamily="34" charset="0"/>
                <a:cs typeface="Arial" pitchFamily="34" charset="0"/>
              </a:rPr>
              <a:t>An ORDER BY clause is of the form:</a:t>
            </a:r>
          </a:p>
          <a:p>
            <a:pPr marL="241653" indent="-241653">
              <a:spcBef>
                <a:spcPct val="30000"/>
              </a:spcBef>
              <a:buFontTx/>
              <a:buChar char="•"/>
            </a:pPr>
            <a:endParaRPr lang="en-US" sz="1100" dirty="0">
              <a:solidFill>
                <a:srgbClr val="3F3F3F"/>
              </a:solidFill>
            </a:endParaRPr>
          </a:p>
          <a:p>
            <a:pPr marL="241653" indent="-241653">
              <a:spcBef>
                <a:spcPct val="30000"/>
              </a:spcBef>
              <a:buFontTx/>
              <a:buChar char="•"/>
            </a:pPr>
            <a:endParaRPr lang="en-US" sz="1100" dirty="0">
              <a:solidFill>
                <a:srgbClr val="3F3F3F"/>
              </a:solidFill>
            </a:endParaRPr>
          </a:p>
          <a:p>
            <a:pPr marL="201378" indent="-201378">
              <a:spcBef>
                <a:spcPct val="30000"/>
              </a:spcBef>
              <a:buFontTx/>
              <a:buChar char="•"/>
            </a:pPr>
            <a:r>
              <a:rPr lang="en-US" sz="1100" dirty="0">
                <a:latin typeface="Arial" pitchFamily="34" charset="0"/>
                <a:cs typeface="Arial" pitchFamily="34" charset="0"/>
              </a:rPr>
              <a:t>The columns to be used for ordering are specified by using the “column names” or by specifying the “serial number” of the column in the SELECT list. </a:t>
            </a:r>
          </a:p>
          <a:p>
            <a:pPr marL="201378" indent="-201378">
              <a:spcBef>
                <a:spcPct val="30000"/>
              </a:spcBef>
              <a:buFontTx/>
              <a:buChar char="•"/>
            </a:pPr>
            <a:r>
              <a:rPr lang="en-US" sz="1100" dirty="0">
                <a:latin typeface="Arial" pitchFamily="34" charset="0"/>
                <a:cs typeface="Arial" pitchFamily="34" charset="0"/>
              </a:rPr>
              <a:t>The sort is done on the column in “ascending” or “descending” order. By default the ordering of data is “ascending” order.</a:t>
            </a:r>
          </a:p>
          <a:p>
            <a:pPr marL="201378" indent="-201378">
              <a:spcBef>
                <a:spcPct val="30000"/>
              </a:spcBef>
              <a:buFontTx/>
              <a:buChar char="•"/>
            </a:pPr>
            <a:endParaRPr lang="en-US" sz="1100" dirty="0">
              <a:latin typeface="Arial" pitchFamily="34" charset="0"/>
              <a:cs typeface="Arial" pitchFamily="34" charset="0"/>
            </a:endParaRPr>
          </a:p>
          <a:p>
            <a:pPr marL="201378" indent="-201378">
              <a:spcBef>
                <a:spcPct val="30000"/>
              </a:spcBef>
            </a:pPr>
            <a:r>
              <a:rPr lang="en-US" sz="1100" dirty="0">
                <a:latin typeface="Arial" pitchFamily="34" charset="0"/>
                <a:cs typeface="Arial" pitchFamily="34" charset="0"/>
              </a:rPr>
              <a:t>					       contd.</a:t>
            </a:r>
          </a:p>
        </p:txBody>
      </p:sp>
      <p:sp>
        <p:nvSpPr>
          <p:cNvPr id="57351" name="AutoShape 5"/>
          <p:cNvSpPr>
            <a:spLocks noChangeArrowheads="1"/>
          </p:cNvSpPr>
          <p:nvPr/>
        </p:nvSpPr>
        <p:spPr bwMode="auto">
          <a:xfrm>
            <a:off x="1825625" y="5364088"/>
            <a:ext cx="4064000" cy="211694"/>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itchFamily="34" charset="0"/>
                <a:cs typeface="Arial" pitchFamily="34" charset="0"/>
              </a:rPr>
              <a:t>ORDER BY &lt; Sort  list&gt; ASC/DESC</a:t>
            </a:r>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50873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68345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type="body" idx="1"/>
          </p:nvPr>
        </p:nvSpPr>
        <p:spPr/>
        <p:txBody>
          <a:bodyPr/>
          <a:lstStyle/>
          <a:p>
            <a:r>
              <a:rPr lang="en-US" smtClean="0"/>
              <a:t>The query on the slide sorts the data on both the columns in ascending order which is default. But you could also sort the data in different order for the columns.</a:t>
            </a:r>
          </a:p>
          <a:p>
            <a:r>
              <a:rPr lang="en-US" smtClean="0"/>
              <a:t>For Example in the query given below the data is sorted in ascending order on student_code and dept_code is sorted in descending order</a:t>
            </a:r>
          </a:p>
          <a:p>
            <a:endParaRPr lang="en-US" dirty="0" smtClean="0"/>
          </a:p>
        </p:txBody>
      </p:sp>
      <p:sp>
        <p:nvSpPr>
          <p:cNvPr id="59398" name="AutoShape 4"/>
          <p:cNvSpPr>
            <a:spLocks noChangeArrowheads="1"/>
          </p:cNvSpPr>
          <p:nvPr/>
        </p:nvSpPr>
        <p:spPr bwMode="auto">
          <a:xfrm>
            <a:off x="1612267" y="5148064"/>
            <a:ext cx="4389120" cy="93610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r>
              <a:rPr lang="en-US" sz="1050" dirty="0">
                <a:latin typeface="Arial" panose="020B0604020202020204" pitchFamily="34" charset="0"/>
                <a:cs typeface="Arial" panose="020B0604020202020204" pitchFamily="34" charset="0"/>
              </a:rPr>
              <a:t>SELECT </a:t>
            </a:r>
            <a:r>
              <a:rPr lang="en-US" sz="1050" dirty="0" err="1">
                <a:latin typeface="Arial" panose="020B0604020202020204" pitchFamily="34" charset="0"/>
                <a:cs typeface="Arial" panose="020B0604020202020204" pitchFamily="34" charset="0"/>
              </a:rPr>
              <a:t>Student_Code,Student_Name,Dept_Code,Student_dob</a:t>
            </a:r>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               FROM </a:t>
            </a:r>
            <a:r>
              <a:rPr lang="en-US" sz="1050" dirty="0" err="1">
                <a:latin typeface="Arial" panose="020B0604020202020204" pitchFamily="34" charset="0"/>
                <a:cs typeface="Arial" panose="020B0604020202020204" pitchFamily="34" charset="0"/>
              </a:rPr>
              <a:t>Student_Master</a:t>
            </a:r>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              ORDER BY </a:t>
            </a:r>
            <a:r>
              <a:rPr lang="en-US" sz="1050" dirty="0" err="1">
                <a:latin typeface="Arial" panose="020B0604020202020204" pitchFamily="34" charset="0"/>
                <a:cs typeface="Arial" panose="020B0604020202020204" pitchFamily="34" charset="0"/>
              </a:rPr>
              <a:t>Student_Code,Dept_Code</a:t>
            </a:r>
            <a:r>
              <a:rPr lang="en-US" sz="1050" dirty="0">
                <a:latin typeface="Arial" panose="020B0604020202020204" pitchFamily="34" charset="0"/>
                <a:cs typeface="Arial" panose="020B0604020202020204" pitchFamily="34" charset="0"/>
              </a:rPr>
              <a:t> DESC;</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9702667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p:txBody>
          <a:bodyPr/>
          <a:lstStyle/>
          <a:p>
            <a:r>
              <a:rPr lang="en-US" altLang="en-US" smtClean="0"/>
              <a:t>SQL:1999 Compliant Joins</a:t>
            </a:r>
          </a:p>
          <a:p>
            <a:r>
              <a:rPr lang="en-US" altLang="en-US" smtClean="0"/>
              <a:t>The SQL Compliant joins can obtain the similar results that we have discussed in the previous slides. They differ only in syntax.</a:t>
            </a:r>
          </a:p>
          <a:p>
            <a:r>
              <a:rPr lang="en-US" altLang="en-US" smtClean="0"/>
              <a:t>The SQL compliant joins are supported from Oracle 9i version onwards</a:t>
            </a:r>
          </a:p>
          <a:p>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85135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17308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p:txBody>
          <a:bodyPr/>
          <a:lstStyle/>
          <a:p>
            <a:r>
              <a:rPr lang="en-US" altLang="en-US" smtClean="0"/>
              <a:t>Cross Join</a:t>
            </a:r>
          </a:p>
          <a:p>
            <a:r>
              <a:rPr lang="en-US" altLang="en-US" smtClean="0"/>
              <a:t> The example on the slide create a cross product of the two tables. The query result is same as the following query:</a:t>
            </a:r>
          </a:p>
          <a:p>
            <a:endParaRPr lang="en-US" altLang="en-US" smtClean="0"/>
          </a:p>
          <a:p>
            <a:endParaRPr lang="en-US" altLang="en-US" smtClean="0"/>
          </a:p>
        </p:txBody>
      </p:sp>
      <p:sp>
        <p:nvSpPr>
          <p:cNvPr id="69636" name="AutoShape 4"/>
          <p:cNvSpPr>
            <a:spLocks noChangeArrowheads="1"/>
          </p:cNvSpPr>
          <p:nvPr/>
        </p:nvSpPr>
        <p:spPr bwMode="auto">
          <a:xfrm>
            <a:off x="1524000" y="4860032"/>
            <a:ext cx="3810000" cy="5334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r>
              <a:rPr lang="en-US" altLang="en-US" sz="1000">
                <a:latin typeface="Candara" panose="020E0502030303020204" pitchFamily="34" charset="0"/>
              </a:rPr>
              <a:t>SELECT student_name,dept_name </a:t>
            </a:r>
          </a:p>
          <a:p>
            <a:pPr lvl="1" eaLnBrk="1" hangingPunct="1"/>
            <a:r>
              <a:rPr lang="en-US" altLang="en-US" sz="1000">
                <a:latin typeface="Candara" panose="020E0502030303020204" pitchFamily="34" charset="0"/>
              </a:rPr>
              <a:t>FROM Student_Master, Department_Master;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6122982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p:txBody>
          <a:bodyPr/>
          <a:lstStyle/>
          <a:p>
            <a:r>
              <a:rPr lang="en-US" altLang="en-US" smtClean="0"/>
              <a:t>Natural Join</a:t>
            </a:r>
          </a:p>
          <a:p>
            <a:r>
              <a:rPr lang="en-US" altLang="en-US" smtClean="0"/>
              <a:t>Prior to Oracle 9i, without explicitly specifying the columns of the corresponding tables a join was not possible. With the Natural Join clause, the join can happen automatically based on column names that match in name and datatype.</a:t>
            </a:r>
          </a:p>
          <a:p>
            <a:r>
              <a:rPr lang="en-US" altLang="en-US" smtClean="0"/>
              <a:t>Oracle returns an error if the datatypes of the columns are different though they have the same name.</a:t>
            </a:r>
          </a:p>
          <a:p>
            <a:r>
              <a:rPr lang="en-US" altLang="en-US" smtClean="0"/>
              <a:t>The Natural Join is same as EquiJoin.</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1408753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p:txBody>
          <a:bodyPr/>
          <a:lstStyle/>
          <a:p>
            <a:r>
              <a:rPr lang="en-US" altLang="en-US" smtClean="0"/>
              <a:t>USING clause</a:t>
            </a:r>
          </a:p>
          <a:p>
            <a:r>
              <a:rPr lang="en-US" altLang="en-US" smtClean="0"/>
              <a:t> The NATURAL JOIN returns an error if the datatypes of matching columns are different. In that case the USING clause can be used to specify only those columns on which the join has to done.</a:t>
            </a:r>
          </a:p>
          <a:p>
            <a:r>
              <a:rPr lang="en-US" altLang="en-US" smtClean="0"/>
              <a:t> The NATURAL JOIN and USING clause are mutually exclusive. </a:t>
            </a:r>
          </a:p>
          <a:p>
            <a:r>
              <a:rPr lang="en-US" altLang="en-US" smtClean="0"/>
              <a:t> The column used in USING clause cannot be used in WHERE clause</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5190768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437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p:txBody>
          <a:bodyPr/>
          <a:lstStyle/>
          <a:p>
            <a:r>
              <a:rPr lang="en-US" altLang="en-US" smtClean="0"/>
              <a:t>ON clause</a:t>
            </a:r>
          </a:p>
          <a:p>
            <a:r>
              <a:rPr lang="en-US" altLang="en-US" smtClean="0"/>
              <a:t> With the ON clause you can specify join conditions separate from any other search conditions.</a:t>
            </a:r>
          </a:p>
          <a:p>
            <a:r>
              <a:rPr lang="en-US" altLang="en-US" smtClean="0"/>
              <a:t> The query is readable and easy to understand</a:t>
            </a:r>
          </a:p>
          <a:p>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3792594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p:txBody>
          <a:bodyPr/>
          <a:lstStyle/>
          <a:p>
            <a:r>
              <a:rPr lang="en-US" altLang="en-US" smtClean="0"/>
              <a:t>LEFT, RIGHT and FULL OUTER JOIN</a:t>
            </a:r>
          </a:p>
          <a:p>
            <a:r>
              <a:rPr lang="en-US" altLang="en-US" smtClean="0"/>
              <a:t>The SQL compliant outer join is similar to Oracle proprietary outer join except for the fact that it also has support to perform FULL OUTER JOIN</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938466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67288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39772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p:txBody>
          <a:bodyPr/>
          <a:lstStyle/>
          <a:p>
            <a:r>
              <a:rPr lang="en-US" altLang="en-US" smtClean="0"/>
              <a:t>Sub-queries:</a:t>
            </a:r>
          </a:p>
          <a:p>
            <a:r>
              <a:rPr lang="en-US" altLang="en-US" smtClean="0"/>
              <a:t>As mentioned earlier, since a basic SQL query returns a relation, it can be used to construct composite queries. </a:t>
            </a:r>
          </a:p>
          <a:p>
            <a:r>
              <a:rPr lang="en-US" altLang="en-US" smtClean="0"/>
              <a:t>Such a SQL query, which is nested within another higher level query, is called a “sub-query”. </a:t>
            </a:r>
          </a:p>
          <a:p>
            <a:r>
              <a:rPr lang="en-US" altLang="en-US" smtClean="0"/>
              <a:t>This kind of a nested sub-query is useful in cases, where we need to select rows from tables based on a condition, which depends on the data stored in the table itself.</a:t>
            </a:r>
          </a:p>
          <a:p>
            <a:r>
              <a:rPr lang="en-US" altLang="en-US" smtClean="0"/>
              <a:t>These can be useful when you need to select rows from a table with a condition that depends on data within the table itself.</a:t>
            </a:r>
            <a:endParaRPr lang="en-US" altLang="en-US" smtClean="0"/>
          </a:p>
        </p:txBody>
      </p:sp>
      <p:sp>
        <p:nvSpPr>
          <p:cNvPr id="77828"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Trebuchet MS" panose="020B0603020202020204" pitchFamily="34" charset="0"/>
              </a:rPr>
              <a:t>None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0468917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p:txBody>
          <a:bodyPr/>
          <a:lstStyle/>
          <a:p>
            <a:r>
              <a:rPr lang="en-US" altLang="en-US" smtClean="0"/>
              <a:t>Consider the example given on the slide. We want to find details of students from “Mechanics” department. As you can see two queries are used to resolve these problem. Instead of that you can resolve this problem by combining both the queries into one as shown on the next slide.</a:t>
            </a:r>
            <a:endParaRPr lang="en-US" altLang="en-US" smtClean="0"/>
          </a:p>
        </p:txBody>
      </p:sp>
      <p:sp>
        <p:nvSpPr>
          <p:cNvPr id="78852"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Trebuchet MS" panose="020B0603020202020204" pitchFamily="34" charset="0"/>
              </a:rPr>
              <a:t>None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9385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p:txBody>
          <a:bodyPr/>
          <a:lstStyle/>
          <a:p>
            <a:r>
              <a:rPr lang="en-US" altLang="en-US" smtClean="0"/>
              <a:t>ALTER TABLE- Modify Clause</a:t>
            </a:r>
          </a:p>
          <a:p>
            <a:r>
              <a:rPr lang="en-US" altLang="en-US" smtClean="0"/>
              <a:t>The use of modifying the columns with the Enable | Disable clause are:</a:t>
            </a:r>
          </a:p>
          <a:p>
            <a:r>
              <a:rPr lang="en-US" altLang="en-US" smtClean="0"/>
              <a:t>Can increase “column width” of a character any time.</a:t>
            </a:r>
          </a:p>
          <a:p>
            <a:r>
              <a:rPr lang="en-US" altLang="en-US" smtClean="0"/>
              <a:t>Can increase the “number of digits” in a number at any time.</a:t>
            </a:r>
          </a:p>
          <a:p>
            <a:r>
              <a:rPr lang="en-US" altLang="en-US" smtClean="0"/>
              <a:t>Can increase or decrease the “number of decimal places” in a number column at any time.  Any reduction on “precision” and “scale” can only be on empty columns.</a:t>
            </a:r>
          </a:p>
          <a:p>
            <a:r>
              <a:rPr lang="en-US" altLang="en-US" smtClean="0"/>
              <a:t>Can only add the NOT NULL constraint by using “column constraints”. Rest all other constraints have to be specified as “table constraints”.</a:t>
            </a:r>
          </a:p>
          <a:p>
            <a:endParaRPr lang="en-US" altLang="en-US" smtClean="0"/>
          </a:p>
          <a:p>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6014670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p:txBody>
          <a:bodyPr/>
          <a:lstStyle/>
          <a:p>
            <a:r>
              <a:rPr lang="en-US" altLang="en-US" smtClean="0"/>
              <a:t>The problem is resolved using a one query inside another. The inner query is called as a subquery or nested query. The subquery result is used by the outer query. The subqueries can have more levels of nesting. The innermost query will execute first. The subquery execute only once before the outer query</a:t>
            </a:r>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9695500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p:txBody>
          <a:bodyPr/>
          <a:lstStyle/>
          <a:p>
            <a:endParaRPr lang="en-US" altLang="en-US" smtClean="0"/>
          </a:p>
          <a:p>
            <a:endParaRPr lang="en-US" altLang="en-US" smtClean="0"/>
          </a:p>
        </p:txBody>
      </p:sp>
      <p:sp>
        <p:nvSpPr>
          <p:cNvPr id="80900" name="Text Box 4"/>
          <p:cNvSpPr txBox="1">
            <a:spLocks noChangeArrowheads="1"/>
          </p:cNvSpPr>
          <p:nvPr/>
        </p:nvSpPr>
        <p:spPr bwMode="auto">
          <a:xfrm>
            <a:off x="-33337" y="1000437"/>
            <a:ext cx="13741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latin typeface="Trebuchet MS" panose="020B0603020202020204" pitchFamily="34" charset="0"/>
              </a:rPr>
              <a:t>Tell the participants that in this lesson we will only see subqueries in Select statement clauses.</a:t>
            </a:r>
          </a:p>
          <a:p>
            <a:pPr eaLnBrk="1" hangingPunct="1"/>
            <a:r>
              <a:rPr lang="en-US" altLang="en-US" sz="1000" dirty="0">
                <a:latin typeface="Trebuchet MS" panose="020B0603020202020204" pitchFamily="34" charset="0"/>
              </a:rPr>
              <a:t>Others we will cover later like creating views, creating tables </a:t>
            </a:r>
            <a:r>
              <a:rPr lang="en-US" altLang="en-US" sz="1000" dirty="0" err="1">
                <a:latin typeface="Trebuchet MS" panose="020B0603020202020204" pitchFamily="34" charset="0"/>
              </a:rPr>
              <a:t>etc</a:t>
            </a:r>
            <a:r>
              <a:rPr lang="en-US" altLang="en-US" sz="1000" dirty="0">
                <a:latin typeface="Trebuchet MS" panose="020B0603020202020204" pitchFamily="34" charset="0"/>
              </a:rPr>
              <a:t>…</a:t>
            </a:r>
          </a:p>
        </p:txBody>
      </p:sp>
      <p:sp>
        <p:nvSpPr>
          <p:cNvPr id="80901" name="Text Box 5"/>
          <p:cNvSpPr txBox="1">
            <a:spLocks noChangeArrowheads="1"/>
          </p:cNvSpPr>
          <p:nvPr/>
        </p:nvSpPr>
        <p:spPr bwMode="auto">
          <a:xfrm>
            <a:off x="1571625" y="4139952"/>
            <a:ext cx="4419600"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1100">
                <a:latin typeface="Candara" panose="020E0502030303020204" pitchFamily="34" charset="0"/>
              </a:rPr>
              <a:t> When the WHERE clause needs a set of values which can be only obtained from another query, the Sub-query is used. In the WHERE clause it can become a part of the following predicates</a:t>
            </a:r>
          </a:p>
          <a:p>
            <a:pPr lvl="1" eaLnBrk="1" hangingPunct="1">
              <a:buFont typeface="Wingdings" panose="05000000000000000000" pitchFamily="2" charset="2"/>
              <a:buChar char="Ø"/>
            </a:pPr>
            <a:r>
              <a:rPr lang="en-US" altLang="en-US" sz="1100">
                <a:latin typeface="Candara" panose="020E0502030303020204" pitchFamily="34" charset="0"/>
              </a:rPr>
              <a:t>COMPARISON Predicate </a:t>
            </a:r>
          </a:p>
          <a:p>
            <a:pPr lvl="1" eaLnBrk="1" hangingPunct="1">
              <a:buFont typeface="Wingdings" panose="05000000000000000000" pitchFamily="2" charset="2"/>
              <a:buChar char="Ø"/>
            </a:pPr>
            <a:r>
              <a:rPr lang="en-US" altLang="en-US" sz="1100">
                <a:latin typeface="Candara" panose="020E0502030303020204" pitchFamily="34" charset="0"/>
              </a:rPr>
              <a:t>IN Predicate </a:t>
            </a:r>
          </a:p>
          <a:p>
            <a:pPr lvl="1" eaLnBrk="1" hangingPunct="1">
              <a:buFont typeface="Wingdings" panose="05000000000000000000" pitchFamily="2" charset="2"/>
              <a:buChar char="Ø"/>
            </a:pPr>
            <a:r>
              <a:rPr lang="en-US" altLang="en-US" sz="1100">
                <a:latin typeface="Candara" panose="020E0502030303020204" pitchFamily="34" charset="0"/>
              </a:rPr>
              <a:t>ANY or ALL  Predicate  </a:t>
            </a:r>
          </a:p>
          <a:p>
            <a:pPr lvl="1" eaLnBrk="1" hangingPunct="1">
              <a:buFont typeface="Wingdings" panose="05000000000000000000" pitchFamily="2" charset="2"/>
              <a:buChar char="Ø"/>
            </a:pPr>
            <a:r>
              <a:rPr lang="en-US" altLang="en-US" sz="1100">
                <a:latin typeface="Candara" panose="020E0502030303020204" pitchFamily="34" charset="0"/>
              </a:rPr>
              <a:t>EXISTS Predicate.</a:t>
            </a:r>
          </a:p>
          <a:p>
            <a:pPr eaLnBrk="1" hangingPunct="1">
              <a:buFontTx/>
              <a:buChar char="•"/>
            </a:pPr>
            <a:r>
              <a:rPr lang="en-US" altLang="en-US" sz="1100">
                <a:latin typeface="Candara" panose="020E0502030303020204" pitchFamily="34" charset="0"/>
              </a:rPr>
              <a:t>It can be also used as a part of the condition in the HAVING clause.</a:t>
            </a:r>
          </a:p>
          <a:p>
            <a:pPr eaLnBrk="1" hangingPunct="1">
              <a:spcBef>
                <a:spcPct val="50000"/>
              </a:spcBef>
            </a:pPr>
            <a:endParaRPr lang="en-US" altLang="en-US" sz="1100">
              <a:latin typeface="Candara" panose="020E0502030303020204" pitchFamily="34" charset="0"/>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6743664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p:txBody>
          <a:bodyPr/>
          <a:lstStyle/>
          <a:p>
            <a:r>
              <a:rPr lang="en-US" altLang="en-US" smtClean="0"/>
              <a:t>Sub-queries by using Comparison operators:</a:t>
            </a:r>
          </a:p>
          <a:p>
            <a:r>
              <a:rPr lang="en-US" altLang="en-US" smtClean="0"/>
              <a:t>Sub-queries are divided as “single row” and “multiple row” sub-queries. While single row comparison operators (=, &gt;, &gt;=, &lt;, &lt;=, &lt;&gt;) can only be used in single row sub-queries, multiple row sub-queries can use IN, ANY or ALL.</a:t>
            </a:r>
          </a:p>
          <a:p>
            <a:r>
              <a:rPr lang="en-US" altLang="en-US" smtClean="0"/>
              <a:t>For example: The assignment operator (=) compares a single value to another single value. In case a value needs to be compared to a list of values, then the IN predicate is used. The IN predicate helps reduce the need to use multiple OR conditions.</a:t>
            </a:r>
          </a:p>
          <a:p>
            <a:r>
              <a:rPr lang="en-US" altLang="en-US" smtClean="0"/>
              <a:t>The NOT IN predicate is the opposite of the IN predicate. This will select all rows where values do not match the values in the list.</a:t>
            </a:r>
          </a:p>
          <a:p>
            <a:r>
              <a:rPr lang="en-US" altLang="en-US" smtClean="0"/>
              <a:t>The FOR ALL predicate is evaluated as follows:</a:t>
            </a:r>
          </a:p>
          <a:p>
            <a:pPr lvl="1"/>
            <a:r>
              <a:rPr lang="en-US" altLang="en-US" smtClean="0"/>
              <a:t>True if the comparison is true for every value of the list of values.</a:t>
            </a:r>
          </a:p>
          <a:p>
            <a:pPr lvl="1"/>
            <a:r>
              <a:rPr lang="en-US" altLang="en-US" smtClean="0"/>
              <a:t>True if sub-query gives a null set (No values)</a:t>
            </a:r>
          </a:p>
          <a:p>
            <a:pPr lvl="1"/>
            <a:r>
              <a:rPr lang="en-US" altLang="en-US" smtClean="0"/>
              <a:t>False if the comparison is false for one or more of the list of values generated by the sub-query.</a:t>
            </a:r>
          </a:p>
          <a:p>
            <a:r>
              <a:rPr lang="en-US" altLang="en-US" smtClean="0"/>
              <a:t>The FOR  ANY predicate is evaluated as follows</a:t>
            </a:r>
          </a:p>
          <a:p>
            <a:pPr lvl="1"/>
            <a:r>
              <a:rPr lang="en-US" altLang="en-US" smtClean="0"/>
              <a:t>True if the comparison is true for one or more values generated by the sub-query.</a:t>
            </a:r>
          </a:p>
          <a:p>
            <a:pPr lvl="1"/>
            <a:r>
              <a:rPr lang="en-US" altLang="en-US" smtClean="0"/>
              <a:t>False if sub-query gives a null set (No values).</a:t>
            </a:r>
          </a:p>
          <a:p>
            <a:pPr lvl="1"/>
            <a:r>
              <a:rPr lang="en-US" altLang="en-US" smtClean="0"/>
              <a:t>False if the comparison is false for every value of the list of values generated by the sub-query.</a:t>
            </a:r>
            <a:endParaRPr lang="en-US" altLang="en-US" smtClean="0"/>
          </a:p>
        </p:txBody>
      </p:sp>
      <p:sp>
        <p:nvSpPr>
          <p:cNvPr id="81924"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Trebuchet MS" panose="020B0603020202020204" pitchFamily="34" charset="0"/>
              </a:rPr>
              <a:t>None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0723223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p:txBody>
          <a:bodyPr/>
          <a:lstStyle/>
          <a:p>
            <a:r>
              <a:rPr lang="en-US" altLang="en-US" smtClean="0"/>
              <a:t> For Single Row Subquery the sub-query should result in one value of the same data type as the left-hand side.</a:t>
            </a:r>
          </a:p>
          <a:p>
            <a:r>
              <a:rPr lang="en-US" altLang="en-US" smtClean="0"/>
              <a:t>Similarly for Multiple Row Subquery the list of values generated by the sub-query should be of same data type as the left-hand side </a:t>
            </a:r>
          </a:p>
          <a:p>
            <a:r>
              <a:rPr lang="en-US" altLang="en-US" smtClean="0"/>
              <a:t> The slide above shows examples of Subqueries. The first query is an example of Single Row Subquery and the second is an example of Multiple row Subquery</a:t>
            </a:r>
            <a:endParaRPr lang="en-US" altLang="en-US" smtClean="0"/>
          </a:p>
        </p:txBody>
      </p:sp>
      <p:sp>
        <p:nvSpPr>
          <p:cNvPr id="82948"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Trebuchet MS" panose="020B0603020202020204" pitchFamily="34" charset="0"/>
              </a:rPr>
              <a:t>None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1532660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75256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2950694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8244"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1: A,B,C</a:t>
            </a:r>
          </a:p>
          <a:p>
            <a:pPr eaLnBrk="1" hangingPunct="1">
              <a:spcBef>
                <a:spcPct val="0"/>
              </a:spcBef>
            </a:pPr>
            <a:r>
              <a:rPr lang="en-US" altLang="en-US">
                <a:latin typeface="Trebuchet MS" pitchFamily="34" charset="0"/>
                <a:ea typeface="MS PGothic" pitchFamily="34" charset="-128"/>
              </a:rPr>
              <a:t>Question 2: B</a:t>
            </a:r>
          </a:p>
        </p:txBody>
      </p:sp>
    </p:spTree>
    <p:extLst>
      <p:ext uri="{BB962C8B-B14F-4D97-AF65-F5344CB8AC3E}">
        <p14:creationId xmlns:p14="http://schemas.microsoft.com/office/powerpoint/2010/main" val="20155818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8244"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1: A,B,C</a:t>
            </a:r>
          </a:p>
          <a:p>
            <a:pPr eaLnBrk="1" hangingPunct="1">
              <a:spcBef>
                <a:spcPct val="0"/>
              </a:spcBef>
            </a:pPr>
            <a:r>
              <a:rPr lang="en-US" altLang="en-US">
                <a:latin typeface="Trebuchet MS" pitchFamily="34" charset="0"/>
                <a:ea typeface="MS PGothic" pitchFamily="34" charset="-128"/>
              </a:rPr>
              <a:t>Question 2: B</a:t>
            </a:r>
          </a:p>
        </p:txBody>
      </p:sp>
    </p:spTree>
    <p:extLst>
      <p:ext uri="{BB962C8B-B14F-4D97-AF65-F5344CB8AC3E}">
        <p14:creationId xmlns:p14="http://schemas.microsoft.com/office/powerpoint/2010/main" val="16787755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8244"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1: A,B,C</a:t>
            </a:r>
          </a:p>
          <a:p>
            <a:pPr eaLnBrk="1" hangingPunct="1">
              <a:spcBef>
                <a:spcPct val="0"/>
              </a:spcBef>
            </a:pPr>
            <a:r>
              <a:rPr lang="en-US" altLang="en-US">
                <a:latin typeface="Trebuchet MS" pitchFamily="34" charset="0"/>
                <a:ea typeface="MS PGothic" pitchFamily="34" charset="-128"/>
              </a:rPr>
              <a:t>Question 2: B</a:t>
            </a:r>
          </a:p>
        </p:txBody>
      </p:sp>
    </p:spTree>
    <p:extLst>
      <p:ext uri="{BB962C8B-B14F-4D97-AF65-F5344CB8AC3E}">
        <p14:creationId xmlns:p14="http://schemas.microsoft.com/office/powerpoint/2010/main" val="2312337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415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p:txBody>
          <a:bodyPr/>
          <a:lstStyle/>
          <a:p>
            <a:r>
              <a:rPr lang="en-US" altLang="en-US" smtClean="0"/>
              <a:t>ALTER TABLE – Drop Clause</a:t>
            </a:r>
          </a:p>
          <a:p>
            <a:r>
              <a:rPr lang="en-US" altLang="en-US" smtClean="0"/>
              <a:t>To remove the PRIMARY KEY constraint on the DEPARTMENT table and drop the associated FOREIGN KEY constraint on the DEPT_CODE column.</a:t>
            </a:r>
          </a:p>
          <a:p>
            <a:endParaRPr lang="en-US" altLang="en-US" smtClean="0"/>
          </a:p>
          <a:p>
            <a:endParaRPr lang="en-US" altLang="en-US" smtClean="0"/>
          </a:p>
          <a:p>
            <a:endParaRPr lang="en-US" altLang="en-US" smtClean="0"/>
          </a:p>
        </p:txBody>
      </p:sp>
      <p:sp>
        <p:nvSpPr>
          <p:cNvPr id="104452" name="AutoShape 5"/>
          <p:cNvSpPr>
            <a:spLocks noChangeArrowheads="1"/>
          </p:cNvSpPr>
          <p:nvPr/>
        </p:nvSpPr>
        <p:spPr bwMode="auto">
          <a:xfrm>
            <a:off x="1643063" y="4860032"/>
            <a:ext cx="4306887" cy="560387"/>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r>
              <a:rPr lang="en-US" altLang="en-US" sz="1100"/>
              <a:t>ALTER TABLE department_master</a:t>
            </a:r>
          </a:p>
          <a:p>
            <a:pPr lvl="1" eaLnBrk="1" hangingPunct="1"/>
            <a:r>
              <a:rPr lang="en-US" altLang="en-US" sz="1100"/>
              <a:t>DROP PRIMARY KEY CASCADE;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171872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410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25495656"/>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615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330876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82666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0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335666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797543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29455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4149284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20454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4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100852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4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190820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18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5690722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786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059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1406091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89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116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65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34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850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1456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33"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28"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4.xml"/><Relationship Id="rId30"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080" name="think-cell Slide" r:id="rId31" imgW="360" imgH="360" progId="">
                  <p:embed/>
                </p:oleObj>
              </mc:Choice>
              <mc:Fallback>
                <p:oleObj name="think-cell Slide" r:id="rId31" imgW="360" imgH="360" progId="">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5"/>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6"/>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7"/>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9"/>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30"/>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3"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4006305918"/>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 id="2147484166" r:id="rId18"/>
    <p:sldLayoutId id="2147484167" r:id="rId19"/>
    <p:sldLayoutId id="2147484168" r:id="rId20"/>
    <p:sldLayoutId id="2147484169" r:id="rId21"/>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9.wmf"/><Relationship Id="rId4" Type="http://schemas.openxmlformats.org/officeDocument/2006/relationships/package" Target="../embeddings/Microsoft_Word_Document1.docx"/></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DBMS Concepts and SQL </a:t>
            </a:r>
          </a:p>
        </p:txBody>
      </p:sp>
      <p:sp>
        <p:nvSpPr>
          <p:cNvPr id="5" name="Subtitle 4"/>
          <p:cNvSpPr>
            <a:spLocks noGrp="1"/>
          </p:cNvSpPr>
          <p:nvPr>
            <p:ph type="subTitle" idx="1"/>
          </p:nvPr>
        </p:nvSpPr>
        <p:spPr/>
        <p:txBody>
          <a:bodyPr/>
          <a:lstStyle/>
          <a:p>
            <a:r>
              <a:rPr lang="en-US" dirty="0"/>
              <a:t>Lesson 04: </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
          <p:cNvSpPr>
            <a:spLocks noGrp="1"/>
          </p:cNvSpPr>
          <p:nvPr>
            <p:ph type="title"/>
          </p:nvPr>
        </p:nvSpPr>
        <p:spPr/>
        <p:txBody>
          <a:bodyPr/>
          <a:lstStyle/>
          <a:p>
            <a:pPr eaLnBrk="1" hangingPunct="1"/>
            <a:r>
              <a:rPr lang="en-US" altLang="en-US" sz="1200" dirty="0">
                <a:solidFill>
                  <a:srgbClr val="000000"/>
                </a:solidFill>
              </a:rPr>
              <a:t>4.1 DDL commands (CREATE, ALTER and DROP)</a:t>
            </a:r>
            <a:r>
              <a:rPr lang="en-US" altLang="en-US" sz="1200" dirty="0" smtClean="0"/>
              <a:t/>
            </a:r>
            <a:br>
              <a:rPr lang="en-US" altLang="en-US" sz="1200" dirty="0" smtClean="0"/>
            </a:br>
            <a:r>
              <a:rPr lang="en-US" altLang="en-US" dirty="0" smtClean="0"/>
              <a:t>Dropping Column</a:t>
            </a:r>
          </a:p>
        </p:txBody>
      </p:sp>
      <p:sp>
        <p:nvSpPr>
          <p:cNvPr id="43011" name="Content Placeholder 5"/>
          <p:cNvSpPr>
            <a:spLocks noGrp="1"/>
          </p:cNvSpPr>
          <p:nvPr>
            <p:ph idx="1"/>
          </p:nvPr>
        </p:nvSpPr>
        <p:spPr/>
        <p:txBody>
          <a:bodyPr/>
          <a:lstStyle/>
          <a:p>
            <a:pPr eaLnBrk="1" hangingPunct="1"/>
            <a:r>
              <a:rPr lang="en-US" altLang="en-US" smtClean="0"/>
              <a:t>Given below are the ways for “Dropping” a column:</a:t>
            </a:r>
          </a:p>
          <a:p>
            <a:pPr lvl="1" eaLnBrk="1" hangingPunct="1"/>
            <a:r>
              <a:rPr lang="en-US" altLang="en-US" smtClean="0"/>
              <a:t>1a.Marking the columns as unused and then later dropping them.</a:t>
            </a:r>
          </a:p>
          <a:p>
            <a:pPr lvl="1" eaLnBrk="1" hangingPunct="1"/>
            <a:r>
              <a:rPr lang="en-US" altLang="en-US" smtClean="0"/>
              <a:t>1b. The following command can be used later to permanently drop the columns.</a:t>
            </a:r>
          </a:p>
          <a:p>
            <a:pPr eaLnBrk="1" hangingPunct="1"/>
            <a:endParaRPr lang="en-US" altLang="en-US" smtClean="0"/>
          </a:p>
        </p:txBody>
      </p:sp>
      <p:sp>
        <p:nvSpPr>
          <p:cNvPr id="11" name="AutoShape 4"/>
          <p:cNvSpPr>
            <a:spLocks noChangeArrowheads="1"/>
          </p:cNvSpPr>
          <p:nvPr/>
        </p:nvSpPr>
        <p:spPr bwMode="auto">
          <a:xfrm>
            <a:off x="381000" y="2971800"/>
            <a:ext cx="7864475" cy="914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defRPr/>
            </a:pPr>
            <a:r>
              <a:rPr lang="en-US" sz="1600">
                <a:solidFill>
                  <a:schemeClr val="tx1"/>
                </a:solidFill>
                <a:latin typeface="+mj-lt"/>
              </a:rPr>
              <a:t>ALTER TABLE staff_master SET UNUSED COLUMN staff_address;</a:t>
            </a:r>
          </a:p>
          <a:p>
            <a:pPr>
              <a:lnSpc>
                <a:spcPct val="135000"/>
              </a:lnSpc>
              <a:defRPr/>
            </a:pPr>
            <a:r>
              <a:rPr lang="en-US" sz="1600">
                <a:solidFill>
                  <a:schemeClr val="tx1"/>
                </a:solidFill>
                <a:latin typeface="+mj-lt"/>
              </a:rPr>
              <a:t>ALTER TABLE staff_master SET UNUSED (staff_sal, hiredate);</a:t>
            </a:r>
          </a:p>
        </p:txBody>
      </p:sp>
      <p:sp>
        <p:nvSpPr>
          <p:cNvPr id="12" name="AutoShape 5"/>
          <p:cNvSpPr>
            <a:spLocks noChangeArrowheads="1"/>
          </p:cNvSpPr>
          <p:nvPr/>
        </p:nvSpPr>
        <p:spPr bwMode="auto">
          <a:xfrm>
            <a:off x="398463" y="4343400"/>
            <a:ext cx="7848600" cy="609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a:solidFill>
                  <a:schemeClr val="tx1"/>
                </a:solidFill>
                <a:latin typeface="+mj-lt"/>
              </a:rPr>
              <a:t>ALTER TABLE emp DROP UNUSED COLUMNS;</a:t>
            </a:r>
          </a:p>
        </p:txBody>
      </p:sp>
    </p:spTree>
    <p:extLst>
      <p:ext uri="{BB962C8B-B14F-4D97-AF65-F5344CB8AC3E}">
        <p14:creationId xmlns:p14="http://schemas.microsoft.com/office/powerpoint/2010/main" val="3306145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4"/>
          <p:cNvSpPr>
            <a:spLocks noGrp="1"/>
          </p:cNvSpPr>
          <p:nvPr>
            <p:ph type="title"/>
          </p:nvPr>
        </p:nvSpPr>
        <p:spPr/>
        <p:txBody>
          <a:bodyPr/>
          <a:lstStyle/>
          <a:p>
            <a:pPr eaLnBrk="1" hangingPunct="1"/>
            <a:r>
              <a:rPr lang="en-US" altLang="en-US" sz="1200" dirty="0">
                <a:solidFill>
                  <a:srgbClr val="000000"/>
                </a:solidFill>
              </a:rPr>
              <a:t>4.1 DDL commands (CREATE, ALTER and DROP)</a:t>
            </a:r>
            <a:r>
              <a:rPr lang="en-US" altLang="en-US" sz="1200" dirty="0" smtClean="0"/>
              <a:t/>
            </a:r>
            <a:br>
              <a:rPr lang="en-US" altLang="en-US" sz="1200" dirty="0" smtClean="0"/>
            </a:br>
            <a:r>
              <a:rPr lang="en-US" altLang="en-US" dirty="0" smtClean="0"/>
              <a:t>Dropping Column</a:t>
            </a:r>
          </a:p>
        </p:txBody>
      </p:sp>
      <p:sp>
        <p:nvSpPr>
          <p:cNvPr id="44035" name="Content Placeholder 5"/>
          <p:cNvSpPr>
            <a:spLocks noGrp="1"/>
          </p:cNvSpPr>
          <p:nvPr>
            <p:ph idx="1"/>
          </p:nvPr>
        </p:nvSpPr>
        <p:spPr/>
        <p:txBody>
          <a:bodyPr/>
          <a:lstStyle/>
          <a:p>
            <a:pPr lvl="1" eaLnBrk="1" hangingPunct="1"/>
            <a:r>
              <a:rPr lang="en-US" altLang="en-US" smtClean="0"/>
              <a:t>Directly dropping the columns.</a:t>
            </a:r>
          </a:p>
          <a:p>
            <a:pPr eaLnBrk="1" hangingPunct="1"/>
            <a:endParaRPr lang="en-US" altLang="en-US" smtClean="0"/>
          </a:p>
        </p:txBody>
      </p:sp>
      <p:sp>
        <p:nvSpPr>
          <p:cNvPr id="10" name="AutoShape 4"/>
          <p:cNvSpPr>
            <a:spLocks noChangeArrowheads="1"/>
          </p:cNvSpPr>
          <p:nvPr/>
        </p:nvSpPr>
        <p:spPr bwMode="auto">
          <a:xfrm>
            <a:off x="762000" y="1905000"/>
            <a:ext cx="6400800" cy="914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a:latin typeface="+mj-lt"/>
              </a:rPr>
              <a:t>ALTER TABLE staff_master DROP COLUMN staff_sal; </a:t>
            </a:r>
          </a:p>
        </p:txBody>
      </p:sp>
    </p:spTree>
    <p:extLst>
      <p:ext uri="{BB962C8B-B14F-4D97-AF65-F5344CB8AC3E}">
        <p14:creationId xmlns:p14="http://schemas.microsoft.com/office/powerpoint/2010/main" val="4103364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title"/>
          </p:nvPr>
        </p:nvSpPr>
        <p:spPr/>
        <p:txBody>
          <a:bodyPr/>
          <a:lstStyle/>
          <a:p>
            <a:pPr eaLnBrk="1" hangingPunct="1"/>
            <a:r>
              <a:rPr lang="en-US" altLang="en-US" sz="1200" dirty="0">
                <a:solidFill>
                  <a:srgbClr val="000000"/>
                </a:solidFill>
              </a:rPr>
              <a:t>4.1 DDL commands (CREATE, ALTER and DROP)</a:t>
            </a:r>
            <a:r>
              <a:rPr lang="en-US" altLang="en-US" sz="1200" dirty="0" smtClean="0"/>
              <a:t/>
            </a:r>
            <a:br>
              <a:rPr lang="en-US" altLang="en-US" sz="1200" dirty="0" smtClean="0"/>
            </a:br>
            <a:r>
              <a:rPr lang="en-US" altLang="en-US" dirty="0" smtClean="0"/>
              <a:t>Drop a Table</a:t>
            </a:r>
          </a:p>
        </p:txBody>
      </p:sp>
      <p:sp>
        <p:nvSpPr>
          <p:cNvPr id="45059" name="Content Placeholder 5"/>
          <p:cNvSpPr>
            <a:spLocks noGrp="1"/>
          </p:cNvSpPr>
          <p:nvPr>
            <p:ph idx="1"/>
          </p:nvPr>
        </p:nvSpPr>
        <p:spPr/>
        <p:txBody>
          <a:bodyPr/>
          <a:lstStyle/>
          <a:p>
            <a:pPr eaLnBrk="1" hangingPunct="1"/>
            <a:r>
              <a:rPr lang="en-US" altLang="en-US" smtClean="0"/>
              <a:t>The DROP TABLE command is used to remove the definition of a table from the database.</a:t>
            </a:r>
          </a:p>
          <a:p>
            <a:pPr eaLnBrk="1" hangingPunct="1"/>
            <a:endParaRPr lang="en-US" altLang="en-US" smtClean="0"/>
          </a:p>
          <a:p>
            <a:pPr eaLnBrk="1" hangingPunct="1"/>
            <a:r>
              <a:rPr lang="en-US" altLang="en-US" smtClean="0"/>
              <a:t>For Example:</a:t>
            </a:r>
          </a:p>
          <a:p>
            <a:pPr eaLnBrk="1" hangingPunct="1"/>
            <a:endParaRPr lang="en-US" altLang="en-US" smtClean="0"/>
          </a:p>
        </p:txBody>
      </p:sp>
      <p:sp>
        <p:nvSpPr>
          <p:cNvPr id="10" name="AutoShape 4"/>
          <p:cNvSpPr>
            <a:spLocks noChangeArrowheads="1"/>
          </p:cNvSpPr>
          <p:nvPr/>
        </p:nvSpPr>
        <p:spPr bwMode="auto">
          <a:xfrm>
            <a:off x="762000" y="3017838"/>
            <a:ext cx="5121275" cy="1981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a:solidFill>
                  <a:schemeClr val="tx1"/>
                </a:solidFill>
                <a:latin typeface="+mj-lt"/>
              </a:rPr>
              <a:t>DROP TABLE staff_master;</a:t>
            </a:r>
          </a:p>
          <a:p>
            <a:pPr lvl="1">
              <a:lnSpc>
                <a:spcPct val="135000"/>
              </a:lnSpc>
              <a:defRPr/>
            </a:pPr>
            <a:endParaRPr lang="fr-FR" sz="1600">
              <a:solidFill>
                <a:schemeClr val="tx1"/>
              </a:solidFill>
              <a:latin typeface="+mj-lt"/>
            </a:endParaRPr>
          </a:p>
          <a:p>
            <a:pPr lvl="1">
              <a:lnSpc>
                <a:spcPct val="135000"/>
              </a:lnSpc>
              <a:defRPr/>
            </a:pPr>
            <a:r>
              <a:rPr lang="fr-FR" sz="1600">
                <a:solidFill>
                  <a:schemeClr val="tx1"/>
                </a:solidFill>
                <a:latin typeface="+mj-lt"/>
              </a:rPr>
              <a:t>DROP TABLE Department_master</a:t>
            </a:r>
          </a:p>
          <a:p>
            <a:pPr lvl="1">
              <a:lnSpc>
                <a:spcPct val="135000"/>
              </a:lnSpc>
              <a:defRPr/>
            </a:pPr>
            <a:r>
              <a:rPr lang="fr-FR" sz="1600">
                <a:solidFill>
                  <a:schemeClr val="tx1"/>
                </a:solidFill>
                <a:latin typeface="+mj-lt"/>
              </a:rPr>
              <a:t>     CASCADE CONSTRAINTS;</a:t>
            </a:r>
            <a:endParaRPr lang="en-US" sz="1600">
              <a:solidFill>
                <a:schemeClr val="tx1"/>
              </a:solidFill>
              <a:latin typeface="+mj-lt"/>
            </a:endParaRPr>
          </a:p>
        </p:txBody>
      </p:sp>
    </p:spTree>
    <p:extLst>
      <p:ext uri="{BB962C8B-B14F-4D97-AF65-F5344CB8AC3E}">
        <p14:creationId xmlns:p14="http://schemas.microsoft.com/office/powerpoint/2010/main" val="2041300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p:txBody>
          <a:bodyPr/>
          <a:lstStyle/>
          <a:p>
            <a:pPr eaLnBrk="1" hangingPunct="1"/>
            <a:r>
              <a:rPr lang="en-US" altLang="en-US" sz="1200" dirty="0">
                <a:solidFill>
                  <a:srgbClr val="000000"/>
                </a:solidFill>
              </a:rPr>
              <a:t>4.2 Constraints</a:t>
            </a:r>
            <a:r>
              <a:rPr lang="en-US" altLang="en-US" sz="1200" dirty="0" smtClean="0"/>
              <a:t/>
            </a:r>
            <a:br>
              <a:rPr lang="en-US" altLang="en-US" sz="1200" dirty="0" smtClean="0"/>
            </a:br>
            <a:r>
              <a:rPr lang="en-US" altLang="en-US" dirty="0" smtClean="0"/>
              <a:t>What is Data Integrity?</a:t>
            </a:r>
          </a:p>
        </p:txBody>
      </p:sp>
      <p:sp>
        <p:nvSpPr>
          <p:cNvPr id="23555" name="Content Placeholder 5"/>
          <p:cNvSpPr>
            <a:spLocks noGrp="1"/>
          </p:cNvSpPr>
          <p:nvPr>
            <p:ph idx="1"/>
          </p:nvPr>
        </p:nvSpPr>
        <p:spPr/>
        <p:txBody>
          <a:bodyPr/>
          <a:lstStyle/>
          <a:p>
            <a:pPr eaLnBrk="1" hangingPunct="1"/>
            <a:r>
              <a:rPr lang="en-US" altLang="en-US" smtClean="0"/>
              <a:t>Data Integrity:</a:t>
            </a:r>
          </a:p>
          <a:p>
            <a:pPr lvl="1" eaLnBrk="1" hangingPunct="1"/>
            <a:r>
              <a:rPr lang="en-US" altLang="en-US" smtClean="0"/>
              <a:t>“Data Integrity” allows to define certain “data quality requirements” that must be met by the data in the database. </a:t>
            </a:r>
          </a:p>
          <a:p>
            <a:pPr lvl="1" eaLnBrk="1" hangingPunct="1"/>
            <a:r>
              <a:rPr lang="en-US" altLang="en-US" smtClean="0"/>
              <a:t>Oracle uses “Integrity Constraints” to prevent invalid data entry into the base tables of the database. </a:t>
            </a:r>
          </a:p>
          <a:p>
            <a:pPr lvl="2" eaLnBrk="1" hangingPunct="1"/>
            <a:r>
              <a:rPr lang="en-US" altLang="en-US" smtClean="0"/>
              <a:t>You can define “Integrity Constraints” to enforce the business rules you want to associate with the information in a database. </a:t>
            </a:r>
          </a:p>
          <a:p>
            <a:pPr lvl="2" eaLnBrk="1" hangingPunct="1"/>
            <a:r>
              <a:rPr lang="en-US" altLang="en-US" smtClean="0"/>
              <a:t>If any of the results of a “DML statement” execution violate an “integrity constraint”, Oracle rolls back the statement and returns an error. </a:t>
            </a:r>
          </a:p>
          <a:p>
            <a:pPr eaLnBrk="1" hangingPunct="1"/>
            <a:endParaRPr lang="en-US" altLang="en-US" smtClean="0"/>
          </a:p>
        </p:txBody>
      </p:sp>
    </p:spTree>
    <p:extLst>
      <p:ext uri="{BB962C8B-B14F-4D97-AF65-F5344CB8AC3E}">
        <p14:creationId xmlns:p14="http://schemas.microsoft.com/office/powerpoint/2010/main" val="2374105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p:txBody>
          <a:bodyPr/>
          <a:lstStyle/>
          <a:p>
            <a:pPr eaLnBrk="1" hangingPunct="1"/>
            <a:r>
              <a:rPr lang="en-US" altLang="en-US" sz="1200" dirty="0">
                <a:solidFill>
                  <a:srgbClr val="000000"/>
                </a:solidFill>
              </a:rPr>
              <a:t>4.2 Constraints</a:t>
            </a:r>
            <a:r>
              <a:rPr lang="en-US" altLang="en-US" sz="1200" dirty="0" smtClean="0"/>
              <a:t/>
            </a:r>
            <a:br>
              <a:rPr lang="en-US" altLang="en-US" sz="1200" dirty="0" smtClean="0"/>
            </a:br>
            <a:r>
              <a:rPr lang="en-US" altLang="en-US" dirty="0" smtClean="0"/>
              <a:t>Advantages</a:t>
            </a:r>
          </a:p>
        </p:txBody>
      </p:sp>
      <p:sp>
        <p:nvSpPr>
          <p:cNvPr id="24579" name="Content Placeholder 5"/>
          <p:cNvSpPr>
            <a:spLocks noGrp="1"/>
          </p:cNvSpPr>
          <p:nvPr>
            <p:ph idx="1"/>
          </p:nvPr>
        </p:nvSpPr>
        <p:spPr/>
        <p:txBody>
          <a:bodyPr/>
          <a:lstStyle/>
          <a:p>
            <a:pPr eaLnBrk="1" hangingPunct="1"/>
            <a:r>
              <a:rPr lang="en-US" altLang="en-US" smtClean="0"/>
              <a:t>Advantages of Integrity Constraints:</a:t>
            </a:r>
          </a:p>
          <a:p>
            <a:pPr lvl="1" eaLnBrk="1" hangingPunct="1"/>
            <a:r>
              <a:rPr lang="en-US" altLang="en-US" smtClean="0"/>
              <a:t>Integrity Constraints have advantages over other alternatives. They are: </a:t>
            </a:r>
          </a:p>
          <a:p>
            <a:pPr lvl="2" eaLnBrk="1" hangingPunct="1"/>
            <a:r>
              <a:rPr lang="en-US" altLang="en-US" smtClean="0"/>
              <a:t>Enforcing “business rules” in the code of a database application. </a:t>
            </a:r>
          </a:p>
          <a:p>
            <a:pPr lvl="2" eaLnBrk="1" hangingPunct="1"/>
            <a:r>
              <a:rPr lang="en-US" altLang="en-US" smtClean="0"/>
              <a:t>Using “stored procedures” to completely control access to data. </a:t>
            </a:r>
          </a:p>
          <a:p>
            <a:pPr lvl="2" eaLnBrk="1" hangingPunct="1"/>
            <a:r>
              <a:rPr lang="en-US" altLang="en-US" smtClean="0"/>
              <a:t>Enforcing “business rules” with triggered stored database procedures. </a:t>
            </a:r>
          </a:p>
          <a:p>
            <a:pPr eaLnBrk="1" hangingPunct="1"/>
            <a:endParaRPr lang="en-US" altLang="en-US" smtClean="0"/>
          </a:p>
        </p:txBody>
      </p:sp>
    </p:spTree>
    <p:extLst>
      <p:ext uri="{BB962C8B-B14F-4D97-AF65-F5344CB8AC3E}">
        <p14:creationId xmlns:p14="http://schemas.microsoft.com/office/powerpoint/2010/main" val="2688256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pPr eaLnBrk="1" hangingPunct="1"/>
            <a:r>
              <a:rPr lang="en-US" altLang="en-US" sz="1200" dirty="0">
                <a:solidFill>
                  <a:srgbClr val="000000"/>
                </a:solidFill>
              </a:rPr>
              <a:t>4.2 Constraints</a:t>
            </a:r>
            <a:r>
              <a:rPr lang="en-US" altLang="en-US" dirty="0" smtClean="0"/>
              <a:t/>
            </a:r>
            <a:br>
              <a:rPr lang="en-US" altLang="en-US" dirty="0" smtClean="0"/>
            </a:br>
            <a:r>
              <a:rPr lang="en-US" altLang="en-US" dirty="0" smtClean="0"/>
              <a:t>Applying Constraints	</a:t>
            </a:r>
          </a:p>
        </p:txBody>
      </p:sp>
      <p:sp>
        <p:nvSpPr>
          <p:cNvPr id="25603" name="Content Placeholder 4"/>
          <p:cNvSpPr>
            <a:spLocks noGrp="1"/>
          </p:cNvSpPr>
          <p:nvPr>
            <p:ph idx="1"/>
          </p:nvPr>
        </p:nvSpPr>
        <p:spPr/>
        <p:txBody>
          <a:bodyPr/>
          <a:lstStyle/>
          <a:p>
            <a:pPr eaLnBrk="1" hangingPunct="1"/>
            <a:r>
              <a:rPr lang="en-US" altLang="en-US" smtClean="0"/>
              <a:t>Constraints can be defined at </a:t>
            </a:r>
          </a:p>
          <a:p>
            <a:pPr lvl="1" eaLnBrk="1" hangingPunct="1"/>
            <a:r>
              <a:rPr lang="en-US" altLang="en-US" smtClean="0"/>
              <a:t>Column Level</a:t>
            </a:r>
          </a:p>
          <a:p>
            <a:pPr eaLnBrk="1" hangingPunct="1"/>
            <a:endParaRPr lang="en-US" altLang="en-US" smtClean="0"/>
          </a:p>
          <a:p>
            <a:pPr eaLnBrk="1" hangingPunct="1"/>
            <a:endParaRPr lang="en-US" altLang="en-US" smtClean="0"/>
          </a:p>
          <a:p>
            <a:pPr eaLnBrk="1" hangingPunct="1"/>
            <a:endParaRPr lang="en-US" altLang="en-US" smtClean="0"/>
          </a:p>
          <a:p>
            <a:pPr lvl="1" eaLnBrk="1" hangingPunct="1"/>
            <a:r>
              <a:rPr lang="en-US" altLang="en-US" smtClean="0"/>
              <a:t>Table Level</a:t>
            </a:r>
          </a:p>
          <a:p>
            <a:pPr eaLnBrk="1" hangingPunct="1"/>
            <a:endParaRPr lang="en-US" altLang="en-US" smtClean="0"/>
          </a:p>
        </p:txBody>
      </p:sp>
      <p:sp>
        <p:nvSpPr>
          <p:cNvPr id="10" name="AutoShape 4"/>
          <p:cNvSpPr>
            <a:spLocks noChangeArrowheads="1"/>
          </p:cNvSpPr>
          <p:nvPr/>
        </p:nvSpPr>
        <p:spPr bwMode="auto">
          <a:xfrm>
            <a:off x="685800" y="2281238"/>
            <a:ext cx="6858000" cy="8239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defRPr/>
            </a:pPr>
            <a:r>
              <a:rPr lang="en-US" sz="1600">
                <a:latin typeface="+mj-lt"/>
              </a:rPr>
              <a:t>CREATE TABLE  tablename </a:t>
            </a:r>
          </a:p>
          <a:p>
            <a:pPr>
              <a:defRPr/>
            </a:pPr>
            <a:r>
              <a:rPr lang="en-US" sz="1600">
                <a:latin typeface="+mj-lt"/>
              </a:rPr>
              <a:t>	(column datatype  [DEFAULT expr] [column_constraint] ,</a:t>
            </a:r>
          </a:p>
          <a:p>
            <a:pPr>
              <a:defRPr/>
            </a:pPr>
            <a:r>
              <a:rPr lang="en-US" sz="1600">
                <a:latin typeface="+mj-lt"/>
              </a:rPr>
              <a:t>	……)</a:t>
            </a:r>
          </a:p>
        </p:txBody>
      </p:sp>
      <p:sp>
        <p:nvSpPr>
          <p:cNvPr id="11" name="AutoShape 5"/>
          <p:cNvSpPr>
            <a:spLocks noChangeArrowheads="1"/>
          </p:cNvSpPr>
          <p:nvPr/>
        </p:nvSpPr>
        <p:spPr bwMode="auto">
          <a:xfrm>
            <a:off x="685800" y="3711575"/>
            <a:ext cx="7497763" cy="173831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defRPr/>
            </a:pPr>
            <a:r>
              <a:rPr lang="en-US" sz="1600">
                <a:latin typeface="+mj-lt"/>
              </a:rPr>
              <a:t>CREATE TABLE  tablename </a:t>
            </a:r>
          </a:p>
          <a:p>
            <a:pPr>
              <a:defRPr/>
            </a:pPr>
            <a:r>
              <a:rPr lang="en-US" sz="1600">
                <a:latin typeface="+mj-lt"/>
              </a:rPr>
              <a:t>	(column datatype,</a:t>
            </a:r>
          </a:p>
          <a:p>
            <a:pPr>
              <a:defRPr/>
            </a:pPr>
            <a:r>
              <a:rPr lang="en-US" sz="1600">
                <a:latin typeface="+mj-lt"/>
              </a:rPr>
              <a:t>	 column datatype</a:t>
            </a:r>
          </a:p>
          <a:p>
            <a:pPr>
              <a:defRPr/>
            </a:pPr>
            <a:r>
              <a:rPr lang="en-US" sz="1600">
                <a:latin typeface="+mj-lt"/>
              </a:rPr>
              <a:t>	……</a:t>
            </a:r>
          </a:p>
          <a:p>
            <a:pPr>
              <a:defRPr/>
            </a:pPr>
            <a:r>
              <a:rPr lang="en-US" sz="1600">
                <a:latin typeface="+mj-lt"/>
              </a:rPr>
              <a:t>	 [CONSTRAINT constraint_name] constraint_type 	(column,…))</a:t>
            </a:r>
          </a:p>
        </p:txBody>
      </p:sp>
    </p:spTree>
    <p:extLst>
      <p:ext uri="{BB962C8B-B14F-4D97-AF65-F5344CB8AC3E}">
        <p14:creationId xmlns:p14="http://schemas.microsoft.com/office/powerpoint/2010/main" val="3639918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lstStyle/>
          <a:p>
            <a:pPr eaLnBrk="1" hangingPunct="1"/>
            <a:r>
              <a:rPr lang="en-US" altLang="en-US" sz="1200" dirty="0">
                <a:solidFill>
                  <a:srgbClr val="000000"/>
                </a:solidFill>
              </a:rPr>
              <a:t>4.2 Constraints</a:t>
            </a:r>
            <a:r>
              <a:rPr lang="en-US" altLang="en-US" sz="1200" dirty="0" smtClean="0"/>
              <a:t/>
            </a:r>
            <a:br>
              <a:rPr lang="en-US" altLang="en-US" sz="1200" dirty="0" smtClean="0"/>
            </a:br>
            <a:r>
              <a:rPr lang="en-US" altLang="en-US" dirty="0" smtClean="0"/>
              <a:t>Types of Integrity Constraints</a:t>
            </a:r>
          </a:p>
        </p:txBody>
      </p:sp>
      <p:sp>
        <p:nvSpPr>
          <p:cNvPr id="26627" name="Content Placeholder 5"/>
          <p:cNvSpPr>
            <a:spLocks noGrp="1"/>
          </p:cNvSpPr>
          <p:nvPr>
            <p:ph idx="1"/>
          </p:nvPr>
        </p:nvSpPr>
        <p:spPr/>
        <p:txBody>
          <a:bodyPr/>
          <a:lstStyle/>
          <a:p>
            <a:pPr eaLnBrk="1" hangingPunct="1"/>
            <a:r>
              <a:rPr lang="en-US" altLang="en-US" smtClean="0"/>
              <a:t>Let us see the types of Data Integrity Constraints:</a:t>
            </a:r>
          </a:p>
          <a:p>
            <a:pPr lvl="1" eaLnBrk="1" hangingPunct="1"/>
            <a:r>
              <a:rPr lang="en-US" altLang="en-US" smtClean="0"/>
              <a:t>Nulls </a:t>
            </a:r>
          </a:p>
          <a:p>
            <a:pPr lvl="1" eaLnBrk="1" hangingPunct="1"/>
            <a:r>
              <a:rPr lang="en-US" altLang="en-US" smtClean="0"/>
              <a:t>Default</a:t>
            </a:r>
          </a:p>
          <a:p>
            <a:pPr lvl="1" eaLnBrk="1" hangingPunct="1"/>
            <a:r>
              <a:rPr lang="en-US" altLang="en-US" smtClean="0"/>
              <a:t>Unique Column Values</a:t>
            </a:r>
          </a:p>
          <a:p>
            <a:pPr lvl="1" eaLnBrk="1" hangingPunct="1"/>
            <a:r>
              <a:rPr lang="en-US" altLang="en-US" smtClean="0"/>
              <a:t>Primary Key Values</a:t>
            </a:r>
          </a:p>
          <a:p>
            <a:pPr lvl="1" eaLnBrk="1" hangingPunct="1"/>
            <a:r>
              <a:rPr lang="en-US" altLang="en-US" smtClean="0"/>
              <a:t>Check</a:t>
            </a:r>
          </a:p>
          <a:p>
            <a:pPr lvl="1" eaLnBrk="1" hangingPunct="1"/>
            <a:r>
              <a:rPr lang="en-US" altLang="en-US" smtClean="0"/>
              <a:t>Referential Integrity</a:t>
            </a:r>
          </a:p>
          <a:p>
            <a:pPr eaLnBrk="1" hangingPunct="1"/>
            <a:endParaRPr lang="en-US" altLang="en-US" smtClean="0"/>
          </a:p>
        </p:txBody>
      </p:sp>
    </p:spTree>
    <p:extLst>
      <p:ext uri="{BB962C8B-B14F-4D97-AF65-F5344CB8AC3E}">
        <p14:creationId xmlns:p14="http://schemas.microsoft.com/office/powerpoint/2010/main" val="2764217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p:cNvSpPr>
            <a:spLocks noGrp="1"/>
          </p:cNvSpPr>
          <p:nvPr>
            <p:ph type="title"/>
          </p:nvPr>
        </p:nvSpPr>
        <p:spPr/>
        <p:txBody>
          <a:bodyPr/>
          <a:lstStyle/>
          <a:p>
            <a:pPr eaLnBrk="1" hangingPunct="1"/>
            <a:r>
              <a:rPr lang="en-US" altLang="en-US" sz="1200" dirty="0">
                <a:solidFill>
                  <a:srgbClr val="000000"/>
                </a:solidFill>
              </a:rPr>
              <a:t>4.2 Constraints</a:t>
            </a:r>
            <a:r>
              <a:rPr lang="en-US" altLang="en-US" dirty="0" smtClean="0"/>
              <a:t/>
            </a:r>
            <a:br>
              <a:rPr lang="en-US" altLang="en-US" dirty="0" smtClean="0"/>
            </a:br>
            <a:r>
              <a:rPr lang="en-US" altLang="en-US" dirty="0" smtClean="0"/>
              <a:t>NOT NULL Constraint</a:t>
            </a:r>
          </a:p>
        </p:txBody>
      </p:sp>
      <p:sp>
        <p:nvSpPr>
          <p:cNvPr id="27651" name="Content Placeholder 5"/>
          <p:cNvSpPr>
            <a:spLocks noGrp="1"/>
          </p:cNvSpPr>
          <p:nvPr>
            <p:ph idx="1"/>
          </p:nvPr>
        </p:nvSpPr>
        <p:spPr/>
        <p:txBody>
          <a:bodyPr/>
          <a:lstStyle/>
          <a:p>
            <a:pPr eaLnBrk="1" hangingPunct="1"/>
            <a:r>
              <a:rPr lang="en-US" altLang="en-US" smtClean="0"/>
              <a:t>The user will not be allowed to enter null value.</a:t>
            </a:r>
          </a:p>
          <a:p>
            <a:pPr eaLnBrk="1" hangingPunct="1"/>
            <a:endParaRPr lang="en-US" altLang="en-US" smtClean="0"/>
          </a:p>
          <a:p>
            <a:pPr eaLnBrk="1" hangingPunct="1"/>
            <a:r>
              <a:rPr lang="en-US" altLang="en-US" smtClean="0"/>
              <a:t>For Example:</a:t>
            </a:r>
          </a:p>
          <a:p>
            <a:pPr lvl="1" eaLnBrk="1" hangingPunct="1"/>
            <a:r>
              <a:rPr lang="en-US" altLang="en-US" smtClean="0"/>
              <a:t>A NULL value is different from a blank or a zero. It is used for a quantity that is “unknown”. </a:t>
            </a:r>
          </a:p>
          <a:p>
            <a:pPr lvl="1" eaLnBrk="1" hangingPunct="1"/>
            <a:r>
              <a:rPr lang="en-US" altLang="en-US" smtClean="0"/>
              <a:t>A NULL value can be inserted into a column of any data type.</a:t>
            </a:r>
          </a:p>
          <a:p>
            <a:pPr eaLnBrk="1" hangingPunct="1"/>
            <a:endParaRPr lang="en-US" altLang="en-US" smtClean="0"/>
          </a:p>
        </p:txBody>
      </p:sp>
      <p:sp>
        <p:nvSpPr>
          <p:cNvPr id="10" name="AutoShape 4"/>
          <p:cNvSpPr>
            <a:spLocks noChangeArrowheads="1"/>
          </p:cNvSpPr>
          <p:nvPr/>
        </p:nvSpPr>
        <p:spPr bwMode="auto">
          <a:xfrm>
            <a:off x="533400" y="3619500"/>
            <a:ext cx="6400800" cy="128111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05000"/>
              </a:lnSpc>
              <a:defRPr/>
            </a:pPr>
            <a:r>
              <a:rPr lang="en-US" sz="1600">
                <a:latin typeface="+mj-lt"/>
              </a:rPr>
              <a:t>CREATE TABLE  student_master</a:t>
            </a:r>
          </a:p>
          <a:p>
            <a:pPr lvl="1">
              <a:lnSpc>
                <a:spcPct val="105000"/>
              </a:lnSpc>
              <a:defRPr/>
            </a:pPr>
            <a:r>
              <a:rPr lang="en-US" sz="1600">
                <a:latin typeface="+mj-lt"/>
              </a:rPr>
              <a:t>(student_code  number(4) NOT NULL,</a:t>
            </a:r>
          </a:p>
          <a:p>
            <a:pPr>
              <a:lnSpc>
                <a:spcPct val="105000"/>
              </a:lnSpc>
              <a:defRPr/>
            </a:pPr>
            <a:r>
              <a:rPr lang="en-US" sz="1600">
                <a:latin typeface="+mj-lt"/>
              </a:rPr>
              <a:t>        dept_code   number(4) CONSTRAINT dept_code_nn </a:t>
            </a:r>
          </a:p>
          <a:p>
            <a:pPr>
              <a:lnSpc>
                <a:spcPct val="105000"/>
              </a:lnSpc>
              <a:defRPr/>
            </a:pPr>
            <a:r>
              <a:rPr lang="en-US" sz="1600">
                <a:latin typeface="+mj-lt"/>
              </a:rPr>
              <a:t>                                                  NOT  NULL );</a:t>
            </a:r>
          </a:p>
        </p:txBody>
      </p:sp>
    </p:spTree>
    <p:extLst>
      <p:ext uri="{BB962C8B-B14F-4D97-AF65-F5344CB8AC3E}">
        <p14:creationId xmlns:p14="http://schemas.microsoft.com/office/powerpoint/2010/main" val="173687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p:txBody>
          <a:bodyPr/>
          <a:lstStyle/>
          <a:p>
            <a:pPr eaLnBrk="1" hangingPunct="1"/>
            <a:r>
              <a:rPr lang="en-US" altLang="en-US" sz="1200" dirty="0">
                <a:solidFill>
                  <a:srgbClr val="000000"/>
                </a:solidFill>
              </a:rPr>
              <a:t>4.2 Constraints</a:t>
            </a:r>
            <a:r>
              <a:rPr lang="en-US" altLang="en-US" sz="1200" dirty="0" smtClean="0"/>
              <a:t> </a:t>
            </a:r>
            <a:r>
              <a:rPr lang="en-US" altLang="en-US" dirty="0" smtClean="0"/>
              <a:t/>
            </a:r>
            <a:br>
              <a:rPr lang="en-US" altLang="en-US" dirty="0" smtClean="0"/>
            </a:br>
            <a:r>
              <a:rPr lang="en-US" altLang="en-US" dirty="0" smtClean="0"/>
              <a:t>DEFAULT clause</a:t>
            </a:r>
          </a:p>
        </p:txBody>
      </p:sp>
      <p:sp>
        <p:nvSpPr>
          <p:cNvPr id="28675" name="Content Placeholder 5"/>
          <p:cNvSpPr>
            <a:spLocks noGrp="1"/>
          </p:cNvSpPr>
          <p:nvPr>
            <p:ph idx="1"/>
          </p:nvPr>
        </p:nvSpPr>
        <p:spPr/>
        <p:txBody>
          <a:bodyPr/>
          <a:lstStyle/>
          <a:p>
            <a:pPr eaLnBrk="1" hangingPunct="1"/>
            <a:r>
              <a:rPr lang="en-US" altLang="en-US" smtClean="0"/>
              <a:t>If no value is given, then instead of using a “Not Null” constraint, it is sometimes useful to specify a default value for an attribute. </a:t>
            </a:r>
          </a:p>
          <a:p>
            <a:pPr eaLnBrk="1" hangingPunct="1"/>
            <a:endParaRPr lang="en-US" altLang="en-US" smtClean="0"/>
          </a:p>
          <a:p>
            <a:pPr eaLnBrk="1" hangingPunct="1"/>
            <a:r>
              <a:rPr lang="en-US" altLang="en-US" smtClean="0"/>
              <a:t>For Example: </a:t>
            </a:r>
          </a:p>
          <a:p>
            <a:pPr lvl="1" eaLnBrk="1" hangingPunct="1"/>
            <a:r>
              <a:rPr lang="en-US" altLang="en-US" smtClean="0"/>
              <a:t>When a record is inserted the default value can be considered. </a:t>
            </a:r>
          </a:p>
          <a:p>
            <a:pPr eaLnBrk="1" hangingPunct="1"/>
            <a:endParaRPr lang="en-US" altLang="en-US" smtClean="0"/>
          </a:p>
        </p:txBody>
      </p:sp>
      <p:sp>
        <p:nvSpPr>
          <p:cNvPr id="10" name="AutoShape 4"/>
          <p:cNvSpPr>
            <a:spLocks noChangeArrowheads="1"/>
          </p:cNvSpPr>
          <p:nvPr/>
        </p:nvSpPr>
        <p:spPr bwMode="auto">
          <a:xfrm>
            <a:off x="685800" y="3429000"/>
            <a:ext cx="5578475" cy="164623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defRPr/>
            </a:pPr>
            <a:r>
              <a:rPr lang="en-US" sz="1600" dirty="0">
                <a:solidFill>
                  <a:schemeClr val="tx1"/>
                </a:solidFill>
                <a:latin typeface="+mj-lt"/>
              </a:rPr>
              <a:t>CREATE TABLE  </a:t>
            </a:r>
            <a:r>
              <a:rPr lang="en-US" sz="1600" dirty="0" err="1">
                <a:solidFill>
                  <a:schemeClr val="tx1"/>
                </a:solidFill>
                <a:latin typeface="+mj-lt"/>
              </a:rPr>
              <a:t>staff_master</a:t>
            </a:r>
            <a:r>
              <a:rPr lang="en-US" sz="1600" dirty="0">
                <a:solidFill>
                  <a:schemeClr val="tx1"/>
                </a:solidFill>
                <a:latin typeface="+mj-lt"/>
              </a:rPr>
              <a:t>(</a:t>
            </a:r>
          </a:p>
          <a:p>
            <a:pPr lvl="1">
              <a:defRPr/>
            </a:pPr>
            <a:r>
              <a:rPr lang="en-US" sz="1600" dirty="0">
                <a:solidFill>
                  <a:schemeClr val="tx1"/>
                </a:solidFill>
                <a:latin typeface="+mj-lt"/>
              </a:rPr>
              <a:t>	</a:t>
            </a:r>
            <a:r>
              <a:rPr lang="en-US" sz="1600" dirty="0" err="1">
                <a:solidFill>
                  <a:schemeClr val="tx1"/>
                </a:solidFill>
                <a:latin typeface="+mj-lt"/>
              </a:rPr>
              <a:t>Staff_Code</a:t>
            </a:r>
            <a:r>
              <a:rPr lang="en-US" sz="1600" dirty="0">
                <a:solidFill>
                  <a:schemeClr val="tx1"/>
                </a:solidFill>
                <a:latin typeface="+mj-lt"/>
              </a:rPr>
              <a:t> number(8) PRIMARY KEY,</a:t>
            </a:r>
          </a:p>
          <a:p>
            <a:pPr lvl="1">
              <a:defRPr/>
            </a:pPr>
            <a:r>
              <a:rPr lang="en-US" sz="1600" dirty="0">
                <a:solidFill>
                  <a:schemeClr val="tx1"/>
                </a:solidFill>
                <a:latin typeface="+mj-lt"/>
              </a:rPr>
              <a:t>	</a:t>
            </a:r>
            <a:r>
              <a:rPr lang="en-US" sz="1600" dirty="0" err="1">
                <a:solidFill>
                  <a:schemeClr val="tx1"/>
                </a:solidFill>
                <a:latin typeface="+mj-lt"/>
              </a:rPr>
              <a:t>Staff_Name</a:t>
            </a:r>
            <a:r>
              <a:rPr lang="en-US" sz="1600" dirty="0">
                <a:solidFill>
                  <a:schemeClr val="tx1"/>
                </a:solidFill>
                <a:latin typeface="+mj-lt"/>
              </a:rPr>
              <a:t> varchar2(50) NOT NULL,</a:t>
            </a:r>
          </a:p>
          <a:p>
            <a:pPr lvl="1">
              <a:defRPr/>
            </a:pPr>
            <a:r>
              <a:rPr lang="en-US" sz="1600" dirty="0">
                <a:solidFill>
                  <a:schemeClr val="tx1"/>
                </a:solidFill>
                <a:latin typeface="+mj-lt"/>
              </a:rPr>
              <a:t>	</a:t>
            </a:r>
            <a:r>
              <a:rPr lang="en-US" sz="1600" dirty="0" err="1">
                <a:solidFill>
                  <a:schemeClr val="tx1"/>
                </a:solidFill>
                <a:latin typeface="+mj-lt"/>
              </a:rPr>
              <a:t>Staff_dob</a:t>
            </a:r>
            <a:r>
              <a:rPr lang="en-US" sz="1600" dirty="0">
                <a:solidFill>
                  <a:schemeClr val="tx1"/>
                </a:solidFill>
                <a:latin typeface="+mj-lt"/>
              </a:rPr>
              <a:t> date,</a:t>
            </a:r>
          </a:p>
          <a:p>
            <a:pPr lvl="1">
              <a:defRPr/>
            </a:pPr>
            <a:r>
              <a:rPr lang="en-US" sz="1600" dirty="0">
                <a:solidFill>
                  <a:schemeClr val="tx1"/>
                </a:solidFill>
                <a:latin typeface="+mj-lt"/>
              </a:rPr>
              <a:t>	</a:t>
            </a:r>
            <a:r>
              <a:rPr lang="en-US" sz="1600" dirty="0" err="1">
                <a:solidFill>
                  <a:schemeClr val="tx1"/>
                </a:solidFill>
                <a:latin typeface="+mj-lt"/>
              </a:rPr>
              <a:t>Hiredate</a:t>
            </a:r>
            <a:r>
              <a:rPr lang="en-US" sz="1600" dirty="0">
                <a:solidFill>
                  <a:schemeClr val="tx1"/>
                </a:solidFill>
                <a:latin typeface="+mj-lt"/>
              </a:rPr>
              <a:t> date DEFAULT </a:t>
            </a:r>
            <a:r>
              <a:rPr lang="en-US" sz="1600" dirty="0" err="1">
                <a:solidFill>
                  <a:schemeClr val="tx1"/>
                </a:solidFill>
                <a:latin typeface="+mj-lt"/>
              </a:rPr>
              <a:t>sysdate</a:t>
            </a:r>
            <a:r>
              <a:rPr lang="en-US" sz="1600" dirty="0">
                <a:solidFill>
                  <a:schemeClr val="tx1"/>
                </a:solidFill>
                <a:latin typeface="+mj-lt"/>
              </a:rPr>
              <a:t>,</a:t>
            </a:r>
          </a:p>
          <a:p>
            <a:pPr lvl="1">
              <a:defRPr/>
            </a:pPr>
            <a:r>
              <a:rPr lang="en-US" sz="1600" dirty="0">
                <a:solidFill>
                  <a:schemeClr val="tx1"/>
                </a:solidFill>
                <a:latin typeface="+mj-lt"/>
              </a:rPr>
              <a:t>	…..)</a:t>
            </a:r>
          </a:p>
        </p:txBody>
      </p:sp>
    </p:spTree>
    <p:extLst>
      <p:ext uri="{BB962C8B-B14F-4D97-AF65-F5344CB8AC3E}">
        <p14:creationId xmlns:p14="http://schemas.microsoft.com/office/powerpoint/2010/main" val="3410446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pPr eaLnBrk="1" hangingPunct="1"/>
            <a:r>
              <a:rPr lang="en-US" altLang="en-US" sz="1200" dirty="0">
                <a:solidFill>
                  <a:srgbClr val="000000"/>
                </a:solidFill>
              </a:rPr>
              <a:t>4.2 Constraints</a:t>
            </a:r>
            <a:r>
              <a:rPr lang="en-US" altLang="en-US" dirty="0" smtClean="0"/>
              <a:t/>
            </a:r>
            <a:br>
              <a:rPr lang="en-US" altLang="en-US" dirty="0" smtClean="0"/>
            </a:br>
            <a:r>
              <a:rPr lang="en-US" altLang="en-US" dirty="0" smtClean="0"/>
              <a:t>UNIQUE constraint</a:t>
            </a:r>
          </a:p>
        </p:txBody>
      </p:sp>
      <p:sp>
        <p:nvSpPr>
          <p:cNvPr id="29699" name="Content Placeholder 5"/>
          <p:cNvSpPr>
            <a:spLocks noGrp="1"/>
          </p:cNvSpPr>
          <p:nvPr>
            <p:ph idx="1"/>
          </p:nvPr>
        </p:nvSpPr>
        <p:spPr/>
        <p:txBody>
          <a:bodyPr/>
          <a:lstStyle/>
          <a:p>
            <a:pPr eaLnBrk="1" hangingPunct="1"/>
            <a:r>
              <a:rPr lang="en-US" altLang="en-US" smtClean="0"/>
              <a:t>The keyword UNIQUE specifies that no two records can have the same attribute value for this column.</a:t>
            </a:r>
          </a:p>
          <a:p>
            <a:pPr eaLnBrk="1" hangingPunct="1"/>
            <a:endParaRPr lang="en-US" altLang="en-US" smtClean="0"/>
          </a:p>
          <a:p>
            <a:pPr eaLnBrk="1" hangingPunct="1"/>
            <a:r>
              <a:rPr lang="en-US" altLang="en-US" smtClean="0"/>
              <a:t>For Example:</a:t>
            </a:r>
          </a:p>
          <a:p>
            <a:pPr eaLnBrk="1" hangingPunct="1"/>
            <a:endParaRPr lang="en-US" altLang="en-US" smtClean="0"/>
          </a:p>
        </p:txBody>
      </p:sp>
      <p:sp>
        <p:nvSpPr>
          <p:cNvPr id="10" name="AutoShape 4"/>
          <p:cNvSpPr>
            <a:spLocks noChangeArrowheads="1"/>
          </p:cNvSpPr>
          <p:nvPr/>
        </p:nvSpPr>
        <p:spPr bwMode="auto">
          <a:xfrm>
            <a:off x="762000" y="3152775"/>
            <a:ext cx="6583363"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r>
              <a:rPr lang="en-US" sz="1600" dirty="0">
                <a:latin typeface="+mj-lt"/>
              </a:rPr>
              <a:t>     CREATE TABLE </a:t>
            </a:r>
            <a:r>
              <a:rPr lang="en-US" sz="1600" dirty="0" err="1">
                <a:latin typeface="+mj-lt"/>
              </a:rPr>
              <a:t>student_master</a:t>
            </a:r>
            <a:r>
              <a:rPr lang="en-US" sz="1600" dirty="0">
                <a:latin typeface="+mj-lt"/>
              </a:rPr>
              <a:t> </a:t>
            </a:r>
          </a:p>
          <a:p>
            <a:pPr lvl="1">
              <a:defRPr/>
            </a:pPr>
            <a:r>
              <a:rPr lang="en-US" sz="1600" dirty="0">
                <a:latin typeface="+mj-lt"/>
              </a:rPr>
              <a:t>     (</a:t>
            </a:r>
            <a:r>
              <a:rPr lang="en-US" sz="1600" dirty="0" err="1">
                <a:latin typeface="+mj-lt"/>
              </a:rPr>
              <a:t>student_code</a:t>
            </a:r>
            <a:r>
              <a:rPr lang="en-US" sz="1600" dirty="0">
                <a:latin typeface="+mj-lt"/>
              </a:rPr>
              <a:t> number(4),</a:t>
            </a:r>
          </a:p>
          <a:p>
            <a:pPr lvl="1">
              <a:defRPr/>
            </a:pPr>
            <a:r>
              <a:rPr lang="en-US" sz="1600" dirty="0">
                <a:latin typeface="+mj-lt"/>
              </a:rPr>
              <a:t>      </a:t>
            </a:r>
            <a:r>
              <a:rPr lang="en-US" sz="1600" dirty="0" err="1">
                <a:latin typeface="+mj-lt"/>
              </a:rPr>
              <a:t>student_name</a:t>
            </a:r>
            <a:r>
              <a:rPr lang="en-US" sz="1600" dirty="0">
                <a:latin typeface="+mj-lt"/>
              </a:rPr>
              <a:t> varchar2(30) ,</a:t>
            </a:r>
          </a:p>
          <a:p>
            <a:pPr>
              <a:defRPr/>
            </a:pPr>
            <a:r>
              <a:rPr lang="en-US" sz="1600" dirty="0">
                <a:latin typeface="+mj-lt"/>
              </a:rPr>
              <a:t>            CONSTRAINT </a:t>
            </a:r>
            <a:r>
              <a:rPr lang="en-US" sz="1600" dirty="0" err="1">
                <a:latin typeface="+mj-lt"/>
              </a:rPr>
              <a:t>stu_id_uk</a:t>
            </a:r>
            <a:r>
              <a:rPr lang="en-US" sz="1600" dirty="0">
                <a:latin typeface="+mj-lt"/>
              </a:rPr>
              <a:t>  UNIQUE(</a:t>
            </a:r>
            <a:r>
              <a:rPr lang="en-US" sz="1600" dirty="0" err="1">
                <a:latin typeface="+mj-lt"/>
              </a:rPr>
              <a:t>student_code</a:t>
            </a:r>
            <a:r>
              <a:rPr lang="en-US" sz="1600" dirty="0">
                <a:latin typeface="+mj-lt"/>
              </a:rPr>
              <a:t> )) ;</a:t>
            </a:r>
          </a:p>
        </p:txBody>
      </p:sp>
    </p:spTree>
    <p:extLst>
      <p:ext uri="{BB962C8B-B14F-4D97-AF65-F5344CB8AC3E}">
        <p14:creationId xmlns:p14="http://schemas.microsoft.com/office/powerpoint/2010/main" val="1676430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Lesson Objectives</a:t>
            </a:r>
          </a:p>
        </p:txBody>
      </p:sp>
      <p:sp>
        <p:nvSpPr>
          <p:cNvPr id="4" name="Content Placeholder 3"/>
          <p:cNvSpPr>
            <a:spLocks noGrp="1"/>
          </p:cNvSpPr>
          <p:nvPr>
            <p:ph idx="1"/>
          </p:nvPr>
        </p:nvSpPr>
        <p:spPr/>
        <p:txBody>
          <a:bodyPr/>
          <a:lstStyle/>
          <a:p>
            <a:r>
              <a:rPr lang="en-US" sz="2800" dirty="0"/>
              <a:t>To understand the following concepts</a:t>
            </a:r>
          </a:p>
          <a:p>
            <a:pPr lvl="1">
              <a:defRPr/>
            </a:pPr>
            <a:r>
              <a:rPr lang="en-US" altLang="en-US" sz="1800" dirty="0">
                <a:solidFill>
                  <a:srgbClr val="000000"/>
                </a:solidFill>
              </a:rPr>
              <a:t>DDL commands (CREATE, ALTER and DROP)</a:t>
            </a:r>
          </a:p>
          <a:p>
            <a:pPr lvl="1">
              <a:defRPr/>
            </a:pPr>
            <a:r>
              <a:rPr lang="en-US" altLang="en-US" sz="1800" dirty="0" smtClean="0">
                <a:solidFill>
                  <a:srgbClr val="000000"/>
                </a:solidFill>
              </a:rPr>
              <a:t>Constraints </a:t>
            </a:r>
            <a:endParaRPr lang="en-US" altLang="en-US" sz="1800" dirty="0">
              <a:solidFill>
                <a:srgbClr val="000000"/>
              </a:solidFill>
            </a:endParaRPr>
          </a:p>
          <a:p>
            <a:pPr lvl="1">
              <a:defRPr/>
            </a:pPr>
            <a:r>
              <a:rPr lang="en-US" altLang="en-US" sz="1800" dirty="0" smtClean="0">
                <a:solidFill>
                  <a:srgbClr val="000000"/>
                </a:solidFill>
              </a:rPr>
              <a:t>Sequence</a:t>
            </a:r>
            <a:endParaRPr lang="en-US" altLang="en-US" sz="1800" dirty="0">
              <a:solidFill>
                <a:srgbClr val="000000"/>
              </a:solidFill>
            </a:endParaRPr>
          </a:p>
          <a:p>
            <a:pPr lvl="1">
              <a:defRPr/>
            </a:pPr>
            <a:r>
              <a:rPr lang="en-US" altLang="en-US" sz="1800" dirty="0" smtClean="0">
                <a:solidFill>
                  <a:srgbClr val="000000"/>
                </a:solidFill>
              </a:rPr>
              <a:t>DML </a:t>
            </a:r>
            <a:r>
              <a:rPr lang="en-US" altLang="en-US" sz="1800" dirty="0">
                <a:solidFill>
                  <a:srgbClr val="000000"/>
                </a:solidFill>
              </a:rPr>
              <a:t>command (Insert, Update, Delete)</a:t>
            </a:r>
          </a:p>
          <a:p>
            <a:pPr lvl="1">
              <a:defRPr/>
            </a:pPr>
            <a:r>
              <a:rPr lang="en-US" altLang="en-US" sz="1800" dirty="0" smtClean="0">
                <a:solidFill>
                  <a:srgbClr val="000000"/>
                </a:solidFill>
              </a:rPr>
              <a:t>Select </a:t>
            </a:r>
            <a:r>
              <a:rPr lang="en-US" altLang="en-US" sz="1800" dirty="0">
                <a:solidFill>
                  <a:srgbClr val="000000"/>
                </a:solidFill>
              </a:rPr>
              <a:t>Query, Joins and subquery</a:t>
            </a:r>
          </a:p>
          <a:p>
            <a:endParaRPr lang="en-US" dirty="0"/>
          </a:p>
        </p:txBody>
      </p:sp>
    </p:spTree>
    <p:extLst>
      <p:ext uri="{BB962C8B-B14F-4D97-AF65-F5344CB8AC3E}">
        <p14:creationId xmlns:p14="http://schemas.microsoft.com/office/powerpoint/2010/main" val="2937751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p:txBody>
          <a:bodyPr/>
          <a:lstStyle/>
          <a:p>
            <a:pPr eaLnBrk="1" hangingPunct="1"/>
            <a:r>
              <a:rPr lang="en-US" altLang="en-US" sz="1200" dirty="0">
                <a:solidFill>
                  <a:srgbClr val="000000"/>
                </a:solidFill>
              </a:rPr>
              <a:t>4.2 Constraints</a:t>
            </a:r>
            <a:r>
              <a:rPr lang="en-US" altLang="en-US" sz="1200" dirty="0" smtClean="0"/>
              <a:t> </a:t>
            </a:r>
            <a:r>
              <a:rPr lang="en-US" altLang="en-US" dirty="0" smtClean="0"/>
              <a:t/>
            </a:r>
            <a:br>
              <a:rPr lang="en-US" altLang="en-US" dirty="0" smtClean="0"/>
            </a:br>
            <a:r>
              <a:rPr lang="en-US" altLang="en-US" dirty="0" smtClean="0"/>
              <a:t>PRIMARY KEY constraint</a:t>
            </a:r>
          </a:p>
        </p:txBody>
      </p:sp>
      <p:sp>
        <p:nvSpPr>
          <p:cNvPr id="30723" name="Content Placeholder 5"/>
          <p:cNvSpPr>
            <a:spLocks noGrp="1"/>
          </p:cNvSpPr>
          <p:nvPr>
            <p:ph idx="1"/>
          </p:nvPr>
        </p:nvSpPr>
        <p:spPr/>
        <p:txBody>
          <a:bodyPr/>
          <a:lstStyle/>
          <a:p>
            <a:pPr eaLnBrk="1" hangingPunct="1"/>
            <a:r>
              <a:rPr lang="en-US" altLang="en-US" smtClean="0"/>
              <a:t>The Primary Key constraint enables a unique identification of each record in a table.</a:t>
            </a:r>
          </a:p>
          <a:p>
            <a:pPr eaLnBrk="1" hangingPunct="1"/>
            <a:endParaRPr lang="en-US" altLang="en-US" smtClean="0"/>
          </a:p>
          <a:p>
            <a:pPr eaLnBrk="1" hangingPunct="1"/>
            <a:r>
              <a:rPr lang="en-US" altLang="en-US" smtClean="0"/>
              <a:t>For Example:</a:t>
            </a:r>
          </a:p>
          <a:p>
            <a:pPr eaLnBrk="1" hangingPunct="1"/>
            <a:endParaRPr lang="en-US" altLang="en-US" smtClean="0"/>
          </a:p>
        </p:txBody>
      </p:sp>
      <p:sp>
        <p:nvSpPr>
          <p:cNvPr id="10" name="AutoShape 4"/>
          <p:cNvSpPr>
            <a:spLocks noChangeArrowheads="1"/>
          </p:cNvSpPr>
          <p:nvPr/>
        </p:nvSpPr>
        <p:spPr bwMode="auto">
          <a:xfrm>
            <a:off x="533400" y="3143250"/>
            <a:ext cx="6400800" cy="146367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defRPr/>
            </a:pPr>
            <a:r>
              <a:rPr lang="en-US" sz="1600" dirty="0">
                <a:latin typeface="+mj-lt"/>
              </a:rPr>
              <a:t>       </a:t>
            </a:r>
          </a:p>
          <a:p>
            <a:pPr lvl="2">
              <a:defRPr/>
            </a:pPr>
            <a:r>
              <a:rPr lang="en-US" sz="1600" dirty="0">
                <a:latin typeface="+mj-lt"/>
              </a:rPr>
              <a:t>      CREATE TABLE Staff Master  </a:t>
            </a:r>
          </a:p>
          <a:p>
            <a:pPr lvl="1">
              <a:defRPr/>
            </a:pPr>
            <a:r>
              <a:rPr lang="en-US" sz="1600" dirty="0">
                <a:latin typeface="+mj-lt"/>
              </a:rPr>
              <a:t>      (</a:t>
            </a:r>
            <a:r>
              <a:rPr lang="en-US" sz="1600" dirty="0" err="1">
                <a:latin typeface="+mj-lt"/>
              </a:rPr>
              <a:t>staff_code</a:t>
            </a:r>
            <a:r>
              <a:rPr lang="en-US" sz="1600" dirty="0">
                <a:latin typeface="+mj-lt"/>
              </a:rPr>
              <a:t>  number(6) </a:t>
            </a:r>
          </a:p>
          <a:p>
            <a:pPr lvl="1">
              <a:defRPr/>
            </a:pPr>
            <a:r>
              <a:rPr lang="en-US" sz="1600" dirty="0">
                <a:latin typeface="+mj-lt"/>
              </a:rPr>
              <a:t>      CONSTRAINT </a:t>
            </a:r>
            <a:r>
              <a:rPr lang="en-US" sz="1600" dirty="0" err="1">
                <a:latin typeface="+mj-lt"/>
              </a:rPr>
              <a:t>staff_id_pk</a:t>
            </a:r>
            <a:r>
              <a:rPr lang="en-US" sz="1600" dirty="0">
                <a:latin typeface="+mj-lt"/>
              </a:rPr>
              <a:t> PRIMARY KEY,</a:t>
            </a:r>
          </a:p>
          <a:p>
            <a:pPr lvl="1">
              <a:defRPr/>
            </a:pPr>
            <a:r>
              <a:rPr lang="en-US" sz="1600" dirty="0">
                <a:latin typeface="+mj-lt"/>
              </a:rPr>
              <a:t>       </a:t>
            </a:r>
            <a:r>
              <a:rPr lang="en-US" sz="1600" dirty="0" err="1">
                <a:latin typeface="+mj-lt"/>
              </a:rPr>
              <a:t>staff_name</a:t>
            </a:r>
            <a:r>
              <a:rPr lang="en-US" sz="1600" dirty="0">
                <a:latin typeface="+mj-lt"/>
              </a:rPr>
              <a:t> varchar2(20)</a:t>
            </a:r>
          </a:p>
          <a:p>
            <a:pPr lvl="1">
              <a:defRPr/>
            </a:pPr>
            <a:r>
              <a:rPr lang="en-US" sz="1600" dirty="0">
                <a:latin typeface="+mj-lt"/>
              </a:rPr>
              <a:t>        ………);  </a:t>
            </a:r>
          </a:p>
          <a:p>
            <a:pPr>
              <a:defRPr/>
            </a:pPr>
            <a:r>
              <a:rPr lang="en-US" sz="1600" dirty="0">
                <a:latin typeface="+mj-lt"/>
              </a:rPr>
              <a:t>       </a:t>
            </a:r>
          </a:p>
        </p:txBody>
      </p:sp>
    </p:spTree>
    <p:extLst>
      <p:ext uri="{BB962C8B-B14F-4D97-AF65-F5344CB8AC3E}">
        <p14:creationId xmlns:p14="http://schemas.microsoft.com/office/powerpoint/2010/main" val="3387115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p:txBody>
          <a:bodyPr/>
          <a:lstStyle/>
          <a:p>
            <a:pPr eaLnBrk="1" hangingPunct="1"/>
            <a:r>
              <a:rPr lang="en-US" altLang="en-US" sz="1200" dirty="0">
                <a:solidFill>
                  <a:srgbClr val="000000"/>
                </a:solidFill>
              </a:rPr>
              <a:t>4.2 Constraints</a:t>
            </a:r>
            <a:r>
              <a:rPr lang="en-US" altLang="en-US" sz="1200" dirty="0" smtClean="0"/>
              <a:t/>
            </a:r>
            <a:br>
              <a:rPr lang="en-US" altLang="en-US" sz="1200" dirty="0" smtClean="0"/>
            </a:br>
            <a:r>
              <a:rPr lang="en-US" altLang="en-US" dirty="0" smtClean="0"/>
              <a:t>CHECK constraint</a:t>
            </a:r>
          </a:p>
        </p:txBody>
      </p:sp>
      <p:sp>
        <p:nvSpPr>
          <p:cNvPr id="31747" name="Content Placeholder 5"/>
          <p:cNvSpPr>
            <a:spLocks noGrp="1"/>
          </p:cNvSpPr>
          <p:nvPr>
            <p:ph idx="1"/>
          </p:nvPr>
        </p:nvSpPr>
        <p:spPr/>
        <p:txBody>
          <a:bodyPr/>
          <a:lstStyle/>
          <a:p>
            <a:pPr eaLnBrk="1" hangingPunct="1"/>
            <a:r>
              <a:rPr lang="en-US" altLang="en-US" smtClean="0"/>
              <a:t>CHECK constraint allows users to restrict possible attribute values for a column to admissible ones. </a:t>
            </a:r>
          </a:p>
          <a:p>
            <a:pPr eaLnBrk="1" hangingPunct="1"/>
            <a:endParaRPr lang="en-US" altLang="en-US" smtClean="0"/>
          </a:p>
          <a:p>
            <a:pPr eaLnBrk="1" hangingPunct="1"/>
            <a:r>
              <a:rPr lang="en-US" altLang="en-US" smtClean="0"/>
              <a:t>For Example:</a:t>
            </a:r>
          </a:p>
          <a:p>
            <a:pPr eaLnBrk="1" hangingPunct="1"/>
            <a:endParaRPr lang="en-US" altLang="en-US" smtClean="0"/>
          </a:p>
        </p:txBody>
      </p:sp>
      <p:sp>
        <p:nvSpPr>
          <p:cNvPr id="10" name="AutoShape 4"/>
          <p:cNvSpPr>
            <a:spLocks noChangeArrowheads="1"/>
          </p:cNvSpPr>
          <p:nvPr/>
        </p:nvSpPr>
        <p:spPr bwMode="auto">
          <a:xfrm>
            <a:off x="762000" y="3009900"/>
            <a:ext cx="7132638" cy="201136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r>
              <a:rPr lang="en-US" sz="1600">
                <a:latin typeface="+mj-lt"/>
              </a:rPr>
              <a:t>         CREATE TABLE staff_master</a:t>
            </a:r>
          </a:p>
          <a:p>
            <a:pPr>
              <a:defRPr/>
            </a:pPr>
            <a:r>
              <a:rPr lang="en-US" sz="1600">
                <a:latin typeface="+mj-lt"/>
              </a:rPr>
              <a:t>         ( staff_code number(2),</a:t>
            </a:r>
          </a:p>
          <a:p>
            <a:pPr>
              <a:defRPr/>
            </a:pPr>
            <a:r>
              <a:rPr lang="en-US" sz="1600">
                <a:latin typeface="+mj-lt"/>
              </a:rPr>
              <a:t>           staff_name  varchar2(20),</a:t>
            </a:r>
          </a:p>
          <a:p>
            <a:pPr>
              <a:defRPr/>
            </a:pPr>
            <a:r>
              <a:rPr lang="en-US" sz="1600">
                <a:latin typeface="+mj-lt"/>
              </a:rPr>
              <a:t>           staff_sal   number(10,2) CONSTRAINT staff_sal_min </a:t>
            </a:r>
          </a:p>
          <a:p>
            <a:pPr>
              <a:defRPr/>
            </a:pPr>
            <a:r>
              <a:rPr lang="en-US" sz="1600">
                <a:latin typeface="+mj-lt"/>
              </a:rPr>
              <a:t>			        CHECK (staff_sal &gt;1000),</a:t>
            </a:r>
          </a:p>
          <a:p>
            <a:pPr>
              <a:defRPr/>
            </a:pPr>
            <a:r>
              <a:rPr lang="en-US" sz="1600">
                <a:latin typeface="+mj-lt"/>
              </a:rPr>
              <a:t>            …..) ;</a:t>
            </a:r>
          </a:p>
        </p:txBody>
      </p:sp>
    </p:spTree>
    <p:extLst>
      <p:ext uri="{BB962C8B-B14F-4D97-AF65-F5344CB8AC3E}">
        <p14:creationId xmlns:p14="http://schemas.microsoft.com/office/powerpoint/2010/main" val="583551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p:txBody>
          <a:bodyPr/>
          <a:lstStyle/>
          <a:p>
            <a:pPr eaLnBrk="1" hangingPunct="1"/>
            <a:r>
              <a:rPr lang="en-US" altLang="en-US" sz="1200" dirty="0">
                <a:solidFill>
                  <a:srgbClr val="000000"/>
                </a:solidFill>
              </a:rPr>
              <a:t>4.2 Constraints</a:t>
            </a:r>
            <a:r>
              <a:rPr lang="en-US" altLang="en-US" sz="1200" dirty="0" smtClean="0"/>
              <a:t> </a:t>
            </a:r>
            <a:r>
              <a:rPr lang="en-US" altLang="en-US" dirty="0" smtClean="0"/>
              <a:t/>
            </a:r>
            <a:br>
              <a:rPr lang="en-US" altLang="en-US" dirty="0" smtClean="0"/>
            </a:br>
            <a:r>
              <a:rPr lang="en-US" altLang="en-US" dirty="0" smtClean="0"/>
              <a:t>FOREIGN KEY constraint</a:t>
            </a:r>
          </a:p>
        </p:txBody>
      </p:sp>
      <p:sp>
        <p:nvSpPr>
          <p:cNvPr id="32771" name="Content Placeholder 5"/>
          <p:cNvSpPr>
            <a:spLocks noGrp="1"/>
          </p:cNvSpPr>
          <p:nvPr>
            <p:ph idx="1"/>
          </p:nvPr>
        </p:nvSpPr>
        <p:spPr/>
        <p:txBody>
          <a:bodyPr/>
          <a:lstStyle/>
          <a:p>
            <a:pPr eaLnBrk="1" hangingPunct="1"/>
            <a:r>
              <a:rPr lang="en-US" altLang="en-US" smtClean="0"/>
              <a:t>The FOREIGN KEY constraint specifies a “column” or a “list of columns” as a foreign key of the referencing table. </a:t>
            </a:r>
          </a:p>
          <a:p>
            <a:pPr eaLnBrk="1" hangingPunct="1"/>
            <a:r>
              <a:rPr lang="en-US" altLang="en-US" smtClean="0"/>
              <a:t>The referencing table is called the “child-table”, and the referenced table is called “parent-table”. </a:t>
            </a:r>
          </a:p>
          <a:p>
            <a:pPr eaLnBrk="1" hangingPunct="1"/>
            <a:endParaRPr lang="en-US" altLang="en-US" smtClean="0"/>
          </a:p>
          <a:p>
            <a:pPr eaLnBrk="1" hangingPunct="1"/>
            <a:r>
              <a:rPr lang="en-US" altLang="en-US" smtClean="0"/>
              <a:t>For Example:</a:t>
            </a:r>
          </a:p>
          <a:p>
            <a:pPr eaLnBrk="1" hangingPunct="1"/>
            <a:endParaRPr lang="en-US" altLang="en-US" smtClean="0"/>
          </a:p>
        </p:txBody>
      </p:sp>
      <p:sp>
        <p:nvSpPr>
          <p:cNvPr id="10" name="AutoShape 4"/>
          <p:cNvSpPr>
            <a:spLocks noChangeArrowheads="1"/>
          </p:cNvSpPr>
          <p:nvPr/>
        </p:nvSpPr>
        <p:spPr bwMode="auto">
          <a:xfrm>
            <a:off x="762000" y="3763963"/>
            <a:ext cx="6583363" cy="164623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r>
              <a:rPr lang="en-US" sz="1600">
                <a:solidFill>
                  <a:schemeClr val="tx1"/>
                </a:solidFill>
                <a:latin typeface="+mj-lt"/>
              </a:rPr>
              <a:t>         CREATE TABLE student_master</a:t>
            </a:r>
          </a:p>
          <a:p>
            <a:pPr>
              <a:defRPr/>
            </a:pPr>
            <a:r>
              <a:rPr lang="en-US" sz="1600">
                <a:solidFill>
                  <a:schemeClr val="tx1"/>
                </a:solidFill>
                <a:latin typeface="+mj-lt"/>
              </a:rPr>
              <a:t>         (student_code number(6) ,</a:t>
            </a:r>
          </a:p>
          <a:p>
            <a:pPr>
              <a:defRPr/>
            </a:pPr>
            <a:r>
              <a:rPr lang="en-US" sz="1600">
                <a:solidFill>
                  <a:schemeClr val="tx1"/>
                </a:solidFill>
                <a:latin typeface="+mj-lt"/>
              </a:rPr>
              <a:t>          dept_code number(4) CONSTRAINT stu_dept_fk   		                REFERENCES department_master(dept_code),</a:t>
            </a:r>
          </a:p>
          <a:p>
            <a:pPr>
              <a:defRPr/>
            </a:pPr>
            <a:r>
              <a:rPr lang="en-US" sz="1600">
                <a:solidFill>
                  <a:schemeClr val="tx1"/>
                </a:solidFill>
                <a:latin typeface="+mj-lt"/>
              </a:rPr>
              <a:t>          student_name varchar2(30) );</a:t>
            </a:r>
          </a:p>
        </p:txBody>
      </p:sp>
    </p:spTree>
    <p:extLst>
      <p:ext uri="{BB962C8B-B14F-4D97-AF65-F5344CB8AC3E}">
        <p14:creationId xmlns:p14="http://schemas.microsoft.com/office/powerpoint/2010/main" val="3125137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4"/>
          <p:cNvSpPr>
            <a:spLocks noGrp="1"/>
          </p:cNvSpPr>
          <p:nvPr>
            <p:ph type="title"/>
          </p:nvPr>
        </p:nvSpPr>
        <p:spPr/>
        <p:txBody>
          <a:bodyPr/>
          <a:lstStyle/>
          <a:p>
            <a:pPr eaLnBrk="1" hangingPunct="1"/>
            <a:endParaRPr lang="en-US" altLang="en-US" smtClean="0"/>
          </a:p>
        </p:txBody>
      </p:sp>
      <p:sp>
        <p:nvSpPr>
          <p:cNvPr id="33795" name="Content Placeholder 5"/>
          <p:cNvSpPr>
            <a:spLocks noGrp="1"/>
          </p:cNvSpPr>
          <p:nvPr>
            <p:ph idx="1"/>
          </p:nvPr>
        </p:nvSpPr>
        <p:spPr/>
        <p:txBody>
          <a:bodyPr/>
          <a:lstStyle/>
          <a:p>
            <a:pPr eaLnBrk="1" hangingPunct="1"/>
            <a:endParaRPr lang="en-US" altLang="en-US" smtClean="0"/>
          </a:p>
        </p:txBody>
      </p:sp>
    </p:spTree>
    <p:extLst>
      <p:ext uri="{BB962C8B-B14F-4D97-AF65-F5344CB8AC3E}">
        <p14:creationId xmlns:p14="http://schemas.microsoft.com/office/powerpoint/2010/main" val="306335720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pPr eaLnBrk="1" hangingPunct="1"/>
            <a:r>
              <a:rPr lang="en-US" altLang="en-US" sz="1000" smtClean="0"/>
              <a:t/>
            </a:r>
            <a:br>
              <a:rPr lang="en-US" altLang="en-US" sz="1000" smtClean="0"/>
            </a:br>
            <a:endParaRPr lang="en-US" altLang="en-US" smtClean="0"/>
          </a:p>
        </p:txBody>
      </p:sp>
      <p:sp>
        <p:nvSpPr>
          <p:cNvPr id="34819" name="Content Placeholder 4"/>
          <p:cNvSpPr>
            <a:spLocks noGrp="1"/>
          </p:cNvSpPr>
          <p:nvPr>
            <p:ph idx="1"/>
          </p:nvPr>
        </p:nvSpPr>
        <p:spPr/>
        <p:txBody>
          <a:bodyPr/>
          <a:lstStyle/>
          <a:p>
            <a:pPr eaLnBrk="1" hangingPunct="1"/>
            <a:endParaRPr lang="en-US" altLang="en-US" smtClean="0"/>
          </a:p>
        </p:txBody>
      </p:sp>
    </p:spTree>
    <p:extLst>
      <p:ext uri="{BB962C8B-B14F-4D97-AF65-F5344CB8AC3E}">
        <p14:creationId xmlns:p14="http://schemas.microsoft.com/office/powerpoint/2010/main" val="333933840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4"/>
          <p:cNvSpPr>
            <a:spLocks noGrp="1"/>
          </p:cNvSpPr>
          <p:nvPr>
            <p:ph type="title"/>
          </p:nvPr>
        </p:nvSpPr>
        <p:spPr/>
        <p:txBody>
          <a:bodyPr/>
          <a:lstStyle/>
          <a:p>
            <a:pPr eaLnBrk="1" hangingPunct="1"/>
            <a:r>
              <a:rPr lang="en-US" altLang="en-US" sz="1200" dirty="0">
                <a:solidFill>
                  <a:srgbClr val="000000"/>
                </a:solidFill>
              </a:rPr>
              <a:t>4.3 Sequence</a:t>
            </a:r>
            <a:r>
              <a:rPr lang="en-US" altLang="en-US" sz="1200" dirty="0" smtClean="0"/>
              <a:t/>
            </a:r>
            <a:br>
              <a:rPr lang="en-US" altLang="en-US" sz="1200" dirty="0" smtClean="0"/>
            </a:br>
            <a:r>
              <a:rPr lang="en-US" altLang="en-US" dirty="0" smtClean="0"/>
              <a:t>Usage of Sequence</a:t>
            </a:r>
          </a:p>
        </p:txBody>
      </p:sp>
      <p:sp>
        <p:nvSpPr>
          <p:cNvPr id="57347" name="Content Placeholder 5"/>
          <p:cNvSpPr>
            <a:spLocks noGrp="1"/>
          </p:cNvSpPr>
          <p:nvPr>
            <p:ph idx="1"/>
          </p:nvPr>
        </p:nvSpPr>
        <p:spPr/>
        <p:txBody>
          <a:bodyPr/>
          <a:lstStyle/>
          <a:p>
            <a:pPr eaLnBrk="1" hangingPunct="1"/>
            <a:r>
              <a:rPr lang="en-US" altLang="en-US" smtClean="0"/>
              <a:t>A “Sequence” is an object, which can be used to generate sequential numbers.</a:t>
            </a:r>
          </a:p>
          <a:p>
            <a:pPr eaLnBrk="1" hangingPunct="1"/>
            <a:r>
              <a:rPr lang="en-US" altLang="en-US" smtClean="0"/>
              <a:t>A Sequence is used to fill up columns, which are declared as UNIQUE or PRIMARY KEY.</a:t>
            </a:r>
          </a:p>
          <a:p>
            <a:pPr eaLnBrk="1" hangingPunct="1"/>
            <a:r>
              <a:rPr lang="en-US" altLang="en-US" smtClean="0"/>
              <a:t>A Sequence uses “NEXTVAL” to retrieve the next value in the sequence order. </a:t>
            </a:r>
          </a:p>
          <a:p>
            <a:pPr eaLnBrk="1" hangingPunct="1"/>
            <a:endParaRPr lang="en-US" altLang="en-US" smtClean="0"/>
          </a:p>
        </p:txBody>
      </p:sp>
    </p:spTree>
    <p:extLst>
      <p:ext uri="{BB962C8B-B14F-4D97-AF65-F5344CB8AC3E}">
        <p14:creationId xmlns:p14="http://schemas.microsoft.com/office/powerpoint/2010/main" val="1677254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4"/>
          <p:cNvSpPr>
            <a:spLocks noGrp="1"/>
          </p:cNvSpPr>
          <p:nvPr>
            <p:ph type="title"/>
          </p:nvPr>
        </p:nvSpPr>
        <p:spPr/>
        <p:txBody>
          <a:bodyPr/>
          <a:lstStyle/>
          <a:p>
            <a:pPr eaLnBrk="1" hangingPunct="1"/>
            <a:r>
              <a:rPr lang="en-US" altLang="en-US" sz="1200" dirty="0">
                <a:solidFill>
                  <a:srgbClr val="000000"/>
                </a:solidFill>
              </a:rPr>
              <a:t>4.3 Sequence</a:t>
            </a:r>
            <a:r>
              <a:rPr lang="en-US" altLang="en-US" sz="1200" dirty="0" smtClean="0"/>
              <a:t/>
            </a:r>
            <a:br>
              <a:rPr lang="en-US" altLang="en-US" sz="1200" dirty="0" smtClean="0"/>
            </a:br>
            <a:r>
              <a:rPr lang="en-US" altLang="en-US" dirty="0" smtClean="0"/>
              <a:t>Creating a Sequence</a:t>
            </a:r>
          </a:p>
        </p:txBody>
      </p:sp>
      <p:sp>
        <p:nvSpPr>
          <p:cNvPr id="58371" name="Content Placeholder 5"/>
          <p:cNvSpPr>
            <a:spLocks noGrp="1"/>
          </p:cNvSpPr>
          <p:nvPr>
            <p:ph idx="1"/>
          </p:nvPr>
        </p:nvSpPr>
        <p:spPr/>
        <p:txBody>
          <a:bodyPr/>
          <a:lstStyle/>
          <a:p>
            <a:pPr eaLnBrk="1" hangingPunct="1"/>
            <a:r>
              <a:rPr lang="en-US" altLang="en-US" smtClean="0"/>
              <a:t>For example, suppose we have created a sequence “seq_no”, then it’s next value can be obtained as “seq_no.nextval”.</a:t>
            </a:r>
          </a:p>
          <a:p>
            <a:pPr eaLnBrk="1" hangingPunct="1"/>
            <a:endParaRPr lang="en-US" altLang="en-US" smtClean="0"/>
          </a:p>
        </p:txBody>
      </p:sp>
      <p:sp>
        <p:nvSpPr>
          <p:cNvPr id="10" name="AutoShape 4"/>
          <p:cNvSpPr>
            <a:spLocks noChangeArrowheads="1"/>
          </p:cNvSpPr>
          <p:nvPr/>
        </p:nvSpPr>
        <p:spPr bwMode="auto">
          <a:xfrm>
            <a:off x="762000" y="2368550"/>
            <a:ext cx="6126163" cy="16446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a:latin typeface="+mj-lt"/>
              </a:rPr>
              <a:t>CREATE SEQUENCE seq_name</a:t>
            </a:r>
          </a:p>
          <a:p>
            <a:pPr lvl="1">
              <a:lnSpc>
                <a:spcPct val="135000"/>
              </a:lnSpc>
              <a:defRPr/>
            </a:pPr>
            <a:r>
              <a:rPr lang="en-US" sz="1600">
                <a:latin typeface="+mj-lt"/>
              </a:rPr>
              <a:t>[INCREMENT BY n1] [START WITH n2]</a:t>
            </a:r>
          </a:p>
          <a:p>
            <a:pPr lvl="1">
              <a:lnSpc>
                <a:spcPct val="135000"/>
              </a:lnSpc>
              <a:defRPr/>
            </a:pPr>
            <a:r>
              <a:rPr lang="en-US" sz="1600">
                <a:latin typeface="+mj-lt"/>
              </a:rPr>
              <a:t>[MAXVALUE n3] [MINVALUE n4] [CYCLE|NOCYCLE]</a:t>
            </a:r>
          </a:p>
          <a:p>
            <a:pPr lvl="1">
              <a:lnSpc>
                <a:spcPct val="135000"/>
              </a:lnSpc>
              <a:defRPr/>
            </a:pPr>
            <a:r>
              <a:rPr lang="en-US" sz="1600">
                <a:latin typeface="+mj-lt"/>
              </a:rPr>
              <a:t>[CACHE|NOCACHE];</a:t>
            </a:r>
          </a:p>
        </p:txBody>
      </p:sp>
    </p:spTree>
    <p:extLst>
      <p:ext uri="{BB962C8B-B14F-4D97-AF65-F5344CB8AC3E}">
        <p14:creationId xmlns:p14="http://schemas.microsoft.com/office/powerpoint/2010/main" val="3120071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p:txBody>
          <a:bodyPr/>
          <a:lstStyle/>
          <a:p>
            <a:pPr eaLnBrk="1" hangingPunct="1"/>
            <a:r>
              <a:rPr lang="en-US" altLang="en-US" sz="1200" dirty="0">
                <a:solidFill>
                  <a:srgbClr val="000000"/>
                </a:solidFill>
              </a:rPr>
              <a:t>4.3 Sequence</a:t>
            </a:r>
            <a:r>
              <a:rPr lang="en-US" altLang="en-US" dirty="0" smtClean="0"/>
              <a:t/>
            </a:r>
            <a:br>
              <a:rPr lang="en-US" altLang="en-US" dirty="0" smtClean="0"/>
            </a:br>
            <a:r>
              <a:rPr lang="en-US" altLang="en-US" dirty="0" smtClean="0"/>
              <a:t>Creating a Sequence</a:t>
            </a:r>
          </a:p>
        </p:txBody>
      </p:sp>
      <p:sp>
        <p:nvSpPr>
          <p:cNvPr id="59395" name="Content Placeholder 5"/>
          <p:cNvSpPr>
            <a:spLocks noGrp="1"/>
          </p:cNvSpPr>
          <p:nvPr>
            <p:ph idx="1"/>
          </p:nvPr>
        </p:nvSpPr>
        <p:spPr/>
        <p:txBody>
          <a:bodyPr/>
          <a:lstStyle/>
          <a:p>
            <a:pPr eaLnBrk="1" hangingPunct="1"/>
            <a:r>
              <a:rPr lang="en-US" altLang="en-US" smtClean="0"/>
              <a:t>Here is one more example of sequence:</a:t>
            </a:r>
          </a:p>
          <a:p>
            <a:pPr lvl="1" eaLnBrk="1" hangingPunct="1"/>
            <a:r>
              <a:rPr lang="en-US" altLang="en-US" smtClean="0"/>
              <a:t>s1 will generate numbers 1,2,3....,10000, and then stop.</a:t>
            </a:r>
          </a:p>
          <a:p>
            <a:pPr eaLnBrk="1" hangingPunct="1"/>
            <a:endParaRPr lang="en-US" altLang="en-US" smtClean="0"/>
          </a:p>
        </p:txBody>
      </p:sp>
      <p:sp>
        <p:nvSpPr>
          <p:cNvPr id="10" name="AutoShape 4"/>
          <p:cNvSpPr>
            <a:spLocks noChangeArrowheads="1"/>
          </p:cNvSpPr>
          <p:nvPr/>
        </p:nvSpPr>
        <p:spPr bwMode="auto">
          <a:xfrm>
            <a:off x="762000" y="2436813"/>
            <a:ext cx="4664075" cy="191928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a:solidFill>
                  <a:schemeClr val="tx1"/>
                </a:solidFill>
                <a:latin typeface="+mj-lt"/>
              </a:rPr>
              <a:t>CREATE SEQUENCE  s1</a:t>
            </a:r>
          </a:p>
          <a:p>
            <a:pPr lvl="1">
              <a:lnSpc>
                <a:spcPct val="135000"/>
              </a:lnSpc>
              <a:defRPr/>
            </a:pPr>
            <a:r>
              <a:rPr lang="en-US" sz="1600">
                <a:solidFill>
                  <a:schemeClr val="tx1"/>
                </a:solidFill>
                <a:latin typeface="+mj-lt"/>
              </a:rPr>
              <a:t>		INCREMENT BY 1</a:t>
            </a:r>
          </a:p>
          <a:p>
            <a:pPr lvl="1">
              <a:lnSpc>
                <a:spcPct val="135000"/>
              </a:lnSpc>
              <a:defRPr/>
            </a:pPr>
            <a:r>
              <a:rPr lang="en-US" sz="1600">
                <a:solidFill>
                  <a:schemeClr val="tx1"/>
                </a:solidFill>
                <a:latin typeface="+mj-lt"/>
              </a:rPr>
              <a:t>		START WITH 1 </a:t>
            </a:r>
          </a:p>
          <a:p>
            <a:pPr lvl="1">
              <a:lnSpc>
                <a:spcPct val="135000"/>
              </a:lnSpc>
              <a:defRPr/>
            </a:pPr>
            <a:r>
              <a:rPr lang="en-US" sz="1600">
                <a:solidFill>
                  <a:schemeClr val="tx1"/>
                </a:solidFill>
                <a:latin typeface="+mj-lt"/>
              </a:rPr>
              <a:t>		MAXVALUE 10000	</a:t>
            </a:r>
          </a:p>
          <a:p>
            <a:pPr lvl="1">
              <a:lnSpc>
                <a:spcPct val="135000"/>
              </a:lnSpc>
              <a:defRPr/>
            </a:pPr>
            <a:r>
              <a:rPr lang="en-US" sz="1600">
                <a:solidFill>
                  <a:schemeClr val="tx1"/>
                </a:solidFill>
                <a:latin typeface="+mj-lt"/>
              </a:rPr>
              <a:t>		NOCYCLE ; </a:t>
            </a:r>
          </a:p>
        </p:txBody>
      </p:sp>
    </p:spTree>
    <p:extLst>
      <p:ext uri="{BB962C8B-B14F-4D97-AF65-F5344CB8AC3E}">
        <p14:creationId xmlns:p14="http://schemas.microsoft.com/office/powerpoint/2010/main" val="586403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4"/>
          <p:cNvSpPr>
            <a:spLocks noGrp="1"/>
          </p:cNvSpPr>
          <p:nvPr>
            <p:ph type="title"/>
          </p:nvPr>
        </p:nvSpPr>
        <p:spPr/>
        <p:txBody>
          <a:bodyPr/>
          <a:lstStyle/>
          <a:p>
            <a:pPr eaLnBrk="1" hangingPunct="1"/>
            <a:r>
              <a:rPr lang="en-US" altLang="en-US" sz="1200" dirty="0">
                <a:solidFill>
                  <a:srgbClr val="000000"/>
                </a:solidFill>
              </a:rPr>
              <a:t>4.3 Sequence</a:t>
            </a:r>
            <a:r>
              <a:rPr lang="en-US" altLang="en-US" sz="1200" dirty="0" smtClean="0"/>
              <a:t/>
            </a:r>
            <a:br>
              <a:rPr lang="en-US" altLang="en-US" sz="1200" dirty="0" smtClean="0"/>
            </a:br>
            <a:r>
              <a:rPr lang="en-US" altLang="en-US" dirty="0" smtClean="0"/>
              <a:t>NEXTVAL and CURRVAL pseudo columns</a:t>
            </a:r>
          </a:p>
        </p:txBody>
      </p:sp>
      <p:sp>
        <p:nvSpPr>
          <p:cNvPr id="60419" name="Content Placeholder 5"/>
          <p:cNvSpPr>
            <a:spLocks noGrp="1"/>
          </p:cNvSpPr>
          <p:nvPr>
            <p:ph idx="1"/>
          </p:nvPr>
        </p:nvSpPr>
        <p:spPr/>
        <p:txBody>
          <a:bodyPr/>
          <a:lstStyle/>
          <a:p>
            <a:pPr eaLnBrk="1" hangingPunct="1"/>
            <a:r>
              <a:rPr lang="en-US" altLang="en-US" smtClean="0"/>
              <a:t>NEXTVAL returns the next available sequence value. </a:t>
            </a:r>
          </a:p>
          <a:p>
            <a:pPr lvl="1" eaLnBrk="1" hangingPunct="1"/>
            <a:r>
              <a:rPr lang="en-US" altLang="en-US" smtClean="0"/>
              <a:t>It returns a unique value every time it is referenced, even for different users. </a:t>
            </a:r>
          </a:p>
          <a:p>
            <a:pPr eaLnBrk="1" hangingPunct="1"/>
            <a:r>
              <a:rPr lang="en-US" altLang="en-US" smtClean="0"/>
              <a:t>CURRVAL obtains the current sequence value. </a:t>
            </a:r>
          </a:p>
          <a:p>
            <a:pPr eaLnBrk="1" hangingPunct="1"/>
            <a:r>
              <a:rPr lang="en-US" altLang="en-US" smtClean="0"/>
              <a:t>NEXTVAL must be issued for the Sequence before CURRVAL can be referenced.</a:t>
            </a:r>
          </a:p>
          <a:p>
            <a:pPr eaLnBrk="1" hangingPunct="1"/>
            <a:endParaRPr lang="en-US" altLang="en-US" smtClean="0"/>
          </a:p>
        </p:txBody>
      </p:sp>
    </p:spTree>
    <p:extLst>
      <p:ext uri="{BB962C8B-B14F-4D97-AF65-F5344CB8AC3E}">
        <p14:creationId xmlns:p14="http://schemas.microsoft.com/office/powerpoint/2010/main" val="132511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p:nvPr>
        </p:nvSpPr>
        <p:spPr/>
        <p:txBody>
          <a:bodyPr/>
          <a:lstStyle/>
          <a:p>
            <a:pPr eaLnBrk="1" hangingPunct="1"/>
            <a:r>
              <a:rPr lang="en-US" altLang="en-US" sz="1200" dirty="0">
                <a:solidFill>
                  <a:srgbClr val="000000"/>
                </a:solidFill>
              </a:rPr>
              <a:t>4.3 Sequence</a:t>
            </a:r>
            <a:r>
              <a:rPr lang="en-US" altLang="en-US" sz="1200" dirty="0" smtClean="0"/>
              <a:t> </a:t>
            </a:r>
            <a:br>
              <a:rPr lang="en-US" altLang="en-US" sz="1200" dirty="0" smtClean="0"/>
            </a:br>
            <a:r>
              <a:rPr lang="en-US" altLang="en-US" dirty="0" smtClean="0"/>
              <a:t>Drop a Sequence</a:t>
            </a:r>
          </a:p>
        </p:txBody>
      </p:sp>
      <p:sp>
        <p:nvSpPr>
          <p:cNvPr id="62467" name="Content Placeholder 5"/>
          <p:cNvSpPr>
            <a:spLocks noGrp="1"/>
          </p:cNvSpPr>
          <p:nvPr>
            <p:ph idx="1"/>
          </p:nvPr>
        </p:nvSpPr>
        <p:spPr/>
        <p:txBody>
          <a:bodyPr/>
          <a:lstStyle/>
          <a:p>
            <a:pPr eaLnBrk="1" hangingPunct="1"/>
            <a:r>
              <a:rPr lang="en-US" altLang="en-US" smtClean="0"/>
              <a:t>A Sequence can be removed from the data dictionary by using the DROP SEQUENCE statement.</a:t>
            </a:r>
          </a:p>
          <a:p>
            <a:pPr eaLnBrk="1" hangingPunct="1"/>
            <a:r>
              <a:rPr lang="en-US" altLang="en-US" smtClean="0"/>
              <a:t>Once removed, the Sequence can no longer be referenced.</a:t>
            </a:r>
          </a:p>
          <a:p>
            <a:pPr eaLnBrk="1" hangingPunct="1"/>
            <a:endParaRPr lang="en-US" altLang="en-US" smtClean="0"/>
          </a:p>
        </p:txBody>
      </p:sp>
      <p:sp>
        <p:nvSpPr>
          <p:cNvPr id="10" name="AutoShape 4"/>
          <p:cNvSpPr>
            <a:spLocks noChangeArrowheads="1"/>
          </p:cNvSpPr>
          <p:nvPr/>
        </p:nvSpPr>
        <p:spPr bwMode="auto">
          <a:xfrm>
            <a:off x="762000" y="2809875"/>
            <a:ext cx="6126163" cy="11874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fr-FR" sz="1600">
                <a:latin typeface="+mj-lt"/>
              </a:rPr>
              <a:t>DROP SEQUENCE dept_deptid_seq;</a:t>
            </a:r>
          </a:p>
          <a:p>
            <a:pPr lvl="1">
              <a:lnSpc>
                <a:spcPct val="135000"/>
              </a:lnSpc>
              <a:defRPr/>
            </a:pPr>
            <a:r>
              <a:rPr lang="fr-FR" sz="1600">
                <a:latin typeface="+mj-lt"/>
              </a:rPr>
              <a:t>Sequence dropped.</a:t>
            </a:r>
          </a:p>
        </p:txBody>
      </p:sp>
    </p:spTree>
    <p:extLst>
      <p:ext uri="{BB962C8B-B14F-4D97-AF65-F5344CB8AC3E}">
        <p14:creationId xmlns:p14="http://schemas.microsoft.com/office/powerpoint/2010/main" val="4067206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eaLnBrk="1" hangingPunct="1"/>
            <a:r>
              <a:rPr lang="en-US" altLang="en-US" sz="1200" dirty="0">
                <a:solidFill>
                  <a:srgbClr val="000000"/>
                </a:solidFill>
              </a:rPr>
              <a:t>4.1 DDL commands (CREATE, ALTER and DROP)</a:t>
            </a:r>
            <a:br>
              <a:rPr lang="en-US" altLang="en-US" sz="1200" dirty="0">
                <a:solidFill>
                  <a:srgbClr val="000000"/>
                </a:solidFill>
              </a:rPr>
            </a:br>
            <a:r>
              <a:rPr lang="en-US" altLang="en-US" dirty="0" smtClean="0"/>
              <a:t>Table </a:t>
            </a:r>
          </a:p>
        </p:txBody>
      </p:sp>
      <p:sp>
        <p:nvSpPr>
          <p:cNvPr id="22531" name="Content Placeholder 5"/>
          <p:cNvSpPr>
            <a:spLocks noGrp="1"/>
          </p:cNvSpPr>
          <p:nvPr>
            <p:ph idx="1"/>
          </p:nvPr>
        </p:nvSpPr>
        <p:spPr/>
        <p:txBody>
          <a:bodyPr/>
          <a:lstStyle/>
          <a:p>
            <a:pPr eaLnBrk="1" hangingPunct="1"/>
            <a:r>
              <a:rPr lang="en-US" altLang="en-US" dirty="0" smtClean="0"/>
              <a:t>Tables are objects, which store the user data.</a:t>
            </a:r>
          </a:p>
          <a:p>
            <a:pPr eaLnBrk="1" hangingPunct="1"/>
            <a:r>
              <a:rPr lang="en-US" altLang="en-US" dirty="0" smtClean="0"/>
              <a:t>Use the CREATE TABLE statement to create a table, which is the basic structure to hold data.</a:t>
            </a:r>
          </a:p>
          <a:p>
            <a:pPr eaLnBrk="1" hangingPunct="1"/>
            <a:r>
              <a:rPr lang="en-US" altLang="en-US" dirty="0" smtClean="0"/>
              <a:t>For example:</a:t>
            </a:r>
          </a:p>
          <a:p>
            <a:pPr eaLnBrk="1" hangingPunct="1"/>
            <a:endParaRPr lang="en-US" altLang="en-US" dirty="0" smtClean="0"/>
          </a:p>
        </p:txBody>
      </p:sp>
      <p:sp>
        <p:nvSpPr>
          <p:cNvPr id="11" name="AutoShape 4"/>
          <p:cNvSpPr>
            <a:spLocks noChangeArrowheads="1"/>
          </p:cNvSpPr>
          <p:nvPr/>
        </p:nvSpPr>
        <p:spPr bwMode="auto">
          <a:xfrm>
            <a:off x="899592" y="3140968"/>
            <a:ext cx="6400800" cy="2057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defRPr/>
            </a:pPr>
            <a:r>
              <a:rPr lang="en-US" dirty="0">
                <a:latin typeface="+mj-lt"/>
              </a:rPr>
              <a:t>CREATE TABLE </a:t>
            </a:r>
            <a:r>
              <a:rPr lang="en-US" dirty="0" err="1" smtClean="0">
                <a:latin typeface="+mj-lt"/>
              </a:rPr>
              <a:t>book_master</a:t>
            </a:r>
            <a:endParaRPr lang="en-US" dirty="0">
              <a:latin typeface="+mj-lt"/>
            </a:endParaRPr>
          </a:p>
          <a:p>
            <a:pPr lvl="2">
              <a:defRPr/>
            </a:pPr>
            <a:r>
              <a:rPr lang="en-US" dirty="0" smtClean="0">
                <a:latin typeface="+mj-lt"/>
              </a:rPr>
              <a:t>(</a:t>
            </a:r>
            <a:r>
              <a:rPr lang="en-US" dirty="0" err="1" smtClean="0">
                <a:latin typeface="+mj-lt"/>
              </a:rPr>
              <a:t>book_code</a:t>
            </a:r>
            <a:r>
              <a:rPr lang="en-US" dirty="0" smtClean="0">
                <a:latin typeface="+mj-lt"/>
              </a:rPr>
              <a:t> </a:t>
            </a:r>
            <a:r>
              <a:rPr lang="en-US" dirty="0">
                <a:latin typeface="+mj-lt"/>
              </a:rPr>
              <a:t>number,</a:t>
            </a:r>
          </a:p>
          <a:p>
            <a:pPr lvl="1">
              <a:defRPr/>
            </a:pPr>
            <a:r>
              <a:rPr lang="en-US" dirty="0">
                <a:latin typeface="+mj-lt"/>
              </a:rPr>
              <a:t>         </a:t>
            </a:r>
            <a:r>
              <a:rPr lang="en-US" dirty="0" smtClean="0">
                <a:latin typeface="+mj-lt"/>
              </a:rPr>
              <a:t> </a:t>
            </a:r>
            <a:r>
              <a:rPr lang="en-US" dirty="0" err="1" smtClean="0">
                <a:latin typeface="+mj-lt"/>
              </a:rPr>
              <a:t>book_name</a:t>
            </a:r>
            <a:r>
              <a:rPr lang="en-US" dirty="0" smtClean="0">
                <a:latin typeface="+mj-lt"/>
              </a:rPr>
              <a:t> </a:t>
            </a:r>
            <a:r>
              <a:rPr lang="en-US" dirty="0">
                <a:latin typeface="+mj-lt"/>
              </a:rPr>
              <a:t>varchar2(50),</a:t>
            </a:r>
          </a:p>
          <a:p>
            <a:pPr lvl="1">
              <a:defRPr/>
            </a:pPr>
            <a:r>
              <a:rPr lang="en-US" dirty="0">
                <a:latin typeface="+mj-lt"/>
              </a:rPr>
              <a:t>         </a:t>
            </a:r>
            <a:r>
              <a:rPr lang="en-US" dirty="0" smtClean="0">
                <a:latin typeface="+mj-lt"/>
              </a:rPr>
              <a:t> </a:t>
            </a:r>
            <a:r>
              <a:rPr lang="en-US" dirty="0" err="1">
                <a:latin typeface="+mj-lt"/>
              </a:rPr>
              <a:t>book_pub_year</a:t>
            </a:r>
            <a:r>
              <a:rPr lang="en-US" dirty="0">
                <a:latin typeface="+mj-lt"/>
              </a:rPr>
              <a:t> number,</a:t>
            </a:r>
          </a:p>
          <a:p>
            <a:pPr lvl="1">
              <a:defRPr/>
            </a:pPr>
            <a:r>
              <a:rPr lang="en-US" dirty="0">
                <a:latin typeface="+mj-lt"/>
              </a:rPr>
              <a:t>         </a:t>
            </a:r>
            <a:r>
              <a:rPr lang="en-US" dirty="0" smtClean="0">
                <a:latin typeface="+mj-lt"/>
              </a:rPr>
              <a:t> </a:t>
            </a:r>
            <a:r>
              <a:rPr lang="en-US" dirty="0" err="1">
                <a:latin typeface="+mj-lt"/>
              </a:rPr>
              <a:t>book_pub_author</a:t>
            </a:r>
            <a:r>
              <a:rPr lang="en-US" dirty="0">
                <a:latin typeface="+mj-lt"/>
              </a:rPr>
              <a:t> varchar2(50));</a:t>
            </a:r>
          </a:p>
        </p:txBody>
      </p:sp>
    </p:spTree>
    <p:extLst>
      <p:ext uri="{BB962C8B-B14F-4D97-AF65-F5344CB8AC3E}">
        <p14:creationId xmlns:p14="http://schemas.microsoft.com/office/powerpoint/2010/main" val="18500798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pPr eaLnBrk="1" hangingPunct="1"/>
            <a:r>
              <a:rPr lang="en-US" altLang="en-US" sz="1200" dirty="0">
                <a:solidFill>
                  <a:srgbClr val="000000"/>
                </a:solidFill>
              </a:rPr>
              <a:t>4.4 DML command (Insert, Update, Delete</a:t>
            </a:r>
            <a:r>
              <a:rPr lang="en-US" altLang="en-US" sz="1200" dirty="0" smtClean="0">
                <a:solidFill>
                  <a:srgbClr val="000000"/>
                </a:solidFill>
              </a:rPr>
              <a:t>)</a:t>
            </a:r>
            <a:r>
              <a:rPr lang="en-US" altLang="en-US" sz="1200" dirty="0" smtClean="0"/>
              <a:t> </a:t>
            </a:r>
            <a:br>
              <a:rPr lang="en-US" altLang="en-US" sz="1200" dirty="0" smtClean="0"/>
            </a:br>
            <a:r>
              <a:rPr lang="en-US" altLang="en-US" dirty="0" smtClean="0"/>
              <a:t>Data Manipulation Language</a:t>
            </a:r>
          </a:p>
        </p:txBody>
      </p:sp>
      <p:sp>
        <p:nvSpPr>
          <p:cNvPr id="19459" name="Content Placeholder 4"/>
          <p:cNvSpPr>
            <a:spLocks noGrp="1"/>
          </p:cNvSpPr>
          <p:nvPr>
            <p:ph idx="1"/>
          </p:nvPr>
        </p:nvSpPr>
        <p:spPr/>
        <p:txBody>
          <a:bodyPr/>
          <a:lstStyle/>
          <a:p>
            <a:pPr eaLnBrk="1" hangingPunct="1"/>
            <a:r>
              <a:rPr lang="en-US" altLang="en-US" smtClean="0"/>
              <a:t>Data Manipulation Language (DML) is used to perform the following routines on database information: </a:t>
            </a:r>
          </a:p>
          <a:p>
            <a:pPr lvl="1" eaLnBrk="1" hangingPunct="1"/>
            <a:r>
              <a:rPr lang="en-US" altLang="en-US" smtClean="0"/>
              <a:t>Retrieve </a:t>
            </a:r>
          </a:p>
          <a:p>
            <a:pPr lvl="1" eaLnBrk="1" hangingPunct="1"/>
            <a:r>
              <a:rPr lang="en-US" altLang="en-US" smtClean="0"/>
              <a:t>Insert</a:t>
            </a:r>
          </a:p>
          <a:p>
            <a:pPr lvl="1" eaLnBrk="1" hangingPunct="1"/>
            <a:r>
              <a:rPr lang="en-US" altLang="en-US" smtClean="0"/>
              <a:t>Modify </a:t>
            </a:r>
          </a:p>
          <a:p>
            <a:pPr eaLnBrk="1" hangingPunct="1"/>
            <a:endParaRPr lang="en-US" altLang="en-US" smtClean="0"/>
          </a:p>
          <a:p>
            <a:pPr eaLnBrk="1" hangingPunct="1"/>
            <a:r>
              <a:rPr lang="en-US" altLang="en-US" smtClean="0"/>
              <a:t>DML changes data in an object. If you insert a row into a table, that is DML. </a:t>
            </a:r>
          </a:p>
          <a:p>
            <a:pPr eaLnBrk="1" hangingPunct="1"/>
            <a:endParaRPr lang="en-US" altLang="en-US" smtClean="0"/>
          </a:p>
          <a:p>
            <a:pPr eaLnBrk="1" hangingPunct="1"/>
            <a:r>
              <a:rPr lang="en-US" altLang="en-US" smtClean="0"/>
              <a:t>All DML statements change data, and must be committed before the change becomes permanent.</a:t>
            </a:r>
          </a:p>
        </p:txBody>
      </p:sp>
    </p:spTree>
    <p:extLst>
      <p:ext uri="{BB962C8B-B14F-4D97-AF65-F5344CB8AC3E}">
        <p14:creationId xmlns:p14="http://schemas.microsoft.com/office/powerpoint/2010/main" val="2961243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pPr eaLnBrk="1" hangingPunct="1"/>
            <a:r>
              <a:rPr lang="en-US" altLang="en-US" sz="1200" dirty="0">
                <a:solidFill>
                  <a:srgbClr val="000000"/>
                </a:solidFill>
              </a:rPr>
              <a:t>4.4 DML command (Insert, Update, Delete</a:t>
            </a:r>
            <a:r>
              <a:rPr lang="en-US" altLang="en-US" sz="1200" dirty="0" smtClean="0">
                <a:solidFill>
                  <a:srgbClr val="000000"/>
                </a:solidFill>
              </a:rPr>
              <a:t>)</a:t>
            </a:r>
            <a:r>
              <a:rPr lang="en-US" altLang="en-US" sz="1200" dirty="0" smtClean="0"/>
              <a:t/>
            </a:r>
            <a:br>
              <a:rPr lang="en-US" altLang="en-US" sz="1200" dirty="0" smtClean="0"/>
            </a:br>
            <a:r>
              <a:rPr lang="en-US" altLang="en-US" dirty="0" smtClean="0"/>
              <a:t>INSERT </a:t>
            </a:r>
          </a:p>
        </p:txBody>
      </p:sp>
      <p:sp>
        <p:nvSpPr>
          <p:cNvPr id="20483" name="Content Placeholder 4"/>
          <p:cNvSpPr>
            <a:spLocks noGrp="1"/>
          </p:cNvSpPr>
          <p:nvPr>
            <p:ph idx="1"/>
          </p:nvPr>
        </p:nvSpPr>
        <p:spPr/>
        <p:txBody>
          <a:bodyPr/>
          <a:lstStyle/>
          <a:p>
            <a:pPr eaLnBrk="1" hangingPunct="1"/>
            <a:r>
              <a:rPr lang="en-US" altLang="en-US" smtClean="0"/>
              <a:t>INSERT command:</a:t>
            </a:r>
          </a:p>
          <a:p>
            <a:pPr lvl="1" eaLnBrk="1" hangingPunct="1"/>
            <a:r>
              <a:rPr lang="en-US" altLang="en-US" smtClean="0"/>
              <a:t>INSERT is a DML command. It is used to add rows to a table.</a:t>
            </a:r>
          </a:p>
          <a:p>
            <a:pPr lvl="1" eaLnBrk="1" hangingPunct="1"/>
            <a:r>
              <a:rPr lang="en-US" altLang="en-US" smtClean="0"/>
              <a:t>In the simplest form of the command, the values for different columns in the row to be inserted have to be specified. </a:t>
            </a:r>
          </a:p>
          <a:p>
            <a:pPr lvl="1" eaLnBrk="1" hangingPunct="1"/>
            <a:r>
              <a:rPr lang="en-US" altLang="en-US" smtClean="0"/>
              <a:t>Alternatively, the rows can be generated from some other tables by using a SQL query language command.</a:t>
            </a:r>
          </a:p>
          <a:p>
            <a:pPr eaLnBrk="1" hangingPunct="1"/>
            <a:endParaRPr lang="en-US" altLang="en-US" smtClean="0"/>
          </a:p>
        </p:txBody>
      </p:sp>
    </p:spTree>
    <p:extLst>
      <p:ext uri="{BB962C8B-B14F-4D97-AF65-F5344CB8AC3E}">
        <p14:creationId xmlns:p14="http://schemas.microsoft.com/office/powerpoint/2010/main" val="13488339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pPr eaLnBrk="1" hangingPunct="1"/>
            <a:r>
              <a:rPr lang="en-US" altLang="en-US" sz="1200" dirty="0">
                <a:solidFill>
                  <a:srgbClr val="000000"/>
                </a:solidFill>
              </a:rPr>
              <a:t>4.4 DML command (Insert, Update, Delete</a:t>
            </a:r>
            <a:r>
              <a:rPr lang="en-US" altLang="en-US" sz="1200" dirty="0" smtClean="0">
                <a:solidFill>
                  <a:srgbClr val="000000"/>
                </a:solidFill>
              </a:rPr>
              <a:t>)</a:t>
            </a:r>
            <a:r>
              <a:rPr lang="en-US" altLang="en-US" sz="1200" dirty="0" smtClean="0"/>
              <a:t> </a:t>
            </a:r>
            <a:br>
              <a:rPr lang="en-US" altLang="en-US" sz="1200" dirty="0" smtClean="0"/>
            </a:br>
            <a:r>
              <a:rPr lang="en-US" altLang="en-US" dirty="0" smtClean="0"/>
              <a:t>Inserting Rows into a Table </a:t>
            </a:r>
          </a:p>
        </p:txBody>
      </p:sp>
      <p:sp>
        <p:nvSpPr>
          <p:cNvPr id="21507" name="Content Placeholder 4"/>
          <p:cNvSpPr>
            <a:spLocks noGrp="1"/>
          </p:cNvSpPr>
          <p:nvPr>
            <p:ph idx="1"/>
          </p:nvPr>
        </p:nvSpPr>
        <p:spPr/>
        <p:txBody>
          <a:bodyPr/>
          <a:lstStyle/>
          <a:p>
            <a:pPr eaLnBrk="1" hangingPunct="1"/>
            <a:r>
              <a:rPr lang="en-US" altLang="en-US" smtClean="0"/>
              <a:t>Inserting by specifying values:</a:t>
            </a:r>
          </a:p>
          <a:p>
            <a:pPr eaLnBrk="1" hangingPunct="1"/>
            <a:endParaRPr lang="en-US" altLang="en-US" smtClean="0"/>
          </a:p>
          <a:p>
            <a:pPr eaLnBrk="1" hangingPunct="1"/>
            <a:r>
              <a:rPr lang="en-US" altLang="en-US" smtClean="0"/>
              <a:t>Example: To insert a new record in the DEPT table</a:t>
            </a:r>
          </a:p>
          <a:p>
            <a:pPr eaLnBrk="1" hangingPunct="1"/>
            <a:endParaRPr lang="en-US" altLang="en-US" smtClean="0"/>
          </a:p>
          <a:p>
            <a:pPr eaLnBrk="1" hangingPunct="1"/>
            <a:endParaRPr lang="en-US" altLang="en-US" smtClean="0"/>
          </a:p>
        </p:txBody>
      </p:sp>
      <p:sp>
        <p:nvSpPr>
          <p:cNvPr id="10" name="AutoShape 4"/>
          <p:cNvSpPr>
            <a:spLocks noChangeArrowheads="1"/>
          </p:cNvSpPr>
          <p:nvPr/>
        </p:nvSpPr>
        <p:spPr bwMode="auto">
          <a:xfrm>
            <a:off x="685800" y="2895600"/>
            <a:ext cx="6218238" cy="914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dirty="0">
                <a:latin typeface="+mj-lt"/>
              </a:rPr>
              <a:t>INSERT INTO </a:t>
            </a:r>
            <a:r>
              <a:rPr lang="en-US" sz="1600" dirty="0" err="1">
                <a:latin typeface="+mj-lt"/>
              </a:rPr>
              <a:t>table_name</a:t>
            </a:r>
            <a:r>
              <a:rPr lang="en-US" sz="1600" dirty="0">
                <a:latin typeface="+mj-lt"/>
              </a:rPr>
              <a:t>[(col_name1,col_name2,...)]</a:t>
            </a:r>
            <a:br>
              <a:rPr lang="en-US" sz="1600" dirty="0">
                <a:latin typeface="+mj-lt"/>
              </a:rPr>
            </a:br>
            <a:r>
              <a:rPr lang="en-US" sz="1600" dirty="0">
                <a:latin typeface="+mj-lt"/>
              </a:rPr>
              <a:t>	   {VALUES (value1,value2,....) | query};</a:t>
            </a:r>
          </a:p>
        </p:txBody>
      </p:sp>
      <p:sp>
        <p:nvSpPr>
          <p:cNvPr id="11" name="AutoShape 6"/>
          <p:cNvSpPr>
            <a:spLocks noChangeArrowheads="1"/>
          </p:cNvSpPr>
          <p:nvPr/>
        </p:nvSpPr>
        <p:spPr bwMode="auto">
          <a:xfrm>
            <a:off x="762000" y="4114800"/>
            <a:ext cx="6218238" cy="914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dirty="0">
                <a:latin typeface="+mj-lt"/>
              </a:rPr>
              <a:t>INSERT INTO </a:t>
            </a:r>
            <a:r>
              <a:rPr lang="en-US" sz="1600" dirty="0" err="1">
                <a:latin typeface="+mj-lt"/>
              </a:rPr>
              <a:t>Department_master</a:t>
            </a:r>
            <a:endParaRPr lang="en-US" sz="1600" dirty="0">
              <a:latin typeface="+mj-lt"/>
            </a:endParaRPr>
          </a:p>
          <a:p>
            <a:pPr lvl="1">
              <a:lnSpc>
                <a:spcPct val="135000"/>
              </a:lnSpc>
              <a:defRPr/>
            </a:pPr>
            <a:r>
              <a:rPr lang="en-US" sz="1600" dirty="0">
                <a:latin typeface="+mj-lt"/>
              </a:rPr>
              <a:t>VALUES (10, ‘Computer Science’);</a:t>
            </a:r>
          </a:p>
        </p:txBody>
      </p:sp>
    </p:spTree>
    <p:extLst>
      <p:ext uri="{BB962C8B-B14F-4D97-AF65-F5344CB8AC3E}">
        <p14:creationId xmlns:p14="http://schemas.microsoft.com/office/powerpoint/2010/main" val="3108953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pPr eaLnBrk="1" hangingPunct="1"/>
            <a:r>
              <a:rPr lang="en-US" altLang="en-US" sz="1200" dirty="0">
                <a:solidFill>
                  <a:srgbClr val="000000"/>
                </a:solidFill>
              </a:rPr>
              <a:t>4.4 DML command (Insert, Update, Delete</a:t>
            </a:r>
            <a:r>
              <a:rPr lang="en-US" altLang="en-US" sz="1200" dirty="0" smtClean="0">
                <a:solidFill>
                  <a:srgbClr val="000000"/>
                </a:solidFill>
              </a:rPr>
              <a:t>)</a:t>
            </a:r>
            <a:r>
              <a:rPr lang="en-US" altLang="en-US" sz="1200" dirty="0" smtClean="0"/>
              <a:t/>
            </a:r>
            <a:br>
              <a:rPr lang="en-US" altLang="en-US" sz="1200" dirty="0" smtClean="0"/>
            </a:br>
            <a:r>
              <a:rPr lang="en-US" altLang="en-US" dirty="0" smtClean="0"/>
              <a:t>Inserting Rows into a Table</a:t>
            </a:r>
          </a:p>
        </p:txBody>
      </p:sp>
      <p:sp>
        <p:nvSpPr>
          <p:cNvPr id="5" name="Content Placeholder 4"/>
          <p:cNvSpPr>
            <a:spLocks noGrp="1"/>
          </p:cNvSpPr>
          <p:nvPr>
            <p:ph idx="1"/>
          </p:nvPr>
        </p:nvSpPr>
        <p:spPr/>
        <p:txBody>
          <a:bodyPr rtlCol="0">
            <a:noAutofit/>
          </a:bodyPr>
          <a:lstStyle/>
          <a:p>
            <a:pPr marL="166189" indent="-166189" defTabSz="914342" eaLnBrk="1" fontAlgn="auto" hangingPunct="1">
              <a:spcBef>
                <a:spcPts val="0"/>
              </a:spcBef>
              <a:buClr>
                <a:schemeClr val="accent5"/>
              </a:buClr>
              <a:defRPr/>
            </a:pPr>
            <a:r>
              <a:rPr lang="en-US" dirty="0">
                <a:solidFill>
                  <a:schemeClr val="bg2">
                    <a:lumMod val="50000"/>
                  </a:schemeClr>
                </a:solidFill>
              </a:rPr>
              <a:t>Inserting by using “substitution variables”:</a:t>
            </a:r>
          </a:p>
          <a:p>
            <a:pPr marL="166189" indent="-166189" defTabSz="914342" eaLnBrk="1" fontAlgn="auto" hangingPunct="1">
              <a:spcBef>
                <a:spcPts val="0"/>
              </a:spcBef>
              <a:buClr>
                <a:schemeClr val="accent5"/>
              </a:buClr>
              <a:defRPr/>
            </a:pPr>
            <a:endParaRPr lang="en-US" dirty="0">
              <a:solidFill>
                <a:schemeClr val="bg2">
                  <a:lumMod val="50000"/>
                </a:schemeClr>
              </a:solidFill>
            </a:endParaRPr>
          </a:p>
          <a:p>
            <a:pPr marL="166189" indent="-166189" defTabSz="914342" eaLnBrk="1" fontAlgn="auto" hangingPunct="1">
              <a:spcBef>
                <a:spcPts val="0"/>
              </a:spcBef>
              <a:buClr>
                <a:schemeClr val="accent5"/>
              </a:buClr>
              <a:defRPr/>
            </a:pPr>
            <a:r>
              <a:rPr lang="en-US" dirty="0">
                <a:solidFill>
                  <a:schemeClr val="bg2">
                    <a:lumMod val="50000"/>
                  </a:schemeClr>
                </a:solidFill>
              </a:rPr>
              <a:t>Example: In the example given below, when the command is run,</a:t>
            </a:r>
          </a:p>
          <a:p>
            <a:pPr marL="0" indent="0" defTabSz="914342" eaLnBrk="1" fontAlgn="auto" hangingPunct="1">
              <a:spcBef>
                <a:spcPts val="0"/>
              </a:spcBef>
              <a:buClr>
                <a:schemeClr val="accent5"/>
              </a:buClr>
              <a:buFont typeface="Wingdings" panose="05000000000000000000" pitchFamily="2" charset="2"/>
              <a:buNone/>
              <a:defRPr/>
            </a:pPr>
            <a:r>
              <a:rPr lang="en-US" dirty="0" smtClean="0">
                <a:solidFill>
                  <a:schemeClr val="bg2">
                    <a:lumMod val="50000"/>
                  </a:schemeClr>
                </a:solidFill>
              </a:rPr>
              <a:t>   values </a:t>
            </a:r>
            <a:r>
              <a:rPr lang="en-US" dirty="0">
                <a:solidFill>
                  <a:schemeClr val="bg2">
                    <a:lumMod val="50000"/>
                  </a:schemeClr>
                </a:solidFill>
              </a:rPr>
              <a:t>are prompted every time.</a:t>
            </a:r>
          </a:p>
          <a:p>
            <a:pPr marL="166189" indent="-166189" defTabSz="914342" eaLnBrk="1" fontAlgn="auto" hangingPunct="1">
              <a:spcBef>
                <a:spcPts val="0"/>
              </a:spcBef>
              <a:buClr>
                <a:schemeClr val="accent5"/>
              </a:buClr>
              <a:defRPr/>
            </a:pPr>
            <a:endParaRPr lang="en-US" dirty="0">
              <a:solidFill>
                <a:schemeClr val="bg2">
                  <a:lumMod val="50000"/>
                </a:schemeClr>
              </a:solidFill>
            </a:endParaRPr>
          </a:p>
        </p:txBody>
      </p:sp>
      <p:sp>
        <p:nvSpPr>
          <p:cNvPr id="9" name="AutoShape 4"/>
          <p:cNvSpPr>
            <a:spLocks noChangeArrowheads="1"/>
          </p:cNvSpPr>
          <p:nvPr/>
        </p:nvSpPr>
        <p:spPr bwMode="auto">
          <a:xfrm>
            <a:off x="762000" y="3189288"/>
            <a:ext cx="5578475" cy="1981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dirty="0">
                <a:latin typeface="+mj-lt"/>
              </a:rPr>
              <a:t>INSERT INTO </a:t>
            </a:r>
            <a:r>
              <a:rPr lang="en-US" sz="1600" dirty="0" err="1">
                <a:latin typeface="+mj-lt"/>
              </a:rPr>
              <a:t>department_master</a:t>
            </a:r>
            <a:r>
              <a:rPr lang="en-US" sz="1600" dirty="0">
                <a:latin typeface="+mj-lt"/>
              </a:rPr>
              <a:t> </a:t>
            </a:r>
          </a:p>
          <a:p>
            <a:pPr lvl="1">
              <a:lnSpc>
                <a:spcPct val="135000"/>
              </a:lnSpc>
              <a:defRPr/>
            </a:pPr>
            <a:r>
              <a:rPr lang="en-US" sz="1600" dirty="0">
                <a:latin typeface="+mj-lt"/>
              </a:rPr>
              <a:t>VALUES (&amp;</a:t>
            </a:r>
            <a:r>
              <a:rPr lang="en-US" sz="1600" dirty="0" err="1">
                <a:latin typeface="+mj-lt"/>
              </a:rPr>
              <a:t>dept_code</a:t>
            </a:r>
            <a:r>
              <a:rPr lang="en-US" sz="1600" dirty="0">
                <a:latin typeface="+mj-lt"/>
              </a:rPr>
              <a:t>, ‘&amp;</a:t>
            </a:r>
            <a:r>
              <a:rPr lang="en-US" sz="1600" dirty="0" err="1">
                <a:latin typeface="+mj-lt"/>
              </a:rPr>
              <a:t>dept_name</a:t>
            </a:r>
            <a:r>
              <a:rPr lang="en-US" sz="1600" dirty="0">
                <a:latin typeface="+mj-lt"/>
              </a:rPr>
              <a:t>’);</a:t>
            </a:r>
          </a:p>
          <a:p>
            <a:pPr lvl="1">
              <a:lnSpc>
                <a:spcPct val="135000"/>
              </a:lnSpc>
              <a:defRPr/>
            </a:pPr>
            <a:r>
              <a:rPr lang="en-US" sz="1600" dirty="0">
                <a:latin typeface="+mj-lt"/>
              </a:rPr>
              <a:t>Enter a value for </a:t>
            </a:r>
            <a:r>
              <a:rPr lang="en-US" sz="1600" dirty="0" err="1">
                <a:latin typeface="+mj-lt"/>
              </a:rPr>
              <a:t>dept_code</a:t>
            </a:r>
            <a:r>
              <a:rPr lang="en-US" sz="1600" dirty="0">
                <a:latin typeface="+mj-lt"/>
              </a:rPr>
              <a:t> : 20</a:t>
            </a:r>
          </a:p>
          <a:p>
            <a:pPr lvl="1">
              <a:lnSpc>
                <a:spcPct val="135000"/>
              </a:lnSpc>
              <a:defRPr/>
            </a:pPr>
            <a:r>
              <a:rPr lang="en-US" sz="1600" dirty="0">
                <a:latin typeface="+mj-lt"/>
              </a:rPr>
              <a:t>Enter a value for </a:t>
            </a:r>
            <a:r>
              <a:rPr lang="en-US" sz="1600" dirty="0" err="1">
                <a:latin typeface="+mj-lt"/>
              </a:rPr>
              <a:t>dept_name</a:t>
            </a:r>
            <a:r>
              <a:rPr lang="en-US" sz="1600" dirty="0">
                <a:latin typeface="+mj-lt"/>
              </a:rPr>
              <a:t> : Electricals</a:t>
            </a:r>
          </a:p>
        </p:txBody>
      </p:sp>
    </p:spTree>
    <p:extLst>
      <p:ext uri="{BB962C8B-B14F-4D97-AF65-F5344CB8AC3E}">
        <p14:creationId xmlns:p14="http://schemas.microsoft.com/office/powerpoint/2010/main" val="34809116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altLang="en-US" sz="1200" dirty="0">
                <a:solidFill>
                  <a:srgbClr val="000000"/>
                </a:solidFill>
              </a:rPr>
              <a:t>4.4 DML command (Insert, Update, Delete</a:t>
            </a:r>
            <a:r>
              <a:rPr lang="en-US" altLang="en-US" sz="1200" dirty="0" smtClean="0">
                <a:solidFill>
                  <a:srgbClr val="000000"/>
                </a:solidFill>
              </a:rPr>
              <a:t>)</a:t>
            </a:r>
            <a:r>
              <a:rPr lang="en-US" altLang="en-US" dirty="0" smtClean="0"/>
              <a:t/>
            </a:r>
            <a:br>
              <a:rPr lang="en-US" altLang="en-US" dirty="0" smtClean="0"/>
            </a:br>
            <a:r>
              <a:rPr lang="en-US" altLang="en-US" dirty="0" smtClean="0"/>
              <a:t>DELETE</a:t>
            </a:r>
          </a:p>
        </p:txBody>
      </p:sp>
      <p:sp>
        <p:nvSpPr>
          <p:cNvPr id="24579" name="Content Placeholder 4"/>
          <p:cNvSpPr>
            <a:spLocks noGrp="1"/>
          </p:cNvSpPr>
          <p:nvPr>
            <p:ph idx="1"/>
          </p:nvPr>
        </p:nvSpPr>
        <p:spPr/>
        <p:txBody>
          <a:bodyPr/>
          <a:lstStyle/>
          <a:p>
            <a:pPr eaLnBrk="1" hangingPunct="1"/>
            <a:r>
              <a:rPr lang="en-US" altLang="en-US" smtClean="0"/>
              <a:t>The DELETE command is used to delete one or more rows from a table.</a:t>
            </a:r>
          </a:p>
          <a:p>
            <a:pPr lvl="1" eaLnBrk="1" hangingPunct="1"/>
            <a:r>
              <a:rPr lang="en-US" altLang="en-US" smtClean="0"/>
              <a:t>The DELETE  command removes all rows identified by the WHERE clause. </a:t>
            </a:r>
          </a:p>
        </p:txBody>
      </p:sp>
      <p:sp>
        <p:nvSpPr>
          <p:cNvPr id="9" name="AutoShape 4"/>
          <p:cNvSpPr>
            <a:spLocks noChangeArrowheads="1"/>
          </p:cNvSpPr>
          <p:nvPr/>
        </p:nvSpPr>
        <p:spPr bwMode="auto">
          <a:xfrm>
            <a:off x="762000" y="2743200"/>
            <a:ext cx="7848600" cy="914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dirty="0">
                <a:latin typeface="+mj-lt"/>
              </a:rPr>
              <a:t> DELETE [FROM] {</a:t>
            </a:r>
            <a:r>
              <a:rPr lang="en-US" dirty="0" err="1">
                <a:latin typeface="+mj-lt"/>
              </a:rPr>
              <a:t>table_name</a:t>
            </a:r>
            <a:r>
              <a:rPr lang="en-US" dirty="0">
                <a:latin typeface="+mj-lt"/>
              </a:rPr>
              <a:t> | alias } </a:t>
            </a:r>
            <a:br>
              <a:rPr lang="en-US" dirty="0">
                <a:latin typeface="+mj-lt"/>
              </a:rPr>
            </a:br>
            <a:r>
              <a:rPr lang="en-US" dirty="0">
                <a:latin typeface="+mj-lt"/>
              </a:rPr>
              <a:t>	   [WHERE condition];</a:t>
            </a:r>
          </a:p>
        </p:txBody>
      </p:sp>
    </p:spTree>
    <p:extLst>
      <p:ext uri="{BB962C8B-B14F-4D97-AF65-F5344CB8AC3E}">
        <p14:creationId xmlns:p14="http://schemas.microsoft.com/office/powerpoint/2010/main" val="35130336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pPr eaLnBrk="1" hangingPunct="1"/>
            <a:r>
              <a:rPr lang="en-US" altLang="en-US" sz="1200" dirty="0">
                <a:solidFill>
                  <a:srgbClr val="000000"/>
                </a:solidFill>
              </a:rPr>
              <a:t>4.4 DML command (Insert, Update, </a:t>
            </a:r>
            <a:r>
              <a:rPr lang="en-US" altLang="en-US" sz="1200" dirty="0" smtClean="0">
                <a:solidFill>
                  <a:srgbClr val="000000"/>
                </a:solidFill>
              </a:rPr>
              <a:t>Delete)</a:t>
            </a:r>
            <a:r>
              <a:rPr lang="en-US" altLang="en-US" sz="1200" dirty="0" smtClean="0"/>
              <a:t/>
            </a:r>
            <a:br>
              <a:rPr lang="en-US" altLang="en-US" sz="1200" dirty="0" smtClean="0"/>
            </a:br>
            <a:r>
              <a:rPr lang="en-US" altLang="en-US" dirty="0" smtClean="0"/>
              <a:t>Deleting Rows from Table</a:t>
            </a:r>
          </a:p>
        </p:txBody>
      </p:sp>
      <p:sp>
        <p:nvSpPr>
          <p:cNvPr id="5" name="Content Placeholder 4"/>
          <p:cNvSpPr>
            <a:spLocks noGrp="1"/>
          </p:cNvSpPr>
          <p:nvPr>
            <p:ph idx="1"/>
          </p:nvPr>
        </p:nvSpPr>
        <p:spPr/>
        <p:txBody>
          <a:bodyPr rtlCol="0">
            <a:noAutofit/>
          </a:bodyPr>
          <a:lstStyle/>
          <a:p>
            <a:pPr marL="166189" indent="-166189" defTabSz="914342" eaLnBrk="1" fontAlgn="auto" hangingPunct="1">
              <a:spcBef>
                <a:spcPts val="0"/>
              </a:spcBef>
              <a:buClr>
                <a:schemeClr val="accent5"/>
              </a:buClr>
              <a:defRPr/>
            </a:pPr>
            <a:r>
              <a:rPr lang="en-US" dirty="0">
                <a:solidFill>
                  <a:schemeClr val="bg2">
                    <a:lumMod val="50000"/>
                  </a:schemeClr>
                </a:solidFill>
              </a:rPr>
              <a:t>Example 1: If the WHERE clause is omitted, all rows will be deleted</a:t>
            </a:r>
          </a:p>
          <a:p>
            <a:pPr marL="0" indent="0" defTabSz="914342" eaLnBrk="1" fontAlgn="auto" hangingPunct="1">
              <a:spcBef>
                <a:spcPts val="0"/>
              </a:spcBef>
              <a:buClr>
                <a:schemeClr val="accent5"/>
              </a:buClr>
              <a:buFont typeface="Wingdings" panose="05000000000000000000" pitchFamily="2" charset="2"/>
              <a:buNone/>
              <a:defRPr/>
            </a:pPr>
            <a:r>
              <a:rPr lang="en-US" dirty="0">
                <a:solidFill>
                  <a:schemeClr val="bg2">
                    <a:lumMod val="50000"/>
                  </a:schemeClr>
                </a:solidFill>
              </a:rPr>
              <a:t>from the table.</a:t>
            </a:r>
          </a:p>
          <a:p>
            <a:pPr marL="166189" indent="-166189" defTabSz="914342" eaLnBrk="1" fontAlgn="auto" hangingPunct="1">
              <a:spcBef>
                <a:spcPts val="0"/>
              </a:spcBef>
              <a:buClr>
                <a:schemeClr val="accent5"/>
              </a:buClr>
              <a:defRPr/>
            </a:pPr>
            <a:endParaRPr lang="en-US" dirty="0">
              <a:solidFill>
                <a:schemeClr val="bg2">
                  <a:lumMod val="50000"/>
                </a:schemeClr>
              </a:solidFill>
            </a:endParaRPr>
          </a:p>
          <a:p>
            <a:pPr marL="166189" indent="-166189" defTabSz="914342" eaLnBrk="1" fontAlgn="auto" hangingPunct="1">
              <a:spcBef>
                <a:spcPts val="0"/>
              </a:spcBef>
              <a:buClr>
                <a:schemeClr val="accent5"/>
              </a:buClr>
              <a:defRPr/>
            </a:pPr>
            <a:r>
              <a:rPr lang="en-US" dirty="0">
                <a:solidFill>
                  <a:schemeClr val="bg2">
                    <a:lumMod val="50000"/>
                  </a:schemeClr>
                </a:solidFill>
              </a:rPr>
              <a:t>Example 2:  If we want to delete all information about department</a:t>
            </a:r>
          </a:p>
          <a:p>
            <a:pPr marL="0" indent="0" defTabSz="914342" eaLnBrk="1" fontAlgn="auto" hangingPunct="1">
              <a:spcBef>
                <a:spcPts val="0"/>
              </a:spcBef>
              <a:buClr>
                <a:schemeClr val="accent5"/>
              </a:buClr>
              <a:buFont typeface="Wingdings" panose="05000000000000000000" pitchFamily="2" charset="2"/>
              <a:buNone/>
              <a:defRPr/>
            </a:pPr>
            <a:r>
              <a:rPr lang="en-US" dirty="0">
                <a:solidFill>
                  <a:schemeClr val="bg2">
                    <a:lumMod val="50000"/>
                  </a:schemeClr>
                </a:solidFill>
              </a:rPr>
              <a:t>10 from the </a:t>
            </a:r>
            <a:r>
              <a:rPr lang="en-US" dirty="0" err="1">
                <a:solidFill>
                  <a:schemeClr val="bg2">
                    <a:lumMod val="50000"/>
                  </a:schemeClr>
                </a:solidFill>
              </a:rPr>
              <a:t>Emp</a:t>
            </a:r>
            <a:r>
              <a:rPr lang="en-US" dirty="0">
                <a:solidFill>
                  <a:schemeClr val="bg2">
                    <a:lumMod val="50000"/>
                  </a:schemeClr>
                </a:solidFill>
              </a:rPr>
              <a:t> </a:t>
            </a:r>
          </a:p>
        </p:txBody>
      </p:sp>
      <p:sp>
        <p:nvSpPr>
          <p:cNvPr id="10" name="AutoShape 4"/>
          <p:cNvSpPr>
            <a:spLocks noChangeArrowheads="1"/>
          </p:cNvSpPr>
          <p:nvPr/>
        </p:nvSpPr>
        <p:spPr bwMode="auto">
          <a:xfrm>
            <a:off x="762000" y="4989513"/>
            <a:ext cx="3749675" cy="110648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dirty="0">
                <a:solidFill>
                  <a:schemeClr val="tx1"/>
                </a:solidFill>
                <a:latin typeface="+mj-lt"/>
              </a:rPr>
              <a:t>DELETE </a:t>
            </a:r>
          </a:p>
          <a:p>
            <a:pPr lvl="1">
              <a:lnSpc>
                <a:spcPct val="135000"/>
              </a:lnSpc>
              <a:defRPr/>
            </a:pPr>
            <a:r>
              <a:rPr lang="en-US" sz="1600" dirty="0">
                <a:solidFill>
                  <a:schemeClr val="tx1"/>
                </a:solidFill>
                <a:latin typeface="+mj-lt"/>
              </a:rPr>
              <a:t>	FROM </a:t>
            </a:r>
            <a:r>
              <a:rPr lang="en-US" sz="1600" dirty="0" err="1">
                <a:solidFill>
                  <a:schemeClr val="tx1"/>
                </a:solidFill>
                <a:latin typeface="+mj-lt"/>
              </a:rPr>
              <a:t>student_master</a:t>
            </a:r>
            <a:r>
              <a:rPr lang="en-US" sz="1600" dirty="0">
                <a:solidFill>
                  <a:schemeClr val="tx1"/>
                </a:solidFill>
                <a:latin typeface="+mj-lt"/>
              </a:rPr>
              <a:t> </a:t>
            </a:r>
          </a:p>
          <a:p>
            <a:pPr lvl="1">
              <a:lnSpc>
                <a:spcPct val="135000"/>
              </a:lnSpc>
              <a:defRPr/>
            </a:pPr>
            <a:r>
              <a:rPr lang="en-US" sz="1600" dirty="0">
                <a:solidFill>
                  <a:schemeClr val="tx1"/>
                </a:solidFill>
                <a:latin typeface="+mj-lt"/>
              </a:rPr>
              <a:t>	WHERE  </a:t>
            </a:r>
            <a:r>
              <a:rPr lang="en-US" sz="1600" dirty="0" err="1">
                <a:solidFill>
                  <a:schemeClr val="tx1"/>
                </a:solidFill>
                <a:latin typeface="+mj-lt"/>
              </a:rPr>
              <a:t>dept_code</a:t>
            </a:r>
            <a:r>
              <a:rPr lang="en-US" sz="1600" dirty="0">
                <a:solidFill>
                  <a:schemeClr val="tx1"/>
                </a:solidFill>
                <a:latin typeface="+mj-lt"/>
              </a:rPr>
              <a:t>=10;</a:t>
            </a:r>
          </a:p>
        </p:txBody>
      </p:sp>
      <p:sp>
        <p:nvSpPr>
          <p:cNvPr id="11" name="AutoShape 5"/>
          <p:cNvSpPr>
            <a:spLocks noChangeArrowheads="1"/>
          </p:cNvSpPr>
          <p:nvPr/>
        </p:nvSpPr>
        <p:spPr bwMode="auto">
          <a:xfrm>
            <a:off x="762000" y="3617913"/>
            <a:ext cx="3749675" cy="762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dirty="0">
                <a:solidFill>
                  <a:schemeClr val="tx1"/>
                </a:solidFill>
                <a:latin typeface="+mj-lt"/>
              </a:rPr>
              <a:t>DELETE </a:t>
            </a:r>
          </a:p>
          <a:p>
            <a:pPr lvl="1">
              <a:lnSpc>
                <a:spcPct val="135000"/>
              </a:lnSpc>
              <a:defRPr/>
            </a:pPr>
            <a:r>
              <a:rPr lang="en-US" sz="1600" dirty="0">
                <a:solidFill>
                  <a:schemeClr val="tx1"/>
                </a:solidFill>
                <a:latin typeface="+mj-lt"/>
              </a:rPr>
              <a:t>	FROM </a:t>
            </a:r>
            <a:r>
              <a:rPr lang="en-US" sz="1600" dirty="0" err="1">
                <a:solidFill>
                  <a:schemeClr val="tx1"/>
                </a:solidFill>
                <a:latin typeface="+mj-lt"/>
              </a:rPr>
              <a:t>staff_master</a:t>
            </a:r>
            <a:r>
              <a:rPr lang="en-US" sz="1600" dirty="0">
                <a:solidFill>
                  <a:schemeClr val="tx1"/>
                </a:solidFill>
                <a:latin typeface="+mj-lt"/>
              </a:rPr>
              <a:t>;</a:t>
            </a:r>
          </a:p>
        </p:txBody>
      </p:sp>
    </p:spTree>
    <p:extLst>
      <p:ext uri="{BB962C8B-B14F-4D97-AF65-F5344CB8AC3E}">
        <p14:creationId xmlns:p14="http://schemas.microsoft.com/office/powerpoint/2010/main" val="517128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pPr eaLnBrk="1" hangingPunct="1"/>
            <a:r>
              <a:rPr lang="en-US" altLang="en-US" sz="1200" dirty="0">
                <a:solidFill>
                  <a:srgbClr val="000000"/>
                </a:solidFill>
              </a:rPr>
              <a:t>4.4 DML command (Insert, Update, Delete</a:t>
            </a:r>
            <a:r>
              <a:rPr lang="en-US" altLang="en-US" sz="1200" dirty="0" smtClean="0">
                <a:solidFill>
                  <a:srgbClr val="000000"/>
                </a:solidFill>
              </a:rPr>
              <a:t>)</a:t>
            </a:r>
            <a:r>
              <a:rPr lang="en-US" altLang="en-US" sz="1200" dirty="0" smtClean="0"/>
              <a:t/>
            </a:r>
            <a:br>
              <a:rPr lang="en-US" altLang="en-US" sz="1200" dirty="0" smtClean="0"/>
            </a:br>
            <a:r>
              <a:rPr lang="en-US" altLang="en-US" dirty="0" smtClean="0"/>
              <a:t>UPDATE</a:t>
            </a:r>
          </a:p>
        </p:txBody>
      </p:sp>
      <p:sp>
        <p:nvSpPr>
          <p:cNvPr id="26627" name="Content Placeholder 4"/>
          <p:cNvSpPr>
            <a:spLocks noGrp="1"/>
          </p:cNvSpPr>
          <p:nvPr>
            <p:ph idx="1"/>
          </p:nvPr>
        </p:nvSpPr>
        <p:spPr/>
        <p:txBody>
          <a:bodyPr/>
          <a:lstStyle/>
          <a:p>
            <a:pPr eaLnBrk="1" hangingPunct="1"/>
            <a:r>
              <a:rPr lang="en-US" altLang="en-US" smtClean="0"/>
              <a:t>Use the UPDATE command to change single rows, groups of rows, or all rows in a table. </a:t>
            </a:r>
          </a:p>
          <a:p>
            <a:pPr lvl="1" eaLnBrk="1" hangingPunct="1"/>
            <a:r>
              <a:rPr lang="en-US" altLang="en-US" smtClean="0"/>
              <a:t>In all data modification statements, you can change the data in only “one table at a time”. </a:t>
            </a:r>
          </a:p>
          <a:p>
            <a:pPr eaLnBrk="1" hangingPunct="1"/>
            <a:endParaRPr lang="en-US" altLang="en-US" smtClean="0"/>
          </a:p>
        </p:txBody>
      </p:sp>
      <p:sp>
        <p:nvSpPr>
          <p:cNvPr id="9" name="AutoShape 4"/>
          <p:cNvSpPr>
            <a:spLocks noChangeArrowheads="1"/>
          </p:cNvSpPr>
          <p:nvPr/>
        </p:nvSpPr>
        <p:spPr bwMode="auto">
          <a:xfrm>
            <a:off x="762000" y="2819400"/>
            <a:ext cx="6858000" cy="2514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dirty="0">
                <a:latin typeface="+mj-lt"/>
              </a:rPr>
              <a:t>UPDATE </a:t>
            </a:r>
            <a:r>
              <a:rPr lang="en-US" sz="1600" dirty="0" err="1">
                <a:latin typeface="+mj-lt"/>
              </a:rPr>
              <a:t>table_name</a:t>
            </a:r>
            <a:r>
              <a:rPr lang="en-US" sz="1600" dirty="0">
                <a:latin typeface="+mj-lt"/>
              </a:rPr>
              <a:t> </a:t>
            </a:r>
          </a:p>
          <a:p>
            <a:pPr lvl="1">
              <a:lnSpc>
                <a:spcPct val="135000"/>
              </a:lnSpc>
              <a:defRPr/>
            </a:pPr>
            <a:r>
              <a:rPr lang="en-US" sz="1600" dirty="0">
                <a:latin typeface="+mj-lt"/>
              </a:rPr>
              <a:t>SET   </a:t>
            </a:r>
            <a:r>
              <a:rPr lang="en-US" sz="1600" dirty="0" err="1">
                <a:latin typeface="+mj-lt"/>
              </a:rPr>
              <a:t>col_name</a:t>
            </a:r>
            <a:r>
              <a:rPr lang="en-US" sz="1600" dirty="0">
                <a:latin typeface="+mj-lt"/>
              </a:rPr>
              <a:t> = value|</a:t>
            </a:r>
          </a:p>
          <a:p>
            <a:pPr lvl="1">
              <a:lnSpc>
                <a:spcPct val="135000"/>
              </a:lnSpc>
              <a:defRPr/>
            </a:pPr>
            <a:r>
              <a:rPr lang="en-US" sz="1600" dirty="0">
                <a:latin typeface="+mj-lt"/>
              </a:rPr>
              <a:t>	</a:t>
            </a:r>
            <a:r>
              <a:rPr lang="en-US" sz="1600" dirty="0" err="1">
                <a:latin typeface="+mj-lt"/>
              </a:rPr>
              <a:t>col_name</a:t>
            </a:r>
            <a:r>
              <a:rPr lang="en-US" sz="1600" dirty="0">
                <a:latin typeface="+mj-lt"/>
              </a:rPr>
              <a:t> = </a:t>
            </a:r>
            <a:r>
              <a:rPr lang="en-US" sz="1600" dirty="0" err="1">
                <a:latin typeface="+mj-lt"/>
              </a:rPr>
              <a:t>SELECT_statement_returning_single_value</a:t>
            </a:r>
            <a:r>
              <a:rPr lang="en-US" sz="1600" dirty="0">
                <a:latin typeface="+mj-lt"/>
              </a:rPr>
              <a:t>|</a:t>
            </a:r>
          </a:p>
          <a:p>
            <a:pPr lvl="1">
              <a:lnSpc>
                <a:spcPct val="135000"/>
              </a:lnSpc>
              <a:defRPr/>
            </a:pPr>
            <a:r>
              <a:rPr lang="en-US" sz="1600" dirty="0">
                <a:latin typeface="+mj-lt"/>
              </a:rPr>
              <a:t>	(</a:t>
            </a:r>
            <a:r>
              <a:rPr lang="en-US" sz="1600" dirty="0" err="1">
                <a:latin typeface="+mj-lt"/>
              </a:rPr>
              <a:t>col_name</a:t>
            </a:r>
            <a:r>
              <a:rPr lang="en-US" sz="1600" dirty="0">
                <a:latin typeface="+mj-lt"/>
              </a:rPr>
              <a:t>,...) = </a:t>
            </a:r>
            <a:r>
              <a:rPr lang="en-US" sz="1600" dirty="0" err="1">
                <a:latin typeface="+mj-lt"/>
              </a:rPr>
              <a:t>SELECT_statement</a:t>
            </a:r>
            <a:endParaRPr lang="en-US" sz="1600" dirty="0">
              <a:latin typeface="+mj-lt"/>
            </a:endParaRPr>
          </a:p>
          <a:p>
            <a:pPr lvl="1">
              <a:lnSpc>
                <a:spcPct val="135000"/>
              </a:lnSpc>
              <a:defRPr/>
            </a:pPr>
            <a:r>
              <a:rPr lang="en-US" sz="1600" dirty="0">
                <a:latin typeface="+mj-lt"/>
              </a:rPr>
              <a:t>[WHERE condition];</a:t>
            </a:r>
          </a:p>
        </p:txBody>
      </p:sp>
    </p:spTree>
    <p:extLst>
      <p:ext uri="{BB962C8B-B14F-4D97-AF65-F5344CB8AC3E}">
        <p14:creationId xmlns:p14="http://schemas.microsoft.com/office/powerpoint/2010/main" val="41992213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p:txBody>
          <a:bodyPr/>
          <a:lstStyle/>
          <a:p>
            <a:pPr eaLnBrk="1" hangingPunct="1"/>
            <a:r>
              <a:rPr lang="en-US" altLang="en-US" sz="1200" dirty="0">
                <a:solidFill>
                  <a:srgbClr val="000000"/>
                </a:solidFill>
              </a:rPr>
              <a:t>4.4 DML command (Insert, Update, Delete</a:t>
            </a:r>
            <a:r>
              <a:rPr lang="en-US" altLang="en-US" sz="1200" dirty="0" smtClean="0">
                <a:solidFill>
                  <a:srgbClr val="000000"/>
                </a:solidFill>
              </a:rPr>
              <a:t>)</a:t>
            </a:r>
            <a:r>
              <a:rPr lang="en-US" altLang="en-US" dirty="0" smtClean="0"/>
              <a:t/>
            </a:r>
            <a:br>
              <a:rPr lang="en-US" altLang="en-US" dirty="0" smtClean="0"/>
            </a:br>
            <a:r>
              <a:rPr lang="en-US" altLang="en-US" dirty="0" smtClean="0"/>
              <a:t>Updating Rows from Table</a:t>
            </a:r>
          </a:p>
        </p:txBody>
      </p:sp>
      <p:sp>
        <p:nvSpPr>
          <p:cNvPr id="5" name="Content Placeholder 4"/>
          <p:cNvSpPr>
            <a:spLocks noGrp="1"/>
          </p:cNvSpPr>
          <p:nvPr>
            <p:ph idx="1"/>
          </p:nvPr>
        </p:nvSpPr>
        <p:spPr/>
        <p:txBody>
          <a:bodyPr rtlCol="0">
            <a:noAutofit/>
          </a:bodyPr>
          <a:lstStyle/>
          <a:p>
            <a:pPr marL="166189" indent="-166189" defTabSz="914342" eaLnBrk="1" fontAlgn="auto" hangingPunct="1">
              <a:spcBef>
                <a:spcPts val="0"/>
              </a:spcBef>
              <a:buClr>
                <a:schemeClr val="accent5"/>
              </a:buClr>
              <a:defRPr/>
            </a:pPr>
            <a:r>
              <a:rPr lang="en-US" dirty="0">
                <a:solidFill>
                  <a:schemeClr val="bg2">
                    <a:lumMod val="50000"/>
                  </a:schemeClr>
                </a:solidFill>
              </a:rPr>
              <a:t>Example 1: To UPDATE the column “</a:t>
            </a:r>
            <a:r>
              <a:rPr lang="en-US" dirty="0" err="1">
                <a:solidFill>
                  <a:schemeClr val="bg2">
                    <a:lumMod val="50000"/>
                  </a:schemeClr>
                </a:solidFill>
              </a:rPr>
              <a:t>dname</a:t>
            </a:r>
            <a:r>
              <a:rPr lang="en-US" dirty="0">
                <a:solidFill>
                  <a:schemeClr val="bg2">
                    <a:lumMod val="50000"/>
                  </a:schemeClr>
                </a:solidFill>
              </a:rPr>
              <a:t>” of a row, where</a:t>
            </a:r>
          </a:p>
          <a:p>
            <a:pPr marL="0" indent="0" defTabSz="914342" eaLnBrk="1" fontAlgn="auto" hangingPunct="1">
              <a:spcBef>
                <a:spcPts val="0"/>
              </a:spcBef>
              <a:buClr>
                <a:schemeClr val="accent5"/>
              </a:buClr>
              <a:buFont typeface="Wingdings" panose="05000000000000000000" pitchFamily="2" charset="2"/>
              <a:buNone/>
              <a:defRPr/>
            </a:pPr>
            <a:r>
              <a:rPr lang="en-US" dirty="0" err="1">
                <a:solidFill>
                  <a:schemeClr val="bg2">
                    <a:lumMod val="50000"/>
                  </a:schemeClr>
                </a:solidFill>
              </a:rPr>
              <a:t>deptno</a:t>
            </a:r>
            <a:r>
              <a:rPr lang="en-US" dirty="0">
                <a:solidFill>
                  <a:schemeClr val="bg2">
                    <a:lumMod val="50000"/>
                  </a:schemeClr>
                </a:solidFill>
              </a:rPr>
              <a:t> is 10, give the following command: </a:t>
            </a:r>
          </a:p>
          <a:p>
            <a:pPr marL="166189" indent="-166189" defTabSz="914342" eaLnBrk="1" fontAlgn="auto" hangingPunct="1">
              <a:spcBef>
                <a:spcPts val="0"/>
              </a:spcBef>
              <a:buClr>
                <a:schemeClr val="accent5"/>
              </a:buClr>
              <a:defRPr/>
            </a:pPr>
            <a:endParaRPr lang="en-US" dirty="0">
              <a:solidFill>
                <a:schemeClr val="bg2">
                  <a:lumMod val="50000"/>
                </a:schemeClr>
              </a:solidFill>
            </a:endParaRPr>
          </a:p>
        </p:txBody>
      </p:sp>
      <p:sp>
        <p:nvSpPr>
          <p:cNvPr id="9" name="AutoShape 4"/>
          <p:cNvSpPr>
            <a:spLocks noChangeArrowheads="1"/>
          </p:cNvSpPr>
          <p:nvPr/>
        </p:nvSpPr>
        <p:spPr bwMode="auto">
          <a:xfrm>
            <a:off x="838200" y="2470150"/>
            <a:ext cx="5851525" cy="1600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dirty="0">
                <a:solidFill>
                  <a:schemeClr val="tx1"/>
                </a:solidFill>
                <a:latin typeface="+mj-lt"/>
              </a:rPr>
              <a:t>UPDATE </a:t>
            </a:r>
            <a:r>
              <a:rPr lang="en-US" dirty="0" err="1">
                <a:solidFill>
                  <a:schemeClr val="tx1"/>
                </a:solidFill>
                <a:latin typeface="+mj-lt"/>
              </a:rPr>
              <a:t>department_master</a:t>
            </a:r>
            <a:endParaRPr lang="en-US" dirty="0">
              <a:solidFill>
                <a:schemeClr val="tx1"/>
              </a:solidFill>
              <a:latin typeface="+mj-lt"/>
            </a:endParaRPr>
          </a:p>
          <a:p>
            <a:pPr lvl="1">
              <a:lnSpc>
                <a:spcPct val="135000"/>
              </a:lnSpc>
              <a:defRPr/>
            </a:pPr>
            <a:r>
              <a:rPr lang="en-US" dirty="0">
                <a:solidFill>
                  <a:schemeClr val="tx1"/>
                </a:solidFill>
                <a:latin typeface="+mj-lt"/>
              </a:rPr>
              <a:t>SET </a:t>
            </a:r>
            <a:r>
              <a:rPr lang="en-US" dirty="0" err="1">
                <a:solidFill>
                  <a:schemeClr val="tx1"/>
                </a:solidFill>
                <a:latin typeface="+mj-lt"/>
              </a:rPr>
              <a:t>dept_name</a:t>
            </a:r>
            <a:r>
              <a:rPr lang="en-US" dirty="0">
                <a:solidFill>
                  <a:schemeClr val="tx1"/>
                </a:solidFill>
                <a:latin typeface="+mj-lt"/>
              </a:rPr>
              <a:t>= ‘Information Technology’</a:t>
            </a:r>
          </a:p>
          <a:p>
            <a:pPr lvl="1">
              <a:lnSpc>
                <a:spcPct val="135000"/>
              </a:lnSpc>
              <a:defRPr/>
            </a:pPr>
            <a:r>
              <a:rPr lang="en-US" dirty="0">
                <a:solidFill>
                  <a:schemeClr val="tx1"/>
                </a:solidFill>
                <a:latin typeface="+mj-lt"/>
              </a:rPr>
              <a:t>WHERE </a:t>
            </a:r>
            <a:r>
              <a:rPr lang="en-US" dirty="0" err="1">
                <a:solidFill>
                  <a:schemeClr val="tx1"/>
                </a:solidFill>
                <a:latin typeface="+mj-lt"/>
              </a:rPr>
              <a:t>dept_code</a:t>
            </a:r>
            <a:r>
              <a:rPr lang="en-US" dirty="0">
                <a:solidFill>
                  <a:schemeClr val="tx1"/>
                </a:solidFill>
                <a:latin typeface="+mj-lt"/>
              </a:rPr>
              <a:t>=10;</a:t>
            </a:r>
          </a:p>
        </p:txBody>
      </p:sp>
    </p:spTree>
    <p:extLst>
      <p:ext uri="{BB962C8B-B14F-4D97-AF65-F5344CB8AC3E}">
        <p14:creationId xmlns:p14="http://schemas.microsoft.com/office/powerpoint/2010/main" val="34611718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pPr eaLnBrk="1" hangingPunct="1"/>
            <a:r>
              <a:rPr lang="en-US" altLang="en-US" sz="1200" dirty="0">
                <a:solidFill>
                  <a:srgbClr val="000000"/>
                </a:solidFill>
              </a:rPr>
              <a:t>4.4 DML command (Insert, Update, Delete</a:t>
            </a:r>
            <a:r>
              <a:rPr lang="en-US" altLang="en-US" sz="1200" dirty="0" smtClean="0">
                <a:solidFill>
                  <a:srgbClr val="000000"/>
                </a:solidFill>
              </a:rPr>
              <a:t>)</a:t>
            </a:r>
            <a:r>
              <a:rPr lang="en-US" altLang="en-US" sz="1200" dirty="0" smtClean="0"/>
              <a:t/>
            </a:r>
            <a:br>
              <a:rPr lang="en-US" altLang="en-US" sz="1200" dirty="0" smtClean="0"/>
            </a:br>
            <a:r>
              <a:rPr lang="en-US" altLang="en-US" dirty="0" smtClean="0"/>
              <a:t>Updating Rows from Table</a:t>
            </a:r>
          </a:p>
        </p:txBody>
      </p:sp>
      <p:sp>
        <p:nvSpPr>
          <p:cNvPr id="5" name="Content Placeholder 4"/>
          <p:cNvSpPr>
            <a:spLocks noGrp="1"/>
          </p:cNvSpPr>
          <p:nvPr>
            <p:ph idx="1"/>
          </p:nvPr>
        </p:nvSpPr>
        <p:spPr/>
        <p:txBody>
          <a:bodyPr rtlCol="0">
            <a:noAutofit/>
          </a:bodyPr>
          <a:lstStyle/>
          <a:p>
            <a:pPr marL="166189" indent="-166189" defTabSz="914342" eaLnBrk="1" fontAlgn="auto" hangingPunct="1">
              <a:spcBef>
                <a:spcPts val="0"/>
              </a:spcBef>
              <a:buClr>
                <a:schemeClr val="accent5"/>
              </a:buClr>
              <a:defRPr/>
            </a:pPr>
            <a:r>
              <a:rPr lang="en-US" dirty="0">
                <a:solidFill>
                  <a:schemeClr val="bg2">
                    <a:lumMod val="50000"/>
                  </a:schemeClr>
                </a:solidFill>
              </a:rPr>
              <a:t>Example 2: To UPDATE the subject marks details of a particular</a:t>
            </a:r>
          </a:p>
          <a:p>
            <a:pPr marL="0" indent="0" defTabSz="914342" eaLnBrk="1" fontAlgn="auto" hangingPunct="1">
              <a:spcBef>
                <a:spcPts val="0"/>
              </a:spcBef>
              <a:buClr>
                <a:schemeClr val="accent5"/>
              </a:buClr>
              <a:buFont typeface="Wingdings" panose="05000000000000000000" pitchFamily="2" charset="2"/>
              <a:buNone/>
              <a:defRPr/>
            </a:pPr>
            <a:r>
              <a:rPr lang="en-US" dirty="0">
                <a:solidFill>
                  <a:schemeClr val="bg2">
                    <a:lumMod val="50000"/>
                  </a:schemeClr>
                </a:solidFill>
              </a:rPr>
              <a:t>student, give the following command:</a:t>
            </a:r>
          </a:p>
          <a:p>
            <a:pPr marL="166189" indent="-166189" defTabSz="914342" eaLnBrk="1" fontAlgn="auto" hangingPunct="1">
              <a:spcBef>
                <a:spcPts val="0"/>
              </a:spcBef>
              <a:buClr>
                <a:schemeClr val="accent5"/>
              </a:buClr>
              <a:defRPr/>
            </a:pPr>
            <a:endParaRPr lang="en-US" dirty="0">
              <a:solidFill>
                <a:schemeClr val="bg2">
                  <a:lumMod val="50000"/>
                </a:schemeClr>
              </a:solidFill>
            </a:endParaRPr>
          </a:p>
        </p:txBody>
      </p:sp>
      <p:sp>
        <p:nvSpPr>
          <p:cNvPr id="9" name="AutoShape 4"/>
          <p:cNvSpPr>
            <a:spLocks noChangeArrowheads="1"/>
          </p:cNvSpPr>
          <p:nvPr/>
        </p:nvSpPr>
        <p:spPr bwMode="auto">
          <a:xfrm>
            <a:off x="685800" y="2362200"/>
            <a:ext cx="5211763" cy="144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dirty="0">
                <a:latin typeface="+mj-lt"/>
              </a:rPr>
              <a:t>UPDATE </a:t>
            </a:r>
            <a:r>
              <a:rPr lang="en-US" sz="1600" dirty="0" err="1">
                <a:latin typeface="+mj-lt"/>
              </a:rPr>
              <a:t>student_marks</a:t>
            </a:r>
            <a:endParaRPr lang="en-US" sz="1600" dirty="0">
              <a:latin typeface="+mj-lt"/>
            </a:endParaRPr>
          </a:p>
          <a:p>
            <a:pPr lvl="1">
              <a:lnSpc>
                <a:spcPct val="135000"/>
              </a:lnSpc>
              <a:defRPr/>
            </a:pPr>
            <a:r>
              <a:rPr lang="en-US" sz="1600" dirty="0">
                <a:latin typeface="+mj-lt"/>
              </a:rPr>
              <a:t>SET subject1= 80 , subject2= 70</a:t>
            </a:r>
          </a:p>
          <a:p>
            <a:pPr lvl="1">
              <a:lnSpc>
                <a:spcPct val="135000"/>
              </a:lnSpc>
              <a:defRPr/>
            </a:pPr>
            <a:r>
              <a:rPr lang="en-US" sz="1600" dirty="0">
                <a:latin typeface="+mj-lt"/>
              </a:rPr>
              <a:t>                WHERE </a:t>
            </a:r>
            <a:r>
              <a:rPr lang="en-US" sz="1600" dirty="0" err="1">
                <a:latin typeface="+mj-lt"/>
              </a:rPr>
              <a:t>student_code</a:t>
            </a:r>
            <a:r>
              <a:rPr lang="en-US" sz="1600" dirty="0">
                <a:latin typeface="+mj-lt"/>
              </a:rPr>
              <a:t>=1005;</a:t>
            </a:r>
          </a:p>
        </p:txBody>
      </p:sp>
    </p:spTree>
    <p:extLst>
      <p:ext uri="{BB962C8B-B14F-4D97-AF65-F5344CB8AC3E}">
        <p14:creationId xmlns:p14="http://schemas.microsoft.com/office/powerpoint/2010/main" val="29567003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a:t/>
            </a:r>
            <a:br>
              <a:rPr lang="en-US" sz="1200" dirty="0"/>
            </a:br>
            <a:r>
              <a:rPr lang="en-US" dirty="0"/>
              <a:t>The Select Statement and Syntax</a:t>
            </a:r>
          </a:p>
        </p:txBody>
      </p:sp>
      <p:sp>
        <p:nvSpPr>
          <p:cNvPr id="6" name="Content Placeholder 5"/>
          <p:cNvSpPr>
            <a:spLocks noGrp="1"/>
          </p:cNvSpPr>
          <p:nvPr>
            <p:ph idx="1"/>
          </p:nvPr>
        </p:nvSpPr>
        <p:spPr/>
        <p:txBody>
          <a:bodyPr/>
          <a:lstStyle/>
          <a:p>
            <a:r>
              <a:rPr lang="en-US" dirty="0"/>
              <a:t>The SELECT command is used to retrieve rows from a single table or multiple Tables or Views.</a:t>
            </a:r>
          </a:p>
          <a:p>
            <a:pPr lvl="1"/>
            <a:r>
              <a:rPr lang="en-US" dirty="0"/>
              <a:t>A query may retrieve information from specified columns or from all of the columns in the Table.</a:t>
            </a:r>
          </a:p>
          <a:p>
            <a:pPr lvl="1"/>
            <a:r>
              <a:rPr lang="en-US" dirty="0"/>
              <a:t>It helps to select the required data from the table.</a:t>
            </a:r>
          </a:p>
          <a:p>
            <a:endParaRPr lang="en-US" dirty="0"/>
          </a:p>
        </p:txBody>
      </p:sp>
      <p:sp>
        <p:nvSpPr>
          <p:cNvPr id="10" name="AutoShape 5"/>
          <p:cNvSpPr>
            <a:spLocks noChangeArrowheads="1"/>
          </p:cNvSpPr>
          <p:nvPr/>
        </p:nvSpPr>
        <p:spPr bwMode="auto">
          <a:xfrm>
            <a:off x="666750" y="3295650"/>
            <a:ext cx="6035040" cy="2108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spcBef>
                <a:spcPct val="20000"/>
              </a:spcBef>
            </a:pPr>
            <a:r>
              <a:rPr lang="en-US" sz="1600" dirty="0">
                <a:latin typeface="+mj-lt"/>
                <a:cs typeface="Arial" pitchFamily="34" charset="0"/>
              </a:rPr>
              <a:t>SELECT [ALL | DISTINCT] { * | </a:t>
            </a:r>
            <a:r>
              <a:rPr lang="en-US" sz="1600" dirty="0" err="1">
                <a:latin typeface="+mj-lt"/>
                <a:cs typeface="Arial" pitchFamily="34" charset="0"/>
              </a:rPr>
              <a:t>col_name</a:t>
            </a:r>
            <a:r>
              <a:rPr lang="en-US" sz="1600" dirty="0">
                <a:latin typeface="+mj-lt"/>
                <a:cs typeface="Arial" pitchFamily="34" charset="0"/>
              </a:rPr>
              <a:t>,...} 	</a:t>
            </a:r>
          </a:p>
          <a:p>
            <a:pPr lvl="1">
              <a:spcBef>
                <a:spcPct val="20000"/>
              </a:spcBef>
            </a:pPr>
            <a:r>
              <a:rPr lang="en-US" sz="1600" dirty="0">
                <a:latin typeface="+mj-lt"/>
                <a:cs typeface="Arial" pitchFamily="34" charset="0"/>
              </a:rPr>
              <a:t>FROM </a:t>
            </a:r>
            <a:r>
              <a:rPr lang="en-US" sz="1600" dirty="0" err="1">
                <a:latin typeface="+mj-lt"/>
                <a:cs typeface="Arial" pitchFamily="34" charset="0"/>
              </a:rPr>
              <a:t>table_name</a:t>
            </a:r>
            <a:r>
              <a:rPr lang="en-US" sz="1600" dirty="0">
                <a:latin typeface="+mj-lt"/>
                <a:cs typeface="Arial" pitchFamily="34" charset="0"/>
              </a:rPr>
              <a:t> alias,...</a:t>
            </a:r>
            <a:br>
              <a:rPr lang="en-US" sz="1600" dirty="0">
                <a:latin typeface="+mj-lt"/>
                <a:cs typeface="Arial" pitchFamily="34" charset="0"/>
              </a:rPr>
            </a:br>
            <a:r>
              <a:rPr lang="en-US" sz="1600" dirty="0">
                <a:latin typeface="+mj-lt"/>
                <a:cs typeface="Arial" pitchFamily="34" charset="0"/>
              </a:rPr>
              <a:t>	[ WHERE expr1 ]</a:t>
            </a:r>
            <a:br>
              <a:rPr lang="en-US" sz="1600" dirty="0">
                <a:latin typeface="+mj-lt"/>
                <a:cs typeface="Arial" pitchFamily="34" charset="0"/>
              </a:rPr>
            </a:br>
            <a:r>
              <a:rPr lang="en-US" sz="1600" dirty="0">
                <a:latin typeface="+mj-lt"/>
                <a:cs typeface="Arial" pitchFamily="34" charset="0"/>
              </a:rPr>
              <a:t>	[ CONNECT BY expr2 [ START WITH expr3 ] ]</a:t>
            </a:r>
            <a:br>
              <a:rPr lang="en-US" sz="1600" dirty="0">
                <a:latin typeface="+mj-lt"/>
                <a:cs typeface="Arial" pitchFamily="34" charset="0"/>
              </a:rPr>
            </a:br>
            <a:r>
              <a:rPr lang="en-US" sz="1600" dirty="0">
                <a:latin typeface="+mj-lt"/>
                <a:cs typeface="Arial" pitchFamily="34" charset="0"/>
              </a:rPr>
              <a:t>	[ GROUP BY expr4 ] [ HAVING expr5 ] </a:t>
            </a:r>
            <a:br>
              <a:rPr lang="en-US" sz="1600" dirty="0">
                <a:latin typeface="+mj-lt"/>
                <a:cs typeface="Arial" pitchFamily="34" charset="0"/>
              </a:rPr>
            </a:br>
            <a:r>
              <a:rPr lang="en-US" sz="1600" dirty="0">
                <a:latin typeface="+mj-lt"/>
                <a:cs typeface="Arial" pitchFamily="34" charset="0"/>
              </a:rPr>
              <a:t>	[ UNION | INTERSECT | MINUS SELECT ... ]</a:t>
            </a:r>
            <a:br>
              <a:rPr lang="en-US" sz="1600" dirty="0">
                <a:latin typeface="+mj-lt"/>
                <a:cs typeface="Arial" pitchFamily="34" charset="0"/>
              </a:rPr>
            </a:br>
            <a:r>
              <a:rPr lang="en-US" sz="1600" dirty="0">
                <a:latin typeface="+mj-lt"/>
                <a:cs typeface="Arial" pitchFamily="34" charset="0"/>
              </a:rPr>
              <a:t>	[ ORDER BY </a:t>
            </a:r>
            <a:r>
              <a:rPr lang="en-US" sz="1600" dirty="0" err="1">
                <a:latin typeface="+mj-lt"/>
                <a:cs typeface="Arial" pitchFamily="34" charset="0"/>
              </a:rPr>
              <a:t>expr</a:t>
            </a:r>
            <a:r>
              <a:rPr lang="en-US" sz="1600" dirty="0">
                <a:latin typeface="+mj-lt"/>
                <a:cs typeface="Arial" pitchFamily="34" charset="0"/>
              </a:rPr>
              <a:t> | ASC | DESC ];</a:t>
            </a:r>
          </a:p>
        </p:txBody>
      </p:sp>
    </p:spTree>
    <p:extLst>
      <p:ext uri="{BB962C8B-B14F-4D97-AF65-F5344CB8AC3E}">
        <p14:creationId xmlns:p14="http://schemas.microsoft.com/office/powerpoint/2010/main" val="4145742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p:txBody>
          <a:bodyPr/>
          <a:lstStyle/>
          <a:p>
            <a:pPr eaLnBrk="1" hangingPunct="1"/>
            <a:r>
              <a:rPr lang="en-US" altLang="en-US" sz="1200" dirty="0">
                <a:solidFill>
                  <a:srgbClr val="000000"/>
                </a:solidFill>
              </a:rPr>
              <a:t>4.1 DDL commands (CREATE, ALTER and DROP)</a:t>
            </a:r>
            <a:r>
              <a:rPr lang="en-US" altLang="en-US" sz="1200" dirty="0" smtClean="0"/>
              <a:t/>
            </a:r>
            <a:br>
              <a:rPr lang="en-US" altLang="en-US" sz="1200" dirty="0" smtClean="0"/>
            </a:br>
            <a:r>
              <a:rPr lang="en-US" altLang="en-US" dirty="0" smtClean="0"/>
              <a:t>ALTER Table </a:t>
            </a:r>
          </a:p>
        </p:txBody>
      </p:sp>
      <p:sp>
        <p:nvSpPr>
          <p:cNvPr id="36867" name="Content Placeholder 5"/>
          <p:cNvSpPr>
            <a:spLocks noGrp="1"/>
          </p:cNvSpPr>
          <p:nvPr>
            <p:ph idx="1"/>
          </p:nvPr>
        </p:nvSpPr>
        <p:spPr/>
        <p:txBody>
          <a:bodyPr/>
          <a:lstStyle/>
          <a:p>
            <a:pPr eaLnBrk="1" hangingPunct="1"/>
            <a:r>
              <a:rPr lang="en-US" altLang="en-US" smtClean="0"/>
              <a:t>Given below is an example of ALTER TABLE:</a:t>
            </a:r>
          </a:p>
          <a:p>
            <a:pPr eaLnBrk="1" hangingPunct="1"/>
            <a:endParaRPr lang="en-US" altLang="en-US" smtClean="0"/>
          </a:p>
        </p:txBody>
      </p:sp>
      <p:sp>
        <p:nvSpPr>
          <p:cNvPr id="10" name="AutoShape 4"/>
          <p:cNvSpPr>
            <a:spLocks noChangeArrowheads="1"/>
          </p:cNvSpPr>
          <p:nvPr/>
        </p:nvSpPr>
        <p:spPr bwMode="auto">
          <a:xfrm>
            <a:off x="762000" y="2133600"/>
            <a:ext cx="7223125" cy="301783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a:solidFill>
                  <a:schemeClr val="tx1"/>
                </a:solidFill>
                <a:latin typeface="+mj-lt"/>
              </a:rPr>
              <a:t>ALTER TABLE table_name</a:t>
            </a:r>
          </a:p>
          <a:p>
            <a:pPr lvl="1">
              <a:lnSpc>
                <a:spcPct val="135000"/>
              </a:lnSpc>
              <a:defRPr/>
            </a:pPr>
            <a:r>
              <a:rPr lang="en-US" sz="1600">
                <a:solidFill>
                  <a:schemeClr val="tx1"/>
                </a:solidFill>
                <a:latin typeface="+mj-lt"/>
              </a:rPr>
              <a:t>	[ADD (col_name col_datatype col_constraint ,...)]|</a:t>
            </a:r>
          </a:p>
          <a:p>
            <a:pPr lvl="1">
              <a:lnSpc>
                <a:spcPct val="135000"/>
              </a:lnSpc>
              <a:defRPr/>
            </a:pPr>
            <a:r>
              <a:rPr lang="en-US" sz="1600">
                <a:solidFill>
                  <a:schemeClr val="tx1"/>
                </a:solidFill>
                <a:latin typeface="+mj-lt"/>
              </a:rPr>
              <a:t>	[ADD (table_constraint)]|</a:t>
            </a:r>
          </a:p>
          <a:p>
            <a:pPr lvl="1">
              <a:lnSpc>
                <a:spcPct val="135000"/>
              </a:lnSpc>
              <a:defRPr/>
            </a:pPr>
            <a:r>
              <a:rPr lang="en-US" sz="1600">
                <a:solidFill>
                  <a:schemeClr val="tx1"/>
                </a:solidFill>
                <a:latin typeface="+mj-lt"/>
              </a:rPr>
              <a:t>	[DROP CONSTRAINT constraint_name]|</a:t>
            </a:r>
          </a:p>
          <a:p>
            <a:pPr lvl="1">
              <a:lnSpc>
                <a:spcPct val="135000"/>
              </a:lnSpc>
              <a:defRPr/>
            </a:pPr>
            <a:r>
              <a:rPr lang="en-US" sz="1600">
                <a:solidFill>
                  <a:schemeClr val="tx1"/>
                </a:solidFill>
                <a:latin typeface="+mj-lt"/>
              </a:rPr>
              <a:t>	[MODIFY existing_col_name new_col_datatype </a:t>
            </a:r>
          </a:p>
          <a:p>
            <a:pPr lvl="1">
              <a:lnSpc>
                <a:spcPct val="135000"/>
              </a:lnSpc>
              <a:defRPr/>
            </a:pPr>
            <a:r>
              <a:rPr lang="en-US" sz="1600">
                <a:solidFill>
                  <a:schemeClr val="tx1"/>
                </a:solidFill>
                <a:latin typeface="+mj-lt"/>
              </a:rPr>
              <a:t> 				new_constraint new_default] </a:t>
            </a:r>
          </a:p>
          <a:p>
            <a:pPr lvl="1">
              <a:lnSpc>
                <a:spcPct val="135000"/>
              </a:lnSpc>
              <a:defRPr/>
            </a:pPr>
            <a:r>
              <a:rPr lang="en-US" sz="1600">
                <a:solidFill>
                  <a:schemeClr val="tx1"/>
                </a:solidFill>
                <a:latin typeface="+mj-lt"/>
              </a:rPr>
              <a:t>	[DROP COLUMN existing_col_name]</a:t>
            </a:r>
          </a:p>
          <a:p>
            <a:pPr lvl="1">
              <a:lnSpc>
                <a:spcPct val="135000"/>
              </a:lnSpc>
              <a:defRPr/>
            </a:pPr>
            <a:r>
              <a:rPr lang="en-US" sz="1600">
                <a:solidFill>
                  <a:schemeClr val="tx1"/>
                </a:solidFill>
                <a:latin typeface="+mj-lt"/>
              </a:rPr>
              <a:t>	[SET UNUSED COLUMN existing_col)name];</a:t>
            </a:r>
          </a:p>
        </p:txBody>
      </p:sp>
    </p:spTree>
    <p:extLst>
      <p:ext uri="{BB962C8B-B14F-4D97-AF65-F5344CB8AC3E}">
        <p14:creationId xmlns:p14="http://schemas.microsoft.com/office/powerpoint/2010/main" val="16098797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a:t/>
            </a:r>
            <a:br>
              <a:rPr lang="en-US" sz="1200" dirty="0"/>
            </a:br>
            <a:r>
              <a:rPr lang="en-US" dirty="0"/>
              <a:t>Selecting Columns</a:t>
            </a:r>
          </a:p>
        </p:txBody>
      </p:sp>
      <p:sp>
        <p:nvSpPr>
          <p:cNvPr id="6" name="Content Placeholder 5"/>
          <p:cNvSpPr>
            <a:spLocks noGrp="1"/>
          </p:cNvSpPr>
          <p:nvPr>
            <p:ph idx="1"/>
          </p:nvPr>
        </p:nvSpPr>
        <p:spPr/>
        <p:txBody>
          <a:bodyPr/>
          <a:lstStyle/>
          <a:p>
            <a:r>
              <a:rPr lang="en-US" dirty="0"/>
              <a:t>Displays all the columns from the </a:t>
            </a:r>
            <a:r>
              <a:rPr lang="en-US" dirty="0" err="1"/>
              <a:t>student_master</a:t>
            </a:r>
            <a:r>
              <a:rPr lang="en-US" dirty="0"/>
              <a:t> </a:t>
            </a:r>
            <a:r>
              <a:rPr lang="en-US" dirty="0" smtClean="0"/>
              <a:t>table</a:t>
            </a:r>
          </a:p>
          <a:p>
            <a:endParaRPr lang="en-US" dirty="0"/>
          </a:p>
          <a:p>
            <a:endParaRPr lang="en-US" dirty="0" smtClean="0"/>
          </a:p>
          <a:p>
            <a:endParaRPr lang="en-US" dirty="0"/>
          </a:p>
          <a:p>
            <a:endParaRPr lang="en-US" dirty="0" smtClean="0"/>
          </a:p>
          <a:p>
            <a:endParaRPr lang="en-US" dirty="0"/>
          </a:p>
          <a:p>
            <a:r>
              <a:rPr lang="en-US" dirty="0"/>
              <a:t>Displays selected columns from the </a:t>
            </a:r>
            <a:r>
              <a:rPr lang="en-US" dirty="0" err="1"/>
              <a:t>student_master</a:t>
            </a:r>
            <a:r>
              <a:rPr lang="en-US" dirty="0"/>
              <a:t> table</a:t>
            </a:r>
          </a:p>
          <a:p>
            <a:endParaRPr lang="en-US" dirty="0" smtClean="0"/>
          </a:p>
          <a:p>
            <a:endParaRPr lang="en-US" dirty="0"/>
          </a:p>
          <a:p>
            <a:endParaRPr lang="en-US" dirty="0" smtClean="0"/>
          </a:p>
          <a:p>
            <a:endParaRPr lang="en-US" dirty="0"/>
          </a:p>
          <a:p>
            <a:endParaRPr lang="en-US" dirty="0"/>
          </a:p>
        </p:txBody>
      </p:sp>
      <p:sp>
        <p:nvSpPr>
          <p:cNvPr id="12" name="AutoShape 4"/>
          <p:cNvSpPr>
            <a:spLocks noChangeArrowheads="1"/>
          </p:cNvSpPr>
          <p:nvPr/>
        </p:nvSpPr>
        <p:spPr bwMode="auto">
          <a:xfrm>
            <a:off x="666750" y="2476500"/>
            <a:ext cx="4572000" cy="609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600" dirty="0">
              <a:solidFill>
                <a:schemeClr val="tx1"/>
              </a:solidFill>
              <a:latin typeface="+mj-lt"/>
            </a:endParaRPr>
          </a:p>
          <a:p>
            <a:r>
              <a:rPr lang="en-US" sz="1600" dirty="0">
                <a:solidFill>
                  <a:schemeClr val="tx1"/>
                </a:solidFill>
                <a:latin typeface="+mj-lt"/>
              </a:rPr>
              <a:t> </a:t>
            </a:r>
            <a:r>
              <a:rPr lang="en-US" sz="1600" dirty="0">
                <a:solidFill>
                  <a:schemeClr val="tx1"/>
                </a:solidFill>
                <a:latin typeface="+mj-lt"/>
                <a:cs typeface="Arial" pitchFamily="34" charset="0"/>
              </a:rPr>
              <a:t>SELECT  *  </a:t>
            </a:r>
            <a:endParaRPr lang="en-US" sz="1600" dirty="0" smtClean="0">
              <a:solidFill>
                <a:schemeClr val="tx1"/>
              </a:solidFill>
              <a:latin typeface="+mj-lt"/>
              <a:cs typeface="Arial" pitchFamily="34" charset="0"/>
            </a:endParaRP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FROM </a:t>
            </a:r>
            <a:r>
              <a:rPr lang="en-US" sz="1600" dirty="0" err="1">
                <a:solidFill>
                  <a:schemeClr val="tx1"/>
                </a:solidFill>
                <a:latin typeface="+mj-lt"/>
                <a:cs typeface="Arial" pitchFamily="34" charset="0"/>
              </a:rPr>
              <a:t>student_master</a:t>
            </a:r>
            <a:r>
              <a:rPr lang="en-US" sz="1600" dirty="0">
                <a:solidFill>
                  <a:schemeClr val="tx1"/>
                </a:solidFill>
                <a:latin typeface="+mj-lt"/>
                <a:cs typeface="Arial" pitchFamily="34" charset="0"/>
              </a:rPr>
              <a:t>; </a:t>
            </a:r>
          </a:p>
          <a:p>
            <a:pPr>
              <a:spcBef>
                <a:spcPct val="20000"/>
              </a:spcBef>
            </a:pPr>
            <a:endParaRPr lang="en-US" sz="1600" dirty="0">
              <a:solidFill>
                <a:schemeClr val="tx1"/>
              </a:solidFill>
              <a:latin typeface="+mj-lt"/>
            </a:endParaRPr>
          </a:p>
        </p:txBody>
      </p:sp>
      <p:sp>
        <p:nvSpPr>
          <p:cNvPr id="13" name="AutoShape 6"/>
          <p:cNvSpPr>
            <a:spLocks noChangeArrowheads="1"/>
          </p:cNvSpPr>
          <p:nvPr/>
        </p:nvSpPr>
        <p:spPr bwMode="auto">
          <a:xfrm>
            <a:off x="642028" y="4298043"/>
            <a:ext cx="45720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600" dirty="0">
              <a:solidFill>
                <a:schemeClr val="tx1"/>
              </a:solidFill>
              <a:latin typeface="+mj-lt"/>
            </a:endParaRPr>
          </a:p>
          <a:p>
            <a:r>
              <a:rPr lang="en-US" sz="1600" dirty="0">
                <a:solidFill>
                  <a:schemeClr val="tx1"/>
                </a:solidFill>
                <a:latin typeface="+mj-lt"/>
              </a:rPr>
              <a:t> </a:t>
            </a:r>
            <a:r>
              <a:rPr lang="en-US" sz="1600" dirty="0">
                <a:solidFill>
                  <a:schemeClr val="tx1"/>
                </a:solidFill>
                <a:latin typeface="+mj-lt"/>
                <a:cs typeface="Arial" pitchFamily="34" charset="0"/>
              </a:rPr>
              <a:t>SELECT </a:t>
            </a:r>
            <a:r>
              <a:rPr lang="en-US" sz="1600" dirty="0" err="1">
                <a:solidFill>
                  <a:schemeClr val="tx1"/>
                </a:solidFill>
                <a:latin typeface="+mj-lt"/>
                <a:cs typeface="Arial" pitchFamily="34" charset="0"/>
              </a:rPr>
              <a:t>student_code</a:t>
            </a:r>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student_name</a:t>
            </a:r>
            <a:r>
              <a:rPr lang="en-US" sz="1600" dirty="0" smtClean="0">
                <a:solidFill>
                  <a:schemeClr val="tx1"/>
                </a:solidFill>
                <a:latin typeface="+mj-lt"/>
                <a:cs typeface="Arial" pitchFamily="34" charset="0"/>
              </a:rPr>
              <a:t>   </a:t>
            </a: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FROM </a:t>
            </a:r>
            <a:r>
              <a:rPr lang="en-US" sz="1600" dirty="0" err="1">
                <a:solidFill>
                  <a:schemeClr val="tx1"/>
                </a:solidFill>
                <a:latin typeface="+mj-lt"/>
                <a:cs typeface="Arial" pitchFamily="34" charset="0"/>
              </a:rPr>
              <a:t>student_master</a:t>
            </a:r>
            <a:r>
              <a:rPr lang="en-US" sz="1600" dirty="0">
                <a:solidFill>
                  <a:schemeClr val="tx1"/>
                </a:solidFill>
                <a:latin typeface="+mj-lt"/>
                <a:cs typeface="Arial" pitchFamily="34" charset="0"/>
              </a:rPr>
              <a:t>;  </a:t>
            </a:r>
          </a:p>
          <a:p>
            <a:pPr>
              <a:spcBef>
                <a:spcPct val="20000"/>
              </a:spcBef>
            </a:pPr>
            <a:endParaRPr lang="en-US" sz="1600" dirty="0">
              <a:solidFill>
                <a:schemeClr val="tx1"/>
              </a:solidFill>
              <a:latin typeface="+mj-lt"/>
              <a:cs typeface="Arial" pitchFamily="34" charset="0"/>
            </a:endParaRPr>
          </a:p>
        </p:txBody>
      </p:sp>
    </p:spTree>
    <p:extLst>
      <p:ext uri="{BB962C8B-B14F-4D97-AF65-F5344CB8AC3E}">
        <p14:creationId xmlns:p14="http://schemas.microsoft.com/office/powerpoint/2010/main" val="2936501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dirty="0"/>
              <a:t/>
            </a:r>
            <a:br>
              <a:rPr lang="en-US" dirty="0"/>
            </a:br>
            <a:r>
              <a:rPr lang="en-US" dirty="0"/>
              <a:t>The WHERE clause</a:t>
            </a:r>
          </a:p>
        </p:txBody>
      </p:sp>
      <p:sp>
        <p:nvSpPr>
          <p:cNvPr id="6" name="Content Placeholder 5"/>
          <p:cNvSpPr>
            <a:spLocks noGrp="1"/>
          </p:cNvSpPr>
          <p:nvPr>
            <p:ph idx="1"/>
          </p:nvPr>
        </p:nvSpPr>
        <p:spPr/>
        <p:txBody>
          <a:bodyPr/>
          <a:lstStyle/>
          <a:p>
            <a:r>
              <a:rPr lang="en-US" dirty="0"/>
              <a:t>The WHERE clause is used to specify the criteria for selection.</a:t>
            </a:r>
          </a:p>
          <a:p>
            <a:pPr lvl="1"/>
            <a:r>
              <a:rPr lang="en-US" dirty="0"/>
              <a:t>For example: displays the selected columns from the </a:t>
            </a:r>
            <a:r>
              <a:rPr lang="en-US" dirty="0" err="1"/>
              <a:t>student_master</a:t>
            </a:r>
            <a:r>
              <a:rPr lang="en-US" dirty="0"/>
              <a:t> table based on the condition being satisfied</a:t>
            </a:r>
          </a:p>
          <a:p>
            <a:endParaRPr lang="en-US" dirty="0"/>
          </a:p>
        </p:txBody>
      </p:sp>
      <p:sp>
        <p:nvSpPr>
          <p:cNvPr id="10" name="AutoShape 4"/>
          <p:cNvSpPr>
            <a:spLocks noChangeArrowheads="1"/>
          </p:cNvSpPr>
          <p:nvPr/>
        </p:nvSpPr>
        <p:spPr bwMode="auto">
          <a:xfrm>
            <a:off x="666750" y="2686050"/>
            <a:ext cx="77724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2000" dirty="0">
              <a:latin typeface="+mj-lt"/>
            </a:endParaRPr>
          </a:p>
          <a:p>
            <a:r>
              <a:rPr lang="en-US" sz="2000" dirty="0">
                <a:latin typeface="+mj-lt"/>
              </a:rPr>
              <a:t> </a:t>
            </a:r>
          </a:p>
          <a:p>
            <a:r>
              <a:rPr lang="en-US" dirty="0">
                <a:latin typeface="+mj-lt"/>
                <a:cs typeface="Arial" pitchFamily="34" charset="0"/>
              </a:rPr>
              <a:t>SELECT  </a:t>
            </a:r>
            <a:r>
              <a:rPr lang="en-US" dirty="0" err="1">
                <a:latin typeface="+mj-lt"/>
                <a:cs typeface="Arial" pitchFamily="34" charset="0"/>
              </a:rPr>
              <a:t>student_code</a:t>
            </a:r>
            <a:r>
              <a:rPr lang="en-US" dirty="0">
                <a:latin typeface="+mj-lt"/>
                <a:cs typeface="Arial" pitchFamily="34" charset="0"/>
              </a:rPr>
              <a:t>,  </a:t>
            </a:r>
            <a:r>
              <a:rPr lang="en-US" dirty="0" err="1">
                <a:latin typeface="+mj-lt"/>
                <a:cs typeface="Arial" pitchFamily="34" charset="0"/>
              </a:rPr>
              <a:t>student_name</a:t>
            </a:r>
            <a:r>
              <a:rPr lang="en-US" dirty="0">
                <a:latin typeface="+mj-lt"/>
                <a:cs typeface="Arial" pitchFamily="34" charset="0"/>
              </a:rPr>
              <a:t>, </a:t>
            </a:r>
            <a:r>
              <a:rPr lang="en-US" dirty="0" err="1">
                <a:latin typeface="+mj-lt"/>
                <a:cs typeface="Arial" pitchFamily="34" charset="0"/>
              </a:rPr>
              <a:t>student_dob</a:t>
            </a:r>
            <a:r>
              <a:rPr lang="en-US" dirty="0">
                <a:latin typeface="+mj-lt"/>
                <a:cs typeface="Arial" pitchFamily="34" charset="0"/>
              </a:rPr>
              <a:t> </a:t>
            </a:r>
          </a:p>
          <a:p>
            <a:r>
              <a:rPr lang="en-US" dirty="0">
                <a:latin typeface="+mj-lt"/>
                <a:cs typeface="Arial" pitchFamily="34" charset="0"/>
              </a:rPr>
              <a:t>                 </a:t>
            </a:r>
            <a:r>
              <a:rPr lang="en-US" dirty="0" smtClean="0">
                <a:latin typeface="+mj-lt"/>
                <a:cs typeface="Arial" pitchFamily="34" charset="0"/>
              </a:rPr>
              <a:t> </a:t>
            </a:r>
            <a:r>
              <a:rPr lang="en-US" dirty="0">
                <a:latin typeface="+mj-lt"/>
                <a:cs typeface="Arial" pitchFamily="34" charset="0"/>
              </a:rPr>
              <a:t>FROM </a:t>
            </a:r>
            <a:r>
              <a:rPr lang="en-US" dirty="0" err="1" smtClean="0">
                <a:latin typeface="+mj-lt"/>
                <a:cs typeface="Arial" pitchFamily="34" charset="0"/>
              </a:rPr>
              <a:t>student_master</a:t>
            </a:r>
            <a:r>
              <a:rPr lang="en-US" dirty="0" smtClean="0">
                <a:latin typeface="+mj-lt"/>
                <a:cs typeface="Arial" pitchFamily="34" charset="0"/>
              </a:rPr>
              <a:t>  </a:t>
            </a:r>
          </a:p>
          <a:p>
            <a:r>
              <a:rPr lang="en-US" dirty="0">
                <a:latin typeface="+mj-lt"/>
                <a:cs typeface="Arial" pitchFamily="34" charset="0"/>
              </a:rPr>
              <a:t>	</a:t>
            </a:r>
            <a:r>
              <a:rPr lang="en-US" dirty="0" smtClean="0">
                <a:latin typeface="+mj-lt"/>
                <a:cs typeface="Arial" pitchFamily="34" charset="0"/>
              </a:rPr>
              <a:t>WHERE </a:t>
            </a:r>
            <a:r>
              <a:rPr lang="en-US" dirty="0" err="1">
                <a:latin typeface="+mj-lt"/>
                <a:cs typeface="Arial" pitchFamily="34" charset="0"/>
              </a:rPr>
              <a:t>dept_code</a:t>
            </a:r>
            <a:r>
              <a:rPr lang="en-US" dirty="0">
                <a:latin typeface="+mj-lt"/>
                <a:cs typeface="Arial" pitchFamily="34" charset="0"/>
              </a:rPr>
              <a:t> = 10;</a:t>
            </a:r>
          </a:p>
          <a:p>
            <a:pPr eaLnBrk="0" hangingPunct="0"/>
            <a:r>
              <a:rPr lang="en-US" sz="2000" dirty="0">
                <a:latin typeface="+mj-lt"/>
              </a:rPr>
              <a:t> </a:t>
            </a:r>
          </a:p>
          <a:p>
            <a:pPr>
              <a:spcBef>
                <a:spcPct val="20000"/>
              </a:spcBef>
            </a:pPr>
            <a:endParaRPr lang="en-US" sz="2000" dirty="0">
              <a:latin typeface="+mj-lt"/>
            </a:endParaRPr>
          </a:p>
        </p:txBody>
      </p:sp>
    </p:spTree>
    <p:extLst>
      <p:ext uri="{BB962C8B-B14F-4D97-AF65-F5344CB8AC3E}">
        <p14:creationId xmlns:p14="http://schemas.microsoft.com/office/powerpoint/2010/main" val="41724602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a:t/>
            </a:r>
            <a:br>
              <a:rPr lang="en-US" sz="1200" dirty="0"/>
            </a:br>
            <a:r>
              <a:rPr lang="en-US" dirty="0"/>
              <a:t>The AS clause</a:t>
            </a:r>
          </a:p>
        </p:txBody>
      </p:sp>
      <p:sp>
        <p:nvSpPr>
          <p:cNvPr id="7" name="Content Placeholder 6"/>
          <p:cNvSpPr>
            <a:spLocks noGrp="1"/>
          </p:cNvSpPr>
          <p:nvPr>
            <p:ph idx="1"/>
          </p:nvPr>
        </p:nvSpPr>
        <p:spPr/>
        <p:txBody>
          <a:bodyPr/>
          <a:lstStyle/>
          <a:p>
            <a:r>
              <a:rPr lang="en-US" dirty="0"/>
              <a:t>The AS clause is used to specify an alternate </a:t>
            </a:r>
            <a:r>
              <a:rPr lang="en-US" dirty="0" err="1"/>
              <a:t>colum</a:t>
            </a:r>
            <a:r>
              <a:rPr lang="en-US" dirty="0"/>
              <a:t> heading.</a:t>
            </a:r>
          </a:p>
          <a:p>
            <a:pPr lvl="1"/>
            <a:r>
              <a:rPr lang="en-US" dirty="0"/>
              <a:t>For example: displays the selected columns from the </a:t>
            </a:r>
            <a:r>
              <a:rPr lang="en-US" dirty="0" err="1"/>
              <a:t>student_master</a:t>
            </a:r>
            <a:r>
              <a:rPr lang="en-US" dirty="0"/>
              <a:t> table based on the condition being satisfied. Observe the column heading</a:t>
            </a:r>
          </a:p>
          <a:p>
            <a:endParaRPr lang="en-US" dirty="0"/>
          </a:p>
        </p:txBody>
      </p:sp>
      <p:sp>
        <p:nvSpPr>
          <p:cNvPr id="11" name="AutoShape 4"/>
          <p:cNvSpPr>
            <a:spLocks noChangeArrowheads="1"/>
          </p:cNvSpPr>
          <p:nvPr/>
        </p:nvSpPr>
        <p:spPr bwMode="auto">
          <a:xfrm>
            <a:off x="666750" y="2727961"/>
            <a:ext cx="5852160" cy="12801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400" dirty="0">
              <a:latin typeface="+mj-lt"/>
            </a:endParaRPr>
          </a:p>
          <a:p>
            <a:r>
              <a:rPr lang="en-US" sz="1400" dirty="0">
                <a:latin typeface="+mj-lt"/>
              </a:rPr>
              <a:t> </a:t>
            </a:r>
          </a:p>
          <a:p>
            <a:r>
              <a:rPr lang="en-US" sz="1400" dirty="0" smtClean="0">
                <a:latin typeface="+mj-lt"/>
                <a:cs typeface="Arial" pitchFamily="34" charset="0"/>
              </a:rPr>
              <a:t>SELECT </a:t>
            </a:r>
            <a:r>
              <a:rPr lang="en-US" sz="1400" dirty="0" err="1" smtClean="0">
                <a:latin typeface="+mj-lt"/>
                <a:cs typeface="Arial" pitchFamily="34" charset="0"/>
              </a:rPr>
              <a:t>student_dob</a:t>
            </a:r>
            <a:r>
              <a:rPr lang="en-US" sz="1400" dirty="0" smtClean="0">
                <a:latin typeface="+mj-lt"/>
                <a:cs typeface="Arial" pitchFamily="34" charset="0"/>
              </a:rPr>
              <a:t> as “Date of Birth” </a:t>
            </a:r>
            <a:endParaRPr lang="en-US" sz="1400" dirty="0">
              <a:latin typeface="+mj-lt"/>
              <a:cs typeface="Arial" pitchFamily="34" charset="0"/>
            </a:endParaRPr>
          </a:p>
          <a:p>
            <a:r>
              <a:rPr lang="en-US" sz="1400" dirty="0">
                <a:latin typeface="+mj-lt"/>
                <a:cs typeface="Arial" pitchFamily="34" charset="0"/>
              </a:rPr>
              <a:t>                  </a:t>
            </a:r>
            <a:r>
              <a:rPr lang="en-US" sz="1400" dirty="0" smtClean="0">
                <a:latin typeface="+mj-lt"/>
                <a:cs typeface="Arial" pitchFamily="34" charset="0"/>
              </a:rPr>
              <a:t>FROM </a:t>
            </a:r>
            <a:r>
              <a:rPr lang="en-US" sz="1400" dirty="0" err="1" smtClean="0">
                <a:latin typeface="+mj-lt"/>
                <a:cs typeface="Arial" pitchFamily="34" charset="0"/>
              </a:rPr>
              <a:t>student_master</a:t>
            </a:r>
            <a:r>
              <a:rPr lang="en-US" sz="1400" dirty="0" smtClean="0">
                <a:latin typeface="+mj-lt"/>
                <a:cs typeface="Arial" pitchFamily="34" charset="0"/>
              </a:rPr>
              <a:t>  </a:t>
            </a:r>
          </a:p>
          <a:p>
            <a:r>
              <a:rPr lang="en-US" sz="1400" dirty="0">
                <a:latin typeface="+mj-lt"/>
                <a:cs typeface="Arial" pitchFamily="34" charset="0"/>
              </a:rPr>
              <a:t>	</a:t>
            </a:r>
            <a:r>
              <a:rPr lang="en-US" sz="1400" dirty="0" smtClean="0">
                <a:latin typeface="+mj-lt"/>
                <a:cs typeface="Arial" pitchFamily="34" charset="0"/>
              </a:rPr>
              <a:t>WHERE </a:t>
            </a:r>
            <a:r>
              <a:rPr lang="en-US" sz="1400" dirty="0" err="1">
                <a:latin typeface="+mj-lt"/>
                <a:cs typeface="Arial" pitchFamily="34" charset="0"/>
              </a:rPr>
              <a:t>dept_code</a:t>
            </a:r>
            <a:r>
              <a:rPr lang="en-US" sz="1400" dirty="0">
                <a:latin typeface="+mj-lt"/>
                <a:cs typeface="Arial" pitchFamily="34" charset="0"/>
              </a:rPr>
              <a:t> = 10</a:t>
            </a:r>
            <a:r>
              <a:rPr lang="en-US" sz="1400" dirty="0" smtClean="0">
                <a:latin typeface="+mj-lt"/>
                <a:cs typeface="Arial" pitchFamily="34" charset="0"/>
              </a:rPr>
              <a:t>;</a:t>
            </a:r>
          </a:p>
          <a:p>
            <a:endParaRPr lang="en-US" sz="1400" dirty="0">
              <a:latin typeface="+mj-lt"/>
              <a:cs typeface="Arial" pitchFamily="34" charset="0"/>
            </a:endParaRPr>
          </a:p>
          <a:p>
            <a:pPr eaLnBrk="0" hangingPunct="0"/>
            <a:r>
              <a:rPr lang="en-US" sz="1400" dirty="0">
                <a:latin typeface="+mj-lt"/>
              </a:rPr>
              <a:t> </a:t>
            </a:r>
            <a:r>
              <a:rPr lang="en-US" sz="1400" dirty="0" smtClean="0">
                <a:latin typeface="+mj-lt"/>
              </a:rPr>
              <a:t>-- quotes are required when the column heading contains a space</a:t>
            </a:r>
          </a:p>
          <a:p>
            <a:pPr>
              <a:spcBef>
                <a:spcPct val="20000"/>
              </a:spcBef>
            </a:pPr>
            <a:endParaRPr lang="en-US" sz="1400" dirty="0">
              <a:latin typeface="+mj-lt"/>
            </a:endParaRPr>
          </a:p>
        </p:txBody>
      </p:sp>
      <p:sp>
        <p:nvSpPr>
          <p:cNvPr id="12" name="AutoShape 4"/>
          <p:cNvSpPr>
            <a:spLocks noChangeArrowheads="1"/>
          </p:cNvSpPr>
          <p:nvPr/>
        </p:nvSpPr>
        <p:spPr bwMode="auto">
          <a:xfrm>
            <a:off x="666750" y="4513465"/>
            <a:ext cx="5852160" cy="12801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400" dirty="0">
              <a:latin typeface="+mj-lt"/>
            </a:endParaRPr>
          </a:p>
          <a:p>
            <a:r>
              <a:rPr lang="en-US" sz="1400" dirty="0">
                <a:latin typeface="+mj-lt"/>
              </a:rPr>
              <a:t> </a:t>
            </a:r>
          </a:p>
          <a:p>
            <a:r>
              <a:rPr lang="en-US" sz="1400" dirty="0" smtClean="0">
                <a:latin typeface="+mj-lt"/>
                <a:cs typeface="Arial" pitchFamily="34" charset="0"/>
              </a:rPr>
              <a:t>SELECT </a:t>
            </a:r>
            <a:r>
              <a:rPr lang="en-US" sz="1400" dirty="0" err="1" smtClean="0">
                <a:latin typeface="+mj-lt"/>
                <a:cs typeface="Arial" pitchFamily="34" charset="0"/>
              </a:rPr>
              <a:t>student_dob</a:t>
            </a:r>
            <a:r>
              <a:rPr lang="en-US" sz="1400" dirty="0" smtClean="0">
                <a:latin typeface="+mj-lt"/>
                <a:cs typeface="Arial" pitchFamily="34" charset="0"/>
              </a:rPr>
              <a:t>   “Date of Birth” </a:t>
            </a:r>
            <a:endParaRPr lang="en-US" sz="1400" dirty="0">
              <a:latin typeface="+mj-lt"/>
              <a:cs typeface="Arial" pitchFamily="34" charset="0"/>
            </a:endParaRPr>
          </a:p>
          <a:p>
            <a:r>
              <a:rPr lang="en-US" sz="1400" dirty="0">
                <a:latin typeface="+mj-lt"/>
                <a:cs typeface="Arial" pitchFamily="34" charset="0"/>
              </a:rPr>
              <a:t>                    FROM </a:t>
            </a:r>
            <a:r>
              <a:rPr lang="en-US" sz="1400" dirty="0" err="1" smtClean="0">
                <a:latin typeface="+mj-lt"/>
                <a:cs typeface="Arial" pitchFamily="34" charset="0"/>
              </a:rPr>
              <a:t>student_master</a:t>
            </a:r>
            <a:r>
              <a:rPr lang="en-US" sz="1400" dirty="0" smtClean="0">
                <a:latin typeface="+mj-lt"/>
                <a:cs typeface="Arial" pitchFamily="34" charset="0"/>
              </a:rPr>
              <a:t>  </a:t>
            </a:r>
          </a:p>
          <a:p>
            <a:r>
              <a:rPr lang="en-US" sz="1400" dirty="0">
                <a:latin typeface="+mj-lt"/>
                <a:cs typeface="Arial" pitchFamily="34" charset="0"/>
              </a:rPr>
              <a:t>	</a:t>
            </a:r>
            <a:r>
              <a:rPr lang="en-US" sz="1400" dirty="0" smtClean="0">
                <a:latin typeface="+mj-lt"/>
                <a:cs typeface="Arial" pitchFamily="34" charset="0"/>
              </a:rPr>
              <a:t>WHERE </a:t>
            </a:r>
            <a:r>
              <a:rPr lang="en-US" sz="1400" dirty="0" err="1">
                <a:latin typeface="+mj-lt"/>
                <a:cs typeface="Arial" pitchFamily="34" charset="0"/>
              </a:rPr>
              <a:t>dept_code</a:t>
            </a:r>
            <a:r>
              <a:rPr lang="en-US" sz="1400" dirty="0">
                <a:latin typeface="+mj-lt"/>
                <a:cs typeface="Arial" pitchFamily="34" charset="0"/>
              </a:rPr>
              <a:t> = 10;</a:t>
            </a:r>
          </a:p>
          <a:p>
            <a:pPr eaLnBrk="0" hangingPunct="0"/>
            <a:r>
              <a:rPr lang="en-US" sz="1400" dirty="0">
                <a:latin typeface="+mj-lt"/>
              </a:rPr>
              <a:t> </a:t>
            </a:r>
            <a:endParaRPr lang="en-US" sz="1400" dirty="0" smtClean="0">
              <a:latin typeface="+mj-lt"/>
            </a:endParaRPr>
          </a:p>
          <a:p>
            <a:pPr eaLnBrk="0" hangingPunct="0"/>
            <a:r>
              <a:rPr lang="en-US" sz="1400" dirty="0" smtClean="0">
                <a:latin typeface="+mj-lt"/>
              </a:rPr>
              <a:t>-- AS keyword is optional</a:t>
            </a:r>
            <a:endParaRPr lang="en-US" sz="1400" dirty="0">
              <a:latin typeface="+mj-lt"/>
            </a:endParaRPr>
          </a:p>
          <a:p>
            <a:pPr>
              <a:spcBef>
                <a:spcPct val="20000"/>
              </a:spcBef>
            </a:pPr>
            <a:endParaRPr lang="en-US" sz="1400" dirty="0">
              <a:latin typeface="+mj-lt"/>
            </a:endParaRPr>
          </a:p>
        </p:txBody>
      </p:sp>
    </p:spTree>
    <p:extLst>
      <p:ext uri="{BB962C8B-B14F-4D97-AF65-F5344CB8AC3E}">
        <p14:creationId xmlns:p14="http://schemas.microsoft.com/office/powerpoint/2010/main" val="18406167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a:t/>
            </a:r>
            <a:br>
              <a:rPr lang="en-US" sz="1200" dirty="0"/>
            </a:br>
            <a:r>
              <a:rPr lang="en-US" dirty="0"/>
              <a:t>Character Strings and Dates</a:t>
            </a:r>
          </a:p>
        </p:txBody>
      </p:sp>
      <p:sp>
        <p:nvSpPr>
          <p:cNvPr id="4" name="Content Placeholder 3"/>
          <p:cNvSpPr>
            <a:spLocks noGrp="1"/>
          </p:cNvSpPr>
          <p:nvPr>
            <p:ph idx="1"/>
          </p:nvPr>
        </p:nvSpPr>
        <p:spPr/>
        <p:txBody>
          <a:bodyPr/>
          <a:lstStyle/>
          <a:p>
            <a:r>
              <a:rPr lang="en-US" dirty="0"/>
              <a:t>Are enclosed in single quotation marks</a:t>
            </a:r>
          </a:p>
          <a:p>
            <a:r>
              <a:rPr lang="en-US" dirty="0"/>
              <a:t>Character values are case sensitive</a:t>
            </a:r>
          </a:p>
          <a:p>
            <a:r>
              <a:rPr lang="en-US" dirty="0"/>
              <a:t>Date values are format sensitive</a:t>
            </a:r>
          </a:p>
          <a:p>
            <a:endParaRPr lang="en-US" dirty="0"/>
          </a:p>
        </p:txBody>
      </p:sp>
      <p:sp>
        <p:nvSpPr>
          <p:cNvPr id="8" name="AutoShape 4"/>
          <p:cNvSpPr>
            <a:spLocks noChangeArrowheads="1"/>
          </p:cNvSpPr>
          <p:nvPr/>
        </p:nvSpPr>
        <p:spPr bwMode="auto">
          <a:xfrm>
            <a:off x="666750" y="2743200"/>
            <a:ext cx="475488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600" dirty="0">
              <a:solidFill>
                <a:schemeClr val="tx1"/>
              </a:solidFill>
              <a:latin typeface="+mj-lt"/>
            </a:endParaRPr>
          </a:p>
          <a:p>
            <a:r>
              <a:rPr lang="en-US" sz="1600" dirty="0">
                <a:solidFill>
                  <a:schemeClr val="tx1"/>
                </a:solidFill>
                <a:latin typeface="+mj-lt"/>
              </a:rPr>
              <a:t> </a:t>
            </a:r>
          </a:p>
          <a:p>
            <a:r>
              <a:rPr lang="en-US" sz="1600" dirty="0">
                <a:solidFill>
                  <a:schemeClr val="tx1"/>
                </a:solidFill>
                <a:latin typeface="+mj-lt"/>
                <a:cs typeface="Arial" pitchFamily="34" charset="0"/>
              </a:rPr>
              <a:t>SELECT  </a:t>
            </a:r>
            <a:r>
              <a:rPr lang="en-US" sz="1600" dirty="0" err="1">
                <a:solidFill>
                  <a:schemeClr val="tx1"/>
                </a:solidFill>
                <a:latin typeface="+mj-lt"/>
                <a:cs typeface="Arial" pitchFamily="34" charset="0"/>
              </a:rPr>
              <a:t>student_code</a:t>
            </a:r>
            <a:r>
              <a:rPr lang="en-US" sz="1600" dirty="0">
                <a:solidFill>
                  <a:schemeClr val="tx1"/>
                </a:solidFill>
                <a:latin typeface="+mj-lt"/>
                <a:cs typeface="Arial" pitchFamily="34" charset="0"/>
              </a:rPr>
              <a:t>, </a:t>
            </a:r>
            <a:r>
              <a:rPr lang="en-US" sz="1600" dirty="0" err="1">
                <a:solidFill>
                  <a:schemeClr val="tx1"/>
                </a:solidFill>
                <a:latin typeface="+mj-lt"/>
                <a:cs typeface="Arial" pitchFamily="34" charset="0"/>
              </a:rPr>
              <a:t>student_dob</a:t>
            </a:r>
            <a:endParaRPr lang="en-US" sz="1600" dirty="0">
              <a:solidFill>
                <a:schemeClr val="tx1"/>
              </a:solidFill>
              <a:latin typeface="+mj-lt"/>
              <a:cs typeface="Arial" pitchFamily="34" charset="0"/>
            </a:endParaRP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FROM  </a:t>
            </a:r>
            <a:r>
              <a:rPr lang="en-US" sz="1600" dirty="0" err="1" smtClean="0">
                <a:solidFill>
                  <a:schemeClr val="tx1"/>
                </a:solidFill>
                <a:latin typeface="+mj-lt"/>
                <a:cs typeface="Arial" pitchFamily="34" charset="0"/>
              </a:rPr>
              <a:t>student_master</a:t>
            </a:r>
            <a:r>
              <a:rPr lang="en-US" sz="1600" dirty="0" smtClean="0">
                <a:solidFill>
                  <a:schemeClr val="tx1"/>
                </a:solidFill>
                <a:latin typeface="+mj-lt"/>
                <a:cs typeface="Arial" pitchFamily="34" charset="0"/>
              </a:rPr>
              <a:t>  </a:t>
            </a: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WHERE </a:t>
            </a:r>
            <a:r>
              <a:rPr lang="en-US" sz="1600" dirty="0" err="1">
                <a:solidFill>
                  <a:schemeClr val="tx1"/>
                </a:solidFill>
                <a:latin typeface="+mj-lt"/>
                <a:cs typeface="Arial" pitchFamily="34" charset="0"/>
              </a:rPr>
              <a:t>student_name</a:t>
            </a:r>
            <a:r>
              <a:rPr lang="en-US" sz="1600" dirty="0">
                <a:solidFill>
                  <a:schemeClr val="tx1"/>
                </a:solidFill>
                <a:latin typeface="+mj-lt"/>
                <a:cs typeface="Arial" pitchFamily="34" charset="0"/>
              </a:rPr>
              <a:t> = ‘Sunil’ ;</a:t>
            </a:r>
          </a:p>
          <a:p>
            <a:pPr eaLnBrk="0" hangingPunct="0"/>
            <a:r>
              <a:rPr lang="en-US" sz="1600" dirty="0">
                <a:solidFill>
                  <a:schemeClr val="tx1"/>
                </a:solidFill>
                <a:latin typeface="+mj-lt"/>
              </a:rPr>
              <a:t> </a:t>
            </a:r>
          </a:p>
          <a:p>
            <a:pPr>
              <a:spcBef>
                <a:spcPct val="20000"/>
              </a:spcBef>
            </a:pPr>
            <a:endParaRPr lang="en-US" sz="1600" dirty="0">
              <a:solidFill>
                <a:schemeClr val="tx1"/>
              </a:solidFill>
              <a:latin typeface="+mj-lt"/>
            </a:endParaRPr>
          </a:p>
        </p:txBody>
      </p:sp>
    </p:spTree>
    <p:extLst>
      <p:ext uri="{BB962C8B-B14F-4D97-AF65-F5344CB8AC3E}">
        <p14:creationId xmlns:p14="http://schemas.microsoft.com/office/powerpoint/2010/main" val="36247777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smtClean="0"/>
              <a:t> </a:t>
            </a:r>
            <a:r>
              <a:rPr lang="en-US" sz="1200" dirty="0"/>
              <a:t/>
            </a:r>
            <a:br>
              <a:rPr lang="en-US" sz="1200" dirty="0"/>
            </a:br>
            <a:r>
              <a:rPr lang="en-US" dirty="0"/>
              <a:t>Mathematical, Comparison &amp; Logical Operators</a:t>
            </a:r>
          </a:p>
        </p:txBody>
      </p:sp>
      <p:sp>
        <p:nvSpPr>
          <p:cNvPr id="6" name="Content Placeholder 5"/>
          <p:cNvSpPr>
            <a:spLocks noGrp="1"/>
          </p:cNvSpPr>
          <p:nvPr>
            <p:ph idx="1"/>
          </p:nvPr>
        </p:nvSpPr>
        <p:spPr/>
        <p:txBody>
          <a:bodyPr/>
          <a:lstStyle/>
          <a:p>
            <a:r>
              <a:rPr lang="en-US" dirty="0"/>
              <a:t>Mathematical Operators:</a:t>
            </a:r>
          </a:p>
          <a:p>
            <a:pPr lvl="1"/>
            <a:r>
              <a:rPr lang="en-US" dirty="0"/>
              <a:t>Examples: +, -, *, /</a:t>
            </a:r>
          </a:p>
          <a:p>
            <a:r>
              <a:rPr lang="en-US" dirty="0"/>
              <a:t>Comparison Operators:</a:t>
            </a:r>
          </a:p>
          <a:p>
            <a:endParaRPr lang="en-US" dirty="0"/>
          </a:p>
          <a:p>
            <a:endParaRPr lang="en-US" dirty="0"/>
          </a:p>
          <a:p>
            <a:endParaRPr lang="en-US" dirty="0"/>
          </a:p>
          <a:p>
            <a:endParaRPr lang="en-US" dirty="0"/>
          </a:p>
          <a:p>
            <a:endParaRPr lang="en-US" dirty="0"/>
          </a:p>
          <a:p>
            <a:endParaRPr lang="en-US" dirty="0"/>
          </a:p>
          <a:p>
            <a:endParaRPr lang="en-US" dirty="0" smtClean="0"/>
          </a:p>
          <a:p>
            <a:endParaRPr lang="en-US" dirty="0"/>
          </a:p>
          <a:p>
            <a:r>
              <a:rPr lang="en-US" dirty="0" smtClean="0"/>
              <a:t>Logical </a:t>
            </a:r>
            <a:r>
              <a:rPr lang="en-US" dirty="0"/>
              <a:t>Operators:</a:t>
            </a:r>
          </a:p>
          <a:p>
            <a:pPr lvl="1"/>
            <a:r>
              <a:rPr lang="en-US" dirty="0"/>
              <a:t>Examples: AND, OR, NOT</a:t>
            </a:r>
          </a:p>
          <a:p>
            <a:endParaRPr lang="en-US" dirty="0"/>
          </a:p>
        </p:txBody>
      </p:sp>
      <p:graphicFrame>
        <p:nvGraphicFramePr>
          <p:cNvPr id="11" name="Group 37"/>
          <p:cNvGraphicFramePr>
            <a:graphicFrameLocks/>
          </p:cNvGraphicFramePr>
          <p:nvPr>
            <p:extLst>
              <p:ext uri="{D42A27DB-BD31-4B8C-83A1-F6EECF244321}">
                <p14:modId xmlns:p14="http://schemas.microsoft.com/office/powerpoint/2010/main" val="346195298"/>
              </p:ext>
            </p:extLst>
          </p:nvPr>
        </p:nvGraphicFramePr>
        <p:xfrm>
          <a:off x="827584" y="2796703"/>
          <a:ext cx="5364163" cy="2576513"/>
        </p:xfrm>
        <a:graphic>
          <a:graphicData uri="http://schemas.openxmlformats.org/drawingml/2006/table">
            <a:tbl>
              <a:tblPr/>
              <a:tblGrid>
                <a:gridCol w="1554163"/>
                <a:gridCol w="3810000"/>
              </a:tblGrid>
              <a:tr h="3857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600" b="1" kern="1200" dirty="0" smtClean="0">
                          <a:solidFill>
                            <a:schemeClr val="tx1"/>
                          </a:solidFill>
                          <a:latin typeface="+mj-lt"/>
                          <a:ea typeface="+mn-ea"/>
                          <a:cs typeface="Arial" pitchFamily="34" charset="0"/>
                        </a:rPr>
                        <a:t>Operator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600" b="1" kern="1200" dirty="0" smtClean="0">
                          <a:solidFill>
                            <a:schemeClr val="tx1"/>
                          </a:solidFill>
                          <a:latin typeface="+mj-lt"/>
                          <a:ea typeface="+mn-ea"/>
                          <a:cs typeface="Arial" pitchFamily="34" charset="0"/>
                        </a:rPr>
                        <a:t>Meaning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&gt;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Greater than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&gt;=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Greater than or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&lt;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Less than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&lt;=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Less than or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&lt;&gt;, !=, or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Not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88595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smtClean="0"/>
              <a:t> </a:t>
            </a:r>
            <a:r>
              <a:rPr lang="en-US" sz="1200" dirty="0"/>
              <a:t/>
            </a:r>
            <a:br>
              <a:rPr lang="en-US" sz="1200" dirty="0"/>
            </a:br>
            <a:r>
              <a:rPr lang="en-US" dirty="0"/>
              <a:t>Other Comparison </a:t>
            </a:r>
            <a:r>
              <a:rPr lang="en-US" dirty="0" smtClean="0"/>
              <a:t>Operators</a:t>
            </a:r>
            <a:endParaRPr lang="en-US" dirty="0"/>
          </a:p>
        </p:txBody>
      </p:sp>
      <p:graphicFrame>
        <p:nvGraphicFramePr>
          <p:cNvPr id="7" name="Content Placeholder 6"/>
          <p:cNvGraphicFramePr>
            <a:graphicFrameLocks noGrp="1"/>
          </p:cNvGraphicFramePr>
          <p:nvPr>
            <p:ph idx="1"/>
            <p:extLst/>
          </p:nvPr>
        </p:nvGraphicFramePr>
        <p:xfrm>
          <a:off x="412750" y="1495425"/>
          <a:ext cx="7848600" cy="4498848"/>
        </p:xfrm>
        <a:graphic>
          <a:graphicData uri="http://schemas.openxmlformats.org/drawingml/2006/table">
            <a:tbl>
              <a:tblPr/>
              <a:tblGrid>
                <a:gridCol w="3216275"/>
                <a:gridCol w="4632325"/>
              </a:tblGrid>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Other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Description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[NOT] BETWEEN x AND 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Allows user to express a range.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For example: Searching for numbers BETWEEN 5 and 10. The optional NOT would be used when searching for numbers that are NOT BETWEEN 5 AND 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[NOT] IN(</a:t>
                      </a:r>
                      <a:r>
                        <a:rPr lang="en-US" sz="1800" kern="1200" dirty="0" err="1" smtClean="0">
                          <a:solidFill>
                            <a:schemeClr val="tx1"/>
                          </a:solidFill>
                          <a:latin typeface="+mj-lt"/>
                          <a:ea typeface="+mn-ea"/>
                          <a:cs typeface="Arial" pitchFamily="34" charset="0"/>
                        </a:rPr>
                        <a:t>x,y</a:t>
                      </a:r>
                      <a:r>
                        <a:rPr lang="en-US" sz="1800" kern="1200" dirty="0" smtClean="0">
                          <a:solidFill>
                            <a:schemeClr val="tx1"/>
                          </a:solidFill>
                          <a:latin typeface="+mj-lt"/>
                          <a:ea typeface="+mn-ea"/>
                          <a:cs typeface="Arial" pitchFamily="34" charset="0"/>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Is similar to the OR logical operator. Can search for records which meet at least one condition contained within the parentheses.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For example: </a:t>
                      </a:r>
                      <a:r>
                        <a:rPr lang="en-US" sz="1800" kern="1200" dirty="0" err="1" smtClean="0">
                          <a:solidFill>
                            <a:schemeClr val="tx1"/>
                          </a:solidFill>
                          <a:latin typeface="+mj-lt"/>
                          <a:ea typeface="+mn-ea"/>
                          <a:cs typeface="Arial" pitchFamily="34" charset="0"/>
                        </a:rPr>
                        <a:t>Pubid</a:t>
                      </a:r>
                      <a:r>
                        <a:rPr lang="en-US" sz="1800" kern="1200" dirty="0" smtClean="0">
                          <a:solidFill>
                            <a:schemeClr val="tx1"/>
                          </a:solidFill>
                          <a:latin typeface="+mj-lt"/>
                          <a:ea typeface="+mn-ea"/>
                          <a:cs typeface="Arial" pitchFamily="34" charset="0"/>
                        </a:rPr>
                        <a:t> IN (1, 4, 5), only books with a publisher id of 1, 4, or 5 will be returned.  The optional NOT keyword instructs Oracle to return books not published by Publisher 1, 4, or 5.</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601571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smtClean="0"/>
              <a:t> </a:t>
            </a:r>
            <a:r>
              <a:rPr lang="en-US" sz="1200" dirty="0"/>
              <a:t/>
            </a:r>
            <a:br>
              <a:rPr lang="en-US" sz="1200" dirty="0"/>
            </a:br>
            <a:r>
              <a:rPr lang="en-US" dirty="0"/>
              <a:t>Other Comparison Operators </a:t>
            </a:r>
          </a:p>
        </p:txBody>
      </p:sp>
      <p:graphicFrame>
        <p:nvGraphicFramePr>
          <p:cNvPr id="10" name="Group 34"/>
          <p:cNvGraphicFramePr>
            <a:graphicFrameLocks/>
          </p:cNvGraphicFramePr>
          <p:nvPr>
            <p:extLst>
              <p:ext uri="{D42A27DB-BD31-4B8C-83A1-F6EECF244321}">
                <p14:modId xmlns:p14="http://schemas.microsoft.com/office/powerpoint/2010/main" val="2484303285"/>
              </p:ext>
            </p:extLst>
          </p:nvPr>
        </p:nvGraphicFramePr>
        <p:xfrm>
          <a:off x="323528" y="1628736"/>
          <a:ext cx="7790688" cy="4608576"/>
        </p:xfrm>
        <a:graphic>
          <a:graphicData uri="http://schemas.openxmlformats.org/drawingml/2006/table">
            <a:tbl>
              <a:tblPr/>
              <a:tblGrid>
                <a:gridCol w="3192543"/>
                <a:gridCol w="4598145"/>
              </a:tblGrid>
              <a:tr h="62484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Other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Description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74955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[NOT] LIKE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Can be used when searching for patterns if you are not certain how something is spelt.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For example: title LIKE ‘TH%’. Using the optional NOT indicates that records that do contain the specified pattern should not be included in the results.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12445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IS[NOT]NULL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Allows user to search for records which do not have an entry in the specified field.</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For example: </a:t>
                      </a:r>
                      <a:r>
                        <a:rPr lang="en-US" sz="1800" kern="1200" dirty="0" err="1" smtClean="0">
                          <a:solidFill>
                            <a:schemeClr val="tx1"/>
                          </a:solidFill>
                          <a:latin typeface="+mj-lt"/>
                          <a:ea typeface="+mn-ea"/>
                          <a:cs typeface="Arial" pitchFamily="34" charset="0"/>
                        </a:rPr>
                        <a:t>Shipdate</a:t>
                      </a:r>
                      <a:r>
                        <a:rPr lang="en-US" sz="1800" kern="1200" dirty="0" smtClean="0">
                          <a:solidFill>
                            <a:schemeClr val="tx1"/>
                          </a:solidFill>
                          <a:latin typeface="+mj-lt"/>
                          <a:ea typeface="+mn-ea"/>
                          <a:cs typeface="Arial" pitchFamily="34" charset="0"/>
                        </a:rPr>
                        <a:t> IS NULL.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If you include the optional NOT, it would find the records that do not have an entry in the field.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For example: </a:t>
                      </a:r>
                      <a:r>
                        <a:rPr lang="en-US" sz="1800" kern="1200" dirty="0" err="1" smtClean="0">
                          <a:solidFill>
                            <a:schemeClr val="tx1"/>
                          </a:solidFill>
                          <a:latin typeface="+mj-lt"/>
                          <a:ea typeface="+mn-ea"/>
                          <a:cs typeface="Arial" pitchFamily="34" charset="0"/>
                        </a:rPr>
                        <a:t>Shipdate</a:t>
                      </a:r>
                      <a:r>
                        <a:rPr lang="en-US" sz="1800" kern="1200" dirty="0" smtClean="0">
                          <a:solidFill>
                            <a:schemeClr val="tx1"/>
                          </a:solidFill>
                          <a:latin typeface="+mj-lt"/>
                          <a:ea typeface="+mn-ea"/>
                          <a:cs typeface="Arial" pitchFamily="34" charset="0"/>
                        </a:rPr>
                        <a:t> IS NOT NULL.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740432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smtClean="0"/>
              <a:t> </a:t>
            </a:r>
            <a:r>
              <a:rPr lang="en-US" sz="1200" dirty="0"/>
              <a:t/>
            </a:r>
            <a:br>
              <a:rPr lang="en-US" sz="1200" dirty="0"/>
            </a:br>
            <a:r>
              <a:rPr lang="en-US" dirty="0"/>
              <a:t>BETWEEN … AND Operator</a:t>
            </a:r>
          </a:p>
        </p:txBody>
      </p:sp>
      <p:sp>
        <p:nvSpPr>
          <p:cNvPr id="6" name="Content Placeholder 5"/>
          <p:cNvSpPr>
            <a:spLocks noGrp="1"/>
          </p:cNvSpPr>
          <p:nvPr>
            <p:ph idx="1"/>
          </p:nvPr>
        </p:nvSpPr>
        <p:spPr/>
        <p:txBody>
          <a:bodyPr/>
          <a:lstStyle/>
          <a:p>
            <a:r>
              <a:rPr lang="en-US" dirty="0"/>
              <a:t>The BETWEEN … AND operator finds values in a specified range:</a:t>
            </a:r>
          </a:p>
          <a:p>
            <a:endParaRPr lang="en-US" dirty="0"/>
          </a:p>
        </p:txBody>
      </p:sp>
      <p:sp>
        <p:nvSpPr>
          <p:cNvPr id="10" name="AutoShape 21"/>
          <p:cNvSpPr>
            <a:spLocks noChangeArrowheads="1"/>
          </p:cNvSpPr>
          <p:nvPr/>
        </p:nvSpPr>
        <p:spPr bwMode="auto">
          <a:xfrm>
            <a:off x="762000" y="2046514"/>
            <a:ext cx="7848600" cy="2006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mj-lt"/>
                <a:cs typeface="Arial" pitchFamily="34" charset="0"/>
              </a:rPr>
              <a:t>SELECT </a:t>
            </a:r>
            <a:r>
              <a:rPr lang="en-US" dirty="0" err="1">
                <a:latin typeface="+mj-lt"/>
                <a:cs typeface="Arial" pitchFamily="34" charset="0"/>
              </a:rPr>
              <a:t>staff_code,staff_name</a:t>
            </a:r>
            <a:r>
              <a:rPr lang="en-US" dirty="0">
                <a:latin typeface="+mj-lt"/>
                <a:cs typeface="Arial" pitchFamily="34" charset="0"/>
              </a:rPr>
              <a:t>  </a:t>
            </a:r>
            <a:endParaRPr lang="en-US" dirty="0" smtClean="0">
              <a:latin typeface="+mj-lt"/>
              <a:cs typeface="Arial" pitchFamily="34" charset="0"/>
            </a:endParaRPr>
          </a:p>
          <a:p>
            <a:pPr lvl="1"/>
            <a:r>
              <a:rPr lang="en-US" dirty="0">
                <a:latin typeface="+mj-lt"/>
                <a:cs typeface="Arial" pitchFamily="34" charset="0"/>
              </a:rPr>
              <a:t>	</a:t>
            </a:r>
            <a:r>
              <a:rPr lang="en-US" dirty="0" smtClean="0">
                <a:latin typeface="+mj-lt"/>
                <a:cs typeface="Arial" pitchFamily="34" charset="0"/>
              </a:rPr>
              <a:t>FROM  </a:t>
            </a:r>
            <a:r>
              <a:rPr lang="en-US" dirty="0" err="1">
                <a:latin typeface="+mj-lt"/>
                <a:cs typeface="Arial" pitchFamily="34" charset="0"/>
              </a:rPr>
              <a:t>staff_master</a:t>
            </a:r>
            <a:endParaRPr lang="en-US" dirty="0">
              <a:latin typeface="+mj-lt"/>
              <a:cs typeface="Arial" pitchFamily="34" charset="0"/>
            </a:endParaRPr>
          </a:p>
          <a:p>
            <a:r>
              <a:rPr lang="en-US" dirty="0" smtClean="0">
                <a:latin typeface="+mj-lt"/>
                <a:cs typeface="Arial" pitchFamily="34" charset="0"/>
              </a:rPr>
              <a:t>	WHERE  </a:t>
            </a:r>
            <a:r>
              <a:rPr lang="en-US" dirty="0" err="1">
                <a:latin typeface="+mj-lt"/>
                <a:cs typeface="Arial" pitchFamily="34" charset="0"/>
              </a:rPr>
              <a:t>staff_dob</a:t>
            </a:r>
            <a:r>
              <a:rPr lang="en-US" dirty="0">
                <a:latin typeface="+mj-lt"/>
                <a:cs typeface="Arial" pitchFamily="34" charset="0"/>
              </a:rPr>
              <a:t> </a:t>
            </a:r>
            <a:r>
              <a:rPr lang="en-US" dirty="0" smtClean="0">
                <a:latin typeface="+mj-lt"/>
                <a:cs typeface="Arial" pitchFamily="34" charset="0"/>
              </a:rPr>
              <a:t> BETWEEN </a:t>
            </a:r>
            <a:r>
              <a:rPr lang="en-US" dirty="0">
                <a:latin typeface="+mj-lt"/>
                <a:cs typeface="Arial" pitchFamily="34" charset="0"/>
              </a:rPr>
              <a:t>’01-Jan-1980’  </a:t>
            </a:r>
            <a:r>
              <a:rPr lang="en-US" dirty="0" smtClean="0">
                <a:latin typeface="+mj-lt"/>
                <a:cs typeface="Arial" pitchFamily="34" charset="0"/>
              </a:rPr>
              <a:t> </a:t>
            </a:r>
            <a:endParaRPr lang="en-US" dirty="0">
              <a:latin typeface="+mj-lt"/>
              <a:cs typeface="Arial" pitchFamily="34" charset="0"/>
            </a:endParaRPr>
          </a:p>
          <a:p>
            <a:r>
              <a:rPr lang="en-US" dirty="0">
                <a:latin typeface="+mj-lt"/>
                <a:cs typeface="Arial" pitchFamily="34" charset="0"/>
              </a:rPr>
              <a:t>                   </a:t>
            </a:r>
            <a:r>
              <a:rPr lang="en-US" dirty="0" smtClean="0">
                <a:latin typeface="+mj-lt"/>
                <a:cs typeface="Arial" pitchFamily="34" charset="0"/>
              </a:rPr>
              <a:t>AND  </a:t>
            </a:r>
            <a:r>
              <a:rPr lang="en-US" dirty="0">
                <a:latin typeface="+mj-lt"/>
                <a:cs typeface="Arial" pitchFamily="34" charset="0"/>
              </a:rPr>
              <a:t>’31-Jan-1980</a:t>
            </a:r>
            <a:r>
              <a:rPr lang="en-US" dirty="0" smtClean="0">
                <a:latin typeface="+mj-lt"/>
                <a:cs typeface="Arial" pitchFamily="34" charset="0"/>
              </a:rPr>
              <a:t>’;</a:t>
            </a:r>
            <a:endParaRPr lang="en-US" dirty="0">
              <a:latin typeface="+mj-lt"/>
              <a:cs typeface="Arial" pitchFamily="34" charset="0"/>
            </a:endParaRPr>
          </a:p>
        </p:txBody>
      </p:sp>
    </p:spTree>
    <p:extLst>
      <p:ext uri="{BB962C8B-B14F-4D97-AF65-F5344CB8AC3E}">
        <p14:creationId xmlns:p14="http://schemas.microsoft.com/office/powerpoint/2010/main" val="35328206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smtClean="0"/>
              <a:t> </a:t>
            </a:r>
            <a:r>
              <a:rPr lang="en-US" sz="1200" dirty="0"/>
              <a:t/>
            </a:r>
            <a:br>
              <a:rPr lang="en-US" sz="1200" dirty="0"/>
            </a:br>
            <a:r>
              <a:rPr lang="en-US" dirty="0"/>
              <a:t>IN Operator</a:t>
            </a:r>
          </a:p>
        </p:txBody>
      </p:sp>
      <p:sp>
        <p:nvSpPr>
          <p:cNvPr id="6" name="Content Placeholder 5"/>
          <p:cNvSpPr>
            <a:spLocks noGrp="1"/>
          </p:cNvSpPr>
          <p:nvPr>
            <p:ph idx="1"/>
          </p:nvPr>
        </p:nvSpPr>
        <p:spPr/>
        <p:txBody>
          <a:bodyPr/>
          <a:lstStyle/>
          <a:p>
            <a:r>
              <a:rPr lang="en-US" dirty="0"/>
              <a:t>The IN operator matches a value in a specified list.</a:t>
            </a:r>
          </a:p>
          <a:p>
            <a:pPr lvl="1"/>
            <a:r>
              <a:rPr lang="en-US" dirty="0"/>
              <a:t>The List must be in parentheses. </a:t>
            </a:r>
          </a:p>
          <a:p>
            <a:pPr lvl="1"/>
            <a:r>
              <a:rPr lang="en-US" dirty="0"/>
              <a:t>The Values must be separated by commas.</a:t>
            </a:r>
          </a:p>
          <a:p>
            <a:endParaRPr lang="en-US" dirty="0"/>
          </a:p>
        </p:txBody>
      </p:sp>
      <p:sp>
        <p:nvSpPr>
          <p:cNvPr id="10" name="AutoShape 7"/>
          <p:cNvSpPr>
            <a:spLocks noChangeArrowheads="1"/>
          </p:cNvSpPr>
          <p:nvPr/>
        </p:nvSpPr>
        <p:spPr bwMode="auto">
          <a:xfrm>
            <a:off x="496888" y="2712357"/>
            <a:ext cx="7848600" cy="100488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dept_code</a:t>
            </a:r>
            <a:r>
              <a:rPr lang="en-US" dirty="0">
                <a:solidFill>
                  <a:schemeClr val="tx1"/>
                </a:solidFill>
                <a:latin typeface="+mj-lt"/>
                <a:cs typeface="Arial" pitchFamily="34" charset="0"/>
              </a:rPr>
              <a:t>   </a:t>
            </a:r>
            <a:endParaRPr lang="en-US" dirty="0" smtClean="0">
              <a:solidFill>
                <a:schemeClr val="tx1"/>
              </a:solidFill>
              <a:latin typeface="+mj-lt"/>
              <a:cs typeface="Arial" pitchFamily="34" charset="0"/>
            </a:endParaRPr>
          </a:p>
          <a:p>
            <a:pPr lvl="1"/>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FROM  </a:t>
            </a:r>
            <a:r>
              <a:rPr lang="en-US" dirty="0" err="1">
                <a:solidFill>
                  <a:schemeClr val="tx1"/>
                </a:solidFill>
                <a:latin typeface="+mj-lt"/>
                <a:cs typeface="Arial" pitchFamily="34" charset="0"/>
              </a:rPr>
              <a:t>department_master</a:t>
            </a:r>
            <a:endParaRPr lang="en-US" dirty="0">
              <a:solidFill>
                <a:schemeClr val="tx1"/>
              </a:solidFill>
              <a:latin typeface="+mj-lt"/>
              <a:cs typeface="Arial" pitchFamily="34" charset="0"/>
            </a:endParaRPr>
          </a:p>
          <a:p>
            <a:r>
              <a:rPr lang="en-US" dirty="0">
                <a:solidFill>
                  <a:schemeClr val="tx1"/>
                </a:solidFill>
                <a:latin typeface="+mj-lt"/>
                <a:cs typeface="Arial" pitchFamily="34" charset="0"/>
              </a:rPr>
              <a:t>	WHERE  </a:t>
            </a:r>
            <a:r>
              <a:rPr lang="en-US" dirty="0" err="1">
                <a:solidFill>
                  <a:schemeClr val="tx1"/>
                </a:solidFill>
                <a:latin typeface="+mj-lt"/>
                <a:cs typeface="Arial" pitchFamily="34" charset="0"/>
              </a:rPr>
              <a:t>dept_name</a:t>
            </a:r>
            <a:r>
              <a:rPr lang="en-US" dirty="0">
                <a:solidFill>
                  <a:schemeClr val="tx1"/>
                </a:solidFill>
                <a:latin typeface="+mj-lt"/>
                <a:cs typeface="Arial" pitchFamily="34" charset="0"/>
              </a:rPr>
              <a:t> IN ( ‘Computer Science’, ‘Mechanics’);</a:t>
            </a:r>
          </a:p>
        </p:txBody>
      </p:sp>
    </p:spTree>
    <p:extLst>
      <p:ext uri="{BB962C8B-B14F-4D97-AF65-F5344CB8AC3E}">
        <p14:creationId xmlns:p14="http://schemas.microsoft.com/office/powerpoint/2010/main" val="2885096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smtClean="0"/>
              <a:t> </a:t>
            </a:r>
            <a:r>
              <a:rPr lang="en-US" sz="1200" dirty="0"/>
              <a:t/>
            </a:r>
            <a:br>
              <a:rPr lang="en-US" sz="1200" dirty="0"/>
            </a:br>
            <a:r>
              <a:rPr lang="en-US" dirty="0"/>
              <a:t>LIKE Operator</a:t>
            </a:r>
          </a:p>
        </p:txBody>
      </p:sp>
      <p:sp>
        <p:nvSpPr>
          <p:cNvPr id="6" name="Content Placeholder 5"/>
          <p:cNvSpPr>
            <a:spLocks noGrp="1"/>
          </p:cNvSpPr>
          <p:nvPr>
            <p:ph idx="1"/>
          </p:nvPr>
        </p:nvSpPr>
        <p:spPr/>
        <p:txBody>
          <a:bodyPr/>
          <a:lstStyle/>
          <a:p>
            <a:r>
              <a:rPr lang="en-US" dirty="0"/>
              <a:t>The LIKE operator performs pattern searches.</a:t>
            </a:r>
          </a:p>
          <a:p>
            <a:pPr lvl="1"/>
            <a:r>
              <a:rPr lang="en-US" dirty="0"/>
              <a:t>The LIKE operator is used with wildcard characters.</a:t>
            </a:r>
          </a:p>
          <a:p>
            <a:pPr lvl="1"/>
            <a:r>
              <a:rPr lang="en-US" dirty="0"/>
              <a:t>Underscore (_) for exactly one character in the indicated position</a:t>
            </a:r>
          </a:p>
          <a:p>
            <a:pPr lvl="1"/>
            <a:r>
              <a:rPr lang="en-US" dirty="0"/>
              <a:t>Percent sign (%) to represent any number of characters</a:t>
            </a:r>
          </a:p>
          <a:p>
            <a:endParaRPr lang="en-US" dirty="0"/>
          </a:p>
        </p:txBody>
      </p:sp>
      <p:sp>
        <p:nvSpPr>
          <p:cNvPr id="10" name="AutoShape 5"/>
          <p:cNvSpPr>
            <a:spLocks noChangeArrowheads="1"/>
          </p:cNvSpPr>
          <p:nvPr/>
        </p:nvSpPr>
        <p:spPr bwMode="auto">
          <a:xfrm>
            <a:off x="496888" y="3011714"/>
            <a:ext cx="7848600" cy="100488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smtClean="0">
                <a:latin typeface="+mj-lt"/>
              </a:rPr>
              <a:t>	</a:t>
            </a:r>
            <a:r>
              <a:rPr lang="en-US" dirty="0" smtClean="0">
                <a:latin typeface="+mj-lt"/>
                <a:cs typeface="Arial" pitchFamily="34" charset="0"/>
              </a:rPr>
              <a:t>SELECT </a:t>
            </a:r>
            <a:r>
              <a:rPr lang="en-US" dirty="0" err="1" smtClean="0">
                <a:latin typeface="+mj-lt"/>
                <a:cs typeface="Arial" pitchFamily="34" charset="0"/>
              </a:rPr>
              <a:t>book_code,book_name</a:t>
            </a:r>
            <a:r>
              <a:rPr lang="en-US" dirty="0" smtClean="0">
                <a:latin typeface="+mj-lt"/>
                <a:cs typeface="Arial" pitchFamily="34" charset="0"/>
              </a:rPr>
              <a:t> </a:t>
            </a:r>
          </a:p>
          <a:p>
            <a:pPr lvl="1"/>
            <a:r>
              <a:rPr lang="en-US" dirty="0">
                <a:latin typeface="+mj-lt"/>
                <a:cs typeface="Arial" pitchFamily="34" charset="0"/>
              </a:rPr>
              <a:t>	</a:t>
            </a:r>
            <a:r>
              <a:rPr lang="en-US" dirty="0" smtClean="0">
                <a:latin typeface="+mj-lt"/>
                <a:cs typeface="Arial" pitchFamily="34" charset="0"/>
              </a:rPr>
              <a:t>	FROM  </a:t>
            </a:r>
            <a:r>
              <a:rPr lang="en-US" dirty="0" err="1" smtClean="0">
                <a:latin typeface="+mj-lt"/>
                <a:cs typeface="Arial" pitchFamily="34" charset="0"/>
              </a:rPr>
              <a:t>book_master</a:t>
            </a:r>
            <a:endParaRPr lang="en-US" dirty="0" smtClean="0">
              <a:latin typeface="+mj-lt"/>
              <a:cs typeface="Arial" pitchFamily="34" charset="0"/>
            </a:endParaRPr>
          </a:p>
          <a:p>
            <a:r>
              <a:rPr lang="en-US" dirty="0">
                <a:latin typeface="+mj-lt"/>
                <a:cs typeface="Arial" pitchFamily="34" charset="0"/>
              </a:rPr>
              <a:t>		WHERE  </a:t>
            </a:r>
            <a:r>
              <a:rPr lang="en-US" dirty="0" err="1">
                <a:latin typeface="+mj-lt"/>
                <a:cs typeface="Arial" pitchFamily="34" charset="0"/>
              </a:rPr>
              <a:t>book_pub_author</a:t>
            </a:r>
            <a:r>
              <a:rPr lang="en-US" dirty="0">
                <a:latin typeface="+mj-lt"/>
                <a:cs typeface="Arial" pitchFamily="34" charset="0"/>
              </a:rPr>
              <a:t> LIKE ‘%</a:t>
            </a:r>
            <a:r>
              <a:rPr lang="en-US" dirty="0" err="1">
                <a:latin typeface="+mj-lt"/>
                <a:cs typeface="Arial" pitchFamily="34" charset="0"/>
              </a:rPr>
              <a:t>Kanetkar</a:t>
            </a:r>
            <a:r>
              <a:rPr lang="en-US" dirty="0">
                <a:latin typeface="+mj-lt"/>
                <a:cs typeface="Arial" pitchFamily="34" charset="0"/>
              </a:rPr>
              <a:t>%’ ;</a:t>
            </a:r>
          </a:p>
        </p:txBody>
      </p:sp>
    </p:spTree>
    <p:extLst>
      <p:ext uri="{BB962C8B-B14F-4D97-AF65-F5344CB8AC3E}">
        <p14:creationId xmlns:p14="http://schemas.microsoft.com/office/powerpoint/2010/main" val="409782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4"/>
          <p:cNvSpPr>
            <a:spLocks noGrp="1"/>
          </p:cNvSpPr>
          <p:nvPr>
            <p:ph type="title"/>
          </p:nvPr>
        </p:nvSpPr>
        <p:spPr/>
        <p:txBody>
          <a:bodyPr/>
          <a:lstStyle/>
          <a:p>
            <a:pPr eaLnBrk="1" hangingPunct="1"/>
            <a:r>
              <a:rPr lang="en-US" altLang="en-US" sz="1200" dirty="0">
                <a:solidFill>
                  <a:srgbClr val="000000"/>
                </a:solidFill>
              </a:rPr>
              <a:t>4.1 DDL commands (CREATE, ALTER and DROP)</a:t>
            </a:r>
            <a:r>
              <a:rPr lang="en-US" altLang="en-US" sz="1200" dirty="0" smtClean="0"/>
              <a:t>  </a:t>
            </a:r>
            <a:r>
              <a:rPr lang="en-US" altLang="en-US" dirty="0" smtClean="0"/>
              <a:t/>
            </a:r>
            <a:br>
              <a:rPr lang="en-US" altLang="en-US" dirty="0" smtClean="0"/>
            </a:br>
            <a:r>
              <a:rPr lang="en-US" altLang="en-US" dirty="0" smtClean="0"/>
              <a:t>ALTER Table – Add clause </a:t>
            </a:r>
          </a:p>
        </p:txBody>
      </p:sp>
      <p:sp>
        <p:nvSpPr>
          <p:cNvPr id="37891" name="Content Placeholder 5"/>
          <p:cNvSpPr>
            <a:spLocks noGrp="1"/>
          </p:cNvSpPr>
          <p:nvPr>
            <p:ph idx="1"/>
          </p:nvPr>
        </p:nvSpPr>
        <p:spPr/>
        <p:txBody>
          <a:bodyPr/>
          <a:lstStyle/>
          <a:p>
            <a:pPr eaLnBrk="1" hangingPunct="1"/>
            <a:r>
              <a:rPr lang="en-US" altLang="en-US" smtClean="0"/>
              <a:t>The “Add” keyword is used to add a column or constraint to an existing table.</a:t>
            </a:r>
          </a:p>
          <a:p>
            <a:pPr lvl="1" eaLnBrk="1" hangingPunct="1"/>
            <a:r>
              <a:rPr lang="en-US" altLang="en-US" smtClean="0"/>
              <a:t>For adding three more columns to the emp table, refer the following example:</a:t>
            </a:r>
          </a:p>
          <a:p>
            <a:pPr eaLnBrk="1" hangingPunct="1"/>
            <a:endParaRPr lang="en-US" altLang="en-US" smtClean="0"/>
          </a:p>
        </p:txBody>
      </p:sp>
      <p:sp>
        <p:nvSpPr>
          <p:cNvPr id="10" name="AutoShape 4"/>
          <p:cNvSpPr>
            <a:spLocks noChangeArrowheads="1"/>
          </p:cNvSpPr>
          <p:nvPr/>
        </p:nvSpPr>
        <p:spPr bwMode="auto">
          <a:xfrm>
            <a:off x="762000" y="2895600"/>
            <a:ext cx="5211763" cy="1143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r>
              <a:rPr lang="en-US" sz="1600">
                <a:latin typeface="+mj-lt"/>
              </a:rPr>
              <a:t>       ALTER TABLE Student_Master</a:t>
            </a:r>
          </a:p>
          <a:p>
            <a:pPr>
              <a:defRPr/>
            </a:pPr>
            <a:r>
              <a:rPr lang="en-US" sz="1600">
                <a:latin typeface="+mj-lt"/>
              </a:rPr>
              <a:t>      ADD (last_name varchar2(25) );</a:t>
            </a:r>
          </a:p>
        </p:txBody>
      </p:sp>
    </p:spTree>
    <p:extLst>
      <p:ext uri="{BB962C8B-B14F-4D97-AF65-F5344CB8AC3E}">
        <p14:creationId xmlns:p14="http://schemas.microsoft.com/office/powerpoint/2010/main" val="739037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smtClean="0"/>
              <a:t> </a:t>
            </a:r>
            <a:r>
              <a:rPr lang="en-US" dirty="0"/>
              <a:t/>
            </a:r>
            <a:br>
              <a:rPr lang="en-US" dirty="0"/>
            </a:br>
            <a:r>
              <a:rPr lang="en-US" dirty="0"/>
              <a:t>||Operator (Concatenation)</a:t>
            </a:r>
          </a:p>
        </p:txBody>
      </p:sp>
      <p:sp>
        <p:nvSpPr>
          <p:cNvPr id="15" name="Content Placeholder 14"/>
          <p:cNvSpPr>
            <a:spLocks noGrp="1"/>
          </p:cNvSpPr>
          <p:nvPr>
            <p:ph idx="1"/>
          </p:nvPr>
        </p:nvSpPr>
        <p:spPr/>
        <p:txBody>
          <a:bodyPr/>
          <a:lstStyle/>
          <a:p>
            <a:r>
              <a:rPr lang="en-US" dirty="0"/>
              <a:t>The || operator performs concatenation.</a:t>
            </a:r>
          </a:p>
          <a:p>
            <a:pPr lvl="1"/>
            <a:r>
              <a:rPr lang="en-US" dirty="0"/>
              <a:t>between a string literal and a column name.</a:t>
            </a:r>
          </a:p>
          <a:p>
            <a:pPr lvl="1"/>
            <a:r>
              <a:rPr lang="en-US" dirty="0"/>
              <a:t>between two column names</a:t>
            </a:r>
          </a:p>
          <a:p>
            <a:pPr lvl="1"/>
            <a:r>
              <a:rPr lang="en-US" dirty="0"/>
              <a:t>between string literal and a </a:t>
            </a:r>
            <a:r>
              <a:rPr lang="en-US" dirty="0" err="1"/>
              <a:t>pseudocolumn</a:t>
            </a:r>
            <a:endParaRPr lang="en-US" dirty="0"/>
          </a:p>
          <a:p>
            <a:endParaRPr lang="en-US" dirty="0"/>
          </a:p>
        </p:txBody>
      </p:sp>
      <p:sp>
        <p:nvSpPr>
          <p:cNvPr id="19" name="AutoShape 5"/>
          <p:cNvSpPr>
            <a:spLocks noChangeArrowheads="1"/>
          </p:cNvSpPr>
          <p:nvPr/>
        </p:nvSpPr>
        <p:spPr bwMode="auto">
          <a:xfrm>
            <a:off x="496888" y="2936471"/>
            <a:ext cx="6949440" cy="10972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endParaRPr lang="en-US" sz="1600" dirty="0" smtClean="0">
              <a:latin typeface="+mj-lt"/>
              <a:cs typeface="Arial" pitchFamily="34" charset="0"/>
            </a:endParaRPr>
          </a:p>
          <a:p>
            <a:pPr lvl="1"/>
            <a:r>
              <a:rPr lang="en-US" sz="1600" dirty="0" smtClean="0">
                <a:latin typeface="+mj-lt"/>
                <a:cs typeface="Arial" pitchFamily="34" charset="0"/>
              </a:rPr>
              <a:t>SELECT ‘Hello’ ||   </a:t>
            </a:r>
            <a:r>
              <a:rPr lang="en-US" sz="1600" dirty="0" err="1" smtClean="0">
                <a:latin typeface="+mj-lt"/>
                <a:cs typeface="Arial" pitchFamily="34" charset="0"/>
              </a:rPr>
              <a:t>student_name</a:t>
            </a:r>
            <a:r>
              <a:rPr lang="en-US" sz="1600" dirty="0" smtClean="0">
                <a:latin typeface="+mj-lt"/>
                <a:cs typeface="Arial" pitchFamily="34" charset="0"/>
              </a:rPr>
              <a:t> </a:t>
            </a:r>
          </a:p>
          <a:p>
            <a:pPr lvl="1"/>
            <a:r>
              <a:rPr lang="en-US" sz="1600" dirty="0">
                <a:latin typeface="+mj-lt"/>
                <a:cs typeface="Arial" pitchFamily="34" charset="0"/>
              </a:rPr>
              <a:t>	</a:t>
            </a:r>
            <a:r>
              <a:rPr lang="en-US" sz="1600" dirty="0" smtClean="0">
                <a:latin typeface="+mj-lt"/>
                <a:cs typeface="Arial" pitchFamily="34" charset="0"/>
              </a:rPr>
              <a:t>FROM  </a:t>
            </a:r>
            <a:r>
              <a:rPr lang="en-US" sz="1600" dirty="0" err="1" smtClean="0">
                <a:latin typeface="+mj-lt"/>
                <a:cs typeface="Arial" pitchFamily="34" charset="0"/>
              </a:rPr>
              <a:t>student_master</a:t>
            </a:r>
            <a:endParaRPr lang="en-US" sz="1600" dirty="0" smtClean="0">
              <a:latin typeface="+mj-lt"/>
              <a:cs typeface="Arial" pitchFamily="34" charset="0"/>
            </a:endParaRPr>
          </a:p>
          <a:p>
            <a:r>
              <a:rPr lang="en-US" sz="1600" dirty="0">
                <a:latin typeface="+mj-lt"/>
                <a:cs typeface="Arial" pitchFamily="34" charset="0"/>
              </a:rPr>
              <a:t>		</a:t>
            </a:r>
            <a:endParaRPr lang="en-US" sz="1600" dirty="0" smtClean="0">
              <a:latin typeface="+mj-lt"/>
              <a:cs typeface="Arial" pitchFamily="34" charset="0"/>
            </a:endParaRPr>
          </a:p>
          <a:p>
            <a:r>
              <a:rPr lang="en-US" sz="1600" dirty="0" smtClean="0">
                <a:latin typeface="+mj-lt"/>
                <a:cs typeface="Arial" pitchFamily="34" charset="0"/>
              </a:rPr>
              <a:t>-- only single quotes not double </a:t>
            </a:r>
            <a:endParaRPr lang="en-US" sz="1600" dirty="0">
              <a:latin typeface="+mj-lt"/>
              <a:cs typeface="Arial" pitchFamily="34" charset="0"/>
            </a:endParaRPr>
          </a:p>
          <a:p>
            <a:endParaRPr lang="en-US" sz="1600" dirty="0">
              <a:latin typeface="+mj-lt"/>
              <a:cs typeface="Arial" pitchFamily="34" charset="0"/>
            </a:endParaRPr>
          </a:p>
        </p:txBody>
      </p:sp>
      <p:sp>
        <p:nvSpPr>
          <p:cNvPr id="20" name="AutoShape 5"/>
          <p:cNvSpPr>
            <a:spLocks noChangeArrowheads="1"/>
          </p:cNvSpPr>
          <p:nvPr/>
        </p:nvSpPr>
        <p:spPr bwMode="auto">
          <a:xfrm>
            <a:off x="531726" y="4261313"/>
            <a:ext cx="6949440" cy="8368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smtClean="0">
                <a:latin typeface="+mj-lt"/>
                <a:cs typeface="Arial" pitchFamily="34" charset="0"/>
              </a:rPr>
              <a:t>SELECT </a:t>
            </a:r>
            <a:r>
              <a:rPr lang="en-US" sz="1600" dirty="0" err="1" smtClean="0">
                <a:latin typeface="+mj-lt"/>
                <a:cs typeface="Arial" pitchFamily="34" charset="0"/>
              </a:rPr>
              <a:t>student_code</a:t>
            </a:r>
            <a:r>
              <a:rPr lang="en-US" sz="1600" dirty="0" smtClean="0">
                <a:latin typeface="+mj-lt"/>
                <a:cs typeface="Arial" pitchFamily="34" charset="0"/>
              </a:rPr>
              <a:t> || ‘    ‘ ||   </a:t>
            </a:r>
            <a:r>
              <a:rPr lang="en-US" sz="1600" dirty="0" err="1" smtClean="0">
                <a:latin typeface="+mj-lt"/>
                <a:cs typeface="Arial" pitchFamily="34" charset="0"/>
              </a:rPr>
              <a:t>student_name</a:t>
            </a:r>
            <a:r>
              <a:rPr lang="en-US" sz="1600" dirty="0" smtClean="0">
                <a:latin typeface="+mj-lt"/>
                <a:cs typeface="Arial" pitchFamily="34" charset="0"/>
              </a:rPr>
              <a:t> </a:t>
            </a:r>
          </a:p>
          <a:p>
            <a:pPr lvl="1"/>
            <a:r>
              <a:rPr lang="en-US" sz="1600" dirty="0">
                <a:latin typeface="+mj-lt"/>
                <a:cs typeface="Arial" pitchFamily="34" charset="0"/>
              </a:rPr>
              <a:t>	</a:t>
            </a:r>
            <a:r>
              <a:rPr lang="en-US" sz="1600" dirty="0" smtClean="0">
                <a:latin typeface="+mj-lt"/>
                <a:cs typeface="Arial" pitchFamily="34" charset="0"/>
              </a:rPr>
              <a:t>FROM  </a:t>
            </a:r>
            <a:r>
              <a:rPr lang="en-US" sz="1600" dirty="0" err="1" smtClean="0">
                <a:latin typeface="+mj-lt"/>
                <a:cs typeface="Arial" pitchFamily="34" charset="0"/>
              </a:rPr>
              <a:t>student_master</a:t>
            </a:r>
            <a:endParaRPr lang="en-US" sz="1600" dirty="0" smtClean="0">
              <a:latin typeface="+mj-lt"/>
              <a:cs typeface="Arial" pitchFamily="34" charset="0"/>
            </a:endParaRPr>
          </a:p>
          <a:p>
            <a:r>
              <a:rPr lang="en-US" sz="1600" dirty="0">
                <a:latin typeface="+mj-lt"/>
                <a:cs typeface="Arial" pitchFamily="34" charset="0"/>
              </a:rPr>
              <a:t>		</a:t>
            </a:r>
          </a:p>
        </p:txBody>
      </p:sp>
      <p:sp>
        <p:nvSpPr>
          <p:cNvPr id="21" name="AutoShape 5"/>
          <p:cNvSpPr>
            <a:spLocks noChangeArrowheads="1"/>
          </p:cNvSpPr>
          <p:nvPr/>
        </p:nvSpPr>
        <p:spPr bwMode="auto">
          <a:xfrm>
            <a:off x="599413" y="5309838"/>
            <a:ext cx="6858000" cy="8229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smtClean="0">
                <a:latin typeface="+mj-lt"/>
                <a:cs typeface="Arial" pitchFamily="34" charset="0"/>
              </a:rPr>
              <a:t>SELECT ‘Today is ’ ||   </a:t>
            </a:r>
            <a:r>
              <a:rPr lang="en-US" sz="1600" dirty="0" err="1" smtClean="0">
                <a:latin typeface="+mj-lt"/>
                <a:cs typeface="Arial" pitchFamily="34" charset="0"/>
              </a:rPr>
              <a:t>sysdate</a:t>
            </a:r>
            <a:r>
              <a:rPr lang="en-US" sz="1600" dirty="0" smtClean="0">
                <a:latin typeface="+mj-lt"/>
                <a:cs typeface="Arial" pitchFamily="34" charset="0"/>
              </a:rPr>
              <a:t>  </a:t>
            </a:r>
          </a:p>
          <a:p>
            <a:pPr lvl="1"/>
            <a:r>
              <a:rPr lang="en-US" sz="1600" dirty="0">
                <a:latin typeface="+mj-lt"/>
                <a:cs typeface="Arial" pitchFamily="34" charset="0"/>
              </a:rPr>
              <a:t>	</a:t>
            </a:r>
            <a:r>
              <a:rPr lang="en-US" sz="1600" dirty="0" smtClean="0">
                <a:latin typeface="+mj-lt"/>
                <a:cs typeface="Arial" pitchFamily="34" charset="0"/>
              </a:rPr>
              <a:t>FROM  dual</a:t>
            </a:r>
          </a:p>
          <a:p>
            <a:r>
              <a:rPr lang="en-US" sz="1600" dirty="0">
                <a:latin typeface="+mj-lt"/>
                <a:cs typeface="Arial" pitchFamily="34" charset="0"/>
              </a:rPr>
              <a:t>		</a:t>
            </a:r>
          </a:p>
        </p:txBody>
      </p:sp>
    </p:spTree>
    <p:extLst>
      <p:ext uri="{BB962C8B-B14F-4D97-AF65-F5344CB8AC3E}">
        <p14:creationId xmlns:p14="http://schemas.microsoft.com/office/powerpoint/2010/main" val="22305082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a:t/>
            </a:r>
            <a:br>
              <a:rPr lang="en-US" sz="1200" dirty="0"/>
            </a:br>
            <a:r>
              <a:rPr lang="en-US" dirty="0"/>
              <a:t>Logical Operators</a:t>
            </a:r>
          </a:p>
        </p:txBody>
      </p:sp>
      <p:sp>
        <p:nvSpPr>
          <p:cNvPr id="6" name="Content Placeholder 5"/>
          <p:cNvSpPr>
            <a:spLocks noGrp="1"/>
          </p:cNvSpPr>
          <p:nvPr>
            <p:ph idx="1"/>
          </p:nvPr>
        </p:nvSpPr>
        <p:spPr/>
        <p:txBody>
          <a:bodyPr/>
          <a:lstStyle/>
          <a:p>
            <a:r>
              <a:rPr lang="en-US" dirty="0"/>
              <a:t>Logical operators are used to combine conditions.</a:t>
            </a:r>
          </a:p>
          <a:p>
            <a:pPr lvl="1"/>
            <a:r>
              <a:rPr lang="en-US" dirty="0"/>
              <a:t>Logical operators are NOT, AND, OR.</a:t>
            </a:r>
          </a:p>
          <a:p>
            <a:pPr lvl="2"/>
            <a:r>
              <a:rPr lang="en-US" dirty="0"/>
              <a:t>NOT reverses meaning.</a:t>
            </a:r>
          </a:p>
          <a:p>
            <a:pPr lvl="2"/>
            <a:r>
              <a:rPr lang="en-US" dirty="0"/>
              <a:t>AND both conditions must be true.</a:t>
            </a:r>
          </a:p>
          <a:p>
            <a:pPr lvl="2"/>
            <a:r>
              <a:rPr lang="en-US" dirty="0"/>
              <a:t>OR at least one condition must be true.</a:t>
            </a:r>
          </a:p>
          <a:p>
            <a:pPr lvl="1"/>
            <a:r>
              <a:rPr lang="en-US" dirty="0"/>
              <a:t>Use of AND operator</a:t>
            </a:r>
          </a:p>
          <a:p>
            <a:endParaRPr lang="en-US" dirty="0"/>
          </a:p>
        </p:txBody>
      </p:sp>
      <p:sp>
        <p:nvSpPr>
          <p:cNvPr id="10" name="AutoShape 5"/>
          <p:cNvSpPr>
            <a:spLocks noChangeArrowheads="1"/>
          </p:cNvSpPr>
          <p:nvPr/>
        </p:nvSpPr>
        <p:spPr bwMode="auto">
          <a:xfrm>
            <a:off x="666750" y="3657600"/>
            <a:ext cx="7848600" cy="13017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staff_code,staff_name,staff_sal</a:t>
            </a:r>
            <a:r>
              <a:rPr lang="en-US" dirty="0">
                <a:solidFill>
                  <a:schemeClr val="tx1"/>
                </a:solidFill>
                <a:latin typeface="+mj-lt"/>
                <a:cs typeface="Arial" pitchFamily="34" charset="0"/>
              </a:rPr>
              <a:t> </a:t>
            </a:r>
            <a:endParaRPr lang="en-US" dirty="0" smtClean="0">
              <a:solidFill>
                <a:schemeClr val="tx1"/>
              </a:solidFill>
              <a:latin typeface="+mj-lt"/>
              <a:cs typeface="Arial" pitchFamily="34" charset="0"/>
            </a:endParaRPr>
          </a:p>
          <a:p>
            <a:pPr lvl="1"/>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FROM  </a:t>
            </a:r>
            <a:r>
              <a:rPr lang="en-US" dirty="0" err="1">
                <a:solidFill>
                  <a:schemeClr val="tx1"/>
                </a:solidFill>
                <a:latin typeface="+mj-lt"/>
                <a:cs typeface="Arial" pitchFamily="34" charset="0"/>
              </a:rPr>
              <a:t>staff_master</a:t>
            </a:r>
            <a:endParaRPr lang="en-US" dirty="0">
              <a:solidFill>
                <a:schemeClr val="tx1"/>
              </a:solidFill>
              <a:latin typeface="+mj-lt"/>
              <a:cs typeface="Arial" pitchFamily="34" charset="0"/>
            </a:endParaRPr>
          </a:p>
          <a:p>
            <a:r>
              <a:rPr lang="en-US" dirty="0" smtClean="0">
                <a:solidFill>
                  <a:schemeClr val="tx1"/>
                </a:solidFill>
                <a:latin typeface="+mj-lt"/>
                <a:cs typeface="Arial" pitchFamily="34" charset="0"/>
              </a:rPr>
              <a:t>	WHERE  </a:t>
            </a:r>
            <a:r>
              <a:rPr lang="en-US" dirty="0" err="1">
                <a:solidFill>
                  <a:schemeClr val="tx1"/>
                </a:solidFill>
                <a:latin typeface="+mj-lt"/>
                <a:cs typeface="Arial" pitchFamily="34" charset="0"/>
              </a:rPr>
              <a:t>dept_code</a:t>
            </a:r>
            <a:r>
              <a:rPr lang="en-US" dirty="0">
                <a:solidFill>
                  <a:schemeClr val="tx1"/>
                </a:solidFill>
                <a:latin typeface="+mj-lt"/>
                <a:cs typeface="Arial" pitchFamily="34" charset="0"/>
              </a:rPr>
              <a:t> = 10</a:t>
            </a:r>
          </a:p>
          <a:p>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	AND  </a:t>
            </a:r>
            <a:r>
              <a:rPr lang="en-US" dirty="0" err="1">
                <a:solidFill>
                  <a:schemeClr val="tx1"/>
                </a:solidFill>
                <a:latin typeface="+mj-lt"/>
                <a:cs typeface="Arial" pitchFamily="34" charset="0"/>
              </a:rPr>
              <a:t>staff_dob</a:t>
            </a:r>
            <a:r>
              <a:rPr lang="en-US" dirty="0">
                <a:solidFill>
                  <a:schemeClr val="tx1"/>
                </a:solidFill>
                <a:latin typeface="+mj-lt"/>
                <a:cs typeface="Arial" pitchFamily="34" charset="0"/>
              </a:rPr>
              <a:t> &gt; ’01-Jan-1945’;</a:t>
            </a:r>
          </a:p>
        </p:txBody>
      </p:sp>
    </p:spTree>
    <p:extLst>
      <p:ext uri="{BB962C8B-B14F-4D97-AF65-F5344CB8AC3E}">
        <p14:creationId xmlns:p14="http://schemas.microsoft.com/office/powerpoint/2010/main" val="10256623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dirty="0"/>
              <a:t/>
            </a:r>
            <a:br>
              <a:rPr lang="en-US" dirty="0"/>
            </a:br>
            <a:r>
              <a:rPr lang="en-US" dirty="0"/>
              <a:t>Using AND or </a:t>
            </a:r>
            <a:r>
              <a:rPr lang="en-US" dirty="0" err="1"/>
              <a:t>OR</a:t>
            </a:r>
            <a:r>
              <a:rPr lang="en-US" dirty="0"/>
              <a:t> Clause</a:t>
            </a:r>
          </a:p>
        </p:txBody>
      </p:sp>
      <p:sp>
        <p:nvSpPr>
          <p:cNvPr id="6" name="Content Placeholder 5"/>
          <p:cNvSpPr>
            <a:spLocks noGrp="1"/>
          </p:cNvSpPr>
          <p:nvPr>
            <p:ph idx="1"/>
          </p:nvPr>
        </p:nvSpPr>
        <p:spPr/>
        <p:txBody>
          <a:bodyPr/>
          <a:lstStyle/>
          <a:p>
            <a:r>
              <a:rPr lang="en-US" dirty="0"/>
              <a:t>Use of OR operator:</a:t>
            </a:r>
          </a:p>
          <a:p>
            <a:endParaRPr lang="en-US" dirty="0"/>
          </a:p>
        </p:txBody>
      </p:sp>
      <p:sp>
        <p:nvSpPr>
          <p:cNvPr id="10" name="AutoShape 4"/>
          <p:cNvSpPr>
            <a:spLocks noChangeArrowheads="1"/>
          </p:cNvSpPr>
          <p:nvPr/>
        </p:nvSpPr>
        <p:spPr bwMode="auto">
          <a:xfrm>
            <a:off x="666750" y="2247900"/>
            <a:ext cx="78486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latin typeface="+mj-lt"/>
              </a:rPr>
              <a:t> </a:t>
            </a:r>
            <a:r>
              <a:rPr lang="en-US" dirty="0">
                <a:latin typeface="+mj-lt"/>
                <a:cs typeface="Arial" pitchFamily="34" charset="0"/>
              </a:rPr>
              <a:t>SELECT  </a:t>
            </a:r>
            <a:r>
              <a:rPr lang="en-US" dirty="0" err="1">
                <a:latin typeface="+mj-lt"/>
                <a:cs typeface="Arial" pitchFamily="34" charset="0"/>
              </a:rPr>
              <a:t>book_code</a:t>
            </a:r>
            <a:r>
              <a:rPr lang="en-US" dirty="0">
                <a:latin typeface="+mj-lt"/>
                <a:cs typeface="Arial" pitchFamily="34" charset="0"/>
              </a:rPr>
              <a:t>   </a:t>
            </a:r>
            <a:endParaRPr lang="en-US" dirty="0" smtClean="0">
              <a:latin typeface="+mj-lt"/>
              <a:cs typeface="Arial" pitchFamily="34" charset="0"/>
            </a:endParaRPr>
          </a:p>
          <a:p>
            <a:pPr lvl="1"/>
            <a:r>
              <a:rPr lang="en-US" dirty="0">
                <a:latin typeface="+mj-lt"/>
                <a:cs typeface="Arial" pitchFamily="34" charset="0"/>
              </a:rPr>
              <a:t>	</a:t>
            </a:r>
            <a:r>
              <a:rPr lang="en-US" dirty="0" smtClean="0">
                <a:latin typeface="+mj-lt"/>
                <a:cs typeface="Arial" pitchFamily="34" charset="0"/>
              </a:rPr>
              <a:t>FROM  </a:t>
            </a:r>
            <a:r>
              <a:rPr lang="en-US" dirty="0" err="1">
                <a:latin typeface="+mj-lt"/>
                <a:cs typeface="Arial" pitchFamily="34" charset="0"/>
              </a:rPr>
              <a:t>book_master</a:t>
            </a:r>
            <a:endParaRPr lang="en-US" dirty="0">
              <a:latin typeface="+mj-lt"/>
              <a:cs typeface="Arial" pitchFamily="34" charset="0"/>
            </a:endParaRPr>
          </a:p>
          <a:p>
            <a:r>
              <a:rPr lang="en-US" dirty="0" smtClean="0">
                <a:latin typeface="+mj-lt"/>
                <a:cs typeface="Arial" pitchFamily="34" charset="0"/>
              </a:rPr>
              <a:t>	WHERE  </a:t>
            </a:r>
            <a:r>
              <a:rPr lang="en-US" dirty="0" err="1">
                <a:latin typeface="+mj-lt"/>
                <a:cs typeface="Arial" pitchFamily="34" charset="0"/>
              </a:rPr>
              <a:t>book_pub_author</a:t>
            </a:r>
            <a:r>
              <a:rPr lang="en-US" dirty="0">
                <a:latin typeface="+mj-lt"/>
                <a:cs typeface="Arial" pitchFamily="34" charset="0"/>
              </a:rPr>
              <a:t> LIKE ‘%</a:t>
            </a:r>
            <a:r>
              <a:rPr lang="en-US" dirty="0" err="1">
                <a:latin typeface="+mj-lt"/>
                <a:cs typeface="Arial" pitchFamily="34" charset="0"/>
              </a:rPr>
              <a:t>Kanetkar</a:t>
            </a:r>
            <a:r>
              <a:rPr lang="en-US" dirty="0">
                <a:latin typeface="+mj-lt"/>
                <a:cs typeface="Arial" pitchFamily="34" charset="0"/>
              </a:rPr>
              <a:t>%’</a:t>
            </a:r>
          </a:p>
          <a:p>
            <a:r>
              <a:rPr lang="en-US" dirty="0" smtClean="0">
                <a:latin typeface="+mj-lt"/>
                <a:cs typeface="Arial" pitchFamily="34" charset="0"/>
              </a:rPr>
              <a:t>	OR  </a:t>
            </a:r>
            <a:r>
              <a:rPr lang="en-US" dirty="0" err="1">
                <a:latin typeface="+mj-lt"/>
                <a:cs typeface="Arial" pitchFamily="34" charset="0"/>
              </a:rPr>
              <a:t>book_name</a:t>
            </a:r>
            <a:r>
              <a:rPr lang="en-US" dirty="0">
                <a:latin typeface="+mj-lt"/>
                <a:cs typeface="Arial" pitchFamily="34" charset="0"/>
              </a:rPr>
              <a:t> LIKE ‘%Pointers%’;</a:t>
            </a:r>
          </a:p>
        </p:txBody>
      </p:sp>
    </p:spTree>
    <p:extLst>
      <p:ext uri="{BB962C8B-B14F-4D97-AF65-F5344CB8AC3E}">
        <p14:creationId xmlns:p14="http://schemas.microsoft.com/office/powerpoint/2010/main" val="16484095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smtClean="0"/>
              <a:t> </a:t>
            </a:r>
            <a:r>
              <a:rPr lang="en-US" sz="1200" dirty="0"/>
              <a:t/>
            </a:r>
            <a:br>
              <a:rPr lang="en-US" sz="1200" dirty="0"/>
            </a:br>
            <a:r>
              <a:rPr lang="en-US" dirty="0"/>
              <a:t>Using NOT Clause</a:t>
            </a:r>
          </a:p>
        </p:txBody>
      </p:sp>
      <p:sp>
        <p:nvSpPr>
          <p:cNvPr id="6" name="Content Placeholder 5"/>
          <p:cNvSpPr>
            <a:spLocks noGrp="1"/>
          </p:cNvSpPr>
          <p:nvPr>
            <p:ph idx="1"/>
          </p:nvPr>
        </p:nvSpPr>
        <p:spPr/>
        <p:txBody>
          <a:bodyPr/>
          <a:lstStyle/>
          <a:p>
            <a:r>
              <a:rPr lang="en-US" dirty="0"/>
              <a:t>The NOT operator finds rows that do not satisfy a condition. </a:t>
            </a:r>
          </a:p>
          <a:p>
            <a:pPr lvl="1"/>
            <a:r>
              <a:rPr lang="en-US" dirty="0"/>
              <a:t>For example: List staff members working in </a:t>
            </a:r>
            <a:r>
              <a:rPr lang="en-US" dirty="0" err="1"/>
              <a:t>depts</a:t>
            </a:r>
            <a:r>
              <a:rPr lang="en-US" dirty="0"/>
              <a:t> other than 10 &amp; 20.</a:t>
            </a:r>
          </a:p>
          <a:p>
            <a:endParaRPr lang="en-US" dirty="0"/>
          </a:p>
        </p:txBody>
      </p:sp>
      <p:sp>
        <p:nvSpPr>
          <p:cNvPr id="10" name="AutoShape 4"/>
          <p:cNvSpPr>
            <a:spLocks noChangeArrowheads="1"/>
          </p:cNvSpPr>
          <p:nvPr/>
        </p:nvSpPr>
        <p:spPr bwMode="auto">
          <a:xfrm>
            <a:off x="666750" y="2438400"/>
            <a:ext cx="784860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staff_code,staff_name</a:t>
            </a:r>
            <a:r>
              <a:rPr lang="en-US" dirty="0">
                <a:solidFill>
                  <a:schemeClr val="tx1"/>
                </a:solidFill>
                <a:latin typeface="+mj-lt"/>
                <a:cs typeface="Arial" pitchFamily="34" charset="0"/>
              </a:rPr>
              <a:t>  </a:t>
            </a:r>
            <a:endParaRPr lang="en-US" dirty="0" smtClean="0">
              <a:solidFill>
                <a:schemeClr val="tx1"/>
              </a:solidFill>
              <a:latin typeface="+mj-lt"/>
              <a:cs typeface="Arial" pitchFamily="34" charset="0"/>
            </a:endParaRPr>
          </a:p>
          <a:p>
            <a:pPr lvl="1"/>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FROM  </a:t>
            </a:r>
            <a:r>
              <a:rPr lang="en-US" dirty="0" err="1">
                <a:solidFill>
                  <a:schemeClr val="tx1"/>
                </a:solidFill>
                <a:latin typeface="+mj-lt"/>
                <a:cs typeface="Arial" pitchFamily="34" charset="0"/>
              </a:rPr>
              <a:t>staff_master</a:t>
            </a:r>
            <a:endParaRPr lang="en-US" dirty="0">
              <a:solidFill>
                <a:schemeClr val="tx1"/>
              </a:solidFill>
              <a:latin typeface="+mj-lt"/>
              <a:cs typeface="Arial" pitchFamily="34" charset="0"/>
            </a:endParaRPr>
          </a:p>
          <a:p>
            <a:r>
              <a:rPr lang="en-US" dirty="0" smtClean="0">
                <a:solidFill>
                  <a:schemeClr val="tx1"/>
                </a:solidFill>
                <a:latin typeface="+mj-lt"/>
                <a:cs typeface="Arial" pitchFamily="34" charset="0"/>
              </a:rPr>
              <a:t>	WHERE  </a:t>
            </a:r>
            <a:r>
              <a:rPr lang="en-US" dirty="0" err="1">
                <a:solidFill>
                  <a:schemeClr val="tx1"/>
                </a:solidFill>
                <a:latin typeface="+mj-lt"/>
                <a:cs typeface="Arial" pitchFamily="34" charset="0"/>
              </a:rPr>
              <a:t>dept_code</a:t>
            </a:r>
            <a:r>
              <a:rPr lang="en-US" dirty="0">
                <a:solidFill>
                  <a:schemeClr val="tx1"/>
                </a:solidFill>
                <a:latin typeface="+mj-lt"/>
                <a:cs typeface="Arial" pitchFamily="34" charset="0"/>
              </a:rPr>
              <a:t> NOT IN ( 10,20 );</a:t>
            </a:r>
          </a:p>
        </p:txBody>
      </p:sp>
    </p:spTree>
    <p:extLst>
      <p:ext uri="{BB962C8B-B14F-4D97-AF65-F5344CB8AC3E}">
        <p14:creationId xmlns:p14="http://schemas.microsoft.com/office/powerpoint/2010/main" val="28733150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dirty="0"/>
              <a:t/>
            </a:r>
            <a:br>
              <a:rPr lang="en-US" dirty="0"/>
            </a:br>
            <a:r>
              <a:rPr lang="en-US" dirty="0"/>
              <a:t>Treatment of NULL Values</a:t>
            </a:r>
          </a:p>
        </p:txBody>
      </p:sp>
      <p:sp>
        <p:nvSpPr>
          <p:cNvPr id="6" name="Content Placeholder 5"/>
          <p:cNvSpPr>
            <a:spLocks noGrp="1"/>
          </p:cNvSpPr>
          <p:nvPr>
            <p:ph idx="1"/>
          </p:nvPr>
        </p:nvSpPr>
        <p:spPr/>
        <p:txBody>
          <a:bodyPr/>
          <a:lstStyle/>
          <a:p>
            <a:r>
              <a:rPr lang="en-US" dirty="0"/>
              <a:t>NULL is the absence of data.</a:t>
            </a:r>
          </a:p>
          <a:p>
            <a:r>
              <a:rPr lang="en-US" dirty="0"/>
              <a:t>Treatment of this scenario requires use of IS NULL operator.</a:t>
            </a:r>
          </a:p>
          <a:p>
            <a:endParaRPr lang="en-US" dirty="0"/>
          </a:p>
          <a:p>
            <a:endParaRPr lang="en-US" dirty="0"/>
          </a:p>
        </p:txBody>
      </p:sp>
      <p:sp>
        <p:nvSpPr>
          <p:cNvPr id="10" name="AutoShape 6"/>
          <p:cNvSpPr>
            <a:spLocks noChangeArrowheads="1"/>
          </p:cNvSpPr>
          <p:nvPr/>
        </p:nvSpPr>
        <p:spPr bwMode="auto">
          <a:xfrm>
            <a:off x="496888" y="2362200"/>
            <a:ext cx="7848600" cy="127476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smtClean="0">
                <a:latin typeface="+mj-lt"/>
                <a:cs typeface="Arial" pitchFamily="34" charset="0"/>
              </a:rPr>
              <a:t>SQL&gt;SELECT </a:t>
            </a:r>
            <a:r>
              <a:rPr lang="en-US" dirty="0" err="1">
                <a:latin typeface="+mj-lt"/>
                <a:cs typeface="Arial" pitchFamily="34" charset="0"/>
              </a:rPr>
              <a:t>student_code</a:t>
            </a:r>
            <a:endParaRPr lang="en-US" dirty="0">
              <a:latin typeface="+mj-lt"/>
              <a:cs typeface="Arial" pitchFamily="34" charset="0"/>
            </a:endParaRPr>
          </a:p>
          <a:p>
            <a:pPr lvl="1"/>
            <a:r>
              <a:rPr lang="en-US" dirty="0">
                <a:latin typeface="+mj-lt"/>
                <a:cs typeface="Arial" pitchFamily="34" charset="0"/>
              </a:rPr>
              <a:t>	</a:t>
            </a:r>
            <a:r>
              <a:rPr lang="en-US" dirty="0" smtClean="0">
                <a:latin typeface="+mj-lt"/>
                <a:cs typeface="Arial" pitchFamily="34" charset="0"/>
              </a:rPr>
              <a:t>	FROM </a:t>
            </a:r>
            <a:r>
              <a:rPr lang="en-US" dirty="0" err="1">
                <a:latin typeface="+mj-lt"/>
                <a:cs typeface="Arial" pitchFamily="34" charset="0"/>
              </a:rPr>
              <a:t>student_master</a:t>
            </a:r>
            <a:endParaRPr lang="en-US" dirty="0">
              <a:latin typeface="+mj-lt"/>
              <a:cs typeface="Arial" pitchFamily="34" charset="0"/>
            </a:endParaRPr>
          </a:p>
          <a:p>
            <a:pPr lvl="1"/>
            <a:r>
              <a:rPr lang="en-US" dirty="0" smtClean="0">
                <a:latin typeface="+mj-lt"/>
                <a:cs typeface="Arial" pitchFamily="34" charset="0"/>
              </a:rPr>
              <a:t>	</a:t>
            </a:r>
            <a:r>
              <a:rPr lang="en-US" dirty="0">
                <a:latin typeface="+mj-lt"/>
                <a:cs typeface="Arial" pitchFamily="34" charset="0"/>
              </a:rPr>
              <a:t>	WHERE </a:t>
            </a:r>
            <a:r>
              <a:rPr lang="en-US" dirty="0" err="1">
                <a:latin typeface="+mj-lt"/>
                <a:cs typeface="Arial" pitchFamily="34" charset="0"/>
              </a:rPr>
              <a:t>dept_code</a:t>
            </a:r>
            <a:r>
              <a:rPr lang="en-US" dirty="0">
                <a:latin typeface="+mj-lt"/>
                <a:cs typeface="Arial" pitchFamily="34" charset="0"/>
              </a:rPr>
              <a:t> IS NULL;</a:t>
            </a:r>
          </a:p>
        </p:txBody>
      </p:sp>
    </p:spTree>
    <p:extLst>
      <p:ext uri="{BB962C8B-B14F-4D97-AF65-F5344CB8AC3E}">
        <p14:creationId xmlns:p14="http://schemas.microsoft.com/office/powerpoint/2010/main" val="23994868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400" dirty="0">
                <a:solidFill>
                  <a:srgbClr val="000000"/>
                </a:solidFill>
              </a:rPr>
              <a:t>4.5 Select Query, Joins and </a:t>
            </a:r>
            <a:r>
              <a:rPr lang="en-US" altLang="en-US" sz="1400" dirty="0" smtClean="0">
                <a:solidFill>
                  <a:srgbClr val="000000"/>
                </a:solidFill>
              </a:rPr>
              <a:t>subquery</a:t>
            </a:r>
            <a:r>
              <a:rPr lang="en-US" dirty="0" smtClean="0"/>
              <a:t/>
            </a:r>
            <a:br>
              <a:rPr lang="en-US" dirty="0" smtClean="0"/>
            </a:br>
            <a:r>
              <a:rPr lang="en-US" dirty="0" smtClean="0"/>
              <a:t>Operator </a:t>
            </a:r>
            <a:r>
              <a:rPr lang="en-US" dirty="0"/>
              <a:t>Precedence</a:t>
            </a:r>
          </a:p>
        </p:txBody>
      </p:sp>
      <p:sp>
        <p:nvSpPr>
          <p:cNvPr id="6" name="Content Placeholder 5"/>
          <p:cNvSpPr>
            <a:spLocks noGrp="1"/>
          </p:cNvSpPr>
          <p:nvPr>
            <p:ph idx="1"/>
          </p:nvPr>
        </p:nvSpPr>
        <p:spPr/>
        <p:txBody>
          <a:bodyPr/>
          <a:lstStyle/>
          <a:p>
            <a:r>
              <a:rPr lang="en-US" dirty="0"/>
              <a:t>Operator precedence is decided in the following order:</a:t>
            </a:r>
          </a:p>
          <a:p>
            <a:endParaRPr lang="en-US" dirty="0"/>
          </a:p>
        </p:txBody>
      </p:sp>
      <p:graphicFrame>
        <p:nvGraphicFramePr>
          <p:cNvPr id="7" name="Table 6"/>
          <p:cNvGraphicFramePr>
            <a:graphicFrameLocks noGrp="1"/>
          </p:cNvGraphicFramePr>
          <p:nvPr>
            <p:extLst/>
          </p:nvPr>
        </p:nvGraphicFramePr>
        <p:xfrm>
          <a:off x="298450" y="2149475"/>
          <a:ext cx="8499475" cy="3723642"/>
        </p:xfrm>
        <a:graphic>
          <a:graphicData uri="http://schemas.openxmlformats.org/drawingml/2006/table">
            <a:tbl>
              <a:tblPr/>
              <a:tblGrid>
                <a:gridCol w="1096963"/>
                <a:gridCol w="7402512"/>
              </a:tblGrid>
              <a:tr h="3222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Levels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(Multiply), / (Division), % (Modulo)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(Positive), - (Negative), + (Add), (+ Concatenate), - (Subtract), &amp; (Bitwise AND)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3</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&gt;, &lt;, &gt;=, &lt;=, &lt;&gt;, !=, !&gt;, !&lt;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4</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NOT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5</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OR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AND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7</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ALL, ANY, BETWEEN, IN, LIKE, OR, SOME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8</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(Assignment)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115561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smtClean="0"/>
              <a:t> </a:t>
            </a:r>
            <a:r>
              <a:rPr lang="en-US" dirty="0"/>
              <a:t/>
            </a:r>
            <a:br>
              <a:rPr lang="en-US" dirty="0"/>
            </a:br>
            <a:r>
              <a:rPr lang="en-US" dirty="0"/>
              <a:t>The ORDER BY clause</a:t>
            </a:r>
          </a:p>
        </p:txBody>
      </p:sp>
      <p:sp>
        <p:nvSpPr>
          <p:cNvPr id="10" name="Content Placeholder 9"/>
          <p:cNvSpPr>
            <a:spLocks noGrp="1"/>
          </p:cNvSpPr>
          <p:nvPr>
            <p:ph idx="1"/>
          </p:nvPr>
        </p:nvSpPr>
        <p:spPr/>
        <p:txBody>
          <a:bodyPr/>
          <a:lstStyle/>
          <a:p>
            <a:r>
              <a:rPr lang="en-US" dirty="0"/>
              <a:t>The ORDER BY clause presents data in a sorted order.</a:t>
            </a:r>
          </a:p>
          <a:p>
            <a:pPr lvl="1"/>
            <a:r>
              <a:rPr lang="en-US" dirty="0"/>
              <a:t>It uses an “ascending order” by default.</a:t>
            </a:r>
          </a:p>
          <a:p>
            <a:pPr lvl="1"/>
            <a:r>
              <a:rPr lang="en-US" dirty="0"/>
              <a:t>You can use the DESC keyword to change the default sort order.</a:t>
            </a:r>
          </a:p>
          <a:p>
            <a:pPr lvl="1"/>
            <a:r>
              <a:rPr lang="en-US" dirty="0"/>
              <a:t>It can process a maximum of 255 columns.</a:t>
            </a:r>
          </a:p>
          <a:p>
            <a:r>
              <a:rPr lang="en-US" dirty="0"/>
              <a:t>In an ascending order, the values will be listed in the following sequence:</a:t>
            </a:r>
          </a:p>
          <a:p>
            <a:pPr lvl="1"/>
            <a:r>
              <a:rPr lang="en-US" dirty="0"/>
              <a:t>Numeric values</a:t>
            </a:r>
          </a:p>
          <a:p>
            <a:pPr lvl="1"/>
            <a:r>
              <a:rPr lang="en-US" dirty="0"/>
              <a:t>Character values</a:t>
            </a:r>
          </a:p>
          <a:p>
            <a:pPr lvl="1"/>
            <a:r>
              <a:rPr lang="en-US" dirty="0"/>
              <a:t>NULL values</a:t>
            </a:r>
          </a:p>
          <a:p>
            <a:r>
              <a:rPr lang="en-US" dirty="0"/>
              <a:t>In a descending order, the sequence is reversed.</a:t>
            </a:r>
          </a:p>
          <a:p>
            <a:endParaRPr lang="en-US" dirty="0"/>
          </a:p>
        </p:txBody>
      </p:sp>
    </p:spTree>
    <p:extLst>
      <p:ext uri="{BB962C8B-B14F-4D97-AF65-F5344CB8AC3E}">
        <p14:creationId xmlns:p14="http://schemas.microsoft.com/office/powerpoint/2010/main" val="14188058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smtClean="0"/>
              <a:t> </a:t>
            </a:r>
            <a:r>
              <a:rPr lang="en-US" sz="1200" dirty="0"/>
              <a:t/>
            </a:r>
            <a:br>
              <a:rPr lang="en-US" sz="1200" dirty="0"/>
            </a:br>
            <a:r>
              <a:rPr lang="en-US" dirty="0"/>
              <a:t>Sorting Data</a:t>
            </a:r>
          </a:p>
        </p:txBody>
      </p:sp>
      <p:sp>
        <p:nvSpPr>
          <p:cNvPr id="6" name="Content Placeholder 5"/>
          <p:cNvSpPr>
            <a:spLocks noGrp="1"/>
          </p:cNvSpPr>
          <p:nvPr>
            <p:ph idx="1"/>
          </p:nvPr>
        </p:nvSpPr>
        <p:spPr/>
        <p:txBody>
          <a:bodyPr/>
          <a:lstStyle/>
          <a:p>
            <a:r>
              <a:rPr lang="en-US" dirty="0"/>
              <a:t>The output of the SELECT statement can be sorted using ORDER BY clause</a:t>
            </a:r>
          </a:p>
          <a:p>
            <a:pPr lvl="1"/>
            <a:r>
              <a:rPr lang="en-US" dirty="0"/>
              <a:t>ASC :     Ascending order, default</a:t>
            </a:r>
          </a:p>
          <a:p>
            <a:pPr lvl="1"/>
            <a:r>
              <a:rPr lang="en-US" dirty="0"/>
              <a:t>DESC :   Descending order</a:t>
            </a:r>
          </a:p>
          <a:p>
            <a:r>
              <a:rPr lang="en-US" dirty="0"/>
              <a:t>Display student details from </a:t>
            </a:r>
            <a:r>
              <a:rPr lang="en-US" dirty="0" err="1"/>
              <a:t>student_master</a:t>
            </a:r>
            <a:r>
              <a:rPr lang="en-US" dirty="0"/>
              <a:t> table sorted on </a:t>
            </a:r>
            <a:r>
              <a:rPr lang="en-US" dirty="0" err="1"/>
              <a:t>student_code</a:t>
            </a:r>
            <a:r>
              <a:rPr lang="en-US" dirty="0"/>
              <a:t> in descending order.</a:t>
            </a:r>
          </a:p>
          <a:p>
            <a:endParaRPr lang="en-US" dirty="0"/>
          </a:p>
        </p:txBody>
      </p:sp>
      <p:sp>
        <p:nvSpPr>
          <p:cNvPr id="10" name="AutoShape 4"/>
          <p:cNvSpPr>
            <a:spLocks noChangeArrowheads="1"/>
          </p:cNvSpPr>
          <p:nvPr/>
        </p:nvSpPr>
        <p:spPr bwMode="auto">
          <a:xfrm>
            <a:off x="762000" y="3733800"/>
            <a:ext cx="7848600" cy="1524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latin typeface="+mj-lt"/>
                <a:cs typeface="Arial" pitchFamily="34" charset="0"/>
              </a:rPr>
              <a:t>SELECT </a:t>
            </a:r>
            <a:r>
              <a:rPr lang="en-US" dirty="0" err="1">
                <a:latin typeface="+mj-lt"/>
                <a:cs typeface="Arial" pitchFamily="34" charset="0"/>
              </a:rPr>
              <a:t>Student_Code,Student_Name,Dept_Code</a:t>
            </a:r>
            <a:r>
              <a:rPr lang="en-US" dirty="0">
                <a:latin typeface="+mj-lt"/>
                <a:cs typeface="Arial" pitchFamily="34" charset="0"/>
              </a:rPr>
              <a:t>, </a:t>
            </a:r>
            <a:r>
              <a:rPr lang="en-US" dirty="0" err="1" smtClean="0">
                <a:latin typeface="+mj-lt"/>
                <a:cs typeface="Arial" pitchFamily="34" charset="0"/>
              </a:rPr>
              <a:t>Student_dob</a:t>
            </a:r>
            <a:endParaRPr lang="en-US" dirty="0">
              <a:latin typeface="+mj-lt"/>
              <a:cs typeface="Arial" pitchFamily="34" charset="0"/>
            </a:endParaRPr>
          </a:p>
          <a:p>
            <a:r>
              <a:rPr lang="en-US" dirty="0">
                <a:latin typeface="+mj-lt"/>
                <a:cs typeface="Arial" pitchFamily="34" charset="0"/>
              </a:rPr>
              <a:t>       </a:t>
            </a:r>
            <a:r>
              <a:rPr lang="en-US" dirty="0" smtClean="0">
                <a:latin typeface="+mj-lt"/>
                <a:cs typeface="Arial" pitchFamily="34" charset="0"/>
              </a:rPr>
              <a:t>	 </a:t>
            </a:r>
            <a:r>
              <a:rPr lang="en-US" dirty="0">
                <a:latin typeface="+mj-lt"/>
                <a:cs typeface="Arial" pitchFamily="34" charset="0"/>
              </a:rPr>
              <a:t>FROM </a:t>
            </a:r>
            <a:r>
              <a:rPr lang="en-US" dirty="0" err="1">
                <a:latin typeface="+mj-lt"/>
                <a:cs typeface="Arial" pitchFamily="34" charset="0"/>
              </a:rPr>
              <a:t>Student_Master</a:t>
            </a:r>
            <a:endParaRPr lang="en-US" dirty="0">
              <a:latin typeface="+mj-lt"/>
              <a:cs typeface="Arial" pitchFamily="34" charset="0"/>
            </a:endParaRPr>
          </a:p>
          <a:p>
            <a:r>
              <a:rPr lang="en-US" dirty="0">
                <a:latin typeface="+mj-lt"/>
                <a:cs typeface="Arial" pitchFamily="34" charset="0"/>
              </a:rPr>
              <a:t>        </a:t>
            </a:r>
            <a:r>
              <a:rPr lang="en-US" dirty="0" smtClean="0">
                <a:latin typeface="+mj-lt"/>
                <a:cs typeface="Arial" pitchFamily="34" charset="0"/>
              </a:rPr>
              <a:t>	ORDER </a:t>
            </a:r>
            <a:r>
              <a:rPr lang="en-US" dirty="0">
                <a:latin typeface="+mj-lt"/>
                <a:cs typeface="Arial" pitchFamily="34" charset="0"/>
              </a:rPr>
              <a:t>BY </a:t>
            </a:r>
            <a:r>
              <a:rPr lang="en-US" dirty="0" err="1">
                <a:latin typeface="+mj-lt"/>
                <a:cs typeface="Arial" pitchFamily="34" charset="0"/>
              </a:rPr>
              <a:t>Student_Code</a:t>
            </a:r>
            <a:r>
              <a:rPr lang="en-US" dirty="0">
                <a:latin typeface="+mj-lt"/>
                <a:cs typeface="Arial" pitchFamily="34" charset="0"/>
              </a:rPr>
              <a:t> DESC ;</a:t>
            </a:r>
          </a:p>
        </p:txBody>
      </p:sp>
    </p:spTree>
    <p:extLst>
      <p:ext uri="{BB962C8B-B14F-4D97-AF65-F5344CB8AC3E}">
        <p14:creationId xmlns:p14="http://schemas.microsoft.com/office/powerpoint/2010/main" val="28479427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4.5 Select Query, Joins and </a:t>
            </a:r>
            <a:r>
              <a:rPr lang="en-US" altLang="en-US" sz="1200" dirty="0" smtClean="0">
                <a:solidFill>
                  <a:srgbClr val="000000"/>
                </a:solidFill>
              </a:rPr>
              <a:t>subquery</a:t>
            </a:r>
            <a:r>
              <a:rPr lang="en-US" sz="1200" dirty="0" smtClean="0"/>
              <a:t> </a:t>
            </a:r>
            <a:r>
              <a:rPr lang="en-US" dirty="0"/>
              <a:t/>
            </a:r>
            <a:br>
              <a:rPr lang="en-US" dirty="0"/>
            </a:br>
            <a:r>
              <a:rPr lang="en-US" dirty="0"/>
              <a:t>Sorting Data</a:t>
            </a:r>
          </a:p>
        </p:txBody>
      </p:sp>
      <p:sp>
        <p:nvSpPr>
          <p:cNvPr id="6" name="Content Placeholder 5"/>
          <p:cNvSpPr>
            <a:spLocks noGrp="1"/>
          </p:cNvSpPr>
          <p:nvPr>
            <p:ph idx="1"/>
          </p:nvPr>
        </p:nvSpPr>
        <p:spPr/>
        <p:txBody>
          <a:bodyPr/>
          <a:lstStyle/>
          <a:p>
            <a:r>
              <a:rPr lang="en-US" dirty="0"/>
              <a:t>Sorting data on multiple columns</a:t>
            </a:r>
          </a:p>
          <a:p>
            <a:endParaRPr lang="en-US" dirty="0"/>
          </a:p>
        </p:txBody>
      </p:sp>
      <p:sp>
        <p:nvSpPr>
          <p:cNvPr id="10" name="AutoShape 4"/>
          <p:cNvSpPr>
            <a:spLocks noChangeArrowheads="1"/>
          </p:cNvSpPr>
          <p:nvPr/>
        </p:nvSpPr>
        <p:spPr bwMode="auto">
          <a:xfrm>
            <a:off x="496888" y="2315029"/>
            <a:ext cx="7848600" cy="1676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endParaRPr lang="en-US" sz="2000" dirty="0">
              <a:solidFill>
                <a:schemeClr val="tx1"/>
              </a:solidFill>
              <a:latin typeface="+mj-lt"/>
            </a:endParaRPr>
          </a:p>
          <a:p>
            <a:pPr lvl="1"/>
            <a:endParaRPr lang="en-US" sz="2000" dirty="0">
              <a:solidFill>
                <a:schemeClr val="tx1"/>
              </a:solidFill>
              <a:latin typeface="+mj-lt"/>
            </a:endParaRPr>
          </a:p>
          <a:p>
            <a:pPr lvl="1">
              <a:lnSpc>
                <a:spcPct val="125000"/>
              </a:lnSpc>
            </a:pPr>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Student_Code,Student_Name</a:t>
            </a:r>
            <a:r>
              <a:rPr lang="en-US" dirty="0">
                <a:solidFill>
                  <a:schemeClr val="tx1"/>
                </a:solidFill>
                <a:latin typeface="+mj-lt"/>
                <a:cs typeface="Arial" pitchFamily="34" charset="0"/>
              </a:rPr>
              <a:t>, </a:t>
            </a:r>
            <a:r>
              <a:rPr lang="en-US" dirty="0" err="1">
                <a:solidFill>
                  <a:schemeClr val="tx1"/>
                </a:solidFill>
                <a:latin typeface="+mj-lt"/>
                <a:cs typeface="Arial" pitchFamily="34" charset="0"/>
              </a:rPr>
              <a:t>Dept_Code,Student_dob</a:t>
            </a:r>
            <a:endParaRPr lang="en-US" dirty="0">
              <a:solidFill>
                <a:schemeClr val="tx1"/>
              </a:solidFill>
              <a:latin typeface="+mj-lt"/>
              <a:cs typeface="Arial" pitchFamily="34" charset="0"/>
            </a:endParaRPr>
          </a:p>
          <a:p>
            <a:pPr>
              <a:lnSpc>
                <a:spcPct val="125000"/>
              </a:lnSpc>
            </a:pPr>
            <a:r>
              <a:rPr lang="en-US" dirty="0">
                <a:solidFill>
                  <a:schemeClr val="tx1"/>
                </a:solidFill>
                <a:latin typeface="+mj-lt"/>
                <a:cs typeface="Arial" pitchFamily="34" charset="0"/>
              </a:rPr>
              <a:t>               FROM </a:t>
            </a:r>
            <a:r>
              <a:rPr lang="en-US" dirty="0" err="1">
                <a:solidFill>
                  <a:schemeClr val="tx1"/>
                </a:solidFill>
                <a:latin typeface="+mj-lt"/>
                <a:cs typeface="Arial" pitchFamily="34" charset="0"/>
              </a:rPr>
              <a:t>Student_Master</a:t>
            </a:r>
            <a:endParaRPr lang="en-US" dirty="0">
              <a:solidFill>
                <a:schemeClr val="tx1"/>
              </a:solidFill>
              <a:latin typeface="+mj-lt"/>
              <a:cs typeface="Arial" pitchFamily="34" charset="0"/>
            </a:endParaRPr>
          </a:p>
          <a:p>
            <a:pPr>
              <a:lnSpc>
                <a:spcPct val="125000"/>
              </a:lnSpc>
            </a:pPr>
            <a:r>
              <a:rPr lang="en-US" dirty="0">
                <a:solidFill>
                  <a:schemeClr val="tx1"/>
                </a:solidFill>
                <a:latin typeface="+mj-lt"/>
                <a:cs typeface="Arial" pitchFamily="34" charset="0"/>
              </a:rPr>
              <a:t>              ORDER BY </a:t>
            </a:r>
            <a:r>
              <a:rPr lang="en-US" dirty="0" err="1">
                <a:solidFill>
                  <a:schemeClr val="tx1"/>
                </a:solidFill>
                <a:latin typeface="+mj-lt"/>
                <a:cs typeface="Arial" pitchFamily="34" charset="0"/>
              </a:rPr>
              <a:t>Student_Code,Dept_Code</a:t>
            </a:r>
            <a:r>
              <a:rPr lang="en-US" dirty="0">
                <a:solidFill>
                  <a:schemeClr val="tx1"/>
                </a:solidFill>
                <a:latin typeface="+mj-lt"/>
                <a:cs typeface="Arial" pitchFamily="34" charset="0"/>
              </a:rPr>
              <a:t>;</a:t>
            </a:r>
          </a:p>
          <a:p>
            <a:endParaRPr lang="en-US" sz="2000" dirty="0">
              <a:solidFill>
                <a:schemeClr val="tx1"/>
              </a:solidFill>
              <a:latin typeface="+mj-lt"/>
            </a:endParaRPr>
          </a:p>
          <a:p>
            <a:pPr>
              <a:lnSpc>
                <a:spcPct val="90000"/>
              </a:lnSpc>
              <a:spcBef>
                <a:spcPct val="20000"/>
              </a:spcBef>
            </a:pPr>
            <a:endParaRPr lang="en-US" sz="2000" dirty="0">
              <a:solidFill>
                <a:schemeClr val="tx1"/>
              </a:solidFill>
              <a:latin typeface="+mj-lt"/>
            </a:endParaRPr>
          </a:p>
        </p:txBody>
      </p:sp>
    </p:spTree>
    <p:extLst>
      <p:ext uri="{BB962C8B-B14F-4D97-AF65-F5344CB8AC3E}">
        <p14:creationId xmlns:p14="http://schemas.microsoft.com/office/powerpoint/2010/main" val="44062372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fr-FR" altLang="en-US" dirty="0" smtClean="0"/>
              <a:t/>
            </a:r>
            <a:br>
              <a:rPr lang="fr-FR" altLang="en-US" dirty="0" smtClean="0"/>
            </a:br>
            <a:r>
              <a:rPr lang="fr-FR" altLang="en-US" dirty="0" smtClean="0"/>
              <a:t>SQL: 1999 </a:t>
            </a:r>
            <a:r>
              <a:rPr lang="fr-FR" altLang="en-US" dirty="0" err="1" smtClean="0"/>
              <a:t>Compliant</a:t>
            </a:r>
            <a:r>
              <a:rPr lang="fr-FR" altLang="en-US" dirty="0" smtClean="0"/>
              <a:t> Joins - </a:t>
            </a:r>
            <a:r>
              <a:rPr lang="fr-FR" altLang="en-US" dirty="0" err="1" smtClean="0"/>
              <a:t>Syntax</a:t>
            </a:r>
            <a:endParaRPr lang="en-US" altLang="en-US" dirty="0" smtClean="0"/>
          </a:p>
        </p:txBody>
      </p:sp>
      <p:sp>
        <p:nvSpPr>
          <p:cNvPr id="31747" name="Content Placeholder 4"/>
          <p:cNvSpPr>
            <a:spLocks noGrp="1"/>
          </p:cNvSpPr>
          <p:nvPr>
            <p:ph idx="1"/>
          </p:nvPr>
        </p:nvSpPr>
        <p:spPr/>
        <p:txBody>
          <a:bodyPr/>
          <a:lstStyle/>
          <a:p>
            <a:pPr eaLnBrk="1" hangingPunct="1"/>
            <a:r>
              <a:rPr lang="en-US" altLang="en-US" dirty="0" smtClean="0"/>
              <a:t>Syntax</a:t>
            </a:r>
          </a:p>
        </p:txBody>
      </p:sp>
      <p:sp>
        <p:nvSpPr>
          <p:cNvPr id="10" name="AutoShape 4"/>
          <p:cNvSpPr>
            <a:spLocks noChangeArrowheads="1"/>
          </p:cNvSpPr>
          <p:nvPr/>
        </p:nvSpPr>
        <p:spPr bwMode="auto">
          <a:xfrm>
            <a:off x="838200" y="2076450"/>
            <a:ext cx="7239000" cy="3124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defRPr/>
            </a:pPr>
            <a:r>
              <a:rPr lang="en-US">
                <a:latin typeface="+mj-lt"/>
              </a:rPr>
              <a:t>SELECT table1.column, table2.column</a:t>
            </a:r>
          </a:p>
          <a:p>
            <a:pPr>
              <a:defRPr/>
            </a:pPr>
            <a:r>
              <a:rPr lang="en-US">
                <a:latin typeface="+mj-lt"/>
              </a:rPr>
              <a:t>	FROM table1</a:t>
            </a:r>
          </a:p>
          <a:p>
            <a:pPr>
              <a:defRPr/>
            </a:pPr>
            <a:r>
              <a:rPr lang="en-US">
                <a:latin typeface="+mj-lt"/>
              </a:rPr>
              <a:t>	[CROSS JOIN table2] |</a:t>
            </a:r>
          </a:p>
          <a:p>
            <a:pPr>
              <a:defRPr/>
            </a:pPr>
            <a:r>
              <a:rPr lang="en-US">
                <a:latin typeface="+mj-lt"/>
              </a:rPr>
              <a:t>	[NATURAL JOIN table2] |</a:t>
            </a:r>
          </a:p>
          <a:p>
            <a:pPr>
              <a:defRPr/>
            </a:pPr>
            <a:r>
              <a:rPr lang="en-US">
                <a:latin typeface="+mj-lt"/>
              </a:rPr>
              <a:t>	[JOIN table2 USING (column_name)] |</a:t>
            </a:r>
          </a:p>
          <a:p>
            <a:pPr>
              <a:defRPr/>
            </a:pPr>
            <a:r>
              <a:rPr lang="en-US">
                <a:latin typeface="+mj-lt"/>
              </a:rPr>
              <a:t>	[JOIN table2 ON (table1.column_name = 				  table2.column_name)] |</a:t>
            </a:r>
          </a:p>
          <a:p>
            <a:pPr>
              <a:defRPr/>
            </a:pPr>
            <a:r>
              <a:rPr lang="en-US">
                <a:latin typeface="+mj-lt"/>
              </a:rPr>
              <a:t>	[LEFT|RIGHT|FULL OUTER JOIN table2</a:t>
            </a:r>
          </a:p>
          <a:p>
            <a:pPr>
              <a:defRPr/>
            </a:pPr>
            <a:r>
              <a:rPr lang="en-US">
                <a:latin typeface="+mj-lt"/>
              </a:rPr>
              <a:t>	ON (table1.column_name = table2.column_name)];</a:t>
            </a:r>
          </a:p>
        </p:txBody>
      </p:sp>
    </p:spTree>
    <p:extLst>
      <p:ext uri="{BB962C8B-B14F-4D97-AF65-F5344CB8AC3E}">
        <p14:creationId xmlns:p14="http://schemas.microsoft.com/office/powerpoint/2010/main" val="2000809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4"/>
          <p:cNvSpPr>
            <a:spLocks noGrp="1"/>
          </p:cNvSpPr>
          <p:nvPr>
            <p:ph type="title"/>
          </p:nvPr>
        </p:nvSpPr>
        <p:spPr/>
        <p:txBody>
          <a:bodyPr/>
          <a:lstStyle/>
          <a:p>
            <a:pPr eaLnBrk="1" hangingPunct="1"/>
            <a:r>
              <a:rPr lang="en-US" altLang="en-US" sz="1200" dirty="0">
                <a:solidFill>
                  <a:srgbClr val="000000"/>
                </a:solidFill>
              </a:rPr>
              <a:t>4.1 DDL commands (CREATE, ALTER and DROP)</a:t>
            </a:r>
            <a:r>
              <a:rPr lang="en-US" altLang="en-US" dirty="0" smtClean="0"/>
              <a:t/>
            </a:r>
            <a:br>
              <a:rPr lang="en-US" altLang="en-US" dirty="0" smtClean="0"/>
            </a:br>
            <a:r>
              <a:rPr lang="en-US" altLang="en-US" dirty="0" smtClean="0"/>
              <a:t>ALTER Table – Add clause </a:t>
            </a:r>
          </a:p>
        </p:txBody>
      </p:sp>
      <p:sp>
        <p:nvSpPr>
          <p:cNvPr id="38915" name="Content Placeholder 5"/>
          <p:cNvSpPr>
            <a:spLocks noGrp="1"/>
          </p:cNvSpPr>
          <p:nvPr>
            <p:ph idx="1"/>
          </p:nvPr>
        </p:nvSpPr>
        <p:spPr/>
        <p:txBody>
          <a:bodyPr/>
          <a:lstStyle/>
          <a:p>
            <a:pPr eaLnBrk="1" hangingPunct="1"/>
            <a:r>
              <a:rPr lang="en-US" altLang="en-US" smtClean="0"/>
              <a:t>For adding Referential Integrity on “mgr_code" column, refer the following example: </a:t>
            </a:r>
          </a:p>
          <a:p>
            <a:pPr eaLnBrk="1" hangingPunct="1"/>
            <a:endParaRPr lang="en-US" altLang="en-US" smtClean="0"/>
          </a:p>
        </p:txBody>
      </p:sp>
      <p:sp>
        <p:nvSpPr>
          <p:cNvPr id="10" name="AutoShape 4"/>
          <p:cNvSpPr>
            <a:spLocks noChangeArrowheads="1"/>
          </p:cNvSpPr>
          <p:nvPr/>
        </p:nvSpPr>
        <p:spPr bwMode="auto">
          <a:xfrm>
            <a:off x="762000" y="2400300"/>
            <a:ext cx="7497763" cy="164623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a:solidFill>
                  <a:schemeClr val="tx1"/>
                </a:solidFill>
                <a:latin typeface="+mj-lt"/>
              </a:rPr>
              <a:t> ALTER TABLE staff_master </a:t>
            </a:r>
          </a:p>
          <a:p>
            <a:pPr lvl="1">
              <a:lnSpc>
                <a:spcPct val="135000"/>
              </a:lnSpc>
              <a:defRPr/>
            </a:pPr>
            <a:r>
              <a:rPr lang="en-US" sz="1600">
                <a:solidFill>
                  <a:schemeClr val="tx1"/>
                </a:solidFill>
                <a:latin typeface="+mj-lt"/>
              </a:rPr>
              <a:t>    ADD CONSTRAINT FK FOREIGN KEY  (mgr_code) REFERENCES staff_master(staff_code);</a:t>
            </a:r>
          </a:p>
        </p:txBody>
      </p:sp>
    </p:spTree>
    <p:extLst>
      <p:ext uri="{BB962C8B-B14F-4D97-AF65-F5344CB8AC3E}">
        <p14:creationId xmlns:p14="http://schemas.microsoft.com/office/powerpoint/2010/main" val="15506684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fr-FR" altLang="en-US" dirty="0" smtClean="0"/>
              <a:t/>
            </a:r>
            <a:br>
              <a:rPr lang="fr-FR" altLang="en-US" dirty="0" smtClean="0"/>
            </a:br>
            <a:r>
              <a:rPr lang="fr-FR" altLang="en-US" dirty="0" smtClean="0"/>
              <a:t>Cross </a:t>
            </a:r>
            <a:r>
              <a:rPr lang="fr-FR" altLang="en-US" dirty="0" err="1" smtClean="0"/>
              <a:t>Join</a:t>
            </a:r>
            <a:endParaRPr lang="en-US" altLang="en-US" dirty="0" smtClean="0"/>
          </a:p>
        </p:txBody>
      </p:sp>
      <p:sp>
        <p:nvSpPr>
          <p:cNvPr id="32771" name="Content Placeholder 4"/>
          <p:cNvSpPr>
            <a:spLocks noGrp="1"/>
          </p:cNvSpPr>
          <p:nvPr>
            <p:ph idx="1"/>
          </p:nvPr>
        </p:nvSpPr>
        <p:spPr/>
        <p:txBody>
          <a:bodyPr/>
          <a:lstStyle/>
          <a:p>
            <a:pPr eaLnBrk="1" hangingPunct="1"/>
            <a:r>
              <a:rPr lang="en-US" altLang="en-US" smtClean="0"/>
              <a:t>The Cross Join and Cartesian product are same which produces the cross-product of the tables</a:t>
            </a:r>
          </a:p>
          <a:p>
            <a:pPr eaLnBrk="1" hangingPunct="1"/>
            <a:r>
              <a:rPr lang="en-US" altLang="en-US" smtClean="0"/>
              <a:t>Example: Cross Join on Student_Master and Department_Master</a:t>
            </a:r>
          </a:p>
          <a:p>
            <a:pPr eaLnBrk="1" hangingPunct="1"/>
            <a:endParaRPr lang="en-US" altLang="en-US" smtClean="0"/>
          </a:p>
        </p:txBody>
      </p:sp>
      <p:sp>
        <p:nvSpPr>
          <p:cNvPr id="10" name="AutoShape 4"/>
          <p:cNvSpPr>
            <a:spLocks noChangeArrowheads="1"/>
          </p:cNvSpPr>
          <p:nvPr/>
        </p:nvSpPr>
        <p:spPr bwMode="auto">
          <a:xfrm>
            <a:off x="838200" y="2819400"/>
            <a:ext cx="708660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defRPr/>
            </a:pPr>
            <a:r>
              <a:rPr lang="en-US" dirty="0">
                <a:solidFill>
                  <a:schemeClr val="tx1"/>
                </a:solidFill>
                <a:latin typeface="+mj-lt"/>
              </a:rPr>
              <a:t>      </a:t>
            </a:r>
          </a:p>
          <a:p>
            <a:pPr>
              <a:defRPr/>
            </a:pPr>
            <a:r>
              <a:rPr lang="en-US" dirty="0">
                <a:solidFill>
                  <a:schemeClr val="tx1"/>
                </a:solidFill>
                <a:latin typeface="+mj-lt"/>
              </a:rPr>
              <a:t>            SELECT </a:t>
            </a:r>
            <a:r>
              <a:rPr lang="en-US" dirty="0" err="1">
                <a:solidFill>
                  <a:schemeClr val="tx1"/>
                </a:solidFill>
                <a:latin typeface="+mj-lt"/>
              </a:rPr>
              <a:t>student_name</a:t>
            </a:r>
            <a:r>
              <a:rPr lang="en-US" dirty="0">
                <a:solidFill>
                  <a:schemeClr val="tx1"/>
                </a:solidFill>
                <a:latin typeface="+mj-lt"/>
              </a:rPr>
              <a:t>, </a:t>
            </a:r>
            <a:r>
              <a:rPr lang="en-US" dirty="0" err="1">
                <a:solidFill>
                  <a:schemeClr val="tx1"/>
                </a:solidFill>
                <a:latin typeface="+mj-lt"/>
              </a:rPr>
              <a:t>dept_name</a:t>
            </a:r>
            <a:r>
              <a:rPr lang="en-US" dirty="0">
                <a:solidFill>
                  <a:schemeClr val="tx1"/>
                </a:solidFill>
                <a:latin typeface="+mj-lt"/>
              </a:rPr>
              <a:t> </a:t>
            </a:r>
          </a:p>
          <a:p>
            <a:pPr>
              <a:defRPr/>
            </a:pPr>
            <a:r>
              <a:rPr lang="en-US" dirty="0">
                <a:solidFill>
                  <a:schemeClr val="tx1"/>
                </a:solidFill>
                <a:latin typeface="+mj-lt"/>
              </a:rPr>
              <a:t>           	 FROM </a:t>
            </a:r>
            <a:r>
              <a:rPr lang="en-US" dirty="0" err="1">
                <a:solidFill>
                  <a:schemeClr val="tx1"/>
                </a:solidFill>
                <a:latin typeface="+mj-lt"/>
              </a:rPr>
              <a:t>student_master</a:t>
            </a:r>
            <a:r>
              <a:rPr lang="en-US" dirty="0">
                <a:solidFill>
                  <a:schemeClr val="tx1"/>
                </a:solidFill>
                <a:latin typeface="+mj-lt"/>
              </a:rPr>
              <a:t> </a:t>
            </a:r>
          </a:p>
          <a:p>
            <a:pPr>
              <a:defRPr/>
            </a:pPr>
            <a:r>
              <a:rPr lang="en-US" dirty="0">
                <a:solidFill>
                  <a:schemeClr val="tx1"/>
                </a:solidFill>
                <a:latin typeface="+mj-lt"/>
              </a:rPr>
              <a:t>            	CROSS JOIN </a:t>
            </a:r>
            <a:r>
              <a:rPr lang="en-US" dirty="0" err="1">
                <a:solidFill>
                  <a:schemeClr val="tx1"/>
                </a:solidFill>
                <a:latin typeface="+mj-lt"/>
              </a:rPr>
              <a:t>department_master</a:t>
            </a:r>
            <a:r>
              <a:rPr lang="en-US" dirty="0">
                <a:solidFill>
                  <a:schemeClr val="tx1"/>
                </a:solidFill>
                <a:latin typeface="+mj-lt"/>
              </a:rPr>
              <a:t>;</a:t>
            </a:r>
          </a:p>
          <a:p>
            <a:pPr>
              <a:spcBef>
                <a:spcPct val="20000"/>
              </a:spcBef>
              <a:defRPr/>
            </a:pPr>
            <a:endParaRPr lang="en-US" dirty="0">
              <a:solidFill>
                <a:schemeClr val="tx1"/>
              </a:solidFill>
              <a:latin typeface="+mj-lt"/>
            </a:endParaRPr>
          </a:p>
        </p:txBody>
      </p:sp>
    </p:spTree>
    <p:extLst>
      <p:ext uri="{BB962C8B-B14F-4D97-AF65-F5344CB8AC3E}">
        <p14:creationId xmlns:p14="http://schemas.microsoft.com/office/powerpoint/2010/main" val="39463425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fr-FR" altLang="en-US" sz="1200" dirty="0" smtClean="0"/>
              <a:t/>
            </a:r>
            <a:br>
              <a:rPr lang="fr-FR" altLang="en-US" sz="1200" dirty="0" smtClean="0"/>
            </a:br>
            <a:r>
              <a:rPr lang="fr-FR" altLang="en-US" dirty="0" smtClean="0"/>
              <a:t>Natural </a:t>
            </a:r>
            <a:r>
              <a:rPr lang="fr-FR" altLang="en-US" dirty="0" err="1" smtClean="0"/>
              <a:t>Join</a:t>
            </a:r>
            <a:endParaRPr lang="en-US" altLang="en-US" dirty="0" smtClean="0"/>
          </a:p>
        </p:txBody>
      </p:sp>
      <p:sp>
        <p:nvSpPr>
          <p:cNvPr id="5" name="Content Placeholder 4"/>
          <p:cNvSpPr>
            <a:spLocks noGrp="1"/>
          </p:cNvSpPr>
          <p:nvPr>
            <p:ph idx="1"/>
          </p:nvPr>
        </p:nvSpPr>
        <p:spPr/>
        <p:txBody>
          <a:bodyPr/>
          <a:lstStyle/>
          <a:p>
            <a:pPr eaLnBrk="1" hangingPunct="1">
              <a:defRPr/>
            </a:pPr>
            <a:r>
              <a:rPr lang="en-US" dirty="0"/>
              <a:t>The Natural Join is based on the all columns that have same name and </a:t>
            </a:r>
            <a:r>
              <a:rPr lang="en-US" dirty="0" err="1"/>
              <a:t>datatype</a:t>
            </a:r>
            <a:r>
              <a:rPr lang="en-US" dirty="0"/>
              <a:t> in the tables include in the query</a:t>
            </a:r>
          </a:p>
          <a:p>
            <a:pPr eaLnBrk="1" hangingPunct="1">
              <a:defRPr/>
            </a:pPr>
            <a:r>
              <a:rPr lang="en-US" dirty="0"/>
              <a:t>All the rows that have equal values in the matched columns are fetched</a:t>
            </a:r>
          </a:p>
          <a:p>
            <a:pPr eaLnBrk="1" hangingPunct="1">
              <a:defRPr/>
            </a:pPr>
            <a:r>
              <a:rPr lang="en-US" dirty="0"/>
              <a:t>Example: To display student details along with their department</a:t>
            </a:r>
          </a:p>
          <a:p>
            <a:pPr marL="0" indent="0" eaLnBrk="1" hangingPunct="1">
              <a:buFont typeface="Wingdings" panose="05000000000000000000" pitchFamily="2" charset="2"/>
              <a:buNone/>
              <a:defRPr/>
            </a:pPr>
            <a:r>
              <a:rPr lang="en-US" dirty="0"/>
              <a:t>details</a:t>
            </a:r>
          </a:p>
          <a:p>
            <a:pPr eaLnBrk="1" hangingPunct="1">
              <a:defRPr/>
            </a:pPr>
            <a:endParaRPr lang="en-US" dirty="0"/>
          </a:p>
        </p:txBody>
      </p:sp>
      <p:sp>
        <p:nvSpPr>
          <p:cNvPr id="10" name="AutoShape 4"/>
          <p:cNvSpPr>
            <a:spLocks noChangeArrowheads="1"/>
          </p:cNvSpPr>
          <p:nvPr/>
        </p:nvSpPr>
        <p:spPr bwMode="auto">
          <a:xfrm>
            <a:off x="609600" y="3905250"/>
            <a:ext cx="792480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dirty="0">
                <a:latin typeface="+mj-lt"/>
              </a:rPr>
              <a:t>     SELECT  </a:t>
            </a:r>
            <a:r>
              <a:rPr lang="en-US" dirty="0" err="1">
                <a:latin typeface="+mj-lt"/>
              </a:rPr>
              <a:t>Student_Code,Student_name,Dept_Code</a:t>
            </a:r>
            <a:r>
              <a:rPr lang="en-US" dirty="0">
                <a:latin typeface="+mj-lt"/>
              </a:rPr>
              <a:t>, </a:t>
            </a:r>
            <a:r>
              <a:rPr lang="en-US" dirty="0" err="1">
                <a:latin typeface="+mj-lt"/>
              </a:rPr>
              <a:t>Dept_name</a:t>
            </a:r>
            <a:endParaRPr lang="en-US" dirty="0">
              <a:latin typeface="+mj-lt"/>
            </a:endParaRPr>
          </a:p>
          <a:p>
            <a:pPr>
              <a:defRPr/>
            </a:pPr>
            <a:r>
              <a:rPr lang="en-US" dirty="0">
                <a:latin typeface="+mj-lt"/>
              </a:rPr>
              <a:t>     	FROM </a:t>
            </a:r>
            <a:r>
              <a:rPr lang="en-US" dirty="0" err="1">
                <a:latin typeface="+mj-lt"/>
              </a:rPr>
              <a:t>Student_Master</a:t>
            </a:r>
            <a:r>
              <a:rPr lang="en-US" dirty="0">
                <a:latin typeface="+mj-lt"/>
              </a:rPr>
              <a:t> 		</a:t>
            </a:r>
          </a:p>
          <a:p>
            <a:pPr>
              <a:defRPr/>
            </a:pPr>
            <a:r>
              <a:rPr lang="en-US" dirty="0">
                <a:latin typeface="+mj-lt"/>
              </a:rPr>
              <a:t>     	NATURAL JOIN </a:t>
            </a:r>
            <a:r>
              <a:rPr lang="en-US" dirty="0" err="1">
                <a:latin typeface="+mj-lt"/>
              </a:rPr>
              <a:t>Department_Master</a:t>
            </a:r>
            <a:endParaRPr lang="en-US" dirty="0">
              <a:latin typeface="+mj-lt"/>
            </a:endParaRPr>
          </a:p>
        </p:txBody>
      </p:sp>
    </p:spTree>
    <p:extLst>
      <p:ext uri="{BB962C8B-B14F-4D97-AF65-F5344CB8AC3E}">
        <p14:creationId xmlns:p14="http://schemas.microsoft.com/office/powerpoint/2010/main" val="28701817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en-US" altLang="en-US" sz="1200" dirty="0" smtClean="0"/>
              <a:t/>
            </a:r>
            <a:br>
              <a:rPr lang="en-US" altLang="en-US" sz="1200" dirty="0" smtClean="0"/>
            </a:br>
            <a:r>
              <a:rPr lang="en-US" altLang="en-US" dirty="0" smtClean="0"/>
              <a:t>USING clause</a:t>
            </a:r>
          </a:p>
        </p:txBody>
      </p:sp>
      <p:sp>
        <p:nvSpPr>
          <p:cNvPr id="34819" name="Content Placeholder 4"/>
          <p:cNvSpPr>
            <a:spLocks noGrp="1"/>
          </p:cNvSpPr>
          <p:nvPr>
            <p:ph idx="1"/>
          </p:nvPr>
        </p:nvSpPr>
        <p:spPr/>
        <p:txBody>
          <a:bodyPr/>
          <a:lstStyle/>
          <a:p>
            <a:pPr eaLnBrk="1" hangingPunct="1"/>
            <a:r>
              <a:rPr lang="en-US" altLang="en-US" smtClean="0"/>
              <a:t>The USING clause can be replace the NATURAL JOIN if the columns have same names but data types do not match.</a:t>
            </a:r>
          </a:p>
          <a:p>
            <a:pPr eaLnBrk="1" hangingPunct="1"/>
            <a:r>
              <a:rPr lang="en-US" altLang="en-US" smtClean="0"/>
              <a:t>The table name or aliases should not be used in the referenced columns</a:t>
            </a:r>
          </a:p>
          <a:p>
            <a:pPr eaLnBrk="1" hangingPunct="1"/>
            <a:r>
              <a:rPr lang="en-US" altLang="en-US" smtClean="0"/>
              <a:t>This clause should be used to match only one column when there are more than one column matches</a:t>
            </a:r>
          </a:p>
          <a:p>
            <a:pPr eaLnBrk="1" hangingPunct="1"/>
            <a:endParaRPr lang="en-US" altLang="en-US" smtClean="0"/>
          </a:p>
        </p:txBody>
      </p:sp>
    </p:spTree>
    <p:extLst>
      <p:ext uri="{BB962C8B-B14F-4D97-AF65-F5344CB8AC3E}">
        <p14:creationId xmlns:p14="http://schemas.microsoft.com/office/powerpoint/2010/main" val="2993997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p:txBody>
          <a:bodyPr/>
          <a:lstStyle/>
          <a:p>
            <a:pPr eaLnBrk="1" hangingPunct="1"/>
            <a:r>
              <a:rPr lang="en-US" altLang="en-US" sz="1200" dirty="0">
                <a:solidFill>
                  <a:srgbClr val="000000"/>
                </a:solidFill>
              </a:rPr>
              <a:t>4.5 Select Query, Joins and subquery</a:t>
            </a:r>
            <a:r>
              <a:rPr lang="en-US" altLang="en-US" sz="1200" dirty="0" smtClean="0"/>
              <a:t/>
            </a:r>
            <a:br>
              <a:rPr lang="en-US" altLang="en-US" sz="1200" dirty="0" smtClean="0"/>
            </a:br>
            <a:r>
              <a:rPr lang="en-US" altLang="en-US" dirty="0" smtClean="0"/>
              <a:t>USING clause - Example</a:t>
            </a:r>
          </a:p>
        </p:txBody>
      </p:sp>
      <p:sp>
        <p:nvSpPr>
          <p:cNvPr id="7" name="Content Placeholder 6"/>
          <p:cNvSpPr>
            <a:spLocks noGrp="1"/>
          </p:cNvSpPr>
          <p:nvPr>
            <p:ph idx="1"/>
          </p:nvPr>
        </p:nvSpPr>
        <p:spPr/>
        <p:txBody>
          <a:bodyPr/>
          <a:lstStyle/>
          <a:p>
            <a:pPr eaLnBrk="1" hangingPunct="1">
              <a:defRPr/>
            </a:pPr>
            <a:r>
              <a:rPr lang="en-US" dirty="0"/>
              <a:t>Example 1: To display student details along with their department</a:t>
            </a:r>
          </a:p>
          <a:p>
            <a:pPr marL="0" indent="0" eaLnBrk="1" hangingPunct="1">
              <a:buFont typeface="Wingdings" panose="05000000000000000000" pitchFamily="2" charset="2"/>
              <a:buNone/>
              <a:defRPr/>
            </a:pPr>
            <a:r>
              <a:rPr lang="en-US" dirty="0" smtClean="0"/>
              <a:t>  details</a:t>
            </a:r>
            <a:r>
              <a:rPr lang="en-US" dirty="0"/>
              <a:t>. The department code does not match in </a:t>
            </a:r>
            <a:r>
              <a:rPr lang="en-US" dirty="0" err="1"/>
              <a:t>datatype</a:t>
            </a:r>
            <a:r>
              <a:rPr lang="en-US" dirty="0"/>
              <a:t>, hence</a:t>
            </a:r>
          </a:p>
          <a:p>
            <a:pPr marL="0" indent="0" eaLnBrk="1" hangingPunct="1">
              <a:buFont typeface="Wingdings" panose="05000000000000000000" pitchFamily="2" charset="2"/>
              <a:buNone/>
              <a:defRPr/>
            </a:pPr>
            <a:r>
              <a:rPr lang="en-US" dirty="0" smtClean="0"/>
              <a:t>   the </a:t>
            </a:r>
            <a:r>
              <a:rPr lang="en-US" dirty="0"/>
              <a:t>join is performed with the USING clause</a:t>
            </a:r>
          </a:p>
          <a:p>
            <a:pPr eaLnBrk="1" hangingPunct="1">
              <a:defRPr/>
            </a:pPr>
            <a:endParaRPr lang="en-US" dirty="0"/>
          </a:p>
        </p:txBody>
      </p:sp>
      <p:sp>
        <p:nvSpPr>
          <p:cNvPr id="12" name="AutoShape 4"/>
          <p:cNvSpPr>
            <a:spLocks noChangeArrowheads="1"/>
          </p:cNvSpPr>
          <p:nvPr/>
        </p:nvSpPr>
        <p:spPr bwMode="auto">
          <a:xfrm>
            <a:off x="609600" y="2819400"/>
            <a:ext cx="7924800" cy="1828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dirty="0">
                <a:latin typeface="+mj-lt"/>
              </a:rPr>
              <a:t>     SELECT </a:t>
            </a:r>
            <a:r>
              <a:rPr lang="en-US" dirty="0" err="1">
                <a:latin typeface="+mj-lt"/>
              </a:rPr>
              <a:t>student_code</a:t>
            </a:r>
            <a:r>
              <a:rPr lang="en-US" dirty="0">
                <a:latin typeface="+mj-lt"/>
              </a:rPr>
              <a:t>, </a:t>
            </a:r>
            <a:r>
              <a:rPr lang="en-US" dirty="0" err="1">
                <a:latin typeface="+mj-lt"/>
              </a:rPr>
              <a:t>student_name</a:t>
            </a:r>
            <a:r>
              <a:rPr lang="en-US" dirty="0">
                <a:latin typeface="+mj-lt"/>
              </a:rPr>
              <a:t>, </a:t>
            </a:r>
            <a:r>
              <a:rPr lang="en-US" dirty="0" err="1">
                <a:latin typeface="+mj-lt"/>
              </a:rPr>
              <a:t>dept_code</a:t>
            </a:r>
            <a:r>
              <a:rPr lang="en-US" dirty="0">
                <a:latin typeface="+mj-lt"/>
              </a:rPr>
              <a:t>, </a:t>
            </a:r>
            <a:r>
              <a:rPr lang="en-US" dirty="0" err="1">
                <a:latin typeface="+mj-lt"/>
              </a:rPr>
              <a:t>dept_name</a:t>
            </a:r>
            <a:endParaRPr lang="en-US" dirty="0">
              <a:latin typeface="+mj-lt"/>
            </a:endParaRPr>
          </a:p>
          <a:p>
            <a:pPr>
              <a:defRPr/>
            </a:pPr>
            <a:r>
              <a:rPr lang="en-US" dirty="0">
                <a:latin typeface="+mj-lt"/>
              </a:rPr>
              <a:t>     	FROM </a:t>
            </a:r>
            <a:r>
              <a:rPr lang="en-US" dirty="0" err="1">
                <a:latin typeface="+mj-lt"/>
              </a:rPr>
              <a:t>student_master</a:t>
            </a:r>
            <a:r>
              <a:rPr lang="en-US" dirty="0">
                <a:latin typeface="+mj-lt"/>
              </a:rPr>
              <a:t> </a:t>
            </a:r>
          </a:p>
          <a:p>
            <a:pPr>
              <a:defRPr/>
            </a:pPr>
            <a:r>
              <a:rPr lang="en-US" dirty="0">
                <a:latin typeface="+mj-lt"/>
              </a:rPr>
              <a:t>     	JOIN </a:t>
            </a:r>
            <a:r>
              <a:rPr lang="en-US" dirty="0" err="1">
                <a:latin typeface="+mj-lt"/>
              </a:rPr>
              <a:t>department_master</a:t>
            </a:r>
            <a:endParaRPr lang="en-US" dirty="0">
              <a:latin typeface="+mj-lt"/>
            </a:endParaRPr>
          </a:p>
          <a:p>
            <a:pPr>
              <a:defRPr/>
            </a:pPr>
            <a:r>
              <a:rPr lang="en-US" dirty="0">
                <a:latin typeface="+mj-lt"/>
              </a:rPr>
              <a:t>     	USING (</a:t>
            </a:r>
            <a:r>
              <a:rPr lang="en-US" dirty="0" err="1">
                <a:latin typeface="+mj-lt"/>
              </a:rPr>
              <a:t>dept_code</a:t>
            </a:r>
            <a:r>
              <a:rPr lang="en-US" dirty="0">
                <a:latin typeface="+mj-lt"/>
              </a:rPr>
              <a:t>, </a:t>
            </a:r>
            <a:r>
              <a:rPr lang="en-US" dirty="0" err="1">
                <a:latin typeface="+mj-lt"/>
              </a:rPr>
              <a:t>dept_code</a:t>
            </a:r>
            <a:r>
              <a:rPr lang="en-US" dirty="0">
                <a:latin typeface="+mj-lt"/>
              </a:rPr>
              <a:t>);</a:t>
            </a:r>
          </a:p>
        </p:txBody>
      </p:sp>
    </p:spTree>
    <p:extLst>
      <p:ext uri="{BB962C8B-B14F-4D97-AF65-F5344CB8AC3E}">
        <p14:creationId xmlns:p14="http://schemas.microsoft.com/office/powerpoint/2010/main" val="25312721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fr-FR" altLang="en-US" sz="1200" dirty="0" smtClean="0"/>
              <a:t/>
            </a:r>
            <a:br>
              <a:rPr lang="fr-FR" altLang="en-US" sz="1200" dirty="0" smtClean="0"/>
            </a:br>
            <a:r>
              <a:rPr lang="fr-FR" altLang="en-US" dirty="0" smtClean="0"/>
              <a:t>ON clause</a:t>
            </a:r>
            <a:endParaRPr lang="en-US" altLang="en-US" dirty="0" smtClean="0"/>
          </a:p>
        </p:txBody>
      </p:sp>
      <p:sp>
        <p:nvSpPr>
          <p:cNvPr id="5" name="Content Placeholder 4"/>
          <p:cNvSpPr>
            <a:spLocks noGrp="1"/>
          </p:cNvSpPr>
          <p:nvPr>
            <p:ph idx="1"/>
          </p:nvPr>
        </p:nvSpPr>
        <p:spPr/>
        <p:txBody>
          <a:bodyPr/>
          <a:lstStyle/>
          <a:p>
            <a:pPr eaLnBrk="1" hangingPunct="1">
              <a:defRPr/>
            </a:pPr>
            <a:r>
              <a:rPr lang="en-US" dirty="0"/>
              <a:t>Explicit join condition can be specified by using ON clause</a:t>
            </a:r>
          </a:p>
          <a:p>
            <a:pPr eaLnBrk="1" hangingPunct="1">
              <a:defRPr/>
            </a:pPr>
            <a:r>
              <a:rPr lang="en-US" dirty="0"/>
              <a:t>Other search conditions can be specified in addition to join condition</a:t>
            </a:r>
          </a:p>
          <a:p>
            <a:pPr eaLnBrk="1" hangingPunct="1">
              <a:defRPr/>
            </a:pPr>
            <a:r>
              <a:rPr lang="en-US" dirty="0"/>
              <a:t>Example: To display student along with department details from</a:t>
            </a:r>
          </a:p>
          <a:p>
            <a:pPr marL="0" indent="0" eaLnBrk="1" hangingPunct="1">
              <a:buFont typeface="Wingdings" panose="05000000000000000000" pitchFamily="2" charset="2"/>
              <a:buNone/>
              <a:defRPr/>
            </a:pPr>
            <a:r>
              <a:rPr lang="en-US" dirty="0" smtClean="0"/>
              <a:t>   Computer </a:t>
            </a:r>
            <a:r>
              <a:rPr lang="en-US" dirty="0"/>
              <a:t>Science department</a:t>
            </a:r>
          </a:p>
          <a:p>
            <a:pPr eaLnBrk="1" hangingPunct="1">
              <a:defRPr/>
            </a:pPr>
            <a:endParaRPr lang="en-US" dirty="0"/>
          </a:p>
        </p:txBody>
      </p:sp>
      <p:sp>
        <p:nvSpPr>
          <p:cNvPr id="10" name="AutoShape 4"/>
          <p:cNvSpPr>
            <a:spLocks noChangeArrowheads="1"/>
          </p:cNvSpPr>
          <p:nvPr/>
        </p:nvSpPr>
        <p:spPr bwMode="auto">
          <a:xfrm>
            <a:off x="685800" y="3086100"/>
            <a:ext cx="7924800" cy="2057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dirty="0">
                <a:solidFill>
                  <a:schemeClr val="tx1"/>
                </a:solidFill>
                <a:latin typeface="+mj-lt"/>
              </a:rPr>
              <a:t>     SELECT </a:t>
            </a:r>
            <a:r>
              <a:rPr lang="en-US" dirty="0" err="1">
                <a:solidFill>
                  <a:schemeClr val="tx1"/>
                </a:solidFill>
                <a:latin typeface="+mj-lt"/>
              </a:rPr>
              <a:t>student.student_code</a:t>
            </a:r>
            <a:r>
              <a:rPr lang="en-US" dirty="0">
                <a:solidFill>
                  <a:schemeClr val="tx1"/>
                </a:solidFill>
                <a:latin typeface="+mj-lt"/>
              </a:rPr>
              <a:t>, </a:t>
            </a:r>
            <a:r>
              <a:rPr lang="en-US" dirty="0" err="1">
                <a:solidFill>
                  <a:schemeClr val="tx1"/>
                </a:solidFill>
                <a:latin typeface="+mj-lt"/>
              </a:rPr>
              <a:t>student.student_name</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     </a:t>
            </a:r>
            <a:r>
              <a:rPr lang="en-US" dirty="0" err="1">
                <a:solidFill>
                  <a:schemeClr val="tx1"/>
                </a:solidFill>
                <a:latin typeface="+mj-lt"/>
              </a:rPr>
              <a:t>student.dept_code</a:t>
            </a:r>
            <a:r>
              <a:rPr lang="en-US" dirty="0">
                <a:solidFill>
                  <a:schemeClr val="tx1"/>
                </a:solidFill>
                <a:latin typeface="+mj-lt"/>
              </a:rPr>
              <a:t>, </a:t>
            </a:r>
            <a:r>
              <a:rPr lang="en-US" dirty="0" err="1">
                <a:solidFill>
                  <a:schemeClr val="tx1"/>
                </a:solidFill>
                <a:latin typeface="+mj-lt"/>
              </a:rPr>
              <a:t>dept.dept_name</a:t>
            </a:r>
            <a:endParaRPr lang="en-US" dirty="0">
              <a:solidFill>
                <a:schemeClr val="tx1"/>
              </a:solidFill>
              <a:latin typeface="+mj-lt"/>
            </a:endParaRPr>
          </a:p>
          <a:p>
            <a:pPr>
              <a:defRPr/>
            </a:pPr>
            <a:r>
              <a:rPr lang="en-US" dirty="0">
                <a:solidFill>
                  <a:schemeClr val="tx1"/>
                </a:solidFill>
                <a:latin typeface="+mj-lt"/>
              </a:rPr>
              <a:t>     	FROM </a:t>
            </a:r>
            <a:r>
              <a:rPr lang="en-US" dirty="0" err="1">
                <a:solidFill>
                  <a:schemeClr val="tx1"/>
                </a:solidFill>
                <a:latin typeface="+mj-lt"/>
              </a:rPr>
              <a:t>student_master</a:t>
            </a:r>
            <a:r>
              <a:rPr lang="en-US" dirty="0">
                <a:solidFill>
                  <a:schemeClr val="tx1"/>
                </a:solidFill>
                <a:latin typeface="+mj-lt"/>
              </a:rPr>
              <a:t> student</a:t>
            </a:r>
          </a:p>
          <a:p>
            <a:pPr>
              <a:defRPr/>
            </a:pPr>
            <a:r>
              <a:rPr lang="en-US" dirty="0">
                <a:solidFill>
                  <a:schemeClr val="tx1"/>
                </a:solidFill>
                <a:latin typeface="+mj-lt"/>
              </a:rPr>
              <a:t>   	 JOIN </a:t>
            </a:r>
            <a:r>
              <a:rPr lang="en-US" dirty="0" err="1">
                <a:solidFill>
                  <a:schemeClr val="tx1"/>
                </a:solidFill>
                <a:latin typeface="+mj-lt"/>
              </a:rPr>
              <a:t>department_master</a:t>
            </a:r>
            <a:r>
              <a:rPr lang="en-US" dirty="0">
                <a:solidFill>
                  <a:schemeClr val="tx1"/>
                </a:solidFill>
                <a:latin typeface="+mj-lt"/>
              </a:rPr>
              <a:t> </a:t>
            </a:r>
            <a:r>
              <a:rPr lang="en-US" dirty="0" err="1">
                <a:solidFill>
                  <a:schemeClr val="tx1"/>
                </a:solidFill>
                <a:latin typeface="+mj-lt"/>
              </a:rPr>
              <a:t>dept</a:t>
            </a:r>
            <a:endParaRPr lang="en-US" dirty="0">
              <a:solidFill>
                <a:schemeClr val="tx1"/>
              </a:solidFill>
              <a:latin typeface="+mj-lt"/>
            </a:endParaRPr>
          </a:p>
          <a:p>
            <a:pPr>
              <a:defRPr/>
            </a:pPr>
            <a:r>
              <a:rPr lang="en-US" dirty="0">
                <a:solidFill>
                  <a:schemeClr val="tx1"/>
                </a:solidFill>
                <a:latin typeface="+mj-lt"/>
              </a:rPr>
              <a:t>    	ON (</a:t>
            </a:r>
            <a:r>
              <a:rPr lang="en-US" dirty="0" err="1">
                <a:solidFill>
                  <a:schemeClr val="tx1"/>
                </a:solidFill>
                <a:latin typeface="+mj-lt"/>
              </a:rPr>
              <a:t>student.dept_Code</a:t>
            </a:r>
            <a:r>
              <a:rPr lang="en-US" dirty="0">
                <a:solidFill>
                  <a:schemeClr val="tx1"/>
                </a:solidFill>
                <a:latin typeface="+mj-lt"/>
              </a:rPr>
              <a:t> = </a:t>
            </a:r>
            <a:r>
              <a:rPr lang="en-US" dirty="0" err="1">
                <a:solidFill>
                  <a:schemeClr val="tx1"/>
                </a:solidFill>
                <a:latin typeface="+mj-lt"/>
              </a:rPr>
              <a:t>dept.dept_Code</a:t>
            </a:r>
            <a:r>
              <a:rPr lang="en-US" dirty="0">
                <a:solidFill>
                  <a:schemeClr val="tx1"/>
                </a:solidFill>
                <a:latin typeface="+mj-lt"/>
              </a:rPr>
              <a:t>)</a:t>
            </a:r>
          </a:p>
          <a:p>
            <a:pPr>
              <a:defRPr/>
            </a:pPr>
            <a:r>
              <a:rPr lang="en-US" dirty="0">
                <a:solidFill>
                  <a:schemeClr val="tx1"/>
                </a:solidFill>
                <a:latin typeface="+mj-lt"/>
              </a:rPr>
              <a:t>   	 AND </a:t>
            </a:r>
            <a:r>
              <a:rPr lang="en-US" dirty="0" err="1">
                <a:solidFill>
                  <a:schemeClr val="tx1"/>
                </a:solidFill>
                <a:latin typeface="+mj-lt"/>
              </a:rPr>
              <a:t>dept.dept_Name</a:t>
            </a:r>
            <a:r>
              <a:rPr lang="en-US" dirty="0">
                <a:solidFill>
                  <a:schemeClr val="tx1"/>
                </a:solidFill>
                <a:latin typeface="+mj-lt"/>
              </a:rPr>
              <a:t> =‘Computer Science’ ;</a:t>
            </a:r>
          </a:p>
        </p:txBody>
      </p:sp>
    </p:spTree>
    <p:extLst>
      <p:ext uri="{BB962C8B-B14F-4D97-AF65-F5344CB8AC3E}">
        <p14:creationId xmlns:p14="http://schemas.microsoft.com/office/powerpoint/2010/main" val="30006465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en-US" altLang="en-US" dirty="0" smtClean="0"/>
              <a:t/>
            </a:r>
            <a:br>
              <a:rPr lang="en-US" altLang="en-US" dirty="0" smtClean="0"/>
            </a:br>
            <a:r>
              <a:rPr lang="en-US" altLang="en-US" dirty="0" smtClean="0"/>
              <a:t>LEFT, RIGHT &amp; FULL Outer Join</a:t>
            </a:r>
          </a:p>
        </p:txBody>
      </p:sp>
      <p:sp>
        <p:nvSpPr>
          <p:cNvPr id="37891" name="Content Placeholder 4"/>
          <p:cNvSpPr>
            <a:spLocks noGrp="1"/>
          </p:cNvSpPr>
          <p:nvPr>
            <p:ph idx="1"/>
          </p:nvPr>
        </p:nvSpPr>
        <p:spPr/>
        <p:txBody>
          <a:bodyPr/>
          <a:lstStyle/>
          <a:p>
            <a:pPr eaLnBrk="1" hangingPunct="1"/>
            <a:r>
              <a:rPr lang="en-US" altLang="en-US" smtClean="0"/>
              <a:t>A join between two tables that return rows that match the join condition and also unmatched rows from left table is LEFT OUTER JOIN</a:t>
            </a:r>
          </a:p>
          <a:p>
            <a:pPr eaLnBrk="1" hangingPunct="1"/>
            <a:r>
              <a:rPr lang="en-US" altLang="en-US" smtClean="0"/>
              <a:t>A join between two tables that return rows that match the join condition and unmatched rows from the right table is RIGHT OUTER JOIN</a:t>
            </a:r>
          </a:p>
          <a:p>
            <a:pPr eaLnBrk="1" hangingPunct="1"/>
            <a:r>
              <a:rPr lang="en-US" altLang="en-US" smtClean="0"/>
              <a:t>A join between two tables that return rows that match the join condition and returns unmatched rows of both left and right table is a full outer join</a:t>
            </a:r>
          </a:p>
          <a:p>
            <a:pPr eaLnBrk="1" hangingPunct="1"/>
            <a:endParaRPr lang="en-US" altLang="en-US" smtClean="0"/>
          </a:p>
        </p:txBody>
      </p:sp>
    </p:spTree>
    <p:extLst>
      <p:ext uri="{BB962C8B-B14F-4D97-AF65-F5344CB8AC3E}">
        <p14:creationId xmlns:p14="http://schemas.microsoft.com/office/powerpoint/2010/main" val="22271529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en-US" altLang="en-US" sz="1200" dirty="0" smtClean="0"/>
              <a:t/>
            </a:r>
            <a:br>
              <a:rPr lang="en-US" altLang="en-US" sz="1200" dirty="0" smtClean="0"/>
            </a:br>
            <a:r>
              <a:rPr lang="en-US" altLang="en-US" dirty="0" smtClean="0"/>
              <a:t>LEFT, RIGHT &amp; FULL Outer Join - Example</a:t>
            </a:r>
          </a:p>
        </p:txBody>
      </p:sp>
      <p:sp>
        <p:nvSpPr>
          <p:cNvPr id="5" name="Content Placeholder 4"/>
          <p:cNvSpPr>
            <a:spLocks noGrp="1"/>
          </p:cNvSpPr>
          <p:nvPr>
            <p:ph idx="1"/>
          </p:nvPr>
        </p:nvSpPr>
        <p:spPr>
          <a:xfrm>
            <a:off x="298450" y="1419225"/>
            <a:ext cx="8845550" cy="4643438"/>
          </a:xfrm>
        </p:spPr>
        <p:txBody>
          <a:bodyPr/>
          <a:lstStyle/>
          <a:p>
            <a:pPr eaLnBrk="1" hangingPunct="1">
              <a:defRPr/>
            </a:pPr>
            <a:r>
              <a:rPr lang="en-US" dirty="0"/>
              <a:t>Example 1: Display student &amp; department details and also </a:t>
            </a:r>
            <a:r>
              <a:rPr lang="en-US" dirty="0" err="1"/>
              <a:t>thos</a:t>
            </a:r>
            <a:endParaRPr lang="en-US" dirty="0"/>
          </a:p>
          <a:p>
            <a:pPr marL="0" indent="0" eaLnBrk="1" hangingPunct="1">
              <a:buFont typeface="Wingdings" panose="05000000000000000000" pitchFamily="2" charset="2"/>
              <a:buNone/>
              <a:defRPr/>
            </a:pPr>
            <a:r>
              <a:rPr lang="en-US" dirty="0"/>
              <a:t>departments who do have students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r>
              <a:rPr lang="en-US" dirty="0" smtClean="0"/>
              <a:t>Example </a:t>
            </a:r>
            <a:r>
              <a:rPr lang="en-US" dirty="0"/>
              <a:t>2 Display student &amp; department details, also those</a:t>
            </a:r>
          </a:p>
          <a:p>
            <a:pPr marL="0" indent="0" eaLnBrk="1" hangingPunct="1">
              <a:buFont typeface="Wingdings" panose="05000000000000000000" pitchFamily="2" charset="2"/>
              <a:buNone/>
              <a:defRPr/>
            </a:pPr>
            <a:r>
              <a:rPr lang="en-US" dirty="0"/>
              <a:t>students who are not assigned to any department</a:t>
            </a:r>
          </a:p>
          <a:p>
            <a:pPr eaLnBrk="1" hangingPunct="1">
              <a:defRPr/>
            </a:pPr>
            <a:endParaRPr lang="en-US" dirty="0"/>
          </a:p>
        </p:txBody>
      </p:sp>
      <p:sp>
        <p:nvSpPr>
          <p:cNvPr id="11" name="AutoShape 5"/>
          <p:cNvSpPr>
            <a:spLocks noChangeArrowheads="1"/>
          </p:cNvSpPr>
          <p:nvPr/>
        </p:nvSpPr>
        <p:spPr bwMode="auto">
          <a:xfrm>
            <a:off x="609600" y="2266950"/>
            <a:ext cx="6950075"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sz="1600" dirty="0">
                <a:latin typeface="+mj-lt"/>
              </a:rPr>
              <a:t>     SELECT </a:t>
            </a:r>
            <a:r>
              <a:rPr lang="en-US" sz="1600" dirty="0" err="1">
                <a:latin typeface="+mj-lt"/>
              </a:rPr>
              <a:t>s.student_code</a:t>
            </a:r>
            <a:r>
              <a:rPr lang="en-US" sz="1600" dirty="0">
                <a:latin typeface="+mj-lt"/>
              </a:rPr>
              <a:t>, </a:t>
            </a:r>
            <a:r>
              <a:rPr lang="en-US" sz="1600" dirty="0" err="1">
                <a:latin typeface="+mj-lt"/>
              </a:rPr>
              <a:t>s.dept_code</a:t>
            </a:r>
            <a:r>
              <a:rPr lang="en-US" sz="1600" dirty="0">
                <a:latin typeface="+mj-lt"/>
              </a:rPr>
              <a:t>, </a:t>
            </a:r>
            <a:r>
              <a:rPr lang="en-US" sz="1600" dirty="0" err="1">
                <a:latin typeface="+mj-lt"/>
              </a:rPr>
              <a:t>d.dept_name</a:t>
            </a:r>
            <a:endParaRPr lang="en-US" sz="1600" dirty="0">
              <a:latin typeface="+mj-lt"/>
            </a:endParaRPr>
          </a:p>
          <a:p>
            <a:pPr>
              <a:defRPr/>
            </a:pPr>
            <a:r>
              <a:rPr lang="en-US" sz="1600" dirty="0">
                <a:latin typeface="+mj-lt"/>
              </a:rPr>
              <a:t>     	FROM </a:t>
            </a:r>
            <a:r>
              <a:rPr lang="en-US" sz="1600" dirty="0" err="1">
                <a:latin typeface="+mj-lt"/>
              </a:rPr>
              <a:t>student_master</a:t>
            </a:r>
            <a:r>
              <a:rPr lang="en-US" sz="1600" dirty="0">
                <a:latin typeface="+mj-lt"/>
              </a:rPr>
              <a:t> s</a:t>
            </a:r>
          </a:p>
          <a:p>
            <a:pPr>
              <a:defRPr/>
            </a:pPr>
            <a:r>
              <a:rPr lang="en-US" sz="1600" dirty="0">
                <a:latin typeface="+mj-lt"/>
              </a:rPr>
              <a:t>     	RIGHT OUTER JOIN </a:t>
            </a:r>
            <a:r>
              <a:rPr lang="en-US" sz="1600" dirty="0" err="1">
                <a:latin typeface="+mj-lt"/>
              </a:rPr>
              <a:t>department_master</a:t>
            </a:r>
            <a:r>
              <a:rPr lang="en-US" sz="1600" dirty="0">
                <a:latin typeface="+mj-lt"/>
              </a:rPr>
              <a:t> d </a:t>
            </a:r>
          </a:p>
          <a:p>
            <a:pPr>
              <a:defRPr/>
            </a:pPr>
            <a:r>
              <a:rPr lang="en-US" sz="1600" dirty="0">
                <a:latin typeface="+mj-lt"/>
              </a:rPr>
              <a:t>     	ON (</a:t>
            </a:r>
            <a:r>
              <a:rPr lang="en-US" sz="1600" dirty="0" err="1">
                <a:latin typeface="+mj-lt"/>
              </a:rPr>
              <a:t>s.dept_code</a:t>
            </a:r>
            <a:r>
              <a:rPr lang="en-US" sz="1600" dirty="0">
                <a:latin typeface="+mj-lt"/>
              </a:rPr>
              <a:t> = </a:t>
            </a:r>
            <a:r>
              <a:rPr lang="en-US" sz="1600" dirty="0" err="1">
                <a:latin typeface="+mj-lt"/>
              </a:rPr>
              <a:t>d.dept_code</a:t>
            </a:r>
            <a:r>
              <a:rPr lang="en-US" sz="1600" dirty="0">
                <a:latin typeface="+mj-lt"/>
              </a:rPr>
              <a:t>);</a:t>
            </a:r>
          </a:p>
        </p:txBody>
      </p:sp>
      <p:sp>
        <p:nvSpPr>
          <p:cNvPr id="12" name="AutoShape 4"/>
          <p:cNvSpPr>
            <a:spLocks noChangeArrowheads="1"/>
          </p:cNvSpPr>
          <p:nvPr/>
        </p:nvSpPr>
        <p:spPr bwMode="auto">
          <a:xfrm>
            <a:off x="609600" y="4598988"/>
            <a:ext cx="7132638"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dirty="0">
                <a:latin typeface="+mj-lt"/>
              </a:rPr>
              <a:t>     SELECT </a:t>
            </a:r>
            <a:r>
              <a:rPr lang="en-US" dirty="0" err="1">
                <a:latin typeface="+mj-lt"/>
              </a:rPr>
              <a:t>s.student_code</a:t>
            </a:r>
            <a:r>
              <a:rPr lang="en-US" dirty="0">
                <a:latin typeface="+mj-lt"/>
              </a:rPr>
              <a:t>, </a:t>
            </a:r>
            <a:r>
              <a:rPr lang="en-US" dirty="0" err="1">
                <a:latin typeface="+mj-lt"/>
              </a:rPr>
              <a:t>s.dept_code</a:t>
            </a:r>
            <a:r>
              <a:rPr lang="en-US" dirty="0">
                <a:latin typeface="+mj-lt"/>
              </a:rPr>
              <a:t>, </a:t>
            </a:r>
            <a:r>
              <a:rPr lang="en-US" dirty="0" err="1">
                <a:latin typeface="+mj-lt"/>
              </a:rPr>
              <a:t>d.dept_name</a:t>
            </a:r>
            <a:endParaRPr lang="en-US" dirty="0">
              <a:latin typeface="+mj-lt"/>
            </a:endParaRPr>
          </a:p>
          <a:p>
            <a:pPr>
              <a:defRPr/>
            </a:pPr>
            <a:r>
              <a:rPr lang="en-US" dirty="0">
                <a:latin typeface="+mj-lt"/>
              </a:rPr>
              <a:t>     	FROM </a:t>
            </a:r>
            <a:r>
              <a:rPr lang="en-US" dirty="0" err="1">
                <a:latin typeface="+mj-lt"/>
              </a:rPr>
              <a:t>student_master</a:t>
            </a:r>
            <a:r>
              <a:rPr lang="en-US" dirty="0">
                <a:latin typeface="+mj-lt"/>
              </a:rPr>
              <a:t> s</a:t>
            </a:r>
          </a:p>
          <a:p>
            <a:pPr>
              <a:defRPr/>
            </a:pPr>
            <a:r>
              <a:rPr lang="en-US" dirty="0">
                <a:latin typeface="+mj-lt"/>
              </a:rPr>
              <a:t>     	LEFT OUTER JOIN </a:t>
            </a:r>
            <a:r>
              <a:rPr lang="en-US" dirty="0" err="1">
                <a:latin typeface="+mj-lt"/>
              </a:rPr>
              <a:t>department_master</a:t>
            </a:r>
            <a:r>
              <a:rPr lang="en-US" dirty="0">
                <a:latin typeface="+mj-lt"/>
              </a:rPr>
              <a:t> d</a:t>
            </a:r>
          </a:p>
          <a:p>
            <a:pPr>
              <a:defRPr/>
            </a:pPr>
            <a:r>
              <a:rPr lang="en-US" dirty="0">
                <a:latin typeface="+mj-lt"/>
              </a:rPr>
              <a:t>    	ON (</a:t>
            </a:r>
            <a:r>
              <a:rPr lang="en-US" dirty="0" err="1">
                <a:latin typeface="+mj-lt"/>
              </a:rPr>
              <a:t>s.dept_code</a:t>
            </a:r>
            <a:r>
              <a:rPr lang="en-US" dirty="0">
                <a:latin typeface="+mj-lt"/>
              </a:rPr>
              <a:t> = </a:t>
            </a:r>
            <a:r>
              <a:rPr lang="en-US" dirty="0" err="1">
                <a:latin typeface="+mj-lt"/>
              </a:rPr>
              <a:t>d.dept_code</a:t>
            </a:r>
            <a:r>
              <a:rPr lang="en-US" dirty="0">
                <a:latin typeface="+mj-lt"/>
              </a:rPr>
              <a:t>);</a:t>
            </a:r>
          </a:p>
        </p:txBody>
      </p:sp>
    </p:spTree>
    <p:extLst>
      <p:ext uri="{BB962C8B-B14F-4D97-AF65-F5344CB8AC3E}">
        <p14:creationId xmlns:p14="http://schemas.microsoft.com/office/powerpoint/2010/main" val="3266993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en-US" altLang="en-US" dirty="0" smtClean="0"/>
              <a:t/>
            </a:r>
            <a:br>
              <a:rPr lang="en-US" altLang="en-US" dirty="0" smtClean="0"/>
            </a:br>
            <a:r>
              <a:rPr lang="en-US" altLang="en-US" dirty="0" smtClean="0"/>
              <a:t>LEFT, RIGHT &amp; FULL Outer Join - Example</a:t>
            </a:r>
          </a:p>
        </p:txBody>
      </p:sp>
      <p:sp>
        <p:nvSpPr>
          <p:cNvPr id="5" name="Content Placeholder 4"/>
          <p:cNvSpPr>
            <a:spLocks noGrp="1"/>
          </p:cNvSpPr>
          <p:nvPr>
            <p:ph idx="1"/>
          </p:nvPr>
        </p:nvSpPr>
        <p:spPr/>
        <p:txBody>
          <a:bodyPr/>
          <a:lstStyle/>
          <a:p>
            <a:pPr eaLnBrk="1" hangingPunct="1">
              <a:defRPr/>
            </a:pPr>
            <a:r>
              <a:rPr lang="en-US" dirty="0"/>
              <a:t>Example 3: Display student &amp; department details. Also those</a:t>
            </a:r>
          </a:p>
          <a:p>
            <a:pPr marL="0" indent="0" eaLnBrk="1" hangingPunct="1">
              <a:buFont typeface="Wingdings" panose="05000000000000000000" pitchFamily="2" charset="2"/>
              <a:buNone/>
              <a:defRPr/>
            </a:pPr>
            <a:r>
              <a:rPr lang="en-US" dirty="0"/>
              <a:t>departments who do have students and students who are not</a:t>
            </a:r>
          </a:p>
          <a:p>
            <a:pPr marL="0" indent="0" eaLnBrk="1" hangingPunct="1">
              <a:buFont typeface="Wingdings" panose="05000000000000000000" pitchFamily="2" charset="2"/>
              <a:buNone/>
              <a:defRPr/>
            </a:pPr>
            <a:r>
              <a:rPr lang="en-US" dirty="0"/>
              <a:t>assigned to any department</a:t>
            </a:r>
          </a:p>
          <a:p>
            <a:pPr eaLnBrk="1" hangingPunct="1">
              <a:defRPr/>
            </a:pPr>
            <a:endParaRPr lang="en-US" dirty="0"/>
          </a:p>
        </p:txBody>
      </p:sp>
      <p:sp>
        <p:nvSpPr>
          <p:cNvPr id="10" name="AutoShape 4"/>
          <p:cNvSpPr>
            <a:spLocks noChangeArrowheads="1"/>
          </p:cNvSpPr>
          <p:nvPr/>
        </p:nvSpPr>
        <p:spPr bwMode="auto">
          <a:xfrm>
            <a:off x="609600" y="2800350"/>
            <a:ext cx="7924800" cy="1600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dirty="0">
                <a:latin typeface="+mj-lt"/>
              </a:rPr>
              <a:t>     SELECT </a:t>
            </a:r>
            <a:r>
              <a:rPr lang="en-US" dirty="0" err="1">
                <a:latin typeface="+mj-lt"/>
              </a:rPr>
              <a:t>s.student_code,s.dept_code,d.dept_name</a:t>
            </a:r>
            <a:endParaRPr lang="en-US" dirty="0">
              <a:latin typeface="+mj-lt"/>
            </a:endParaRPr>
          </a:p>
          <a:p>
            <a:pPr>
              <a:defRPr/>
            </a:pPr>
            <a:r>
              <a:rPr lang="en-US" dirty="0">
                <a:latin typeface="+mj-lt"/>
              </a:rPr>
              <a:t>     	FROM </a:t>
            </a:r>
            <a:r>
              <a:rPr lang="en-US" dirty="0" err="1">
                <a:latin typeface="+mj-lt"/>
              </a:rPr>
              <a:t>student_master</a:t>
            </a:r>
            <a:r>
              <a:rPr lang="en-US" dirty="0">
                <a:latin typeface="+mj-lt"/>
              </a:rPr>
              <a:t> s</a:t>
            </a:r>
          </a:p>
          <a:p>
            <a:pPr>
              <a:defRPr/>
            </a:pPr>
            <a:r>
              <a:rPr lang="en-US" dirty="0">
                <a:latin typeface="+mj-lt"/>
              </a:rPr>
              <a:t>     	FULL OUTER JOIN </a:t>
            </a:r>
            <a:r>
              <a:rPr lang="en-US" dirty="0" err="1">
                <a:latin typeface="+mj-lt"/>
              </a:rPr>
              <a:t>department_master</a:t>
            </a:r>
            <a:r>
              <a:rPr lang="en-US" dirty="0">
                <a:latin typeface="+mj-lt"/>
              </a:rPr>
              <a:t> d</a:t>
            </a:r>
          </a:p>
          <a:p>
            <a:pPr>
              <a:defRPr/>
            </a:pPr>
            <a:r>
              <a:rPr lang="en-US" dirty="0">
                <a:latin typeface="+mj-lt"/>
              </a:rPr>
              <a:t>     	ON (</a:t>
            </a:r>
            <a:r>
              <a:rPr lang="en-US" dirty="0" err="1">
                <a:latin typeface="+mj-lt"/>
              </a:rPr>
              <a:t>s.dept_code</a:t>
            </a:r>
            <a:r>
              <a:rPr lang="en-US" dirty="0">
                <a:latin typeface="+mj-lt"/>
              </a:rPr>
              <a:t> = </a:t>
            </a:r>
            <a:r>
              <a:rPr lang="en-US" dirty="0" err="1">
                <a:latin typeface="+mj-lt"/>
              </a:rPr>
              <a:t>d.dept_code</a:t>
            </a:r>
            <a:r>
              <a:rPr lang="en-US" dirty="0">
                <a:latin typeface="+mj-lt"/>
              </a:rPr>
              <a:t> );</a:t>
            </a:r>
          </a:p>
        </p:txBody>
      </p:sp>
    </p:spTree>
    <p:extLst>
      <p:ext uri="{BB962C8B-B14F-4D97-AF65-F5344CB8AC3E}">
        <p14:creationId xmlns:p14="http://schemas.microsoft.com/office/powerpoint/2010/main" val="15520981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en-US" altLang="en-US" sz="1200" dirty="0" smtClean="0"/>
              <a:t/>
            </a:r>
            <a:br>
              <a:rPr lang="en-US" altLang="en-US" sz="1200" dirty="0" smtClean="0"/>
            </a:br>
            <a:r>
              <a:rPr lang="en-US" altLang="en-US" dirty="0" smtClean="0"/>
              <a:t>What is a </a:t>
            </a:r>
            <a:r>
              <a:rPr lang="en-US" altLang="en-US" dirty="0" err="1" smtClean="0"/>
              <a:t>SubQuery</a:t>
            </a:r>
            <a:r>
              <a:rPr lang="en-US" altLang="en-US" dirty="0" smtClean="0"/>
              <a:t>?</a:t>
            </a:r>
          </a:p>
        </p:txBody>
      </p:sp>
      <p:sp>
        <p:nvSpPr>
          <p:cNvPr id="40963" name="Content Placeholder 4"/>
          <p:cNvSpPr>
            <a:spLocks noGrp="1"/>
          </p:cNvSpPr>
          <p:nvPr>
            <p:ph idx="1"/>
          </p:nvPr>
        </p:nvSpPr>
        <p:spPr/>
        <p:txBody>
          <a:bodyPr/>
          <a:lstStyle/>
          <a:p>
            <a:pPr eaLnBrk="1" hangingPunct="1"/>
            <a:r>
              <a:rPr lang="en-US" altLang="en-US" smtClean="0"/>
              <a:t>A sub-query is a form of an SQL statement that appears inside another SQL statement. </a:t>
            </a:r>
          </a:p>
          <a:p>
            <a:pPr lvl="1" eaLnBrk="1" hangingPunct="1"/>
            <a:r>
              <a:rPr lang="en-US" altLang="en-US" smtClean="0"/>
              <a:t>It is also called as a “nested query”.</a:t>
            </a:r>
          </a:p>
          <a:p>
            <a:pPr eaLnBrk="1" hangingPunct="1"/>
            <a:r>
              <a:rPr lang="en-US" altLang="en-US" smtClean="0"/>
              <a:t>The statement, which contains the sub-query, is called the “parent statement”.</a:t>
            </a:r>
          </a:p>
          <a:p>
            <a:pPr eaLnBrk="1" hangingPunct="1"/>
            <a:r>
              <a:rPr lang="en-US" altLang="en-US" smtClean="0"/>
              <a:t>The “parent statement” uses the rows returned by the sub-query.</a:t>
            </a:r>
          </a:p>
          <a:p>
            <a:pPr eaLnBrk="1" hangingPunct="1"/>
            <a:endParaRPr lang="en-US" altLang="en-US" smtClean="0"/>
          </a:p>
        </p:txBody>
      </p:sp>
    </p:spTree>
    <p:extLst>
      <p:ext uri="{BB962C8B-B14F-4D97-AF65-F5344CB8AC3E}">
        <p14:creationId xmlns:p14="http://schemas.microsoft.com/office/powerpoint/2010/main" val="18072975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en-US" altLang="en-US" sz="1200" dirty="0" smtClean="0"/>
              <a:t/>
            </a:r>
            <a:br>
              <a:rPr lang="en-US" altLang="en-US" sz="1200" dirty="0" smtClean="0"/>
            </a:br>
            <a:r>
              <a:rPr lang="en-US" altLang="en-US" dirty="0" smtClean="0"/>
              <a:t>Subquery - Examples</a:t>
            </a:r>
          </a:p>
        </p:txBody>
      </p:sp>
      <p:sp>
        <p:nvSpPr>
          <p:cNvPr id="5" name="Content Placeholder 4"/>
          <p:cNvSpPr>
            <a:spLocks noGrp="1"/>
          </p:cNvSpPr>
          <p:nvPr>
            <p:ph idx="1"/>
          </p:nvPr>
        </p:nvSpPr>
        <p:spPr/>
        <p:txBody>
          <a:bodyPr/>
          <a:lstStyle/>
          <a:p>
            <a:pPr eaLnBrk="1" hangingPunct="1">
              <a:defRPr/>
            </a:pPr>
            <a:r>
              <a:rPr lang="en-US" dirty="0"/>
              <a:t>Example 1: To display name of students from “Mechanics”</a:t>
            </a:r>
          </a:p>
          <a:p>
            <a:pPr marL="0" indent="0" eaLnBrk="1" hangingPunct="1">
              <a:buFont typeface="Wingdings" panose="05000000000000000000" pitchFamily="2" charset="2"/>
              <a:buNone/>
              <a:defRPr/>
            </a:pPr>
            <a:r>
              <a:rPr lang="en-US" dirty="0" smtClean="0"/>
              <a:t>  department</a:t>
            </a:r>
            <a:r>
              <a:rPr lang="en-US" dirty="0"/>
              <a:t>.</a:t>
            </a:r>
          </a:p>
          <a:p>
            <a:pPr lvl="1" eaLnBrk="1" hangingPunct="1">
              <a:defRPr/>
            </a:pPr>
            <a:r>
              <a:rPr lang="en-US" dirty="0"/>
              <a:t>Method 1</a:t>
            </a:r>
            <a:r>
              <a:rPr lang="en-US" dirty="0" smtClean="0"/>
              <a:t>:</a:t>
            </a:r>
          </a:p>
          <a:p>
            <a:pPr lvl="1" eaLnBrk="1" hangingPunct="1">
              <a:defRPr/>
            </a:pPr>
            <a:endParaRPr lang="en-US" dirty="0"/>
          </a:p>
          <a:p>
            <a:pPr lvl="1" eaLnBrk="1" hangingPunct="1">
              <a:defRPr/>
            </a:pPr>
            <a:endParaRPr lang="en-US" dirty="0" smtClean="0"/>
          </a:p>
          <a:p>
            <a:pPr lvl="1" eaLnBrk="1" hangingPunct="1">
              <a:defRPr/>
            </a:pPr>
            <a:endParaRPr lang="en-US" dirty="0"/>
          </a:p>
          <a:p>
            <a:pPr lvl="1" eaLnBrk="1" hangingPunct="1">
              <a:defRPr/>
            </a:pPr>
            <a:endParaRPr lang="en-US" dirty="0" smtClean="0"/>
          </a:p>
          <a:p>
            <a:pPr lvl="1" eaLnBrk="1" hangingPunct="1">
              <a:defRPr/>
            </a:pPr>
            <a:r>
              <a:rPr lang="en-US" dirty="0" smtClean="0"/>
              <a:t>O/P : 40</a:t>
            </a:r>
          </a:p>
          <a:p>
            <a:pPr lvl="1" eaLnBrk="1" hangingPunct="1">
              <a:defRPr/>
            </a:pPr>
            <a:endParaRPr lang="en-US" dirty="0" smtClean="0"/>
          </a:p>
          <a:p>
            <a:pPr eaLnBrk="1" hangingPunct="1">
              <a:defRPr/>
            </a:pPr>
            <a:endParaRPr lang="en-US" dirty="0"/>
          </a:p>
        </p:txBody>
      </p:sp>
      <p:sp>
        <p:nvSpPr>
          <p:cNvPr id="11" name="AutoShape 4"/>
          <p:cNvSpPr>
            <a:spLocks noChangeArrowheads="1"/>
          </p:cNvSpPr>
          <p:nvPr/>
        </p:nvSpPr>
        <p:spPr bwMode="auto">
          <a:xfrm>
            <a:off x="685800" y="2667000"/>
            <a:ext cx="7848600" cy="93186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r>
              <a:rPr lang="en-US" dirty="0">
                <a:latin typeface="+mj-lt"/>
              </a:rPr>
              <a:t>   SELECT </a:t>
            </a:r>
            <a:r>
              <a:rPr lang="en-US" dirty="0" err="1">
                <a:latin typeface="+mj-lt"/>
              </a:rPr>
              <a:t>Dept_Code</a:t>
            </a:r>
            <a:r>
              <a:rPr lang="en-US" dirty="0">
                <a:latin typeface="+mj-lt"/>
              </a:rPr>
              <a:t> </a:t>
            </a:r>
          </a:p>
          <a:p>
            <a:pPr lvl="1">
              <a:defRPr/>
            </a:pPr>
            <a:r>
              <a:rPr lang="en-US" dirty="0">
                <a:latin typeface="+mj-lt"/>
              </a:rPr>
              <a:t>	FROM </a:t>
            </a:r>
            <a:r>
              <a:rPr lang="en-US" dirty="0" err="1">
                <a:latin typeface="+mj-lt"/>
              </a:rPr>
              <a:t>Department_Master</a:t>
            </a:r>
            <a:endParaRPr lang="en-US" dirty="0">
              <a:latin typeface="+mj-lt"/>
            </a:endParaRPr>
          </a:p>
          <a:p>
            <a:pPr lvl="1">
              <a:defRPr/>
            </a:pPr>
            <a:r>
              <a:rPr lang="en-US" dirty="0">
                <a:latin typeface="+mj-lt"/>
              </a:rPr>
              <a:t>   	WHERE </a:t>
            </a:r>
            <a:r>
              <a:rPr lang="en-US" dirty="0" err="1">
                <a:latin typeface="+mj-lt"/>
              </a:rPr>
              <a:t>Dept_name</a:t>
            </a:r>
            <a:r>
              <a:rPr lang="en-US" dirty="0">
                <a:latin typeface="+mj-lt"/>
              </a:rPr>
              <a:t> = 'Mechanics';</a:t>
            </a:r>
          </a:p>
        </p:txBody>
      </p:sp>
      <p:sp>
        <p:nvSpPr>
          <p:cNvPr id="12" name="AutoShape 5"/>
          <p:cNvSpPr>
            <a:spLocks noChangeArrowheads="1"/>
          </p:cNvSpPr>
          <p:nvPr/>
        </p:nvSpPr>
        <p:spPr bwMode="auto">
          <a:xfrm>
            <a:off x="685800" y="4476750"/>
            <a:ext cx="7848600" cy="126206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dirty="0">
                <a:latin typeface="+mj-lt"/>
              </a:rPr>
              <a:t>SELECT </a:t>
            </a:r>
            <a:r>
              <a:rPr lang="en-US" dirty="0" err="1">
                <a:latin typeface="+mj-lt"/>
              </a:rPr>
              <a:t>student_code,student_name</a:t>
            </a:r>
            <a:r>
              <a:rPr lang="en-US" dirty="0">
                <a:latin typeface="+mj-lt"/>
              </a:rPr>
              <a:t> </a:t>
            </a:r>
          </a:p>
          <a:p>
            <a:pPr lvl="1">
              <a:lnSpc>
                <a:spcPct val="135000"/>
              </a:lnSpc>
              <a:defRPr/>
            </a:pPr>
            <a:r>
              <a:rPr lang="en-US" dirty="0">
                <a:latin typeface="+mj-lt"/>
              </a:rPr>
              <a:t>FROM </a:t>
            </a:r>
            <a:r>
              <a:rPr lang="en-US" dirty="0" err="1">
                <a:latin typeface="+mj-lt"/>
              </a:rPr>
              <a:t>student_master</a:t>
            </a:r>
            <a:endParaRPr lang="en-US" dirty="0">
              <a:latin typeface="+mj-lt"/>
            </a:endParaRPr>
          </a:p>
          <a:p>
            <a:pPr lvl="1">
              <a:lnSpc>
                <a:spcPct val="135000"/>
              </a:lnSpc>
              <a:defRPr/>
            </a:pPr>
            <a:r>
              <a:rPr lang="en-US" dirty="0">
                <a:latin typeface="+mj-lt"/>
              </a:rPr>
              <a:t>WHERE </a:t>
            </a:r>
            <a:r>
              <a:rPr lang="en-US" dirty="0" err="1">
                <a:latin typeface="+mj-lt"/>
              </a:rPr>
              <a:t>dept_code</a:t>
            </a:r>
            <a:r>
              <a:rPr lang="en-US" dirty="0">
                <a:latin typeface="+mj-lt"/>
              </a:rPr>
              <a:t>=40;</a:t>
            </a:r>
          </a:p>
        </p:txBody>
      </p:sp>
    </p:spTree>
    <p:extLst>
      <p:ext uri="{BB962C8B-B14F-4D97-AF65-F5344CB8AC3E}">
        <p14:creationId xmlns:p14="http://schemas.microsoft.com/office/powerpoint/2010/main" val="2735688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4"/>
          <p:cNvSpPr>
            <a:spLocks noGrp="1"/>
          </p:cNvSpPr>
          <p:nvPr>
            <p:ph type="title"/>
          </p:nvPr>
        </p:nvSpPr>
        <p:spPr/>
        <p:txBody>
          <a:bodyPr/>
          <a:lstStyle/>
          <a:p>
            <a:pPr eaLnBrk="1" hangingPunct="1"/>
            <a:r>
              <a:rPr lang="en-US" altLang="en-US" sz="1200" dirty="0">
                <a:solidFill>
                  <a:srgbClr val="000000"/>
                </a:solidFill>
              </a:rPr>
              <a:t>4.1 DDL commands (CREATE, ALTER and DROP)</a:t>
            </a:r>
            <a:r>
              <a:rPr lang="en-US" altLang="en-US" sz="1200" dirty="0" smtClean="0"/>
              <a:t/>
            </a:r>
            <a:br>
              <a:rPr lang="en-US" altLang="en-US" sz="1200" dirty="0" smtClean="0"/>
            </a:br>
            <a:r>
              <a:rPr lang="en-US" altLang="en-US" dirty="0" smtClean="0"/>
              <a:t>ALTER Table  – MODIFY clause</a:t>
            </a:r>
          </a:p>
        </p:txBody>
      </p:sp>
      <p:sp>
        <p:nvSpPr>
          <p:cNvPr id="39939" name="Content Placeholder 5"/>
          <p:cNvSpPr>
            <a:spLocks noGrp="1"/>
          </p:cNvSpPr>
          <p:nvPr>
            <p:ph idx="1"/>
          </p:nvPr>
        </p:nvSpPr>
        <p:spPr/>
        <p:txBody>
          <a:bodyPr/>
          <a:lstStyle/>
          <a:p>
            <a:pPr eaLnBrk="1" hangingPunct="1"/>
            <a:r>
              <a:rPr lang="en-US" altLang="en-US" smtClean="0"/>
              <a:t>MODIFY clause:</a:t>
            </a:r>
          </a:p>
          <a:p>
            <a:pPr lvl="1" eaLnBrk="1" hangingPunct="1"/>
            <a:r>
              <a:rPr lang="en-US" altLang="en-US" smtClean="0"/>
              <a:t>The “Modify” keyword allows making modification to the existing columns of a table.</a:t>
            </a:r>
          </a:p>
          <a:p>
            <a:pPr lvl="2" eaLnBrk="1" hangingPunct="1"/>
            <a:r>
              <a:rPr lang="en-US" altLang="en-US" smtClean="0"/>
              <a:t>For Modifying the width of “sal” column, refer the following example:</a:t>
            </a:r>
          </a:p>
          <a:p>
            <a:pPr eaLnBrk="1" hangingPunct="1"/>
            <a:endParaRPr lang="en-US" altLang="en-US" smtClean="0"/>
          </a:p>
        </p:txBody>
      </p:sp>
      <p:sp>
        <p:nvSpPr>
          <p:cNvPr id="10" name="AutoShape 4"/>
          <p:cNvSpPr>
            <a:spLocks noChangeArrowheads="1"/>
          </p:cNvSpPr>
          <p:nvPr/>
        </p:nvSpPr>
        <p:spPr bwMode="auto">
          <a:xfrm>
            <a:off x="762000" y="3048000"/>
            <a:ext cx="4846638" cy="144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sz="1600">
                <a:latin typeface="+mj-lt"/>
              </a:rPr>
              <a:t>ALTER TABLE staff_master </a:t>
            </a:r>
          </a:p>
          <a:p>
            <a:pPr lvl="1">
              <a:lnSpc>
                <a:spcPct val="135000"/>
              </a:lnSpc>
              <a:defRPr/>
            </a:pPr>
            <a:r>
              <a:rPr lang="en-US" sz="1600">
                <a:latin typeface="+mj-lt"/>
              </a:rPr>
              <a:t>MODIFY (staff_sal number (12,2)  ) ;</a:t>
            </a:r>
          </a:p>
        </p:txBody>
      </p:sp>
    </p:spTree>
    <p:extLst>
      <p:ext uri="{BB962C8B-B14F-4D97-AF65-F5344CB8AC3E}">
        <p14:creationId xmlns:p14="http://schemas.microsoft.com/office/powerpoint/2010/main" val="25356989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en-US" altLang="en-US" sz="1200" dirty="0" smtClean="0"/>
              <a:t/>
            </a:r>
            <a:br>
              <a:rPr lang="en-US" altLang="en-US" sz="1200" dirty="0" smtClean="0"/>
            </a:br>
            <a:r>
              <a:rPr lang="en-US" altLang="en-US" dirty="0" smtClean="0"/>
              <a:t>Subquery - Examples</a:t>
            </a:r>
          </a:p>
        </p:txBody>
      </p:sp>
      <p:sp>
        <p:nvSpPr>
          <p:cNvPr id="43011" name="Content Placeholder 4"/>
          <p:cNvSpPr>
            <a:spLocks noGrp="1"/>
          </p:cNvSpPr>
          <p:nvPr>
            <p:ph idx="1"/>
          </p:nvPr>
        </p:nvSpPr>
        <p:spPr/>
        <p:txBody>
          <a:bodyPr/>
          <a:lstStyle/>
          <a:p>
            <a:pPr eaLnBrk="1" hangingPunct="1"/>
            <a:r>
              <a:rPr lang="en-US" altLang="en-US" smtClean="0"/>
              <a:t>Example 1 (contd.):</a:t>
            </a:r>
          </a:p>
          <a:p>
            <a:pPr lvl="1" eaLnBrk="1" hangingPunct="1"/>
            <a:r>
              <a:rPr lang="en-US" altLang="en-US" smtClean="0"/>
              <a:t>Method 2: Using sub-query</a:t>
            </a:r>
          </a:p>
          <a:p>
            <a:pPr eaLnBrk="1" hangingPunct="1"/>
            <a:endParaRPr lang="en-US" altLang="en-US" smtClean="0"/>
          </a:p>
        </p:txBody>
      </p:sp>
      <p:sp>
        <p:nvSpPr>
          <p:cNvPr id="10" name="AutoShape 4"/>
          <p:cNvSpPr>
            <a:spLocks noChangeArrowheads="1"/>
          </p:cNvSpPr>
          <p:nvPr/>
        </p:nvSpPr>
        <p:spPr bwMode="auto">
          <a:xfrm>
            <a:off x="685800" y="2438400"/>
            <a:ext cx="7848600" cy="178117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defRPr/>
            </a:pPr>
            <a:r>
              <a:rPr lang="en-US" dirty="0">
                <a:solidFill>
                  <a:schemeClr val="tx1"/>
                </a:solidFill>
                <a:latin typeface="+mj-lt"/>
              </a:rPr>
              <a:t>SELECT </a:t>
            </a:r>
            <a:r>
              <a:rPr lang="en-US" dirty="0" err="1">
                <a:solidFill>
                  <a:schemeClr val="tx1"/>
                </a:solidFill>
                <a:latin typeface="+mj-lt"/>
              </a:rPr>
              <a:t>student_code</a:t>
            </a:r>
            <a:r>
              <a:rPr lang="en-US" dirty="0">
                <a:solidFill>
                  <a:schemeClr val="tx1"/>
                </a:solidFill>
                <a:latin typeface="+mj-lt"/>
              </a:rPr>
              <a:t>, </a:t>
            </a:r>
            <a:r>
              <a:rPr lang="en-US" dirty="0" err="1">
                <a:solidFill>
                  <a:schemeClr val="tx1"/>
                </a:solidFill>
                <a:latin typeface="+mj-lt"/>
              </a:rPr>
              <a:t>student_name</a:t>
            </a:r>
            <a:endParaRPr lang="en-US" dirty="0">
              <a:solidFill>
                <a:schemeClr val="tx1"/>
              </a:solidFill>
              <a:latin typeface="+mj-lt"/>
            </a:endParaRPr>
          </a:p>
          <a:p>
            <a:pPr>
              <a:defRPr/>
            </a:pPr>
            <a:r>
              <a:rPr lang="en-US" dirty="0">
                <a:solidFill>
                  <a:schemeClr val="tx1"/>
                </a:solidFill>
                <a:latin typeface="+mj-lt"/>
              </a:rPr>
              <a:t>     		 FROM </a:t>
            </a:r>
            <a:r>
              <a:rPr lang="en-US" dirty="0" err="1">
                <a:solidFill>
                  <a:schemeClr val="tx1"/>
                </a:solidFill>
                <a:latin typeface="+mj-lt"/>
              </a:rPr>
              <a:t>student_master</a:t>
            </a:r>
            <a:endParaRPr lang="en-US" dirty="0">
              <a:solidFill>
                <a:schemeClr val="tx1"/>
              </a:solidFill>
              <a:latin typeface="+mj-lt"/>
            </a:endParaRPr>
          </a:p>
          <a:p>
            <a:pPr>
              <a:defRPr/>
            </a:pPr>
            <a:r>
              <a:rPr lang="en-US" dirty="0">
                <a:solidFill>
                  <a:schemeClr val="tx1"/>
                </a:solidFill>
                <a:latin typeface="+mj-lt"/>
              </a:rPr>
              <a:t>      		WHERE </a:t>
            </a:r>
            <a:r>
              <a:rPr lang="en-US" dirty="0" err="1">
                <a:solidFill>
                  <a:schemeClr val="tx1"/>
                </a:solidFill>
                <a:latin typeface="+mj-lt"/>
              </a:rPr>
              <a:t>dept_code</a:t>
            </a:r>
            <a:r>
              <a:rPr lang="en-US" dirty="0">
                <a:solidFill>
                  <a:schemeClr val="tx1"/>
                </a:solidFill>
                <a:latin typeface="+mj-lt"/>
              </a:rPr>
              <a:t> = (SELECT </a:t>
            </a:r>
            <a:r>
              <a:rPr lang="en-US" dirty="0" err="1">
                <a:solidFill>
                  <a:schemeClr val="tx1"/>
                </a:solidFill>
                <a:latin typeface="+mj-lt"/>
              </a:rPr>
              <a:t>dept_code</a:t>
            </a:r>
            <a:endParaRPr lang="en-US" dirty="0">
              <a:solidFill>
                <a:schemeClr val="tx1"/>
              </a:solidFill>
              <a:latin typeface="+mj-lt"/>
            </a:endParaRPr>
          </a:p>
          <a:p>
            <a:pPr>
              <a:defRPr/>
            </a:pPr>
            <a:r>
              <a:rPr lang="en-US" dirty="0">
                <a:solidFill>
                  <a:schemeClr val="tx1"/>
                </a:solidFill>
                <a:latin typeface="+mj-lt"/>
              </a:rPr>
              <a:t>			      FROM </a:t>
            </a:r>
            <a:r>
              <a:rPr lang="en-US" dirty="0" err="1">
                <a:solidFill>
                  <a:schemeClr val="tx1"/>
                </a:solidFill>
                <a:latin typeface="+mj-lt"/>
              </a:rPr>
              <a:t>department_master</a:t>
            </a:r>
            <a:endParaRPr lang="en-US" dirty="0">
              <a:solidFill>
                <a:schemeClr val="tx1"/>
              </a:solidFill>
              <a:latin typeface="+mj-lt"/>
            </a:endParaRPr>
          </a:p>
          <a:p>
            <a:pPr>
              <a:defRPr/>
            </a:pPr>
            <a:r>
              <a:rPr lang="en-US" dirty="0">
                <a:solidFill>
                  <a:schemeClr val="tx1"/>
                </a:solidFill>
                <a:latin typeface="+mj-lt"/>
              </a:rPr>
              <a:t>		                    WHERE </a:t>
            </a:r>
            <a:r>
              <a:rPr lang="en-US" dirty="0" err="1">
                <a:solidFill>
                  <a:schemeClr val="tx1"/>
                </a:solidFill>
                <a:latin typeface="+mj-lt"/>
              </a:rPr>
              <a:t>dept_name</a:t>
            </a:r>
            <a:r>
              <a:rPr lang="en-US" dirty="0">
                <a:solidFill>
                  <a:schemeClr val="tx1"/>
                </a:solidFill>
                <a:latin typeface="+mj-lt"/>
              </a:rPr>
              <a:t> = ’Mechanics’);</a:t>
            </a:r>
          </a:p>
        </p:txBody>
      </p:sp>
    </p:spTree>
    <p:extLst>
      <p:ext uri="{BB962C8B-B14F-4D97-AF65-F5344CB8AC3E}">
        <p14:creationId xmlns:p14="http://schemas.microsoft.com/office/powerpoint/2010/main" val="9674345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en-US" altLang="en-US" sz="1200" dirty="0" smtClean="0"/>
              <a:t/>
            </a:r>
            <a:br>
              <a:rPr lang="en-US" altLang="en-US" sz="1200" dirty="0" smtClean="0"/>
            </a:br>
            <a:r>
              <a:rPr lang="en-US" altLang="en-US" dirty="0" smtClean="0"/>
              <a:t>Where to use Subqueries?</a:t>
            </a:r>
          </a:p>
        </p:txBody>
      </p:sp>
      <p:sp>
        <p:nvSpPr>
          <p:cNvPr id="44035" name="Content Placeholder 4"/>
          <p:cNvSpPr>
            <a:spLocks noGrp="1"/>
          </p:cNvSpPr>
          <p:nvPr>
            <p:ph idx="1"/>
          </p:nvPr>
        </p:nvSpPr>
        <p:spPr/>
        <p:txBody>
          <a:bodyPr/>
          <a:lstStyle/>
          <a:p>
            <a:pPr eaLnBrk="1" hangingPunct="1"/>
            <a:r>
              <a:rPr lang="en-US" altLang="en-US" smtClean="0"/>
              <a:t>Subqueries can be used for the following purpose :</a:t>
            </a:r>
          </a:p>
          <a:p>
            <a:pPr lvl="1" eaLnBrk="1" hangingPunct="1"/>
            <a:r>
              <a:rPr lang="en-US" altLang="en-US" smtClean="0"/>
              <a:t>To insert records in a target table.</a:t>
            </a:r>
          </a:p>
          <a:p>
            <a:pPr lvl="1" eaLnBrk="1" hangingPunct="1"/>
            <a:r>
              <a:rPr lang="en-US" altLang="en-US" smtClean="0"/>
              <a:t>To create tables and insert records in the table created.</a:t>
            </a:r>
          </a:p>
          <a:p>
            <a:pPr lvl="1" eaLnBrk="1" hangingPunct="1"/>
            <a:r>
              <a:rPr lang="en-US" altLang="en-US" smtClean="0"/>
              <a:t>To update records in the target table.</a:t>
            </a:r>
          </a:p>
          <a:p>
            <a:pPr lvl="1" eaLnBrk="1" hangingPunct="1"/>
            <a:r>
              <a:rPr lang="en-US" altLang="en-US" smtClean="0"/>
              <a:t>To create views.</a:t>
            </a:r>
          </a:p>
          <a:p>
            <a:pPr lvl="1" eaLnBrk="1" hangingPunct="1"/>
            <a:r>
              <a:rPr lang="en-US" altLang="en-US" smtClean="0"/>
              <a:t>To provide values for conditions in the clauses, like WHERE, HAVING, IN, etc., which are used with SELECT, UPDATE and DELETE statements.</a:t>
            </a:r>
          </a:p>
          <a:p>
            <a:pPr eaLnBrk="1" hangingPunct="1"/>
            <a:endParaRPr lang="en-US" altLang="en-US" smtClean="0"/>
          </a:p>
        </p:txBody>
      </p:sp>
    </p:spTree>
    <p:extLst>
      <p:ext uri="{BB962C8B-B14F-4D97-AF65-F5344CB8AC3E}">
        <p14:creationId xmlns:p14="http://schemas.microsoft.com/office/powerpoint/2010/main" val="36506321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en-US" altLang="en-US" dirty="0" smtClean="0"/>
              <a:t/>
            </a:r>
            <a:br>
              <a:rPr lang="en-US" altLang="en-US" dirty="0" smtClean="0"/>
            </a:br>
            <a:r>
              <a:rPr lang="en-US" altLang="en-US" dirty="0" smtClean="0"/>
              <a:t>Comparison Operators for Subqueries</a:t>
            </a:r>
          </a:p>
        </p:txBody>
      </p:sp>
      <p:sp>
        <p:nvSpPr>
          <p:cNvPr id="45059" name="Content Placeholder 4"/>
          <p:cNvSpPr>
            <a:spLocks noGrp="1"/>
          </p:cNvSpPr>
          <p:nvPr>
            <p:ph idx="1"/>
          </p:nvPr>
        </p:nvSpPr>
        <p:spPr/>
        <p:txBody>
          <a:bodyPr/>
          <a:lstStyle/>
          <a:p>
            <a:pPr eaLnBrk="1" hangingPunct="1"/>
            <a:r>
              <a:rPr lang="en-US" altLang="en-US" smtClean="0"/>
              <a:t>Types of SubQueries</a:t>
            </a:r>
          </a:p>
          <a:p>
            <a:pPr lvl="1" eaLnBrk="1" hangingPunct="1"/>
            <a:r>
              <a:rPr lang="en-US" altLang="en-US" smtClean="0"/>
              <a:t>Single Row Subquery</a:t>
            </a:r>
          </a:p>
          <a:p>
            <a:pPr lvl="1" eaLnBrk="1" hangingPunct="1"/>
            <a:r>
              <a:rPr lang="en-US" altLang="en-US" smtClean="0"/>
              <a:t>Multiple Row Subquery.</a:t>
            </a:r>
          </a:p>
          <a:p>
            <a:pPr eaLnBrk="1" hangingPunct="1"/>
            <a:r>
              <a:rPr lang="en-US" altLang="en-US" smtClean="0"/>
              <a:t>Some comparison operators for subqueries:</a:t>
            </a:r>
          </a:p>
          <a:p>
            <a:pPr eaLnBrk="1" hangingPunct="1"/>
            <a:endParaRPr lang="en-US" altLang="en-US" smtClean="0"/>
          </a:p>
        </p:txBody>
      </p:sp>
      <p:graphicFrame>
        <p:nvGraphicFramePr>
          <p:cNvPr id="10" name="Group 48"/>
          <p:cNvGraphicFramePr>
            <a:graphicFrameLocks/>
          </p:cNvGraphicFramePr>
          <p:nvPr/>
        </p:nvGraphicFramePr>
        <p:xfrm>
          <a:off x="685800" y="3048000"/>
          <a:ext cx="7467600" cy="2382841"/>
        </p:xfrm>
        <a:graphic>
          <a:graphicData uri="http://schemas.openxmlformats.org/drawingml/2006/table">
            <a:tbl>
              <a:tblPr/>
              <a:tblGrid>
                <a:gridCol w="1676400"/>
                <a:gridCol w="5791200"/>
              </a:tblGrid>
              <a:tr h="37130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Operator</a:t>
                      </a:r>
                    </a:p>
                  </a:txBody>
                  <a:tcPr marT="45702" marB="45702"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Description</a:t>
                      </a:r>
                    </a:p>
                  </a:txBody>
                  <a:tcPr marT="45702" marB="45702"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72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IN</a:t>
                      </a:r>
                    </a:p>
                  </a:txBody>
                  <a:tcPr marT="45702" marB="45702"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Equals to any member of</a:t>
                      </a:r>
                    </a:p>
                  </a:txBody>
                  <a:tcPr marT="45702" marB="45702"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72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NOT IN</a:t>
                      </a:r>
                    </a:p>
                  </a:txBody>
                  <a:tcPr marT="45702" marB="45702"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Not equal to any member of</a:t>
                      </a:r>
                    </a:p>
                  </a:txBody>
                  <a:tcPr marT="45702" marB="45702"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4004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*ANY</a:t>
                      </a:r>
                    </a:p>
                  </a:txBody>
                  <a:tcPr marT="45702" marB="45702"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compare value to every value returned by sub-query using operator *</a:t>
                      </a:r>
                    </a:p>
                  </a:txBody>
                  <a:tcPr marT="45702" marB="45702"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4004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*ALL</a:t>
                      </a:r>
                    </a:p>
                  </a:txBody>
                  <a:tcPr marT="45702" marB="45702"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compare value to all values returned by sub-query using operator *</a:t>
                      </a:r>
                    </a:p>
                  </a:txBody>
                  <a:tcPr marT="45702" marB="45702"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619614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pPr eaLnBrk="1" hangingPunct="1"/>
            <a:r>
              <a:rPr lang="en-US" altLang="en-US" sz="1200" dirty="0">
                <a:solidFill>
                  <a:srgbClr val="000000"/>
                </a:solidFill>
              </a:rPr>
              <a:t>4.5 Select Query, Joins and subquery</a:t>
            </a:r>
            <a:r>
              <a:rPr lang="en-US" altLang="en-US" sz="1200" dirty="0" smtClean="0"/>
              <a:t/>
            </a:r>
            <a:br>
              <a:rPr lang="en-US" altLang="en-US" sz="1200" dirty="0" smtClean="0"/>
            </a:br>
            <a:r>
              <a:rPr lang="en-US" altLang="en-US" dirty="0" smtClean="0"/>
              <a:t>Using Comparison Operators - Examples</a:t>
            </a:r>
          </a:p>
        </p:txBody>
      </p:sp>
      <p:sp>
        <p:nvSpPr>
          <p:cNvPr id="5" name="Content Placeholder 4"/>
          <p:cNvSpPr>
            <a:spLocks noGrp="1"/>
          </p:cNvSpPr>
          <p:nvPr>
            <p:ph idx="1"/>
          </p:nvPr>
        </p:nvSpPr>
        <p:spPr/>
        <p:txBody>
          <a:bodyPr/>
          <a:lstStyle/>
          <a:p>
            <a:pPr eaLnBrk="1" hangingPunct="1">
              <a:defRPr/>
            </a:pPr>
            <a:r>
              <a:rPr lang="en-US" dirty="0"/>
              <a:t>Example 1: To display all staff details of who earn salary least</a:t>
            </a:r>
          </a:p>
          <a:p>
            <a:pPr marL="0" indent="0" eaLnBrk="1" hangingPunct="1">
              <a:buFont typeface="Wingdings" panose="05000000000000000000" pitchFamily="2" charset="2"/>
              <a:buNone/>
              <a:defRPr/>
            </a:pPr>
            <a:r>
              <a:rPr lang="en-US" dirty="0"/>
              <a:t>	salary</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r>
              <a:rPr lang="en-US" dirty="0"/>
              <a:t>Example 2: To display staff details who earn salary greater than</a:t>
            </a:r>
          </a:p>
          <a:p>
            <a:pPr marL="0" indent="0" eaLnBrk="1" hangingPunct="1">
              <a:buFont typeface="Wingdings" panose="05000000000000000000" pitchFamily="2" charset="2"/>
              <a:buNone/>
              <a:defRPr/>
            </a:pPr>
            <a:r>
              <a:rPr lang="en-US" dirty="0"/>
              <a:t>	average salary earned in </a:t>
            </a:r>
            <a:r>
              <a:rPr lang="en-US" dirty="0" err="1"/>
              <a:t>dept</a:t>
            </a:r>
            <a:r>
              <a:rPr lang="en-US" dirty="0"/>
              <a:t> 10</a:t>
            </a:r>
          </a:p>
          <a:p>
            <a:pPr eaLnBrk="1" hangingPunct="1">
              <a:defRPr/>
            </a:pPr>
            <a:endParaRPr lang="en-US" dirty="0"/>
          </a:p>
          <a:p>
            <a:pPr eaLnBrk="1" hangingPunct="1">
              <a:defRPr/>
            </a:pPr>
            <a:endParaRPr lang="en-US" dirty="0"/>
          </a:p>
          <a:p>
            <a:pPr eaLnBrk="1" hangingPunct="1">
              <a:defRPr/>
            </a:pPr>
            <a:endParaRPr lang="en-US" dirty="0"/>
          </a:p>
        </p:txBody>
      </p:sp>
      <p:sp>
        <p:nvSpPr>
          <p:cNvPr id="11" name="AutoShape 4"/>
          <p:cNvSpPr>
            <a:spLocks noChangeArrowheads="1"/>
          </p:cNvSpPr>
          <p:nvPr/>
        </p:nvSpPr>
        <p:spPr bwMode="auto">
          <a:xfrm>
            <a:off x="685800" y="2362200"/>
            <a:ext cx="7848600" cy="144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tabLst>
                <a:tab pos="2286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defRPr/>
            </a:pPr>
            <a:r>
              <a:rPr lang="en-US" sz="1600" dirty="0">
                <a:latin typeface="+mj-lt"/>
              </a:rPr>
              <a:t>    SELECT </a:t>
            </a:r>
            <a:r>
              <a:rPr lang="en-US" sz="1600" dirty="0" err="1">
                <a:latin typeface="+mj-lt"/>
              </a:rPr>
              <a:t>staff_name</a:t>
            </a:r>
            <a:r>
              <a:rPr lang="en-US" sz="1600" dirty="0">
                <a:latin typeface="+mj-lt"/>
              </a:rPr>
              <a:t>, </a:t>
            </a:r>
            <a:r>
              <a:rPr lang="en-US" sz="1600" dirty="0" err="1">
                <a:latin typeface="+mj-lt"/>
              </a:rPr>
              <a:t>staff_code</a:t>
            </a:r>
            <a:r>
              <a:rPr lang="en-US" sz="1600" dirty="0">
                <a:latin typeface="+mj-lt"/>
              </a:rPr>
              <a:t>, </a:t>
            </a:r>
            <a:r>
              <a:rPr lang="en-US" sz="1600" dirty="0" err="1">
                <a:latin typeface="+mj-lt"/>
              </a:rPr>
              <a:t>staff_sal</a:t>
            </a:r>
            <a:endParaRPr lang="en-US" sz="1600" dirty="0">
              <a:latin typeface="+mj-lt"/>
            </a:endParaRPr>
          </a:p>
          <a:p>
            <a:pPr>
              <a:tabLst>
                <a:tab pos="2286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defRPr/>
            </a:pPr>
            <a:r>
              <a:rPr lang="en-US" sz="1600" dirty="0">
                <a:latin typeface="+mj-lt"/>
              </a:rPr>
              <a:t>   	 	FROM </a:t>
            </a:r>
            <a:r>
              <a:rPr lang="en-US" sz="1600" dirty="0" err="1">
                <a:latin typeface="+mj-lt"/>
              </a:rPr>
              <a:t>staff_master</a:t>
            </a:r>
            <a:r>
              <a:rPr lang="en-US" sz="1600" dirty="0">
                <a:latin typeface="+mj-lt"/>
              </a:rPr>
              <a:t> 	</a:t>
            </a:r>
          </a:p>
          <a:p>
            <a:pPr>
              <a:tabLst>
                <a:tab pos="2286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defRPr/>
            </a:pPr>
            <a:r>
              <a:rPr lang="en-US" sz="1600" dirty="0">
                <a:latin typeface="+mj-lt"/>
              </a:rPr>
              <a:t>    		WHERE </a:t>
            </a:r>
            <a:r>
              <a:rPr lang="en-US" sz="1600" dirty="0" err="1">
                <a:latin typeface="+mj-lt"/>
              </a:rPr>
              <a:t>staff_sal</a:t>
            </a:r>
            <a:r>
              <a:rPr lang="en-US" sz="1600" dirty="0">
                <a:latin typeface="+mj-lt"/>
              </a:rPr>
              <a:t>  = (SELECT MIN(</a:t>
            </a:r>
            <a:r>
              <a:rPr lang="en-US" sz="1600" dirty="0" err="1">
                <a:latin typeface="+mj-lt"/>
              </a:rPr>
              <a:t>staff_sal</a:t>
            </a:r>
            <a:r>
              <a:rPr lang="en-US" sz="1600" dirty="0">
                <a:latin typeface="+mj-lt"/>
              </a:rPr>
              <a:t>) </a:t>
            </a:r>
          </a:p>
          <a:p>
            <a:pPr>
              <a:tabLst>
                <a:tab pos="2286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defRPr/>
            </a:pPr>
            <a:r>
              <a:rPr lang="en-US" sz="1600" dirty="0">
                <a:latin typeface="+mj-lt"/>
              </a:rPr>
              <a:t>												FROM </a:t>
            </a:r>
            <a:r>
              <a:rPr lang="en-US" sz="1600" dirty="0" err="1">
                <a:latin typeface="+mj-lt"/>
              </a:rPr>
              <a:t>staff_master</a:t>
            </a:r>
            <a:r>
              <a:rPr lang="en-US" sz="1600" dirty="0">
                <a:latin typeface="+mj-lt"/>
              </a:rPr>
              <a:t>) ;	</a:t>
            </a:r>
          </a:p>
        </p:txBody>
      </p:sp>
      <p:sp>
        <p:nvSpPr>
          <p:cNvPr id="12" name="AutoShape 5"/>
          <p:cNvSpPr>
            <a:spLocks noChangeArrowheads="1"/>
          </p:cNvSpPr>
          <p:nvPr/>
        </p:nvSpPr>
        <p:spPr bwMode="auto">
          <a:xfrm>
            <a:off x="685800" y="4933950"/>
            <a:ext cx="784860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tabLst>
                <a:tab pos="2286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defRPr/>
            </a:pPr>
            <a:r>
              <a:rPr lang="en-US" sz="1600" dirty="0">
                <a:latin typeface="+mj-lt"/>
              </a:rPr>
              <a:t>      SELECT </a:t>
            </a:r>
            <a:r>
              <a:rPr lang="en-US" sz="1600" dirty="0" err="1">
                <a:latin typeface="+mj-lt"/>
              </a:rPr>
              <a:t>staff_code,staff_sal</a:t>
            </a:r>
            <a:r>
              <a:rPr lang="en-US" sz="1600" dirty="0">
                <a:latin typeface="+mj-lt"/>
              </a:rPr>
              <a:t> </a:t>
            </a:r>
          </a:p>
          <a:p>
            <a:pPr>
              <a:tabLst>
                <a:tab pos="2286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defRPr/>
            </a:pPr>
            <a:r>
              <a:rPr lang="en-US" sz="1600" dirty="0">
                <a:latin typeface="+mj-lt"/>
              </a:rPr>
              <a:t>			FROM </a:t>
            </a:r>
            <a:r>
              <a:rPr lang="en-US" sz="1600" dirty="0" err="1">
                <a:latin typeface="+mj-lt"/>
              </a:rPr>
              <a:t>staff_master</a:t>
            </a:r>
            <a:endParaRPr lang="en-US" sz="1600" dirty="0">
              <a:latin typeface="+mj-lt"/>
            </a:endParaRPr>
          </a:p>
          <a:p>
            <a:pPr>
              <a:tabLst>
                <a:tab pos="2286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defRPr/>
            </a:pPr>
            <a:r>
              <a:rPr lang="en-US" sz="1600" dirty="0">
                <a:latin typeface="+mj-lt"/>
              </a:rPr>
              <a:t>      		WHERE </a:t>
            </a:r>
            <a:r>
              <a:rPr lang="en-US" sz="1600" dirty="0" err="1">
                <a:latin typeface="+mj-lt"/>
              </a:rPr>
              <a:t>staff_sal</a:t>
            </a:r>
            <a:r>
              <a:rPr lang="en-US" sz="1600" dirty="0">
                <a:latin typeface="+mj-lt"/>
              </a:rPr>
              <a:t> &gt; ANY(SELECT AVG(</a:t>
            </a:r>
            <a:r>
              <a:rPr lang="en-US" sz="1600" dirty="0" err="1">
                <a:latin typeface="+mj-lt"/>
              </a:rPr>
              <a:t>staff_sal</a:t>
            </a:r>
            <a:r>
              <a:rPr lang="en-US" sz="1600" dirty="0">
                <a:latin typeface="+mj-lt"/>
              </a:rPr>
              <a:t>) </a:t>
            </a:r>
          </a:p>
          <a:p>
            <a:pPr>
              <a:tabLst>
                <a:tab pos="2286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defRPr/>
            </a:pPr>
            <a:r>
              <a:rPr lang="en-US" sz="1600" dirty="0">
                <a:latin typeface="+mj-lt"/>
              </a:rPr>
              <a:t>      												FROM </a:t>
            </a:r>
            <a:r>
              <a:rPr lang="en-US" sz="1600" dirty="0" err="1">
                <a:latin typeface="+mj-lt"/>
              </a:rPr>
              <a:t>staff_master</a:t>
            </a:r>
            <a:r>
              <a:rPr lang="en-US" sz="1600" dirty="0">
                <a:latin typeface="+mj-lt"/>
              </a:rPr>
              <a:t>  GROUP BY </a:t>
            </a:r>
            <a:r>
              <a:rPr lang="en-US" sz="1600" dirty="0" err="1">
                <a:latin typeface="+mj-lt"/>
              </a:rPr>
              <a:t>dept_code</a:t>
            </a:r>
            <a:r>
              <a:rPr lang="en-US" sz="1600" dirty="0">
                <a:latin typeface="+mj-lt"/>
              </a:rPr>
              <a:t>);</a:t>
            </a:r>
          </a:p>
        </p:txBody>
      </p:sp>
    </p:spTree>
    <p:extLst>
      <p:ext uri="{BB962C8B-B14F-4D97-AF65-F5344CB8AC3E}">
        <p14:creationId xmlns:p14="http://schemas.microsoft.com/office/powerpoint/2010/main" val="32279207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53236362"/>
              </p:ext>
            </p:extLst>
          </p:nvPr>
        </p:nvGraphicFramePr>
        <p:xfrm>
          <a:off x="3703638" y="2268538"/>
          <a:ext cx="914400" cy="806450"/>
        </p:xfrm>
        <a:graphic>
          <a:graphicData uri="http://schemas.openxmlformats.org/presentationml/2006/ole">
            <mc:AlternateContent xmlns:mc="http://schemas.openxmlformats.org/markup-compatibility/2006">
              <mc:Choice xmlns:v="urn:schemas-microsoft-com:vml" Requires="v">
                <p:oleObj spid="_x0000_s2057" name="Document" showAsIcon="1" r:id="rId4" imgW="914400" imgH="806400" progId="Word.Document.12">
                  <p:embed/>
                </p:oleObj>
              </mc:Choice>
              <mc:Fallback>
                <p:oleObj name="Document" showAsIcon="1" r:id="rId4" imgW="914400" imgH="806400" progId="Word.Document.12">
                  <p:embed/>
                  <p:pic>
                    <p:nvPicPr>
                      <p:cNvPr id="0" name=""/>
                      <p:cNvPicPr/>
                      <p:nvPr/>
                    </p:nvPicPr>
                    <p:blipFill>
                      <a:blip r:embed="rId5"/>
                      <a:stretch>
                        <a:fillRect/>
                      </a:stretch>
                    </p:blipFill>
                    <p:spPr>
                      <a:xfrm>
                        <a:off x="3703638" y="2268538"/>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1871115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have learnt about:</a:t>
            </a:r>
          </a:p>
          <a:p>
            <a:pPr lvl="1">
              <a:defRPr/>
            </a:pPr>
            <a:r>
              <a:rPr lang="en-US" altLang="en-US" sz="1800" dirty="0">
                <a:solidFill>
                  <a:srgbClr val="000000"/>
                </a:solidFill>
              </a:rPr>
              <a:t>DDL commands (CREATE, ALTER and DROP)</a:t>
            </a:r>
          </a:p>
          <a:p>
            <a:pPr lvl="1">
              <a:defRPr/>
            </a:pPr>
            <a:r>
              <a:rPr lang="en-US" altLang="en-US" sz="1800" dirty="0">
                <a:solidFill>
                  <a:srgbClr val="000000"/>
                </a:solidFill>
              </a:rPr>
              <a:t>Constraints </a:t>
            </a:r>
          </a:p>
          <a:p>
            <a:pPr lvl="1">
              <a:defRPr/>
            </a:pPr>
            <a:r>
              <a:rPr lang="en-US" altLang="en-US" sz="1800" dirty="0">
                <a:solidFill>
                  <a:srgbClr val="000000"/>
                </a:solidFill>
              </a:rPr>
              <a:t>Sequence</a:t>
            </a:r>
          </a:p>
          <a:p>
            <a:pPr lvl="1">
              <a:defRPr/>
            </a:pPr>
            <a:r>
              <a:rPr lang="en-US" altLang="en-US" sz="1800" dirty="0">
                <a:solidFill>
                  <a:srgbClr val="000000"/>
                </a:solidFill>
              </a:rPr>
              <a:t>DML command (Insert, Update, Delete)</a:t>
            </a:r>
          </a:p>
          <a:p>
            <a:pPr lvl="1">
              <a:defRPr/>
            </a:pPr>
            <a:r>
              <a:rPr lang="en-US" altLang="en-US" sz="1800" dirty="0">
                <a:solidFill>
                  <a:srgbClr val="000000"/>
                </a:solidFill>
              </a:rPr>
              <a:t>Select Query, Joins and subquery</a:t>
            </a:r>
          </a:p>
          <a:p>
            <a:pPr lvl="2"/>
            <a:endParaRPr lang="en-US" dirty="0"/>
          </a:p>
          <a:p>
            <a:endParaRPr lang="en-US" dirty="0"/>
          </a:p>
        </p:txBody>
      </p:sp>
    </p:spTree>
    <p:extLst>
      <p:ext uri="{BB962C8B-B14F-4D97-AF65-F5344CB8AC3E}">
        <p14:creationId xmlns:p14="http://schemas.microsoft.com/office/powerpoint/2010/main" val="37210727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a:t>
            </a:r>
          </a:p>
        </p:txBody>
      </p:sp>
      <p:sp>
        <p:nvSpPr>
          <p:cNvPr id="3" name="Content Placeholder 2"/>
          <p:cNvSpPr>
            <a:spLocks noGrp="1"/>
          </p:cNvSpPr>
          <p:nvPr>
            <p:ph idx="1"/>
          </p:nvPr>
        </p:nvSpPr>
        <p:spPr/>
        <p:txBody>
          <a:bodyPr/>
          <a:lstStyle/>
          <a:p>
            <a:pPr eaLnBrk="1" hangingPunct="1"/>
            <a:r>
              <a:rPr lang="en-US" altLang="en-US" dirty="0"/>
              <a:t>Question 1: If a sub-query returns multiple values, then the valid </a:t>
            </a:r>
            <a:br>
              <a:rPr lang="en-US" altLang="en-US" dirty="0"/>
            </a:br>
            <a:r>
              <a:rPr lang="en-US" altLang="en-US" dirty="0"/>
              <a:t>operators is/are ___.</a:t>
            </a:r>
          </a:p>
          <a:p>
            <a:pPr lvl="1" eaLnBrk="1" hangingPunct="1"/>
            <a:r>
              <a:rPr lang="en-US" altLang="en-US" dirty="0"/>
              <a:t>Option 1: =</a:t>
            </a:r>
          </a:p>
          <a:p>
            <a:pPr lvl="1" eaLnBrk="1" hangingPunct="1"/>
            <a:r>
              <a:rPr lang="en-US" altLang="en-US" dirty="0"/>
              <a:t>Option 2: IN</a:t>
            </a:r>
          </a:p>
          <a:p>
            <a:pPr lvl="1" eaLnBrk="1" hangingPunct="1"/>
            <a:r>
              <a:rPr lang="en-US" altLang="en-US" dirty="0"/>
              <a:t>Option 3: &gt;</a:t>
            </a:r>
          </a:p>
          <a:p>
            <a:pPr lvl="1" eaLnBrk="1" hangingPunct="1"/>
            <a:r>
              <a:rPr lang="en-US" altLang="en-US" dirty="0"/>
              <a:t>Option 4: Any</a:t>
            </a:r>
          </a:p>
          <a:p>
            <a:endParaRPr lang="en-US" dirty="0"/>
          </a:p>
          <a:p>
            <a:pPr eaLnBrk="1" hangingPunct="1"/>
            <a:r>
              <a:rPr lang="en-US" altLang="en-US" dirty="0"/>
              <a:t>Question 2: A sub-query can be used for creating and inserting records.</a:t>
            </a:r>
          </a:p>
          <a:p>
            <a:pPr lvl="1" eaLnBrk="1" hangingPunct="1"/>
            <a:r>
              <a:rPr lang="en-US" altLang="en-US" dirty="0"/>
              <a:t>True / False</a:t>
            </a:r>
          </a:p>
          <a:p>
            <a:endParaRPr lang="en-US" dirty="0"/>
          </a:p>
          <a:p>
            <a:endParaRPr lang="en-US" dirty="0"/>
          </a:p>
        </p:txBody>
      </p:sp>
    </p:spTree>
    <p:extLst>
      <p:ext uri="{BB962C8B-B14F-4D97-AF65-F5344CB8AC3E}">
        <p14:creationId xmlns:p14="http://schemas.microsoft.com/office/powerpoint/2010/main" val="8933393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a:t>
            </a:r>
          </a:p>
        </p:txBody>
      </p:sp>
      <p:sp>
        <p:nvSpPr>
          <p:cNvPr id="3" name="Content Placeholder 2"/>
          <p:cNvSpPr>
            <a:spLocks noGrp="1"/>
          </p:cNvSpPr>
          <p:nvPr>
            <p:ph idx="1"/>
          </p:nvPr>
        </p:nvSpPr>
        <p:spPr/>
        <p:txBody>
          <a:bodyPr/>
          <a:lstStyle/>
          <a:p>
            <a:pPr eaLnBrk="1" hangingPunct="1"/>
            <a:r>
              <a:rPr lang="en-US" altLang="en-US" dirty="0"/>
              <a:t>Question 3 : Inserting rows in a table emp1 from another table can be done using ___.</a:t>
            </a:r>
          </a:p>
          <a:p>
            <a:pPr lvl="1" eaLnBrk="1" hangingPunct="1"/>
            <a:r>
              <a:rPr lang="en-US" altLang="en-US" dirty="0"/>
              <a:t>Option 1: insert into emp1(t1) as select </a:t>
            </a:r>
            <a:r>
              <a:rPr lang="en-US" altLang="en-US" dirty="0" err="1"/>
              <a:t>empno</a:t>
            </a:r>
            <a:r>
              <a:rPr lang="en-US" altLang="en-US" dirty="0"/>
              <a:t> from </a:t>
            </a:r>
            <a:r>
              <a:rPr lang="en-US" altLang="en-US" dirty="0" err="1"/>
              <a:t>emp</a:t>
            </a:r>
            <a:endParaRPr lang="en-US" altLang="en-US" dirty="0"/>
          </a:p>
          <a:p>
            <a:pPr lvl="1" eaLnBrk="1" hangingPunct="1"/>
            <a:r>
              <a:rPr lang="en-US" altLang="en-US" dirty="0"/>
              <a:t>Option 2: insert into emp1(t1)  select </a:t>
            </a:r>
            <a:r>
              <a:rPr lang="en-US" altLang="en-US" dirty="0" err="1"/>
              <a:t>empno</a:t>
            </a:r>
            <a:r>
              <a:rPr lang="en-US" altLang="en-US" dirty="0"/>
              <a:t> from </a:t>
            </a:r>
            <a:r>
              <a:rPr lang="en-US" altLang="en-US" dirty="0" err="1"/>
              <a:t>emp</a:t>
            </a:r>
            <a:endParaRPr lang="en-US" altLang="en-US" dirty="0"/>
          </a:p>
          <a:p>
            <a:pPr lvl="1" eaLnBrk="1" hangingPunct="1"/>
            <a:r>
              <a:rPr lang="en-US" altLang="en-US" dirty="0"/>
              <a:t>Option 3: insert into emp1(t1) as select * from </a:t>
            </a:r>
            <a:r>
              <a:rPr lang="en-US" altLang="en-US" dirty="0" err="1"/>
              <a:t>emp</a:t>
            </a:r>
            <a:endParaRPr lang="en-US" altLang="en-US" dirty="0"/>
          </a:p>
          <a:p>
            <a:endParaRPr lang="en-US" dirty="0"/>
          </a:p>
          <a:p>
            <a:pPr eaLnBrk="1" hangingPunct="1"/>
            <a:r>
              <a:rPr lang="en-US" altLang="en-US" dirty="0"/>
              <a:t>Question 4: Both TRUNCATE statement and DELETE without condition removes the entire date from a table</a:t>
            </a:r>
          </a:p>
          <a:p>
            <a:pPr lvl="1" eaLnBrk="1" hangingPunct="1"/>
            <a:r>
              <a:rPr lang="en-US" altLang="en-US" dirty="0"/>
              <a:t>True/False</a:t>
            </a:r>
          </a:p>
          <a:p>
            <a:endParaRPr lang="en-US" dirty="0"/>
          </a:p>
        </p:txBody>
      </p:sp>
    </p:spTree>
    <p:extLst>
      <p:ext uri="{BB962C8B-B14F-4D97-AF65-F5344CB8AC3E}">
        <p14:creationId xmlns:p14="http://schemas.microsoft.com/office/powerpoint/2010/main" val="26950226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a:t>
            </a:r>
          </a:p>
        </p:txBody>
      </p:sp>
      <p:sp>
        <p:nvSpPr>
          <p:cNvPr id="3" name="Content Placeholder 2"/>
          <p:cNvSpPr>
            <a:spLocks noGrp="1"/>
          </p:cNvSpPr>
          <p:nvPr>
            <p:ph idx="1"/>
          </p:nvPr>
        </p:nvSpPr>
        <p:spPr/>
        <p:txBody>
          <a:bodyPr/>
          <a:lstStyle/>
          <a:p>
            <a:pPr>
              <a:buClrTx/>
            </a:pPr>
            <a:r>
              <a:rPr lang="en-US" altLang="en-US" dirty="0"/>
              <a:t>Question 5 :  ____________ join </a:t>
            </a:r>
            <a:r>
              <a:rPr lang="en-US" dirty="0">
                <a:solidFill>
                  <a:schemeClr val="tx1"/>
                </a:solidFill>
              </a:rPr>
              <a:t>is based on any other operator other than equality</a:t>
            </a:r>
          </a:p>
          <a:p>
            <a:endParaRPr lang="en-US" dirty="0"/>
          </a:p>
          <a:p>
            <a:pPr eaLnBrk="1" hangingPunct="1"/>
            <a:r>
              <a:rPr lang="en-US" altLang="en-US" dirty="0"/>
              <a:t>Question 6: _____________ join j</a:t>
            </a:r>
            <a:r>
              <a:rPr lang="en-US" dirty="0">
                <a:solidFill>
                  <a:schemeClr val="tx1"/>
                </a:solidFill>
              </a:rPr>
              <a:t>oins the table to itself</a:t>
            </a:r>
          </a:p>
          <a:p>
            <a:pPr eaLnBrk="1" hangingPunct="1"/>
            <a:endParaRPr lang="en-US" dirty="0"/>
          </a:p>
          <a:p>
            <a:pPr eaLnBrk="1" hangingPunct="1"/>
            <a:r>
              <a:rPr lang="en-US" altLang="en-US" dirty="0"/>
              <a:t>Question 7: ________ join </a:t>
            </a:r>
            <a:r>
              <a:rPr lang="en-US" dirty="0">
                <a:solidFill>
                  <a:schemeClr val="tx1"/>
                </a:solidFill>
              </a:rPr>
              <a:t>includes a “+” operator along with equality operator</a:t>
            </a:r>
          </a:p>
          <a:p>
            <a:endParaRPr lang="en-US" dirty="0"/>
          </a:p>
        </p:txBody>
      </p:sp>
    </p:spTree>
    <p:extLst>
      <p:ext uri="{BB962C8B-B14F-4D97-AF65-F5344CB8AC3E}">
        <p14:creationId xmlns:p14="http://schemas.microsoft.com/office/powerpoint/2010/main" val="2937676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4"/>
          <p:cNvSpPr>
            <a:spLocks noGrp="1"/>
          </p:cNvSpPr>
          <p:nvPr>
            <p:ph type="title"/>
          </p:nvPr>
        </p:nvSpPr>
        <p:spPr/>
        <p:txBody>
          <a:bodyPr/>
          <a:lstStyle/>
          <a:p>
            <a:pPr eaLnBrk="1" hangingPunct="1"/>
            <a:r>
              <a:rPr lang="en-US" altLang="en-US" sz="1200" dirty="0">
                <a:solidFill>
                  <a:srgbClr val="000000"/>
                </a:solidFill>
              </a:rPr>
              <a:t>4.1 DDL commands (CREATE, ALTER and DROP)</a:t>
            </a:r>
            <a:r>
              <a:rPr lang="en-US" altLang="en-US" sz="1200" dirty="0" smtClean="0"/>
              <a:t> </a:t>
            </a:r>
            <a:br>
              <a:rPr lang="en-US" altLang="en-US" sz="1200" dirty="0" smtClean="0"/>
            </a:br>
            <a:r>
              <a:rPr lang="en-US" altLang="en-US" dirty="0" smtClean="0"/>
              <a:t>ALTER Table – Enable | Disable clause</a:t>
            </a:r>
          </a:p>
        </p:txBody>
      </p:sp>
      <p:sp>
        <p:nvSpPr>
          <p:cNvPr id="40963" name="Content Placeholder 5"/>
          <p:cNvSpPr>
            <a:spLocks noGrp="1"/>
          </p:cNvSpPr>
          <p:nvPr>
            <p:ph idx="1"/>
          </p:nvPr>
        </p:nvSpPr>
        <p:spPr/>
        <p:txBody>
          <a:bodyPr/>
          <a:lstStyle/>
          <a:p>
            <a:pPr eaLnBrk="1" hangingPunct="1"/>
            <a:r>
              <a:rPr lang="en-US" altLang="en-US" smtClean="0"/>
              <a:t>ENABLE | DISABLE Clause:</a:t>
            </a:r>
          </a:p>
          <a:p>
            <a:pPr lvl="1" eaLnBrk="1" hangingPunct="1"/>
            <a:r>
              <a:rPr lang="en-US" altLang="en-US" smtClean="0"/>
              <a:t>The ENABLE | DISABLE clause allows constraints to be enabled or disabled according to the user choice without removing them from a table.</a:t>
            </a:r>
          </a:p>
          <a:p>
            <a:pPr lvl="1" eaLnBrk="1" hangingPunct="1"/>
            <a:r>
              <a:rPr lang="en-US" altLang="en-US" smtClean="0"/>
              <a:t>Refer the following example:</a:t>
            </a:r>
          </a:p>
          <a:p>
            <a:pPr eaLnBrk="1" hangingPunct="1"/>
            <a:endParaRPr lang="en-US" altLang="en-US" smtClean="0"/>
          </a:p>
        </p:txBody>
      </p:sp>
      <p:sp>
        <p:nvSpPr>
          <p:cNvPr id="10" name="AutoShape 4"/>
          <p:cNvSpPr>
            <a:spLocks noChangeArrowheads="1"/>
          </p:cNvSpPr>
          <p:nvPr/>
        </p:nvSpPr>
        <p:spPr bwMode="auto">
          <a:xfrm>
            <a:off x="762000" y="3124200"/>
            <a:ext cx="7680325" cy="73183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a:solidFill>
                  <a:schemeClr val="tx1"/>
                </a:solidFill>
                <a:latin typeface="+mj-lt"/>
              </a:rPr>
              <a:t>ALTER TABLE staff_master DISABLE CONSTRAINT SYS_C000934;	</a:t>
            </a:r>
          </a:p>
        </p:txBody>
      </p:sp>
    </p:spTree>
    <p:extLst>
      <p:ext uri="{BB962C8B-B14F-4D97-AF65-F5344CB8AC3E}">
        <p14:creationId xmlns:p14="http://schemas.microsoft.com/office/powerpoint/2010/main" val="870596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
          <p:cNvSpPr>
            <a:spLocks noGrp="1"/>
          </p:cNvSpPr>
          <p:nvPr>
            <p:ph type="title"/>
          </p:nvPr>
        </p:nvSpPr>
        <p:spPr/>
        <p:txBody>
          <a:bodyPr/>
          <a:lstStyle/>
          <a:p>
            <a:pPr eaLnBrk="1" hangingPunct="1"/>
            <a:r>
              <a:rPr lang="en-US" altLang="en-US" sz="1200" dirty="0">
                <a:solidFill>
                  <a:srgbClr val="000000"/>
                </a:solidFill>
              </a:rPr>
              <a:t>4.1 DDL commands (CREATE, ALTER and DROP)</a:t>
            </a:r>
            <a:r>
              <a:rPr lang="en-US" altLang="en-US" sz="1200" dirty="0" smtClean="0"/>
              <a:t/>
            </a:r>
            <a:br>
              <a:rPr lang="en-US" altLang="en-US" sz="1200" dirty="0" smtClean="0"/>
            </a:br>
            <a:r>
              <a:rPr lang="en-US" altLang="en-US" dirty="0" smtClean="0"/>
              <a:t>ALTER Table – DROP clause</a:t>
            </a:r>
          </a:p>
        </p:txBody>
      </p:sp>
      <p:sp>
        <p:nvSpPr>
          <p:cNvPr id="41987" name="Content Placeholder 5"/>
          <p:cNvSpPr>
            <a:spLocks noGrp="1"/>
          </p:cNvSpPr>
          <p:nvPr>
            <p:ph idx="1"/>
          </p:nvPr>
        </p:nvSpPr>
        <p:spPr/>
        <p:txBody>
          <a:bodyPr/>
          <a:lstStyle/>
          <a:p>
            <a:pPr eaLnBrk="1" hangingPunct="1"/>
            <a:r>
              <a:rPr lang="en-US" altLang="en-US" smtClean="0"/>
              <a:t>The DROP clause is used to remove constraints from a table.</a:t>
            </a:r>
          </a:p>
          <a:p>
            <a:pPr lvl="1" eaLnBrk="1" hangingPunct="1"/>
            <a:r>
              <a:rPr lang="en-US" altLang="en-US" smtClean="0"/>
              <a:t>For Dropping the FOREIGN KEY constraint on “department”, refer the following example:</a:t>
            </a:r>
          </a:p>
          <a:p>
            <a:pPr eaLnBrk="1" hangingPunct="1"/>
            <a:endParaRPr lang="en-US" altLang="en-US" smtClean="0"/>
          </a:p>
        </p:txBody>
      </p:sp>
      <p:sp>
        <p:nvSpPr>
          <p:cNvPr id="10" name="AutoShape 4"/>
          <p:cNvSpPr>
            <a:spLocks noChangeArrowheads="1"/>
          </p:cNvSpPr>
          <p:nvPr/>
        </p:nvSpPr>
        <p:spPr bwMode="auto">
          <a:xfrm>
            <a:off x="762000" y="2667000"/>
            <a:ext cx="4479925"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sz="1600">
                <a:latin typeface="+mj-lt"/>
              </a:rPr>
              <a:t>       ALTER TABLE  student_master</a:t>
            </a:r>
          </a:p>
          <a:p>
            <a:pPr>
              <a:defRPr/>
            </a:pPr>
            <a:r>
              <a:rPr lang="en-US" sz="1600">
                <a:latin typeface="+mj-lt"/>
              </a:rPr>
              <a:t>       DROP CONSTRAINT  stu_dept_fk ;</a:t>
            </a:r>
          </a:p>
        </p:txBody>
      </p:sp>
    </p:spTree>
    <p:extLst>
      <p:ext uri="{BB962C8B-B14F-4D97-AF65-F5344CB8AC3E}">
        <p14:creationId xmlns:p14="http://schemas.microsoft.com/office/powerpoint/2010/main" val="25737671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D7665F-8C87-49F1-94B0-6D13FB5E127F}"/>
</file>

<file path=customXml/itemProps2.xml><?xml version="1.0" encoding="utf-8"?>
<ds:datastoreItem xmlns:ds="http://schemas.openxmlformats.org/officeDocument/2006/customXml" ds:itemID="{0FD8CBBF-7B7C-425C-80A7-EE0828028292}"/>
</file>

<file path=customXml/itemProps3.xml><?xml version="1.0" encoding="utf-8"?>
<ds:datastoreItem xmlns:ds="http://schemas.openxmlformats.org/officeDocument/2006/customXml" ds:itemID="{AE2B9D67-BDEA-44A2-A4EE-081894436ECC}"/>
</file>

<file path=docProps/app.xml><?xml version="1.0" encoding="utf-8"?>
<Properties xmlns="http://schemas.openxmlformats.org/officeDocument/2006/extended-properties" xmlns:vt="http://schemas.openxmlformats.org/officeDocument/2006/docPropsVTypes">
  <Template/>
  <TotalTime>7289</TotalTime>
  <Words>8690</Words>
  <Application>Microsoft Office PowerPoint</Application>
  <PresentationFormat>On-screen Show (4:3)</PresentationFormat>
  <Paragraphs>1210</Paragraphs>
  <Slides>78</Slides>
  <Notes>78</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78</vt:i4>
      </vt:variant>
    </vt:vector>
  </HeadingPairs>
  <TitlesOfParts>
    <vt:vector size="88" baseType="lpstr">
      <vt:lpstr>Candara</vt:lpstr>
      <vt:lpstr>Arial</vt:lpstr>
      <vt:lpstr>Trebuchet MS</vt:lpstr>
      <vt:lpstr>Wingdings</vt:lpstr>
      <vt:lpstr>Helvetica Light</vt:lpstr>
      <vt:lpstr>Calibri</vt:lpstr>
      <vt:lpstr>MS PGothic</vt:lpstr>
      <vt:lpstr>2_Corporate Presentation Template (4x3 - Normal)</vt:lpstr>
      <vt:lpstr>think-cell Slide</vt:lpstr>
      <vt:lpstr>Document</vt:lpstr>
      <vt:lpstr>DBMS Concepts and SQL </vt:lpstr>
      <vt:lpstr>Lesson Objectives</vt:lpstr>
      <vt:lpstr>4.1 DDL commands (CREATE, ALTER and DROP) Table </vt:lpstr>
      <vt:lpstr>4.1 DDL commands (CREATE, ALTER and DROP) ALTER Table </vt:lpstr>
      <vt:lpstr>4.1 DDL commands (CREATE, ALTER and DROP)   ALTER Table – Add clause </vt:lpstr>
      <vt:lpstr>4.1 DDL commands (CREATE, ALTER and DROP) ALTER Table – Add clause </vt:lpstr>
      <vt:lpstr>4.1 DDL commands (CREATE, ALTER and DROP) ALTER Table  – MODIFY clause</vt:lpstr>
      <vt:lpstr>4.1 DDL commands (CREATE, ALTER and DROP)  ALTER Table – Enable | Disable clause</vt:lpstr>
      <vt:lpstr>4.1 DDL commands (CREATE, ALTER and DROP) ALTER Table – DROP clause</vt:lpstr>
      <vt:lpstr>4.1 DDL commands (CREATE, ALTER and DROP) Dropping Column</vt:lpstr>
      <vt:lpstr>4.1 DDL commands (CREATE, ALTER and DROP) Dropping Column</vt:lpstr>
      <vt:lpstr>4.1 DDL commands (CREATE, ALTER and DROP) Drop a Table</vt:lpstr>
      <vt:lpstr>4.2 Constraints What is Data Integrity?</vt:lpstr>
      <vt:lpstr>4.2 Constraints Advantages</vt:lpstr>
      <vt:lpstr>4.2 Constraints Applying Constraints </vt:lpstr>
      <vt:lpstr>4.2 Constraints Types of Integrity Constraints</vt:lpstr>
      <vt:lpstr>4.2 Constraints NOT NULL Constraint</vt:lpstr>
      <vt:lpstr>4.2 Constraints  DEFAULT clause</vt:lpstr>
      <vt:lpstr>4.2 Constraints UNIQUE constraint</vt:lpstr>
      <vt:lpstr>4.2 Constraints  PRIMARY KEY constraint</vt:lpstr>
      <vt:lpstr>4.2 Constraints CHECK constraint</vt:lpstr>
      <vt:lpstr>4.2 Constraints  FOREIGN KEY constraint</vt:lpstr>
      <vt:lpstr>PowerPoint Presentation</vt:lpstr>
      <vt:lpstr> </vt:lpstr>
      <vt:lpstr>4.3 Sequence Usage of Sequence</vt:lpstr>
      <vt:lpstr>4.3 Sequence Creating a Sequence</vt:lpstr>
      <vt:lpstr>4.3 Sequence Creating a Sequence</vt:lpstr>
      <vt:lpstr>4.3 Sequence NEXTVAL and CURRVAL pseudo columns</vt:lpstr>
      <vt:lpstr>4.3 Sequence  Drop a Sequence</vt:lpstr>
      <vt:lpstr>4.4 DML command (Insert, Update, Delete)  Data Manipulation Language</vt:lpstr>
      <vt:lpstr>4.4 DML command (Insert, Update, Delete) INSERT </vt:lpstr>
      <vt:lpstr>4.4 DML command (Insert, Update, Delete)  Inserting Rows into a Table </vt:lpstr>
      <vt:lpstr>4.4 DML command (Insert, Update, Delete) Inserting Rows into a Table</vt:lpstr>
      <vt:lpstr>4.4 DML command (Insert, Update, Delete) DELETE</vt:lpstr>
      <vt:lpstr>4.4 DML command (Insert, Update, Delete) Deleting Rows from Table</vt:lpstr>
      <vt:lpstr>4.4 DML command (Insert, Update, Delete) UPDATE</vt:lpstr>
      <vt:lpstr>4.4 DML command (Insert, Update, Delete) Updating Rows from Table</vt:lpstr>
      <vt:lpstr>4.4 DML command (Insert, Update, Delete) Updating Rows from Table</vt:lpstr>
      <vt:lpstr>4.5 Select Query, Joins and subquery The Select Statement and Syntax</vt:lpstr>
      <vt:lpstr>4.5 Select Query, Joins and subquery Selecting Columns</vt:lpstr>
      <vt:lpstr>4.5 Select Query, Joins and subquery The WHERE clause</vt:lpstr>
      <vt:lpstr>4.5 Select Query, Joins and subquery The AS clause</vt:lpstr>
      <vt:lpstr>4.5 Select Query, Joins and subquery Character Strings and Dates</vt:lpstr>
      <vt:lpstr>4.5 Select Query, Joins and subquery  Mathematical, Comparison &amp; Logical Operators</vt:lpstr>
      <vt:lpstr>4.5 Select Query, Joins and subquery  Other Comparison Operators</vt:lpstr>
      <vt:lpstr>4.5 Select Query, Joins and subquery  Other Comparison Operators </vt:lpstr>
      <vt:lpstr>4.5 Select Query, Joins and subquery  BETWEEN … AND Operator</vt:lpstr>
      <vt:lpstr>4.5 Select Query, Joins and subquery  IN Operator</vt:lpstr>
      <vt:lpstr>4.5 Select Query, Joins and subquery  LIKE Operator</vt:lpstr>
      <vt:lpstr>4.5 Select Query, Joins and subquery  ||Operator (Concatenation)</vt:lpstr>
      <vt:lpstr>4.5 Select Query, Joins and subquery Logical Operators</vt:lpstr>
      <vt:lpstr>4.5 Select Query, Joins and subquery Using AND or OR Clause</vt:lpstr>
      <vt:lpstr>4.5 Select Query, Joins and subquery  Using NOT Clause</vt:lpstr>
      <vt:lpstr>4.5 Select Query, Joins and subquery Treatment of NULL Values</vt:lpstr>
      <vt:lpstr>4.5 Select Query, Joins and subquery Operator Precedence</vt:lpstr>
      <vt:lpstr>4.5 Select Query, Joins and subquery  The ORDER BY clause</vt:lpstr>
      <vt:lpstr>4.5 Select Query, Joins and subquery  Sorting Data</vt:lpstr>
      <vt:lpstr>4.5 Select Query, Joins and subquery  Sorting Data</vt:lpstr>
      <vt:lpstr>4.5 Select Query, Joins and subquery SQL: 1999 Compliant Joins - Syntax</vt:lpstr>
      <vt:lpstr>4.5 Select Query, Joins and subquery Cross Join</vt:lpstr>
      <vt:lpstr>4.5 Select Query, Joins and subquery Natural Join</vt:lpstr>
      <vt:lpstr>4.5 Select Query, Joins and subquery USING clause</vt:lpstr>
      <vt:lpstr>4.5 Select Query, Joins and subquery USING clause - Example</vt:lpstr>
      <vt:lpstr>4.5 Select Query, Joins and subquery ON clause</vt:lpstr>
      <vt:lpstr>4.5 Select Query, Joins and subquery LEFT, RIGHT &amp; FULL Outer Join</vt:lpstr>
      <vt:lpstr>4.5 Select Query, Joins and subquery LEFT, RIGHT &amp; FULL Outer Join - Example</vt:lpstr>
      <vt:lpstr>4.5 Select Query, Joins and subquery LEFT, RIGHT &amp; FULL Outer Join - Example</vt:lpstr>
      <vt:lpstr>4.5 Select Query, Joins and subquery What is a SubQuery?</vt:lpstr>
      <vt:lpstr>4.5 Select Query, Joins and subquery Subquery - Examples</vt:lpstr>
      <vt:lpstr>4.5 Select Query, Joins and subquery Subquery - Examples</vt:lpstr>
      <vt:lpstr>4.5 Select Query, Joins and subquery Where to use Subqueries?</vt:lpstr>
      <vt:lpstr>4.5 Select Query, Joins and subquery Comparison Operators for Subqueries</vt:lpstr>
      <vt:lpstr>4.5 Select Query, Joins and subquery Using Comparison Operators - Examples</vt:lpstr>
      <vt:lpstr>Case Study</vt:lpstr>
      <vt:lpstr>Summary</vt:lpstr>
      <vt:lpstr>Review Question</vt:lpstr>
      <vt:lpstr>Review Question</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IGATE</dc:creator>
  <cp:lastModifiedBy>Misal, Dinesh</cp:lastModifiedBy>
  <cp:revision>188</cp:revision>
  <dcterms:created xsi:type="dcterms:W3CDTF">2014-04-28T11:21:39Z</dcterms:created>
  <dcterms:modified xsi:type="dcterms:W3CDTF">2017-05-09T10:18:30Z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0x010100BC290F0099B6204A992AAF82A2A26582</vt:lpwstr>
  </property>
</Properties>
</file>