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61"/>
  </p:notesMasterIdLst>
  <p:handoutMasterIdLst>
    <p:handoutMasterId r:id="rId62"/>
  </p:handoutMasterIdLst>
  <p:sldIdLst>
    <p:sldId id="280" r:id="rId5"/>
    <p:sldId id="281"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85" r:id="rId24"/>
    <p:sldId id="286" r:id="rId25"/>
    <p:sldId id="287" r:id="rId26"/>
    <p:sldId id="288" r:id="rId27"/>
    <p:sldId id="289" r:id="rId28"/>
    <p:sldId id="290" r:id="rId29"/>
    <p:sldId id="291" r:id="rId30"/>
    <p:sldId id="293" r:id="rId31"/>
    <p:sldId id="294" r:id="rId32"/>
    <p:sldId id="295" r:id="rId33"/>
    <p:sldId id="296" r:id="rId34"/>
    <p:sldId id="297" r:id="rId35"/>
    <p:sldId id="298" r:id="rId36"/>
    <p:sldId id="299" r:id="rId37"/>
    <p:sldId id="300" r:id="rId38"/>
    <p:sldId id="301" r:id="rId39"/>
    <p:sldId id="304" r:id="rId40"/>
    <p:sldId id="305" r:id="rId41"/>
    <p:sldId id="306" r:id="rId42"/>
    <p:sldId id="307" r:id="rId43"/>
    <p:sldId id="308" r:id="rId44"/>
    <p:sldId id="309" r:id="rId45"/>
    <p:sldId id="310" r:id="rId46"/>
    <p:sldId id="311" r:id="rId47"/>
    <p:sldId id="312" r:id="rId48"/>
    <p:sldId id="313" r:id="rId49"/>
    <p:sldId id="314" r:id="rId50"/>
    <p:sldId id="315" r:id="rId51"/>
    <p:sldId id="316" r:id="rId52"/>
    <p:sldId id="317" r:id="rId53"/>
    <p:sldId id="318" r:id="rId54"/>
    <p:sldId id="319" r:id="rId55"/>
    <p:sldId id="321" r:id="rId56"/>
    <p:sldId id="282" r:id="rId57"/>
    <p:sldId id="277" r:id="rId58"/>
    <p:sldId id="278" r:id="rId59"/>
    <p:sldId id="303" r:id="rId60"/>
  </p:sldIdLst>
  <p:sldSz cx="9144000" cy="6858000" type="screen4x3"/>
  <p:notesSz cx="50292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448">
          <p15:clr>
            <a:srgbClr val="A4A3A4"/>
          </p15:clr>
        </p15:guide>
        <p15:guide id="2" pos="294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20" autoAdjust="0"/>
    <p:restoredTop sz="91592" autoAdjust="0"/>
  </p:normalViewPr>
  <p:slideViewPr>
    <p:cSldViewPr>
      <p:cViewPr varScale="1">
        <p:scale>
          <a:sx n="64" d="100"/>
          <a:sy n="64" d="100"/>
        </p:scale>
        <p:origin x="134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60" d="100"/>
          <a:sy n="60" d="100"/>
        </p:scale>
        <p:origin x="2772" y="40"/>
      </p:cViewPr>
      <p:guideLst>
        <p:guide orient="horz" pos="2448"/>
        <p:guide pos="2945"/>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179320" cy="388620"/>
          </a:xfrm>
          <a:prstGeom prst="rect">
            <a:avLst/>
          </a:prstGeom>
        </p:spPr>
        <p:txBody>
          <a:bodyPr vert="horz" lIns="73152" tIns="36576" rIns="73152" bIns="36576" rtlCol="0"/>
          <a:lstStyle>
            <a:lvl1pPr algn="l">
              <a:defRPr sz="1000"/>
            </a:lvl1pPr>
          </a:lstStyle>
          <a:p>
            <a:endParaRPr lang="en-IN"/>
          </a:p>
        </p:txBody>
      </p:sp>
      <p:sp>
        <p:nvSpPr>
          <p:cNvPr id="3" name="Date Placeholder 2"/>
          <p:cNvSpPr>
            <a:spLocks noGrp="1"/>
          </p:cNvSpPr>
          <p:nvPr>
            <p:ph type="dt" sz="quarter" idx="1"/>
          </p:nvPr>
        </p:nvSpPr>
        <p:spPr>
          <a:xfrm>
            <a:off x="2848716" y="0"/>
            <a:ext cx="2179320" cy="388620"/>
          </a:xfrm>
          <a:prstGeom prst="rect">
            <a:avLst/>
          </a:prstGeom>
        </p:spPr>
        <p:txBody>
          <a:bodyPr vert="horz" lIns="73152" tIns="36576" rIns="73152" bIns="36576" rtlCol="0"/>
          <a:lstStyle>
            <a:lvl1pPr algn="r">
              <a:defRPr sz="1000"/>
            </a:lvl1pPr>
          </a:lstStyle>
          <a:p>
            <a:fld id="{261DBF43-2723-4E6F-9B5E-24ADC293FD10}" type="datetimeFigureOut">
              <a:rPr lang="en-US" smtClean="0"/>
              <a:pPr/>
              <a:t>5/9/2017</a:t>
            </a:fld>
            <a:endParaRPr lang="en-IN"/>
          </a:p>
        </p:txBody>
      </p:sp>
      <p:sp>
        <p:nvSpPr>
          <p:cNvPr id="4" name="Footer Placeholder 3"/>
          <p:cNvSpPr>
            <a:spLocks noGrp="1"/>
          </p:cNvSpPr>
          <p:nvPr>
            <p:ph type="ftr" sz="quarter" idx="2"/>
          </p:nvPr>
        </p:nvSpPr>
        <p:spPr>
          <a:xfrm>
            <a:off x="0" y="7382431"/>
            <a:ext cx="2179320" cy="388620"/>
          </a:xfrm>
          <a:prstGeom prst="rect">
            <a:avLst/>
          </a:prstGeom>
        </p:spPr>
        <p:txBody>
          <a:bodyPr vert="horz" lIns="73152" tIns="36576" rIns="73152" bIns="36576" rtlCol="0" anchor="b"/>
          <a:lstStyle>
            <a:lvl1pPr algn="l">
              <a:defRPr sz="1000"/>
            </a:lvl1pPr>
          </a:lstStyle>
          <a:p>
            <a:endParaRPr lang="en-IN"/>
          </a:p>
        </p:txBody>
      </p:sp>
      <p:sp>
        <p:nvSpPr>
          <p:cNvPr id="5" name="Slide Number Placeholder 4"/>
          <p:cNvSpPr>
            <a:spLocks noGrp="1"/>
          </p:cNvSpPr>
          <p:nvPr>
            <p:ph type="sldNum" sz="quarter" idx="3"/>
          </p:nvPr>
        </p:nvSpPr>
        <p:spPr>
          <a:xfrm>
            <a:off x="2848716" y="7382431"/>
            <a:ext cx="2179320" cy="388620"/>
          </a:xfrm>
          <a:prstGeom prst="rect">
            <a:avLst/>
          </a:prstGeom>
        </p:spPr>
        <p:txBody>
          <a:bodyPr vert="horz" lIns="73152" tIns="36576" rIns="73152" bIns="36576" rtlCol="0" anchor="b"/>
          <a:lstStyle>
            <a:lvl1pPr algn="r">
              <a:defRPr sz="1000"/>
            </a:lvl1pPr>
          </a:lstStyle>
          <a:p>
            <a:fld id="{121CC5DC-8D1E-474E-9E71-BD0EDBFF2A50}" type="slidenum">
              <a:rPr lang="en-IN" smtClean="0"/>
              <a:pPr/>
              <a:t>‹#›</a:t>
            </a:fld>
            <a:endParaRPr lang="en-IN"/>
          </a:p>
        </p:txBody>
      </p:sp>
    </p:spTree>
    <p:extLst>
      <p:ext uri="{BB962C8B-B14F-4D97-AF65-F5344CB8AC3E}">
        <p14:creationId xmlns:p14="http://schemas.microsoft.com/office/powerpoint/2010/main" val="134950394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30497" y="582613"/>
            <a:ext cx="3816351" cy="2914650"/>
          </a:xfrm>
          <a:prstGeom prst="rect">
            <a:avLst/>
          </a:prstGeom>
          <a:noFill/>
          <a:ln w="12700">
            <a:solidFill>
              <a:prstClr val="black"/>
            </a:solidFill>
          </a:ln>
        </p:spPr>
        <p:txBody>
          <a:bodyPr vert="horz" lIns="73152" tIns="36576" rIns="73152" bIns="36576" rtlCol="0" anchor="ctr"/>
          <a:lstStyle/>
          <a:p>
            <a:endParaRPr lang="en-IN"/>
          </a:p>
        </p:txBody>
      </p:sp>
      <p:sp>
        <p:nvSpPr>
          <p:cNvPr id="5" name="Notes Placeholder 4"/>
          <p:cNvSpPr>
            <a:spLocks noGrp="1"/>
          </p:cNvSpPr>
          <p:nvPr>
            <p:ph type="body" sz="quarter" idx="3"/>
          </p:nvPr>
        </p:nvSpPr>
        <p:spPr>
          <a:xfrm>
            <a:off x="947946" y="3670176"/>
            <a:ext cx="3798902" cy="3600400"/>
          </a:xfrm>
          <a:prstGeom prst="rect">
            <a:avLst/>
          </a:prstGeom>
        </p:spPr>
        <p:txBody>
          <a:bodyPr vert="horz" lIns="73152" tIns="36576" rIns="73152" bIns="3657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Rectangle 14"/>
          <p:cNvSpPr>
            <a:spLocks noChangeArrowheads="1"/>
          </p:cNvSpPr>
          <p:nvPr/>
        </p:nvSpPr>
        <p:spPr bwMode="auto">
          <a:xfrm>
            <a:off x="182775" y="115883"/>
            <a:ext cx="4689279" cy="169917"/>
          </a:xfrm>
          <a:prstGeom prst="rect">
            <a:avLst/>
          </a:prstGeom>
          <a:noFill/>
          <a:ln w="9525">
            <a:noFill/>
            <a:miter lim="800000"/>
            <a:headEnd/>
            <a:tailEnd/>
          </a:ln>
          <a:effectLst/>
        </p:spPr>
        <p:txBody>
          <a:bodyPr lIns="80110" tIns="40055" rIns="80110" bIns="40055" anchor="ctr" anchorCtr="0"/>
          <a:lstStyle/>
          <a:p>
            <a:pPr defTabSz="792382" fontAlgn="auto">
              <a:spcBef>
                <a:spcPts val="0"/>
              </a:spcBef>
              <a:spcAft>
                <a:spcPts val="0"/>
              </a:spcAft>
              <a:defRPr/>
            </a:pPr>
            <a:r>
              <a:rPr lang="en-US" sz="1000" b="0" dirty="0" smtClean="0">
                <a:latin typeface="Arial" panose="020B0604020202020204" pitchFamily="34" charset="0"/>
                <a:cs typeface="Arial" panose="020B0604020202020204" pitchFamily="34" charset="0"/>
              </a:rPr>
              <a:t>Object-Oriented Programming (OOP) and Unified Modelling Language (UML)</a:t>
            </a:r>
            <a:endParaRPr lang="en-US" sz="1000" b="0" dirty="0">
              <a:latin typeface="Arial" panose="020B0604020202020204" pitchFamily="34" charset="0"/>
              <a:cs typeface="Arial" panose="020B0604020202020204" pitchFamily="34" charset="0"/>
            </a:endParaRPr>
          </a:p>
        </p:txBody>
      </p:sp>
      <p:sp>
        <p:nvSpPr>
          <p:cNvPr id="10" name="Rectangle 14"/>
          <p:cNvSpPr>
            <a:spLocks noChangeArrowheads="1"/>
          </p:cNvSpPr>
          <p:nvPr/>
        </p:nvSpPr>
        <p:spPr bwMode="auto">
          <a:xfrm>
            <a:off x="2658616" y="7318737"/>
            <a:ext cx="2096665" cy="239871"/>
          </a:xfrm>
          <a:prstGeom prst="rect">
            <a:avLst/>
          </a:prstGeom>
          <a:noFill/>
          <a:ln w="9525">
            <a:noFill/>
            <a:miter lim="800000"/>
            <a:headEnd/>
            <a:tailEnd/>
          </a:ln>
          <a:effectLst/>
        </p:spPr>
        <p:txBody>
          <a:bodyPr lIns="80110" tIns="40055" rIns="80110" bIns="40055" anchor="ctr" anchorCtr="0"/>
          <a:lstStyle/>
          <a:p>
            <a:pPr defTabSz="792382" fontAlgn="auto">
              <a:spcBef>
                <a:spcPts val="0"/>
              </a:spcBef>
              <a:spcAft>
                <a:spcPts val="0"/>
              </a:spcAft>
              <a:defRPr/>
            </a:pPr>
            <a:r>
              <a:rPr lang="en-US" sz="900" dirty="0">
                <a:latin typeface="Arial" panose="020B0604020202020204" pitchFamily="34" charset="0"/>
                <a:cs typeface="Arial" panose="020B0604020202020204" pitchFamily="34" charset="0"/>
              </a:rPr>
              <a:t>	 </a:t>
            </a:r>
            <a:r>
              <a:rPr lang="en-US" sz="900" dirty="0" smtClean="0">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rPr>
              <a:t>Page </a:t>
            </a:r>
            <a:r>
              <a:rPr lang="en-US" sz="900" dirty="0" smtClean="0">
                <a:latin typeface="Arial" panose="020B0604020202020204" pitchFamily="34" charset="0"/>
                <a:cs typeface="Arial" panose="020B0604020202020204" pitchFamily="34" charset="0"/>
              </a:rPr>
              <a:t>05-</a:t>
            </a:r>
            <a:fld id="{40C422D5-D156-4B9F-94BF-C36849EFAF35}" type="slidenum">
              <a:rPr lang="en-US" sz="900">
                <a:latin typeface="Arial" panose="020B0604020202020204" pitchFamily="34" charset="0"/>
                <a:cs typeface="Arial" panose="020B0604020202020204" pitchFamily="34" charset="0"/>
              </a:rPr>
              <a:pPr defTabSz="792382" fontAlgn="auto">
                <a:spcBef>
                  <a:spcPts val="0"/>
                </a:spcBef>
                <a:spcAft>
                  <a:spcPts val="0"/>
                </a:spcAft>
                <a:defRPr/>
              </a:pPr>
              <a:t>‹#›</a:t>
            </a:fld>
            <a:r>
              <a:rPr lang="en-US" sz="900" dirty="0">
                <a:latin typeface="Arial" panose="020B0604020202020204" pitchFamily="34" charset="0"/>
                <a:cs typeface="Arial" panose="020B0604020202020204" pitchFamily="34" charset="0"/>
              </a:rPr>
              <a:t> </a:t>
            </a:r>
          </a:p>
        </p:txBody>
      </p:sp>
      <p:cxnSp>
        <p:nvCxnSpPr>
          <p:cNvPr id="3" name="Straight Connector 2"/>
          <p:cNvCxnSpPr/>
          <p:nvPr/>
        </p:nvCxnSpPr>
        <p:spPr>
          <a:xfrm>
            <a:off x="714400" y="501824"/>
            <a:ext cx="0" cy="6768752"/>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29582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4"/>
          <p:cNvSpPr>
            <a:spLocks noGrp="1" noRot="1" noChangeAspect="1" noTextEdit="1"/>
          </p:cNvSpPr>
          <p:nvPr>
            <p:ph type="sldImg"/>
          </p:nvPr>
        </p:nvSpPr>
        <p:spPr bwMode="auto">
          <a:xfrm>
            <a:off x="896938" y="582613"/>
            <a:ext cx="3884612" cy="29146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dirty="0" smtClean="0"/>
          </a:p>
        </p:txBody>
      </p:sp>
      <p:sp>
        <p:nvSpPr>
          <p:cNvPr id="4" name="Notes Placeholder 2"/>
          <p:cNvSpPr txBox="1">
            <a:spLocks/>
          </p:cNvSpPr>
          <p:nvPr/>
        </p:nvSpPr>
        <p:spPr>
          <a:xfrm>
            <a:off x="930424" y="3659104"/>
            <a:ext cx="3888432" cy="3611472"/>
          </a:xfrm>
          <a:prstGeom prst="rect">
            <a:avLst/>
          </a:prstGeom>
        </p:spPr>
        <p:txBody>
          <a:bodyPr vert="horz" lIns="73145" tIns="36573" rIns="73145" bIns="36573" rtlCol="0">
            <a:noAutofit/>
          </a:bodyPr>
          <a:lstStyle>
            <a:lvl1pPr marL="0" algn="l" defTabSz="914400" rtl="0" eaLnBrk="1" latinLnBrk="0" hangingPunct="1">
              <a:defRPr sz="1200" kern="1200">
                <a:solidFill>
                  <a:schemeClr val="tx1"/>
                </a:solidFill>
                <a:latin typeface="Candara" pitchFamily="34" charset="0"/>
                <a:ea typeface="+mn-ea"/>
                <a:cs typeface="+mn-cs"/>
              </a:defRPr>
            </a:lvl1pPr>
            <a:lvl2pPr marL="457200" algn="l" defTabSz="914400" rtl="0" eaLnBrk="1" latinLnBrk="0" hangingPunct="1">
              <a:defRPr sz="1200" kern="1200">
                <a:solidFill>
                  <a:schemeClr val="tx1"/>
                </a:solidFill>
                <a:latin typeface="Candara" pitchFamily="34" charset="0"/>
                <a:ea typeface="+mn-ea"/>
                <a:cs typeface="+mn-cs"/>
              </a:defRPr>
            </a:lvl2pPr>
            <a:lvl3pPr marL="914400" algn="l" defTabSz="914400" rtl="0" eaLnBrk="1" latinLnBrk="0" hangingPunct="1">
              <a:defRPr sz="1200" kern="1200">
                <a:solidFill>
                  <a:schemeClr val="tx1"/>
                </a:solidFill>
                <a:latin typeface="Candara" pitchFamily="34" charset="0"/>
                <a:ea typeface="+mn-ea"/>
                <a:cs typeface="+mn-cs"/>
              </a:defRPr>
            </a:lvl3pPr>
            <a:lvl4pPr marL="1371600" algn="l" defTabSz="914400" rtl="0" eaLnBrk="1" latinLnBrk="0" hangingPunct="1">
              <a:defRPr sz="1200" kern="1200">
                <a:solidFill>
                  <a:schemeClr val="tx1"/>
                </a:solidFill>
                <a:latin typeface="Candara" pitchFamily="34" charset="0"/>
                <a:ea typeface="+mn-ea"/>
                <a:cs typeface="+mn-cs"/>
              </a:defRPr>
            </a:lvl4pPr>
            <a:lvl5pPr marL="1828800" algn="l" defTabSz="914400" rtl="0" eaLnBrk="1" latinLnBrk="0" hangingPunct="1">
              <a:defRPr sz="1200" kern="1200">
                <a:solidFill>
                  <a:schemeClr val="tx1"/>
                </a:solidFill>
                <a:latin typeface="Candar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308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Hierarchy:</a:t>
            </a:r>
          </a:p>
          <a:p>
            <a:r>
              <a:rPr lang="en-US" smtClean="0"/>
              <a:t>Hierarchy is the systematic organization of objects or classes in a specific sequence in accordance to their complexity and responsibility. </a:t>
            </a:r>
          </a:p>
          <a:p>
            <a:r>
              <a:rPr lang="en-US" smtClean="0"/>
              <a:t>In a class hierarchy, as we go up in the hierarchy, the abstraction increases. So all generic attributes and operations pertaining to an Account are in the Account superclass. Specific properties and methods pertaining to specific accounts like current and savings account is part of the corresponding sub class. Is A relationship holds true – Current Account is an account; Savings Account is an Account.</a:t>
            </a:r>
          </a:p>
          <a:p>
            <a:r>
              <a:rPr lang="en-US" smtClean="0"/>
              <a:t>In object hierarchy, it is the containership property, where one object is contained within another object. So Window contains a Form, a Form contains textboxes and buttons, and so on. Here we have “Has A” relationship – Form has a textbox.</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extLst>
      <p:ext uri="{BB962C8B-B14F-4D97-AF65-F5344CB8AC3E}">
        <p14:creationId xmlns:p14="http://schemas.microsoft.com/office/powerpoint/2010/main" val="4229216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Why Inheritance Hierarchy?</a:t>
            </a:r>
          </a:p>
          <a:p>
            <a:r>
              <a:rPr lang="en-US" smtClean="0"/>
              <a:t>Inheritance is the process of creating new classes, called derived classes, from existing or base classes. The derived class inherits all the capabilities of the base class, but can add some specificity of its own. The base class is unchanged by this process. </a:t>
            </a:r>
          </a:p>
          <a:p>
            <a:r>
              <a:rPr lang="en-US" smtClean="0"/>
              <a:t>Once the base class is written and debugged, it need not be touched again, but can nevertheless be adapted to work in different situations. Reusing existing code saves time and money and increases the program reliability.</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extLst>
      <p:ext uri="{BB962C8B-B14F-4D97-AF65-F5344CB8AC3E}">
        <p14:creationId xmlns:p14="http://schemas.microsoft.com/office/powerpoint/2010/main" val="2297575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Types of Inheritance Hierarchy:</a:t>
            </a:r>
          </a:p>
          <a:p>
            <a:r>
              <a:rPr lang="en-US" smtClean="0"/>
              <a:t>Single-level inheritance: It is when a sub-class is derived simply from its parent class.</a:t>
            </a:r>
          </a:p>
          <a:p>
            <a:r>
              <a:rPr lang="en-US" smtClean="0"/>
              <a:t>Multilevel Inheritance: It is when a sub-class is derived from a derived class. Here a class inherits from more than one immediate super-class. Multilevel inheritance can go up to any number of levels.</a:t>
            </a:r>
          </a:p>
          <a:p>
            <a:r>
              <a:rPr lang="en-US" smtClean="0"/>
              <a:t>Multiple Inheritance: It refers to a feature of some OOP languages in which a class can inherit behaviors and features from more than one super-class.</a:t>
            </a:r>
          </a:p>
          <a:p>
            <a:r>
              <a:rPr lang="en-US" smtClean="0"/>
              <a:t>Finally, we could have Hybrid inheritance, which is essentially combination of the various types of inheritance mentioned above.</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extLst>
      <p:ext uri="{BB962C8B-B14F-4D97-AF65-F5344CB8AC3E}">
        <p14:creationId xmlns:p14="http://schemas.microsoft.com/office/powerpoint/2010/main" val="498080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Note: The container hierarchy (has-a hierarchy) is in contrast to the inheritance hierarchy, i.e., the “generic-specific” levels do not come in here.</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extLst>
      <p:ext uri="{BB962C8B-B14F-4D97-AF65-F5344CB8AC3E}">
        <p14:creationId xmlns:p14="http://schemas.microsoft.com/office/powerpoint/2010/main" val="1191701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lvl="1"/>
            <a:r>
              <a:rPr lang="en-US" dirty="0" smtClean="0"/>
              <a:t>As seen earlier, in an inheritance hierarchy, the super class is the more generic class, and subclasses extend from the generic class to add their specific structure and </a:t>
            </a:r>
            <a:r>
              <a:rPr lang="en-US" dirty="0" err="1" smtClean="0"/>
              <a:t>behaviour</a:t>
            </a:r>
            <a:r>
              <a:rPr lang="en-US" dirty="0" smtClean="0"/>
              <a:t>. The relationship amongst these classes is a generalization relationship. OO Languages provide specific syntaxes to implement inheritance or the generalization relationship.</a:t>
            </a:r>
          </a:p>
          <a:p>
            <a:pPr marL="0" lvl="1"/>
            <a:r>
              <a:rPr lang="en-US" dirty="0" smtClean="0"/>
              <a:t>Has A or Containment is further of two forms depending on how tight is the binding between the container (“Whole”) and its constituents (“Part”). In the whole-part relationship, if the binding is loose i.e. the contained object can have an independent existence, the objects are said to be in an aggregation relationship. On the other hand, if the constituent and the container are tightly bound (</a:t>
            </a:r>
            <a:r>
              <a:rPr lang="en-US" dirty="0" err="1" smtClean="0"/>
              <a:t>Eg</a:t>
            </a:r>
            <a:r>
              <a:rPr lang="en-US" dirty="0" smtClean="0"/>
              <a:t>. Body &amp; parts like Heart, Brain..), the objects are said to be in a composition relationship.</a:t>
            </a:r>
          </a:p>
          <a:p>
            <a:pPr marL="0" lvl="1"/>
            <a:endParaRPr lang="en-US" dirty="0" smtClean="0"/>
          </a:p>
          <a:p>
            <a:pPr marL="0" lvl="1"/>
            <a:endParaRPr lang="en-US" dirty="0" smtClean="0"/>
          </a:p>
          <a:p>
            <a:pPr marL="0" lvl="1"/>
            <a:endParaRPr lang="en-US" dirty="0" smtClean="0"/>
          </a:p>
          <a:p>
            <a:endParaRPr lang="en-US" dirty="0" smtClean="0"/>
          </a:p>
          <a:p>
            <a:endParaRPr lang="en-IN" dirty="0"/>
          </a:p>
        </p:txBody>
      </p:sp>
      <p:sp>
        <p:nvSpPr>
          <p:cNvPr id="5" name="Slide Image Placeholder 4"/>
          <p:cNvSpPr>
            <a:spLocks noGrp="1" noRot="1" noChangeAspect="1"/>
          </p:cNvSpPr>
          <p:nvPr>
            <p:ph type="sldImg"/>
          </p:nvPr>
        </p:nvSpPr>
        <p:spPr>
          <a:xfrm>
            <a:off x="966788" y="582613"/>
            <a:ext cx="3886200" cy="2914650"/>
          </a:xfrm>
        </p:spPr>
      </p:sp>
    </p:spTree>
    <p:extLst>
      <p:ext uri="{BB962C8B-B14F-4D97-AF65-F5344CB8AC3E}">
        <p14:creationId xmlns:p14="http://schemas.microsoft.com/office/powerpoint/2010/main" val="18177813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52388" lvl="1" indent="-52388"/>
            <a:r>
              <a:rPr lang="en-US" dirty="0" smtClean="0"/>
              <a:t>The relationship we are most likely to see amongst classes is the Association Relationship.  When two classes have an association relationship between them, it would mean that an object of one class can access the public members of the other class with which it is associated. For </a:t>
            </a:r>
            <a:r>
              <a:rPr lang="en-US" dirty="0" err="1" smtClean="0"/>
              <a:t>eg</a:t>
            </a:r>
            <a:r>
              <a:rPr lang="en-US" dirty="0" smtClean="0"/>
              <a:t>. if a “Sportsman” class is associated with “Charity” class, it means that a Sportsman object can access features such as “View upcoming Charity Events” or “Donate Funds” which are defined within the “Charity” class. </a:t>
            </a:r>
          </a:p>
          <a:p>
            <a:pPr lvl="1"/>
            <a:endParaRPr lang="en-US" dirty="0" smtClean="0"/>
          </a:p>
          <a:p>
            <a:pPr lvl="1"/>
            <a:endParaRPr lang="en-US" dirty="0" smtClean="0"/>
          </a:p>
          <a:p>
            <a:endParaRPr lang="en-US" dirty="0" smtClean="0"/>
          </a:p>
          <a:p>
            <a:endParaRPr lang="en-IN" dirty="0"/>
          </a:p>
        </p:txBody>
      </p:sp>
      <p:sp>
        <p:nvSpPr>
          <p:cNvPr id="5" name="Slide Image Placeholder 4"/>
          <p:cNvSpPr>
            <a:spLocks noGrp="1" noRot="1" noChangeAspect="1"/>
          </p:cNvSpPr>
          <p:nvPr>
            <p:ph type="sldImg"/>
          </p:nvPr>
        </p:nvSpPr>
        <p:spPr>
          <a:xfrm>
            <a:off x="966788" y="582613"/>
            <a:ext cx="3886200" cy="2914650"/>
          </a:xfrm>
        </p:spPr>
      </p:sp>
    </p:spTree>
    <p:extLst>
      <p:ext uri="{BB962C8B-B14F-4D97-AF65-F5344CB8AC3E}">
        <p14:creationId xmlns:p14="http://schemas.microsoft.com/office/powerpoint/2010/main" val="2742745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Polymorphism:</a:t>
            </a:r>
          </a:p>
          <a:p>
            <a:r>
              <a:rPr lang="en-US" smtClean="0"/>
              <a:t>The word Polymorphism is derived from the Greek word “Polymorphous”, which literally means “having many forms”. Polymorphism allows different objects to respond to the same message in different ways!</a:t>
            </a:r>
          </a:p>
          <a:p>
            <a:r>
              <a:rPr lang="en-US" smtClean="0"/>
              <a:t>There are two types of polymorphism, namely: </a:t>
            </a:r>
          </a:p>
          <a:p>
            <a:pPr lvl="1"/>
            <a:r>
              <a:rPr lang="en-US" smtClean="0"/>
              <a:t>Static (or compile time) polymorphism, and </a:t>
            </a:r>
          </a:p>
          <a:p>
            <a:pPr lvl="1"/>
            <a:r>
              <a:rPr lang="en-US" smtClean="0"/>
              <a:t>Dynamic (or run time) polymorphism</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extLst>
      <p:ext uri="{BB962C8B-B14F-4D97-AF65-F5344CB8AC3E}">
        <p14:creationId xmlns:p14="http://schemas.microsoft.com/office/powerpoint/2010/main" val="3690121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Polymorphism (contd.):</a:t>
            </a:r>
          </a:p>
          <a:p>
            <a:r>
              <a:rPr lang="en-US" smtClean="0"/>
              <a:t>Overloading is when functions having same name but different parameters (types or number of parameters) are written in the code. When Multiple Sort operations are written, each having different parameter types, the right function is called based on the parameter type used to invoke the operation in the code. This can be resolved at compile time itself since the type of parameter is known.</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extLst>
      <p:ext uri="{BB962C8B-B14F-4D97-AF65-F5344CB8AC3E}">
        <p14:creationId xmlns:p14="http://schemas.microsoft.com/office/powerpoint/2010/main" val="2254716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Polymorphism (contd.):</a:t>
            </a:r>
          </a:p>
          <a:p>
            <a:r>
              <a:rPr lang="en-US" smtClean="0"/>
              <a:t>On the other hand, the function calculateInterest can be coded across different account classes. At runtime, based on which type of Account object (i.e., object of Current or Savings Account) is invoking the operation, the right operation will be referenced. Overriding is when functions with same signature provide for different implementations across a hierarchy of classes.</a:t>
            </a:r>
          </a:p>
          <a:p>
            <a:r>
              <a:rPr lang="en-US" smtClean="0"/>
              <a:t>As seen in the example here, inheritance hierarchy is required for these objects to exhibit polymorphic behaviour. The classes here are related since they are different types of Accounts, so it is possible to put them together in an inheritance hierarchy. Does that mean that polymorphism is possible only with related classes in an inheritance hierarchy? The answer is No!</a:t>
            </a:r>
          </a:p>
          <a:p>
            <a:r>
              <a:rPr lang="en-US" smtClean="0"/>
              <a:t>We can have unrelated classes participating in polymorphic behavior with the help of the “Interface” concept, which we shall study in a subsequent section. </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extLst>
      <p:ext uri="{BB962C8B-B14F-4D97-AF65-F5344CB8AC3E}">
        <p14:creationId xmlns:p14="http://schemas.microsoft.com/office/powerpoint/2010/main" val="34121320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Polymorphism (contd.):</a:t>
            </a:r>
          </a:p>
          <a:p>
            <a:r>
              <a:rPr lang="en-US" smtClean="0"/>
              <a:t>If the banking system needs a new kind of Account, extending without rewriting the original code, then it is possible with the help of polymorphism.</a:t>
            </a:r>
          </a:p>
          <a:p>
            <a:r>
              <a:rPr lang="en-US" smtClean="0"/>
              <a:t>In a Non OO system, we would write code that may look something like this:</a:t>
            </a:r>
          </a:p>
          <a:p>
            <a:pPr lvl="1"/>
            <a:r>
              <a:rPr lang="en-US" smtClean="0"/>
              <a:t>IF Account is of CurrentAccountType THEN</a:t>
            </a:r>
          </a:p>
          <a:p>
            <a:pPr lvl="1"/>
            <a:r>
              <a:rPr lang="en-US" smtClean="0"/>
              <a:t>	calculateInterest_CurrentAccount()</a:t>
            </a:r>
          </a:p>
          <a:p>
            <a:pPr lvl="1"/>
            <a:r>
              <a:rPr lang="en-US" smtClean="0"/>
              <a:t>IF Account is of SavingsAccountType THEN</a:t>
            </a:r>
          </a:p>
          <a:p>
            <a:pPr lvl="1"/>
            <a:r>
              <a:rPr lang="en-US" smtClean="0"/>
              <a:t>	calculateInterest_SavingAccount()</a:t>
            </a:r>
          </a:p>
          <a:p>
            <a:endParaRPr lang="en-US" smtClean="0"/>
          </a:p>
          <a:p>
            <a:r>
              <a:rPr lang="en-US" smtClean="0"/>
              <a:t>The same in a OO system would be myAccount.calculateInterest(). With object technology, each Account is represented by a class, and each class will know how to calculate interest for its type. The requesting object simply needs to ask the specific object (For example: SavingsAccount) to calculate interest. The requesting object does not need to keep track of three different operation signatures. </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extLst>
      <p:ext uri="{BB962C8B-B14F-4D97-AF65-F5344CB8AC3E}">
        <p14:creationId xmlns:p14="http://schemas.microsoft.com/office/powerpoint/2010/main" val="3294411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582613"/>
            <a:ext cx="3884612" cy="2914650"/>
          </a:xfrm>
        </p:spPr>
      </p:sp>
      <p:sp>
        <p:nvSpPr>
          <p:cNvPr id="3" name="Notes Placeholder 2"/>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21808429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body" idx="1"/>
          </p:nvPr>
        </p:nvSpPr>
        <p:spPr>
          <a:xfrm>
            <a:off x="960454" y="3633952"/>
            <a:ext cx="3363277" cy="3352801"/>
          </a:xfrm>
        </p:spPr>
        <p:txBody>
          <a:bodyPr/>
          <a:lstStyle/>
          <a:p>
            <a:r>
              <a:rPr lang="en-US" dirty="0" smtClean="0"/>
              <a:t>Use Case Diagrams:</a:t>
            </a:r>
          </a:p>
          <a:p>
            <a:r>
              <a:rPr lang="en-US" dirty="0" smtClean="0"/>
              <a:t>Use Case is a description of a system’s behavior from a user’s point of view. It is a set of scenarios that describe an interaction between a user and a system. It also displays the relationship among Actors and Use Cases. </a:t>
            </a:r>
          </a:p>
          <a:p>
            <a:r>
              <a:rPr lang="en-US" dirty="0" smtClean="0"/>
              <a:t>Two main components of Use Case diagram are Use Cases and Actors.</a:t>
            </a:r>
          </a:p>
          <a:p>
            <a:pPr lvl="1"/>
            <a:r>
              <a:rPr lang="en-US" dirty="0" smtClean="0"/>
              <a:t>Use case diagrams, which render the User View of the system, describe the functionality (Use Cases) provided by the system to its users (Actors). </a:t>
            </a:r>
          </a:p>
          <a:p>
            <a:pPr lvl="1"/>
            <a:r>
              <a:rPr lang="en-US" dirty="0" smtClean="0"/>
              <a:t>An Actor represents a user or another system that will interact with the system you are modeling. </a:t>
            </a:r>
          </a:p>
          <a:p>
            <a:r>
              <a:rPr lang="en-US" dirty="0" smtClean="0"/>
              <a:t>An Use Case is an external view of a system that represents some action that the user might perform in order to complete a task.</a:t>
            </a:r>
          </a:p>
        </p:txBody>
      </p:sp>
      <p:sp>
        <p:nvSpPr>
          <p:cNvPr id="3" name="Slide Image Placeholder 2"/>
          <p:cNvSpPr>
            <a:spLocks noGrp="1" noRot="1" noChangeAspect="1"/>
          </p:cNvSpPr>
          <p:nvPr>
            <p:ph type="sldImg"/>
          </p:nvPr>
        </p:nvSpPr>
        <p:spPr>
          <a:xfrm>
            <a:off x="912813" y="582613"/>
            <a:ext cx="3884612" cy="2914650"/>
          </a:xfrm>
        </p:spPr>
      </p:sp>
    </p:spTree>
    <p:extLst>
      <p:ext uri="{BB962C8B-B14F-4D97-AF65-F5344CB8AC3E}">
        <p14:creationId xmlns:p14="http://schemas.microsoft.com/office/powerpoint/2010/main" val="13611782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idx="1"/>
          </p:nvPr>
        </p:nvSpPr>
        <p:spPr>
          <a:xfrm>
            <a:off x="960454" y="3712779"/>
            <a:ext cx="3363277" cy="3352801"/>
          </a:xfrm>
        </p:spPr>
        <p:txBody>
          <a:bodyPr/>
          <a:lstStyle/>
          <a:p>
            <a:r>
              <a:rPr lang="en-US" smtClean="0"/>
              <a:t>Actor:</a:t>
            </a:r>
          </a:p>
          <a:p>
            <a:r>
              <a:rPr lang="en-US" dirty="0" smtClean="0"/>
              <a:t>Actors are people, organizations, systems, or devices which use or interact with our system. The system exists to support that interaction. Therefore, the important part of the project is to identify the Actors and find out what they want from the system.</a:t>
            </a:r>
          </a:p>
          <a:p>
            <a:r>
              <a:rPr lang="en-US" dirty="0" smtClean="0"/>
              <a:t>Actors are characterized by their external view rather than their internal structures. It is a role that the user plays to get something from the system. </a:t>
            </a:r>
          </a:p>
          <a:p>
            <a:r>
              <a:rPr lang="en-US" dirty="0" smtClean="0"/>
              <a:t>Role and organization Actors only require logical interactions with the system. Ask who wants what from our system, rather than who operates the system.</a:t>
            </a:r>
          </a:p>
          <a:p>
            <a:r>
              <a:rPr lang="en-US" dirty="0" smtClean="0"/>
              <a:t>	For example: ABC and XYZ are users who wish to buy from an online store. For the online stores system, they play the role of a customer, and hence customer is the Actor for the system. The database for this system may already be existing, and hence this may be another Actor (note that user in this case is not a human).</a:t>
            </a:r>
          </a:p>
          <a:p>
            <a:r>
              <a:rPr lang="en-US" dirty="0" smtClean="0"/>
              <a:t>The Actors will finally be used to describe classes, which will interact with other classes of the system.</a:t>
            </a:r>
          </a:p>
        </p:txBody>
      </p:sp>
      <p:sp>
        <p:nvSpPr>
          <p:cNvPr id="3" name="Slide Image Placeholder 2"/>
          <p:cNvSpPr>
            <a:spLocks noGrp="1" noRot="1" noChangeAspect="1"/>
          </p:cNvSpPr>
          <p:nvPr>
            <p:ph type="sldImg"/>
          </p:nvPr>
        </p:nvSpPr>
        <p:spPr>
          <a:xfrm>
            <a:off x="912813" y="582613"/>
            <a:ext cx="3884612" cy="2914650"/>
          </a:xfrm>
        </p:spPr>
      </p:sp>
    </p:spTree>
    <p:extLst>
      <p:ext uri="{BB962C8B-B14F-4D97-AF65-F5344CB8AC3E}">
        <p14:creationId xmlns:p14="http://schemas.microsoft.com/office/powerpoint/2010/main" val="4981449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body" idx="1"/>
          </p:nvPr>
        </p:nvSpPr>
        <p:spPr>
          <a:xfrm>
            <a:off x="944688" y="3697014"/>
            <a:ext cx="3363277" cy="3352801"/>
          </a:xfrm>
        </p:spPr>
        <p:txBody>
          <a:bodyPr/>
          <a:lstStyle/>
          <a:p>
            <a:r>
              <a:rPr lang="en-US" dirty="0" smtClean="0"/>
              <a:t>Use Cases:</a:t>
            </a:r>
          </a:p>
          <a:p>
            <a:r>
              <a:rPr lang="en-US" dirty="0" smtClean="0"/>
              <a:t>The Use Cases define “units of functionality” provided by system. They model “work units” that the system provides to its outside world. </a:t>
            </a:r>
          </a:p>
          <a:p>
            <a:r>
              <a:rPr lang="en-US" dirty="0" smtClean="0"/>
              <a:t>A Use Case is one usage of the system. It is a generic description of a use of the system. It allows interactions in a specific sequence.</a:t>
            </a:r>
          </a:p>
          <a:p>
            <a:r>
              <a:rPr lang="en-US" dirty="0" smtClean="0"/>
              <a:t>At the lowest level, they are nothing but methods which need to be implemented by various classes in the system.</a:t>
            </a:r>
          </a:p>
          <a:p>
            <a:r>
              <a:rPr lang="en-US" dirty="0" smtClean="0"/>
              <a:t>Use Cases determines everything that the Actor wants to do with the system. </a:t>
            </a:r>
          </a:p>
          <a:p>
            <a:r>
              <a:rPr lang="en-US" dirty="0" smtClean="0"/>
              <a:t>A Use Case performs the following functions:</a:t>
            </a:r>
          </a:p>
          <a:p>
            <a:pPr lvl="1"/>
            <a:r>
              <a:rPr lang="en-US" dirty="0" smtClean="0"/>
              <a:t>Defines main tasks of the system</a:t>
            </a:r>
          </a:p>
          <a:p>
            <a:pPr lvl="1"/>
            <a:r>
              <a:rPr lang="en-US" dirty="0" smtClean="0"/>
              <a:t>Reads, writes, and changes system information</a:t>
            </a:r>
          </a:p>
          <a:p>
            <a:pPr lvl="1"/>
            <a:r>
              <a:rPr lang="en-US" dirty="0" smtClean="0"/>
              <a:t>Informs the system of real world changes</a:t>
            </a:r>
          </a:p>
          <a:p>
            <a:r>
              <a:rPr lang="en-US" dirty="0" smtClean="0"/>
              <a:t>A Use Case needs to be updated / informed about system changes.</a:t>
            </a:r>
          </a:p>
        </p:txBody>
      </p:sp>
      <p:sp>
        <p:nvSpPr>
          <p:cNvPr id="3" name="Slide Image Placeholder 2"/>
          <p:cNvSpPr>
            <a:spLocks noGrp="1" noRot="1" noChangeAspect="1"/>
          </p:cNvSpPr>
          <p:nvPr>
            <p:ph type="sldImg"/>
          </p:nvPr>
        </p:nvSpPr>
        <p:spPr>
          <a:xfrm>
            <a:off x="912813" y="582613"/>
            <a:ext cx="3884612" cy="2914650"/>
          </a:xfrm>
        </p:spPr>
      </p:sp>
    </p:spTree>
    <p:extLst>
      <p:ext uri="{BB962C8B-B14F-4D97-AF65-F5344CB8AC3E}">
        <p14:creationId xmlns:p14="http://schemas.microsoft.com/office/powerpoint/2010/main" val="15143124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body" idx="1"/>
          </p:nvPr>
        </p:nvSpPr>
        <p:spPr>
          <a:xfrm>
            <a:off x="944688" y="3649717"/>
            <a:ext cx="3363277" cy="3352801"/>
          </a:xfrm>
        </p:spPr>
        <p:txBody>
          <a:bodyPr/>
          <a:lstStyle/>
          <a:p>
            <a:r>
              <a:rPr lang="en-US" smtClean="0"/>
              <a:t>Drawing the Use Case Diagram:</a:t>
            </a:r>
          </a:p>
          <a:p>
            <a:r>
              <a:rPr lang="en-US" smtClean="0"/>
              <a:t>The Use Case Diagram has the following elements:</a:t>
            </a:r>
          </a:p>
          <a:p>
            <a:pPr lvl="1"/>
            <a:r>
              <a:rPr lang="en-US" smtClean="0"/>
              <a:t>A stick figure, which represents Actors (sometimes stereotyped classes, as explained later, are also used to represent Actors). They differ from tool to tool. </a:t>
            </a:r>
          </a:p>
          <a:p>
            <a:pPr lvl="1"/>
            <a:r>
              <a:rPr lang="en-US" smtClean="0"/>
              <a:t>Ovals or ellipses, which represent Use Cases </a:t>
            </a:r>
          </a:p>
          <a:p>
            <a:pPr lvl="1"/>
            <a:r>
              <a:rPr lang="en-US" smtClean="0"/>
              <a:t>Association lines, which indicate interactions between Actors and Use Cases.</a:t>
            </a:r>
          </a:p>
          <a:p>
            <a:r>
              <a:rPr lang="en-US" smtClean="0"/>
              <a:t>Use Cases will have description of what the Use Case is supposed to do when it is used.</a:t>
            </a:r>
          </a:p>
          <a:p>
            <a:r>
              <a:rPr lang="en-US" smtClean="0"/>
              <a:t>An example of use case description is given.</a:t>
            </a:r>
            <a:endParaRPr lang="en-US" dirty="0" smtClean="0"/>
          </a:p>
        </p:txBody>
      </p:sp>
      <p:sp>
        <p:nvSpPr>
          <p:cNvPr id="3" name="Slide Image Placeholder 2"/>
          <p:cNvSpPr>
            <a:spLocks noGrp="1" noRot="1" noChangeAspect="1"/>
          </p:cNvSpPr>
          <p:nvPr>
            <p:ph type="sldImg"/>
          </p:nvPr>
        </p:nvSpPr>
        <p:spPr>
          <a:xfrm>
            <a:off x="912813" y="582613"/>
            <a:ext cx="3884612" cy="2914650"/>
          </a:xfrm>
        </p:spPr>
      </p:sp>
    </p:spTree>
    <p:extLst>
      <p:ext uri="{BB962C8B-B14F-4D97-AF65-F5344CB8AC3E}">
        <p14:creationId xmlns:p14="http://schemas.microsoft.com/office/powerpoint/2010/main" val="10516098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type="body" idx="1"/>
          </p:nvPr>
        </p:nvSpPr>
        <p:spPr>
          <a:xfrm>
            <a:off x="1007751" y="3649717"/>
            <a:ext cx="3363277" cy="3352801"/>
          </a:xfrm>
        </p:spPr>
        <p:txBody>
          <a:bodyPr/>
          <a:lstStyle/>
          <a:p>
            <a:r>
              <a:rPr lang="en-US" smtClean="0"/>
              <a:t>Use Case Relationships:</a:t>
            </a:r>
          </a:p>
          <a:p>
            <a:r>
              <a:rPr lang="en-US" smtClean="0"/>
              <a:t>Relationships help us connect the model elements.</a:t>
            </a:r>
          </a:p>
          <a:p>
            <a:r>
              <a:rPr lang="en-US" smtClean="0"/>
              <a:t>After finding out the primary Use Cases, one can start looking “into” the system to see if there are any relationships between the Use Cases. </a:t>
            </a:r>
          </a:p>
          <a:p>
            <a:r>
              <a:rPr lang="en-US" smtClean="0"/>
              <a:t>The following types of relationships can exist between the Use Cases: </a:t>
            </a:r>
          </a:p>
          <a:p>
            <a:pPr lvl="1"/>
            <a:r>
              <a:rPr lang="en-US" smtClean="0"/>
              <a:t>include </a:t>
            </a:r>
          </a:p>
          <a:p>
            <a:pPr lvl="1"/>
            <a:r>
              <a:rPr lang="en-US" smtClean="0"/>
              <a:t>extend</a:t>
            </a:r>
            <a:endParaRPr lang="en-US" dirty="0" smtClean="0"/>
          </a:p>
        </p:txBody>
      </p:sp>
      <p:sp>
        <p:nvSpPr>
          <p:cNvPr id="3" name="Slide Image Placeholder 2"/>
          <p:cNvSpPr>
            <a:spLocks noGrp="1" noRot="1" noChangeAspect="1"/>
          </p:cNvSpPr>
          <p:nvPr>
            <p:ph type="sldImg"/>
          </p:nvPr>
        </p:nvSpPr>
        <p:spPr>
          <a:xfrm>
            <a:off x="912813" y="582613"/>
            <a:ext cx="3884612" cy="2914650"/>
          </a:xfrm>
        </p:spPr>
      </p:sp>
    </p:spTree>
    <p:extLst>
      <p:ext uri="{BB962C8B-B14F-4D97-AF65-F5344CB8AC3E}">
        <p14:creationId xmlns:p14="http://schemas.microsoft.com/office/powerpoint/2010/main" val="16436965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body" idx="1"/>
          </p:nvPr>
        </p:nvSpPr>
        <p:spPr>
          <a:xfrm>
            <a:off x="1023516" y="3649717"/>
            <a:ext cx="3363277" cy="3352801"/>
          </a:xfrm>
        </p:spPr>
        <p:txBody>
          <a:bodyPr/>
          <a:lstStyle/>
          <a:p>
            <a:r>
              <a:rPr lang="en-US" smtClean="0"/>
              <a:t>Use Case Relationship – Include:</a:t>
            </a:r>
          </a:p>
          <a:p>
            <a:r>
              <a:rPr lang="en-US" smtClean="0"/>
              <a:t>In an Include relationship, one Use Case includes behavior specified by another Use Case. If there are common steps in the scenarios of many Use Cases, they can be factored out into a separate Use Case. This Use Case can then be included as part of the “Primary Use Case”.</a:t>
            </a:r>
          </a:p>
          <a:p>
            <a:r>
              <a:rPr lang="en-US" smtClean="0"/>
              <a:t>The above arrangement helps us segregate and organize common sub-tasks. An “Included Use case” is not a complete process. Extra behavior is added to the base Use Case.</a:t>
            </a:r>
          </a:p>
          <a:p>
            <a:r>
              <a:rPr lang="en-US" smtClean="0"/>
              <a:t>This may also be used in case of complex Use Cases (where there is too much functionality in one Use Case). In such cases, the primary functionality can be distributed across Use Cases, and a primary Use Case can then include the remaining secondary Use Cases.</a:t>
            </a:r>
          </a:p>
          <a:p>
            <a:endParaRPr lang="en-US" dirty="0" smtClean="0"/>
          </a:p>
        </p:txBody>
      </p:sp>
      <p:sp>
        <p:nvSpPr>
          <p:cNvPr id="3" name="Slide Image Placeholder 2"/>
          <p:cNvSpPr>
            <a:spLocks noGrp="1" noRot="1" noChangeAspect="1"/>
          </p:cNvSpPr>
          <p:nvPr>
            <p:ph type="sldImg"/>
          </p:nvPr>
        </p:nvSpPr>
        <p:spPr>
          <a:xfrm>
            <a:off x="912813" y="582613"/>
            <a:ext cx="3884612" cy="2914650"/>
          </a:xfrm>
        </p:spPr>
      </p:sp>
    </p:spTree>
    <p:extLst>
      <p:ext uri="{BB962C8B-B14F-4D97-AF65-F5344CB8AC3E}">
        <p14:creationId xmlns:p14="http://schemas.microsoft.com/office/powerpoint/2010/main" val="18055160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body" idx="1"/>
          </p:nvPr>
        </p:nvSpPr>
        <p:spPr>
          <a:xfrm>
            <a:off x="991985" y="3681248"/>
            <a:ext cx="3363277" cy="3352801"/>
          </a:xfrm>
        </p:spPr>
        <p:txBody>
          <a:bodyPr/>
          <a:lstStyle/>
          <a:p>
            <a:r>
              <a:rPr lang="en-US" smtClean="0"/>
              <a:t>Use Case Relationships – Include (contd.):</a:t>
            </a:r>
          </a:p>
          <a:p>
            <a:r>
              <a:rPr lang="en-US" smtClean="0"/>
              <a:t>As illustrated in the figure shown in the slide, scenario of Use Case B is required by Use Case A and Use Case C. Hence both Use Cases A and C can include Use Case B.</a:t>
            </a:r>
          </a:p>
          <a:p>
            <a:r>
              <a:rPr lang="en-US" smtClean="0"/>
              <a:t>After completing the scenario of Included Use Case B, the Use Cases A and C will continue with their respective scenarios.</a:t>
            </a:r>
            <a:endParaRPr lang="en-US" dirty="0" smtClean="0"/>
          </a:p>
        </p:txBody>
      </p:sp>
      <p:sp>
        <p:nvSpPr>
          <p:cNvPr id="3" name="Slide Image Placeholder 2"/>
          <p:cNvSpPr>
            <a:spLocks noGrp="1" noRot="1" noChangeAspect="1"/>
          </p:cNvSpPr>
          <p:nvPr>
            <p:ph type="sldImg"/>
          </p:nvPr>
        </p:nvSpPr>
        <p:spPr>
          <a:xfrm>
            <a:off x="912813" y="582613"/>
            <a:ext cx="3884612" cy="2914650"/>
          </a:xfrm>
        </p:spPr>
      </p:sp>
    </p:spTree>
    <p:extLst>
      <p:ext uri="{BB962C8B-B14F-4D97-AF65-F5344CB8AC3E}">
        <p14:creationId xmlns:p14="http://schemas.microsoft.com/office/powerpoint/2010/main" val="554142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body" idx="1"/>
          </p:nvPr>
        </p:nvSpPr>
        <p:spPr>
          <a:xfrm>
            <a:off x="991985" y="3681248"/>
            <a:ext cx="3363277" cy="3352801"/>
          </a:xfrm>
        </p:spPr>
        <p:txBody>
          <a:bodyPr/>
          <a:lstStyle/>
          <a:p>
            <a:r>
              <a:rPr lang="en-US" smtClean="0"/>
              <a:t>Use Case Relationships - Extend :</a:t>
            </a:r>
          </a:p>
          <a:p>
            <a:r>
              <a:rPr lang="en-US" smtClean="0"/>
              <a:t>In an Extend relationship, an Use Case may be required by another use case based on “some condition”, or due to “some exceptional situation”. </a:t>
            </a:r>
          </a:p>
          <a:p>
            <a:r>
              <a:rPr lang="en-US" smtClean="0"/>
              <a:t>Again, upon completion of extension activity sequence, the original Use Case will continue.</a:t>
            </a:r>
          </a:p>
          <a:p>
            <a:endParaRPr lang="en-US" dirty="0" smtClean="0"/>
          </a:p>
        </p:txBody>
      </p:sp>
      <p:sp>
        <p:nvSpPr>
          <p:cNvPr id="3" name="Slide Image Placeholder 2"/>
          <p:cNvSpPr>
            <a:spLocks noGrp="1" noRot="1" noChangeAspect="1"/>
          </p:cNvSpPr>
          <p:nvPr>
            <p:ph type="sldImg"/>
          </p:nvPr>
        </p:nvSpPr>
        <p:spPr>
          <a:xfrm>
            <a:off x="912813" y="582613"/>
            <a:ext cx="3884612" cy="2914650"/>
          </a:xfrm>
        </p:spPr>
      </p:sp>
    </p:spTree>
    <p:extLst>
      <p:ext uri="{BB962C8B-B14F-4D97-AF65-F5344CB8AC3E}">
        <p14:creationId xmlns:p14="http://schemas.microsoft.com/office/powerpoint/2010/main" val="36446358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body" idx="1"/>
          </p:nvPr>
        </p:nvSpPr>
        <p:spPr>
          <a:xfrm>
            <a:off x="944688" y="3712779"/>
            <a:ext cx="3363277" cy="3352801"/>
          </a:xfrm>
        </p:spPr>
        <p:txBody>
          <a:bodyPr/>
          <a:lstStyle/>
          <a:p>
            <a:r>
              <a:rPr lang="en-US" smtClean="0"/>
              <a:t>Use Case Relationships – Exclude (contd.):</a:t>
            </a:r>
          </a:p>
          <a:p>
            <a:r>
              <a:rPr lang="en-US" smtClean="0"/>
              <a:t>As illustrated in the figure shown in the slide, in Use Case A when the condition becomes false, the scenario of Use Case B is invoked. </a:t>
            </a:r>
          </a:p>
          <a:p>
            <a:r>
              <a:rPr lang="en-US" smtClean="0"/>
              <a:t>Note that Use Case B is said to extend Use Case A. The stereotyped generalization arrow with keyword “extend” depicts the extend relationship between the Use Cases.</a:t>
            </a:r>
            <a:endParaRPr lang="en-US" dirty="0" smtClean="0"/>
          </a:p>
        </p:txBody>
      </p:sp>
      <p:sp>
        <p:nvSpPr>
          <p:cNvPr id="3" name="Slide Image Placeholder 2"/>
          <p:cNvSpPr>
            <a:spLocks noGrp="1" noRot="1" noChangeAspect="1"/>
          </p:cNvSpPr>
          <p:nvPr>
            <p:ph type="sldImg"/>
          </p:nvPr>
        </p:nvSpPr>
        <p:spPr>
          <a:xfrm>
            <a:off x="912813" y="582613"/>
            <a:ext cx="3884612" cy="2914650"/>
          </a:xfrm>
        </p:spPr>
      </p:sp>
    </p:spTree>
    <p:extLst>
      <p:ext uri="{BB962C8B-B14F-4D97-AF65-F5344CB8AC3E}">
        <p14:creationId xmlns:p14="http://schemas.microsoft.com/office/powerpoint/2010/main" val="37924723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type="body" idx="1"/>
          </p:nvPr>
        </p:nvSpPr>
        <p:spPr>
          <a:xfrm>
            <a:off x="991985" y="3681248"/>
            <a:ext cx="3363277" cy="3352801"/>
          </a:xfrm>
        </p:spPr>
        <p:txBody>
          <a:bodyPr/>
          <a:lstStyle/>
          <a:p>
            <a:r>
              <a:rPr lang="en-US" smtClean="0"/>
              <a:t>Example of Use Case Diagram:</a:t>
            </a:r>
          </a:p>
          <a:p>
            <a:r>
              <a:rPr lang="en-US" smtClean="0"/>
              <a:t>The slide shows an example where we are looking at the Use Case relationships (though the Actors and system boundary has not been shown here, let us assume that they exist. They have been left out so as to focus on the relationships).</a:t>
            </a:r>
          </a:p>
          <a:p>
            <a:r>
              <a:rPr lang="en-US" smtClean="0"/>
              <a:t>The Request for Catalog may not always happen when an Order needs to be placed. Hence, Extend is the relationship used between the two Use Cases of “Place Order” and “Request Catalog”.</a:t>
            </a:r>
          </a:p>
          <a:p>
            <a:r>
              <a:rPr lang="en-US" smtClean="0"/>
              <a:t>“Place Order” being a complex Use Case, it is broken down into secondary use cases of: </a:t>
            </a:r>
          </a:p>
          <a:p>
            <a:pPr lvl="1"/>
            <a:r>
              <a:rPr lang="en-US" smtClean="0"/>
              <a:t>Supply Customer data </a:t>
            </a:r>
          </a:p>
          <a:p>
            <a:pPr lvl="1"/>
            <a:r>
              <a:rPr lang="en-US" smtClean="0"/>
              <a:t>Order Product</a:t>
            </a:r>
          </a:p>
          <a:p>
            <a:pPr lvl="1"/>
            <a:r>
              <a:rPr lang="en-US" smtClean="0"/>
              <a:t>Arrange Payment </a:t>
            </a:r>
          </a:p>
          <a:p>
            <a:r>
              <a:rPr lang="en-US" smtClean="0"/>
              <a:t>It is important to note that the diagram by itself does not indicate any kind of ordering (i.e. first invoke order product, and then arrange payment, etc). The ordering has to be taken care of as part of the Use Case scenario.</a:t>
            </a:r>
            <a:endParaRPr lang="en-US" dirty="0" smtClean="0"/>
          </a:p>
        </p:txBody>
      </p:sp>
      <p:sp>
        <p:nvSpPr>
          <p:cNvPr id="3" name="Slide Image Placeholder 2"/>
          <p:cNvSpPr>
            <a:spLocks noGrp="1" noRot="1" noChangeAspect="1"/>
          </p:cNvSpPr>
          <p:nvPr>
            <p:ph type="sldImg"/>
          </p:nvPr>
        </p:nvSpPr>
        <p:spPr>
          <a:xfrm>
            <a:off x="912813" y="582613"/>
            <a:ext cx="3884612" cy="2914650"/>
          </a:xfrm>
        </p:spPr>
      </p:sp>
    </p:spTree>
    <p:extLst>
      <p:ext uri="{BB962C8B-B14F-4D97-AF65-F5344CB8AC3E}">
        <p14:creationId xmlns:p14="http://schemas.microsoft.com/office/powerpoint/2010/main" val="1326410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body" idx="1"/>
          </p:nvPr>
        </p:nvSpPr>
        <p:spPr/>
        <p:txBody>
          <a:bodyPr/>
          <a:lstStyle/>
          <a:p>
            <a:r>
              <a:rPr lang="en-US" smtClean="0"/>
              <a:t>Object-Oriented Principles:</a:t>
            </a:r>
          </a:p>
          <a:p>
            <a:r>
              <a:rPr lang="en-US" smtClean="0"/>
              <a:t>Object-Oriented technology is built upon a sound engineering foundation, whose elements are collectively called the “object model”. This encompasses the following principles – Abstraction, Encapsulation, Modularity, and Hierarchy</a:t>
            </a:r>
          </a:p>
          <a:p>
            <a:r>
              <a:rPr lang="en-US" smtClean="0"/>
              <a:t>Each of these principles has been discussed in detail in the subsequent slides.</a:t>
            </a:r>
            <a:endParaRPr lang="en-US" dirty="0" smtClean="0"/>
          </a:p>
        </p:txBody>
      </p:sp>
      <p:sp>
        <p:nvSpPr>
          <p:cNvPr id="7" name="Slide Image Placeholder 6"/>
          <p:cNvSpPr>
            <a:spLocks noGrp="1" noRot="1" noChangeAspect="1"/>
          </p:cNvSpPr>
          <p:nvPr>
            <p:ph type="sldImg"/>
          </p:nvPr>
        </p:nvSpPr>
        <p:spPr>
          <a:xfrm>
            <a:off x="966788" y="582613"/>
            <a:ext cx="3886200" cy="2914650"/>
          </a:xfrm>
        </p:spPr>
      </p:sp>
    </p:spTree>
    <p:extLst>
      <p:ext uri="{BB962C8B-B14F-4D97-AF65-F5344CB8AC3E}">
        <p14:creationId xmlns:p14="http://schemas.microsoft.com/office/powerpoint/2010/main" val="25514449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type="body" idx="1"/>
          </p:nvPr>
        </p:nvSpPr>
        <p:spPr>
          <a:xfrm>
            <a:off x="976220" y="3681248"/>
            <a:ext cx="3363277" cy="3352801"/>
          </a:xfrm>
        </p:spPr>
        <p:txBody>
          <a:bodyPr/>
          <a:lstStyle/>
          <a:p>
            <a:r>
              <a:rPr lang="en-US" smtClean="0"/>
              <a:t>How do you interpret this diagram?</a:t>
            </a:r>
          </a:p>
        </p:txBody>
      </p:sp>
      <p:sp>
        <p:nvSpPr>
          <p:cNvPr id="3" name="Slide Image Placeholder 2"/>
          <p:cNvSpPr>
            <a:spLocks noGrp="1" noRot="1" noChangeAspect="1"/>
          </p:cNvSpPr>
          <p:nvPr>
            <p:ph type="sldImg"/>
          </p:nvPr>
        </p:nvSpPr>
        <p:spPr>
          <a:xfrm>
            <a:off x="912813" y="582613"/>
            <a:ext cx="3884612" cy="2914650"/>
          </a:xfrm>
        </p:spPr>
      </p:sp>
    </p:spTree>
    <p:extLst>
      <p:ext uri="{BB962C8B-B14F-4D97-AF65-F5344CB8AC3E}">
        <p14:creationId xmlns:p14="http://schemas.microsoft.com/office/powerpoint/2010/main" val="21093356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type="body" idx="1"/>
          </p:nvPr>
        </p:nvSpPr>
        <p:spPr>
          <a:xfrm>
            <a:off x="976220" y="3649717"/>
            <a:ext cx="3363277" cy="3352801"/>
          </a:xfrm>
        </p:spPr>
        <p:txBody>
          <a:bodyPr/>
          <a:lstStyle/>
          <a:p>
            <a:r>
              <a:rPr lang="en-US" smtClean="0"/>
              <a:t>Sequence Diagrams: Features:</a:t>
            </a:r>
          </a:p>
          <a:p>
            <a:r>
              <a:rPr lang="en-US" smtClean="0"/>
              <a:t>Starting from the scenarios of the Use Case, interactions between objects in the scenario can be depicted in the Sequence Diagram. These interactions are in the “sequence of time”, and finally correspond to “operations” or “event triggers”.</a:t>
            </a:r>
          </a:p>
          <a:p>
            <a:r>
              <a:rPr lang="en-US" smtClean="0"/>
              <a:t>Only the sequences of messages, with respect to time, are important. There is no particular span of time that is considered.</a:t>
            </a:r>
          </a:p>
          <a:p>
            <a:r>
              <a:rPr lang="en-US" smtClean="0"/>
              <a:t>Sequence Diagrams show objects, and not classes. This is different from Class Diagrams, which contains classes that signify the existence of objects. </a:t>
            </a:r>
          </a:p>
          <a:p>
            <a:r>
              <a:rPr lang="en-US" smtClean="0"/>
              <a:t>Sequence Diagrams provide a better correlation between the “dynamic view” of the system and the “static view” held in the Class Diagram. </a:t>
            </a:r>
            <a:endParaRPr lang="en-US" dirty="0" smtClean="0"/>
          </a:p>
        </p:txBody>
      </p:sp>
      <p:sp>
        <p:nvSpPr>
          <p:cNvPr id="3" name="Slide Image Placeholder 2"/>
          <p:cNvSpPr>
            <a:spLocks noGrp="1" noRot="1" noChangeAspect="1"/>
          </p:cNvSpPr>
          <p:nvPr>
            <p:ph type="sldImg"/>
          </p:nvPr>
        </p:nvSpPr>
        <p:spPr>
          <a:xfrm>
            <a:off x="912813" y="582613"/>
            <a:ext cx="3884612" cy="2914650"/>
          </a:xfrm>
        </p:spPr>
      </p:sp>
    </p:spTree>
    <p:extLst>
      <p:ext uri="{BB962C8B-B14F-4D97-AF65-F5344CB8AC3E}">
        <p14:creationId xmlns:p14="http://schemas.microsoft.com/office/powerpoint/2010/main" val="17812598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type="body" idx="1"/>
          </p:nvPr>
        </p:nvSpPr>
        <p:spPr>
          <a:xfrm>
            <a:off x="944688" y="3665483"/>
            <a:ext cx="3363277" cy="3352801"/>
          </a:xfrm>
        </p:spPr>
        <p:txBody>
          <a:bodyPr/>
          <a:lstStyle/>
          <a:p>
            <a:r>
              <a:rPr lang="en-US" smtClean="0"/>
              <a:t>Sequence Diagrams: Notations:</a:t>
            </a:r>
          </a:p>
          <a:p>
            <a:r>
              <a:rPr lang="en-US" smtClean="0"/>
              <a:t>In the Sequence Diagram, different objects / class roles are laid out horizontally at the top. There is no significance to the ordering of these objects.</a:t>
            </a:r>
          </a:p>
          <a:p>
            <a:pPr lvl="1"/>
            <a:r>
              <a:rPr lang="en-US" smtClean="0"/>
              <a:t>The Lifeline, denoted as dashed line beneath the class role, is used to model “existence of entities over time”. </a:t>
            </a:r>
          </a:p>
          <a:p>
            <a:pPr lvl="1"/>
            <a:r>
              <a:rPr lang="en-US" smtClean="0"/>
              <a:t>Activation,  shown as thin rectangles along the lifeline, model the time during which entities are active. Activation may not always be depicted.</a:t>
            </a:r>
          </a:p>
          <a:p>
            <a:pPr lvl="1"/>
            <a:r>
              <a:rPr lang="en-US" smtClean="0"/>
              <a:t>Arrows indicate flow of messages between objects.</a:t>
            </a:r>
          </a:p>
          <a:p>
            <a:r>
              <a:rPr lang="en-US" smtClean="0"/>
              <a:t>Messages are denoted as horizontal arrows between lifelines. </a:t>
            </a:r>
          </a:p>
          <a:p>
            <a:r>
              <a:rPr lang="en-US" smtClean="0"/>
              <a:t>Messages may be: </a:t>
            </a:r>
          </a:p>
          <a:p>
            <a:pPr lvl="1"/>
            <a:r>
              <a:rPr lang="en-US" smtClean="0"/>
              <a:t>as simple as a “string” conveying an operation, or </a:t>
            </a:r>
          </a:p>
          <a:p>
            <a:pPr lvl="1"/>
            <a:r>
              <a:rPr lang="en-US" smtClean="0"/>
              <a:t>as detailed as a “method”, which includes parameters passed and values returned.</a:t>
            </a:r>
            <a:endParaRPr lang="en-US" dirty="0" smtClean="0"/>
          </a:p>
        </p:txBody>
      </p:sp>
      <p:sp>
        <p:nvSpPr>
          <p:cNvPr id="3" name="Slide Image Placeholder 2"/>
          <p:cNvSpPr>
            <a:spLocks noGrp="1" noRot="1" noChangeAspect="1"/>
          </p:cNvSpPr>
          <p:nvPr>
            <p:ph type="sldImg"/>
          </p:nvPr>
        </p:nvSpPr>
        <p:spPr>
          <a:xfrm>
            <a:off x="912813" y="582613"/>
            <a:ext cx="3884612" cy="2914650"/>
          </a:xfrm>
        </p:spPr>
      </p:sp>
    </p:spTree>
    <p:extLst>
      <p:ext uri="{BB962C8B-B14F-4D97-AF65-F5344CB8AC3E}">
        <p14:creationId xmlns:p14="http://schemas.microsoft.com/office/powerpoint/2010/main" val="7091124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Grp="1" noChangeArrowheads="1"/>
          </p:cNvSpPr>
          <p:nvPr>
            <p:ph type="body" idx="1"/>
          </p:nvPr>
        </p:nvSpPr>
        <p:spPr>
          <a:xfrm>
            <a:off x="960453" y="3712779"/>
            <a:ext cx="3363277" cy="3352801"/>
          </a:xfrm>
        </p:spPr>
        <p:txBody>
          <a:bodyPr/>
          <a:lstStyle/>
          <a:p>
            <a:r>
              <a:rPr lang="en-US" smtClean="0"/>
              <a:t>The slide shows the notations used in a Sequence Diagram.</a:t>
            </a:r>
          </a:p>
        </p:txBody>
      </p:sp>
      <p:sp>
        <p:nvSpPr>
          <p:cNvPr id="3" name="Slide Image Placeholder 2"/>
          <p:cNvSpPr>
            <a:spLocks noGrp="1" noRot="1" noChangeAspect="1"/>
          </p:cNvSpPr>
          <p:nvPr>
            <p:ph type="sldImg"/>
          </p:nvPr>
        </p:nvSpPr>
        <p:spPr>
          <a:xfrm>
            <a:off x="912813" y="582613"/>
            <a:ext cx="3884612" cy="2914650"/>
          </a:xfrm>
        </p:spPr>
      </p:sp>
    </p:spTree>
    <p:extLst>
      <p:ext uri="{BB962C8B-B14F-4D97-AF65-F5344CB8AC3E}">
        <p14:creationId xmlns:p14="http://schemas.microsoft.com/office/powerpoint/2010/main" val="42186937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type="body" idx="1"/>
          </p:nvPr>
        </p:nvSpPr>
        <p:spPr>
          <a:xfrm>
            <a:off x="913157" y="3665483"/>
            <a:ext cx="3363277" cy="3352801"/>
          </a:xfrm>
        </p:spPr>
        <p:txBody>
          <a:bodyPr/>
          <a:lstStyle/>
          <a:p>
            <a:r>
              <a:rPr lang="en-US" smtClean="0"/>
              <a:t>Sequence Diagram: Notations (Directions and Branches): Direction of arrows:</a:t>
            </a:r>
          </a:p>
          <a:p>
            <a:r>
              <a:rPr lang="en-US" smtClean="0"/>
              <a:t>Every message has a “sender” and “receiver” and this is depicted by the direction of the arrow head. Control gets passed from the sender to receiver.</a:t>
            </a:r>
          </a:p>
          <a:p>
            <a:r>
              <a:rPr lang="en-US" smtClean="0"/>
              <a:t>“Implicit returns” are assumed in case there are no return messages to the sender.</a:t>
            </a:r>
          </a:p>
          <a:p>
            <a:r>
              <a:rPr lang="en-US" smtClean="0"/>
              <a:t>It is possible that there is a “call to object’s own method”. A “circulating arrow” is used to depict such a case. In the example shown on the slide, Calculator object calls its own method calculate().</a:t>
            </a:r>
          </a:p>
        </p:txBody>
      </p:sp>
      <p:sp>
        <p:nvSpPr>
          <p:cNvPr id="3" name="Slide Image Placeholder 2"/>
          <p:cNvSpPr>
            <a:spLocks noGrp="1" noRot="1" noChangeAspect="1"/>
          </p:cNvSpPr>
          <p:nvPr>
            <p:ph type="sldImg"/>
          </p:nvPr>
        </p:nvSpPr>
        <p:spPr>
          <a:xfrm>
            <a:off x="912813" y="582613"/>
            <a:ext cx="3884612" cy="2914650"/>
          </a:xfrm>
        </p:spPr>
      </p:sp>
    </p:spTree>
    <p:extLst>
      <p:ext uri="{BB962C8B-B14F-4D97-AF65-F5344CB8AC3E}">
        <p14:creationId xmlns:p14="http://schemas.microsoft.com/office/powerpoint/2010/main" val="13078531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type="body" idx="1"/>
          </p:nvPr>
        </p:nvSpPr>
        <p:spPr>
          <a:xfrm>
            <a:off x="944689" y="3681248"/>
            <a:ext cx="3363277" cy="3352801"/>
          </a:xfrm>
        </p:spPr>
        <p:txBody>
          <a:bodyPr/>
          <a:lstStyle/>
          <a:p>
            <a:r>
              <a:rPr lang="en-US" smtClean="0"/>
              <a:t>How do you interpret this diagram?  </a:t>
            </a:r>
          </a:p>
        </p:txBody>
      </p:sp>
      <p:sp>
        <p:nvSpPr>
          <p:cNvPr id="3" name="Slide Image Placeholder 2"/>
          <p:cNvSpPr>
            <a:spLocks noGrp="1" noRot="1" noChangeAspect="1"/>
          </p:cNvSpPr>
          <p:nvPr>
            <p:ph type="sldImg"/>
          </p:nvPr>
        </p:nvSpPr>
        <p:spPr>
          <a:xfrm>
            <a:off x="912813" y="582613"/>
            <a:ext cx="3884612" cy="2914650"/>
          </a:xfrm>
        </p:spPr>
      </p:sp>
    </p:spTree>
    <p:extLst>
      <p:ext uri="{BB962C8B-B14F-4D97-AF65-F5344CB8AC3E}">
        <p14:creationId xmlns:p14="http://schemas.microsoft.com/office/powerpoint/2010/main" val="39274169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idx="1"/>
          </p:nvPr>
        </p:nvSpPr>
        <p:spPr/>
        <p:txBody>
          <a:bodyPr/>
          <a:lstStyle/>
          <a:p>
            <a:r>
              <a:rPr lang="en-US" smtClean="0"/>
              <a:t>Class Diagrams: Features:</a:t>
            </a:r>
          </a:p>
          <a:p>
            <a:r>
              <a:rPr lang="en-US" smtClean="0"/>
              <a:t>Class Diagrams can be used to model classes, and the relationships between classes. </a:t>
            </a:r>
          </a:p>
          <a:p>
            <a:r>
              <a:rPr lang="en-US" smtClean="0"/>
              <a:t>When drawn during the analysis stage, only the names of the classes maybe represented. </a:t>
            </a:r>
          </a:p>
          <a:p>
            <a:r>
              <a:rPr lang="en-US" smtClean="0"/>
              <a:t>During further refinements in the detailed analysis or design stage, details like “attributes” and “services” get added to each class, and are depicted in the Class Diagram.</a:t>
            </a:r>
            <a:endParaRPr lang="en-US" dirty="0" smtClean="0"/>
          </a:p>
        </p:txBody>
      </p:sp>
      <p:sp>
        <p:nvSpPr>
          <p:cNvPr id="4" name="Slide Image Placeholder 3"/>
          <p:cNvSpPr>
            <a:spLocks noGrp="1" noRot="1" noChangeAspect="1"/>
          </p:cNvSpPr>
          <p:nvPr>
            <p:ph type="sldImg"/>
          </p:nvPr>
        </p:nvSpPr>
        <p:spPr>
          <a:xfrm>
            <a:off x="895350" y="582613"/>
            <a:ext cx="3886200" cy="2914650"/>
          </a:xfrm>
        </p:spPr>
      </p:sp>
    </p:spTree>
    <p:extLst>
      <p:ext uri="{BB962C8B-B14F-4D97-AF65-F5344CB8AC3E}">
        <p14:creationId xmlns:p14="http://schemas.microsoft.com/office/powerpoint/2010/main" val="41733977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895350" y="582613"/>
            <a:ext cx="3886200" cy="29146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3721072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body" idx="1"/>
          </p:nvPr>
        </p:nvSpPr>
        <p:spPr/>
        <p:txBody>
          <a:bodyPr/>
          <a:lstStyle/>
          <a:p>
            <a:r>
              <a:rPr lang="en-US" smtClean="0"/>
              <a:t>Uses of Class Diagram:</a:t>
            </a:r>
          </a:p>
          <a:p>
            <a:r>
              <a:rPr lang="en-US" smtClean="0"/>
              <a:t>The importance of the Class diagram is that it gives a view of all the classes that are required to make up the system. It also conveys the collaborations that exist between classes to give the system behavior.</a:t>
            </a:r>
            <a:endParaRPr lang="en-US" dirty="0" smtClean="0"/>
          </a:p>
        </p:txBody>
      </p:sp>
      <p:sp>
        <p:nvSpPr>
          <p:cNvPr id="4" name="Slide Image Placeholder 3"/>
          <p:cNvSpPr>
            <a:spLocks noGrp="1" noRot="1" noChangeAspect="1"/>
          </p:cNvSpPr>
          <p:nvPr>
            <p:ph type="sldImg"/>
          </p:nvPr>
        </p:nvSpPr>
        <p:spPr>
          <a:xfrm>
            <a:off x="895350" y="582613"/>
            <a:ext cx="3886200" cy="2914650"/>
          </a:xfrm>
        </p:spPr>
      </p:sp>
    </p:spTree>
    <p:extLst>
      <p:ext uri="{BB962C8B-B14F-4D97-AF65-F5344CB8AC3E}">
        <p14:creationId xmlns:p14="http://schemas.microsoft.com/office/powerpoint/2010/main" val="28438680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body" idx="1"/>
          </p:nvPr>
        </p:nvSpPr>
        <p:spPr/>
        <p:txBody>
          <a:bodyPr/>
          <a:lstStyle/>
          <a:p>
            <a:r>
              <a:rPr lang="en-US" smtClean="0"/>
              <a:t>Notations for Class:</a:t>
            </a:r>
          </a:p>
          <a:p>
            <a:r>
              <a:rPr lang="en-US" smtClean="0"/>
              <a:t>Classes are denoted as rectangles, with compartments for name, attributes, and operations. There is optionally a last compartment that can be used for specifying responsibilities, variations, business rules, etc.</a:t>
            </a:r>
          </a:p>
          <a:p>
            <a:r>
              <a:rPr lang="en-US" smtClean="0"/>
              <a:t>The name is the mandatory part. Other compartments may be included based on the amount of details required to be communicated. The representations of classes that do not have all compartments are known as “elided notations for class”.</a:t>
            </a:r>
            <a:endParaRPr lang="en-US" dirty="0" smtClean="0"/>
          </a:p>
        </p:txBody>
      </p:sp>
      <p:sp>
        <p:nvSpPr>
          <p:cNvPr id="4" name="Slide Image Placeholder 3"/>
          <p:cNvSpPr>
            <a:spLocks noGrp="1" noRot="1" noChangeAspect="1"/>
          </p:cNvSpPr>
          <p:nvPr>
            <p:ph type="sldImg"/>
          </p:nvPr>
        </p:nvSpPr>
        <p:spPr>
          <a:xfrm>
            <a:off x="895350" y="582613"/>
            <a:ext cx="3886200" cy="2914650"/>
          </a:xfrm>
        </p:spPr>
      </p:sp>
    </p:spTree>
    <p:extLst>
      <p:ext uri="{BB962C8B-B14F-4D97-AF65-F5344CB8AC3E}">
        <p14:creationId xmlns:p14="http://schemas.microsoft.com/office/powerpoint/2010/main" val="981395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Abstraction:</a:t>
            </a:r>
          </a:p>
          <a:p>
            <a:r>
              <a:rPr lang="en-US" smtClean="0"/>
              <a:t>Abstraction is determining the essential qualities. By emphasizing on the important characteristics and ignoring the non-important ones, one can reduce and factor out those details that are not essential, resulting in less complex view of the system. Abstraction means that we look at the external behavior without bothering about internal details. We do not need to become car mechanics to drive a car!</a:t>
            </a:r>
          </a:p>
          <a:p>
            <a:r>
              <a:rPr lang="en-US" smtClean="0"/>
              <a:t>Abstraction is domain and perspective specific. Characteristics that appear essential from one perspective may not appear so from another. Let us try to abstract “Person” as an object. A person has many attributes including height, weight, color of hair or eyes, etc. Now if the system under consideration is a Banking System where the person is a customer, we may not need these details. However, we may need these details for a system that deals with Identification of People. </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extLst>
      <p:ext uri="{BB962C8B-B14F-4D97-AF65-F5344CB8AC3E}">
        <p14:creationId xmlns:p14="http://schemas.microsoft.com/office/powerpoint/2010/main" val="42090760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body" idx="1"/>
          </p:nvPr>
        </p:nvSpPr>
        <p:spPr/>
        <p:txBody>
          <a:bodyPr/>
          <a:lstStyle/>
          <a:p>
            <a:r>
              <a:rPr lang="en-US" smtClean="0"/>
              <a:t>Notations for Class: Class Visibility:</a:t>
            </a:r>
          </a:p>
          <a:p>
            <a:r>
              <a:rPr lang="en-US" smtClean="0"/>
              <a:t>Information about visibility of attributes and operations can sometimes be represented by using symbols like + for public, - for private, or # for protected. </a:t>
            </a:r>
          </a:p>
          <a:p>
            <a:r>
              <a:rPr lang="en-US" smtClean="0"/>
              <a:t>These symbols may vary from tool to tool.</a:t>
            </a:r>
            <a:endParaRPr lang="en-US" dirty="0" smtClean="0"/>
          </a:p>
        </p:txBody>
      </p:sp>
      <p:sp>
        <p:nvSpPr>
          <p:cNvPr id="4" name="Slide Image Placeholder 3"/>
          <p:cNvSpPr>
            <a:spLocks noGrp="1" noRot="1" noChangeAspect="1"/>
          </p:cNvSpPr>
          <p:nvPr>
            <p:ph type="sldImg"/>
          </p:nvPr>
        </p:nvSpPr>
        <p:spPr>
          <a:xfrm>
            <a:off x="895350" y="582613"/>
            <a:ext cx="3886200" cy="2914650"/>
          </a:xfrm>
        </p:spPr>
      </p:sp>
    </p:spTree>
    <p:extLst>
      <p:ext uri="{BB962C8B-B14F-4D97-AF65-F5344CB8AC3E}">
        <p14:creationId xmlns:p14="http://schemas.microsoft.com/office/powerpoint/2010/main" val="10921486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idx="1"/>
          </p:nvPr>
        </p:nvSpPr>
        <p:spPr/>
        <p:txBody>
          <a:bodyPr/>
          <a:lstStyle/>
          <a:p>
            <a:r>
              <a:rPr lang="en-US" smtClean="0"/>
              <a:t>Relationships: Association:</a:t>
            </a:r>
          </a:p>
          <a:p>
            <a:r>
              <a:rPr lang="en-US" smtClean="0"/>
              <a:t>Associations may be characterized by the following:</a:t>
            </a:r>
          </a:p>
          <a:p>
            <a:pPr lvl="1"/>
            <a:r>
              <a:rPr lang="en-US" smtClean="0"/>
              <a:t>Name: The name signifies purpose of association, and is written along with the line indicating association, role and direction of association.</a:t>
            </a:r>
          </a:p>
          <a:p>
            <a:pPr lvl="1"/>
            <a:r>
              <a:rPr lang="en-US" smtClean="0"/>
              <a:t>Role: In case there are specific roles played by classes in the association, then it is indicated by the role name, which is written near the class.</a:t>
            </a:r>
          </a:p>
          <a:p>
            <a:pPr lvl="1"/>
            <a:r>
              <a:rPr lang="en-US" smtClean="0"/>
              <a:t>Arrow: Arrows may be used to indicate whether the association is uni-directional or bi-directional. Absence of arrows implies that no inferences can be drawn about the navigability.</a:t>
            </a:r>
          </a:p>
          <a:p>
            <a:r>
              <a:rPr lang="en-US" smtClean="0"/>
              <a:t>The example in the slide shows an association relationship between a class Person and a class Car. The class Person plays the role of an owner. </a:t>
            </a:r>
            <a:endParaRPr lang="en-US" dirty="0" smtClean="0"/>
          </a:p>
        </p:txBody>
      </p:sp>
      <p:sp>
        <p:nvSpPr>
          <p:cNvPr id="4" name="Slide Image Placeholder 3"/>
          <p:cNvSpPr>
            <a:spLocks noGrp="1" noRot="1" noChangeAspect="1"/>
          </p:cNvSpPr>
          <p:nvPr>
            <p:ph type="sldImg"/>
          </p:nvPr>
        </p:nvSpPr>
        <p:spPr>
          <a:xfrm>
            <a:off x="895350" y="582613"/>
            <a:ext cx="3886200" cy="2914650"/>
          </a:xfrm>
        </p:spPr>
      </p:sp>
    </p:spTree>
    <p:extLst>
      <p:ext uri="{BB962C8B-B14F-4D97-AF65-F5344CB8AC3E}">
        <p14:creationId xmlns:p14="http://schemas.microsoft.com/office/powerpoint/2010/main" val="30133865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895350" y="582613"/>
            <a:ext cx="3886200" cy="29146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878763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body" idx="1"/>
          </p:nvPr>
        </p:nvSpPr>
        <p:spPr/>
        <p:txBody>
          <a:bodyPr/>
          <a:lstStyle/>
          <a:p>
            <a:r>
              <a:rPr lang="en-US" smtClean="0"/>
              <a:t>Relationships: Aggregation and Composition:</a:t>
            </a:r>
          </a:p>
          <a:p>
            <a:r>
              <a:rPr lang="en-US" smtClean="0"/>
              <a:t>Composition and Aggregation are modeled with filled diamond and hollow diamond, respectively, on the “Whole” part. </a:t>
            </a:r>
          </a:p>
          <a:p>
            <a:r>
              <a:rPr lang="en-US" smtClean="0"/>
              <a:t>Roles and multiplicity, if required, can be mentioned here, as well. Typically they are done for the “Part” part of the “Whole” part.</a:t>
            </a:r>
            <a:endParaRPr lang="en-US" dirty="0" smtClean="0"/>
          </a:p>
        </p:txBody>
      </p:sp>
      <p:sp>
        <p:nvSpPr>
          <p:cNvPr id="4" name="Slide Image Placeholder 3"/>
          <p:cNvSpPr>
            <a:spLocks noGrp="1" noRot="1" noChangeAspect="1"/>
          </p:cNvSpPr>
          <p:nvPr>
            <p:ph type="sldImg"/>
          </p:nvPr>
        </p:nvSpPr>
        <p:spPr>
          <a:xfrm>
            <a:off x="895350" y="582613"/>
            <a:ext cx="3886200" cy="2914650"/>
          </a:xfrm>
        </p:spPr>
      </p:sp>
    </p:spTree>
    <p:extLst>
      <p:ext uri="{BB962C8B-B14F-4D97-AF65-F5344CB8AC3E}">
        <p14:creationId xmlns:p14="http://schemas.microsoft.com/office/powerpoint/2010/main" val="18696066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body" idx="1"/>
          </p:nvPr>
        </p:nvSpPr>
        <p:spPr/>
        <p:txBody>
          <a:bodyPr/>
          <a:lstStyle/>
          <a:p>
            <a:r>
              <a:rPr lang="en-US" smtClean="0"/>
              <a:t>Examples of Aggregation and Composition:</a:t>
            </a:r>
          </a:p>
          <a:p>
            <a:r>
              <a:rPr lang="en-US" smtClean="0"/>
              <a:t>In the examples shown in the slide, </a:t>
            </a:r>
          </a:p>
          <a:p>
            <a:pPr lvl="1"/>
            <a:r>
              <a:rPr lang="en-US" smtClean="0"/>
              <a:t>the relationship between a Sentence and a Word is represented as a “Composition” (Word is a part of a sentence).</a:t>
            </a:r>
          </a:p>
          <a:p>
            <a:pPr lvl="1"/>
            <a:r>
              <a:rPr lang="en-US" smtClean="0"/>
              <a:t>the relationship between Account and Transaction is represented as an “Aggregation”.</a:t>
            </a:r>
            <a:endParaRPr lang="en-US" dirty="0" smtClean="0"/>
          </a:p>
        </p:txBody>
      </p:sp>
      <p:sp>
        <p:nvSpPr>
          <p:cNvPr id="4" name="Slide Image Placeholder 3"/>
          <p:cNvSpPr>
            <a:spLocks noGrp="1" noRot="1" noChangeAspect="1"/>
          </p:cNvSpPr>
          <p:nvPr>
            <p:ph type="sldImg"/>
          </p:nvPr>
        </p:nvSpPr>
        <p:spPr>
          <a:xfrm>
            <a:off x="895350" y="582613"/>
            <a:ext cx="3886200" cy="2914650"/>
          </a:xfrm>
        </p:spPr>
      </p:sp>
    </p:spTree>
    <p:extLst>
      <p:ext uri="{BB962C8B-B14F-4D97-AF65-F5344CB8AC3E}">
        <p14:creationId xmlns:p14="http://schemas.microsoft.com/office/powerpoint/2010/main" val="19434864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body" idx="1"/>
          </p:nvPr>
        </p:nvSpPr>
        <p:spPr/>
        <p:txBody>
          <a:bodyPr/>
          <a:lstStyle/>
          <a:p>
            <a:r>
              <a:rPr lang="en-US" smtClean="0"/>
              <a:t>Multiplicity:</a:t>
            </a:r>
          </a:p>
          <a:p>
            <a:r>
              <a:rPr lang="en-US" smtClean="0"/>
              <a:t>Multiplicity attached to a class denotes the possible cardinalities of objects of the association. </a:t>
            </a:r>
          </a:p>
          <a:p>
            <a:r>
              <a:rPr lang="en-US" smtClean="0"/>
              <a:t>	For example: The above figure depicts that “One company has one or more departments, and a department is associated with one company”.</a:t>
            </a:r>
          </a:p>
          <a:p>
            <a:r>
              <a:rPr lang="en-US" smtClean="0"/>
              <a:t>Multiplicity values can be indicated in association, aggregation, and composition relationships.</a:t>
            </a:r>
            <a:endParaRPr lang="en-US" dirty="0" smtClean="0"/>
          </a:p>
        </p:txBody>
      </p:sp>
      <p:sp>
        <p:nvSpPr>
          <p:cNvPr id="4" name="Slide Image Placeholder 3"/>
          <p:cNvSpPr>
            <a:spLocks noGrp="1" noRot="1" noChangeAspect="1"/>
          </p:cNvSpPr>
          <p:nvPr>
            <p:ph type="sldImg"/>
          </p:nvPr>
        </p:nvSpPr>
        <p:spPr>
          <a:xfrm>
            <a:off x="895350" y="582613"/>
            <a:ext cx="3886200" cy="2914650"/>
          </a:xfrm>
        </p:spPr>
      </p:sp>
    </p:spTree>
    <p:extLst>
      <p:ext uri="{BB962C8B-B14F-4D97-AF65-F5344CB8AC3E}">
        <p14:creationId xmlns:p14="http://schemas.microsoft.com/office/powerpoint/2010/main" val="14922062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body" idx="1"/>
          </p:nvPr>
        </p:nvSpPr>
        <p:spPr/>
        <p:txBody>
          <a:bodyPr/>
          <a:lstStyle/>
          <a:p>
            <a:r>
              <a:rPr lang="en-US" smtClean="0"/>
              <a:t>Association class:</a:t>
            </a:r>
          </a:p>
          <a:p>
            <a:r>
              <a:rPr lang="en-US" smtClean="0"/>
              <a:t>An Association class is a class required as the result of association between two classes. </a:t>
            </a:r>
          </a:p>
          <a:p>
            <a:r>
              <a:rPr lang="en-US" smtClean="0"/>
              <a:t>For example: </a:t>
            </a:r>
          </a:p>
          <a:p>
            <a:pPr lvl="1"/>
            <a:r>
              <a:rPr lang="en-US" smtClean="0"/>
              <a:t>The Prize class is a result of association between the Horse class and the Race class.</a:t>
            </a:r>
          </a:p>
          <a:p>
            <a:pPr lvl="1"/>
            <a:r>
              <a:rPr lang="en-US" smtClean="0"/>
              <a:t>For each Horse placed in a Race there is a prize. </a:t>
            </a:r>
          </a:p>
          <a:p>
            <a:pPr lvl="1"/>
            <a:r>
              <a:rPr lang="en-US" smtClean="0"/>
              <a:t>The amount of prize depends on the race. </a:t>
            </a:r>
          </a:p>
          <a:p>
            <a:pPr lvl="1"/>
            <a:r>
              <a:rPr lang="en-US" smtClean="0"/>
              <a:t>The Prize class could not be associated with the Horse class alone because a Horse might have many Prizes, and the relationship between the Prize and Race would be lost. </a:t>
            </a:r>
          </a:p>
          <a:p>
            <a:pPr lvl="1"/>
            <a:r>
              <a:rPr lang="en-US" smtClean="0"/>
              <a:t>Similarly, Prize class cannot be associated with Race class alone because a Race has many Prizes, and the relationship between the Prize and the Horse would be lost.</a:t>
            </a:r>
          </a:p>
          <a:p>
            <a:r>
              <a:rPr lang="en-US" smtClean="0"/>
              <a:t>Similarly, result  of a student (in terms of marks in assignments, test, and grade) in a course is a unique combination of an individual student, and a particular course. So we can have an association between Student and Course Classes, with Result being an Association Class.</a:t>
            </a:r>
            <a:endParaRPr lang="en-US" dirty="0" smtClean="0"/>
          </a:p>
        </p:txBody>
      </p:sp>
      <p:sp>
        <p:nvSpPr>
          <p:cNvPr id="4" name="Slide Image Placeholder 3"/>
          <p:cNvSpPr>
            <a:spLocks noGrp="1" noRot="1" noChangeAspect="1"/>
          </p:cNvSpPr>
          <p:nvPr>
            <p:ph type="sldImg"/>
          </p:nvPr>
        </p:nvSpPr>
        <p:spPr>
          <a:xfrm>
            <a:off x="895350" y="582613"/>
            <a:ext cx="3886200" cy="2914650"/>
          </a:xfrm>
        </p:spPr>
      </p:sp>
    </p:spTree>
    <p:extLst>
      <p:ext uri="{BB962C8B-B14F-4D97-AF65-F5344CB8AC3E}">
        <p14:creationId xmlns:p14="http://schemas.microsoft.com/office/powerpoint/2010/main" val="29721873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body" idx="1"/>
          </p:nvPr>
        </p:nvSpPr>
        <p:spPr/>
        <p:txBody>
          <a:bodyPr/>
          <a:lstStyle/>
          <a:p>
            <a:r>
              <a:rPr lang="en-US" smtClean="0"/>
              <a:t>Dependency:</a:t>
            </a:r>
          </a:p>
          <a:p>
            <a:r>
              <a:rPr lang="en-US" smtClean="0"/>
              <a:t>The dependencies are denoted as dashed arrows with arrow head pointing to the independent element. </a:t>
            </a:r>
          </a:p>
          <a:p>
            <a:r>
              <a:rPr lang="en-US" smtClean="0"/>
              <a:t>In the example shown in the slide, the structure and behavior of the Window Class is dependent on the structure and behavior of the Event Class.</a:t>
            </a:r>
            <a:endParaRPr lang="en-US" dirty="0" smtClean="0"/>
          </a:p>
        </p:txBody>
      </p:sp>
      <p:sp>
        <p:nvSpPr>
          <p:cNvPr id="4" name="Slide Image Placeholder 3"/>
          <p:cNvSpPr>
            <a:spLocks noGrp="1" noRot="1" noChangeAspect="1"/>
          </p:cNvSpPr>
          <p:nvPr>
            <p:ph type="sldImg"/>
          </p:nvPr>
        </p:nvSpPr>
        <p:spPr>
          <a:xfrm>
            <a:off x="895350" y="582613"/>
            <a:ext cx="3886200" cy="2914650"/>
          </a:xfrm>
        </p:spPr>
      </p:sp>
    </p:spTree>
    <p:extLst>
      <p:ext uri="{BB962C8B-B14F-4D97-AF65-F5344CB8AC3E}">
        <p14:creationId xmlns:p14="http://schemas.microsoft.com/office/powerpoint/2010/main" val="21070998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type="body" idx="1"/>
          </p:nvPr>
        </p:nvSpPr>
        <p:spPr/>
        <p:txBody>
          <a:bodyPr/>
          <a:lstStyle/>
          <a:p>
            <a:r>
              <a:rPr lang="en-US" smtClean="0"/>
              <a:t>Relationships: Generalization:</a:t>
            </a:r>
          </a:p>
          <a:p>
            <a:r>
              <a:rPr lang="en-US" smtClean="0"/>
              <a:t>Generalizations are denoted as “paths” from specific elements to generic elements, with a hollow triangle pointing to the more general elements. </a:t>
            </a:r>
            <a:endParaRPr lang="en-US" dirty="0" smtClean="0"/>
          </a:p>
        </p:txBody>
      </p:sp>
      <p:sp>
        <p:nvSpPr>
          <p:cNvPr id="4" name="Slide Image Placeholder 3"/>
          <p:cNvSpPr>
            <a:spLocks noGrp="1" noRot="1" noChangeAspect="1"/>
          </p:cNvSpPr>
          <p:nvPr>
            <p:ph type="sldImg"/>
          </p:nvPr>
        </p:nvSpPr>
        <p:spPr>
          <a:xfrm>
            <a:off x="895350" y="582613"/>
            <a:ext cx="3886200" cy="2914650"/>
          </a:xfrm>
        </p:spPr>
      </p:sp>
    </p:spTree>
    <p:extLst>
      <p:ext uri="{BB962C8B-B14F-4D97-AF65-F5344CB8AC3E}">
        <p14:creationId xmlns:p14="http://schemas.microsoft.com/office/powerpoint/2010/main" val="14575906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type="body" idx="1"/>
          </p:nvPr>
        </p:nvSpPr>
        <p:spPr/>
        <p:txBody>
          <a:bodyPr/>
          <a:lstStyle/>
          <a:p>
            <a:r>
              <a:rPr lang="en-US" smtClean="0"/>
              <a:t>How do you interpret this diagram?</a:t>
            </a:r>
            <a:endParaRPr lang="en-US" dirty="0" smtClean="0"/>
          </a:p>
        </p:txBody>
      </p:sp>
      <p:sp>
        <p:nvSpPr>
          <p:cNvPr id="4" name="Slide Image Placeholder 3"/>
          <p:cNvSpPr>
            <a:spLocks noGrp="1" noRot="1" noChangeAspect="1"/>
          </p:cNvSpPr>
          <p:nvPr>
            <p:ph type="sldImg"/>
          </p:nvPr>
        </p:nvSpPr>
        <p:spPr>
          <a:xfrm>
            <a:off x="895350" y="582613"/>
            <a:ext cx="3886200" cy="2914650"/>
          </a:xfrm>
        </p:spPr>
      </p:sp>
    </p:spTree>
    <p:extLst>
      <p:ext uri="{BB962C8B-B14F-4D97-AF65-F5344CB8AC3E}">
        <p14:creationId xmlns:p14="http://schemas.microsoft.com/office/powerpoint/2010/main" val="930540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Encapsulation:</a:t>
            </a:r>
          </a:p>
          <a:p>
            <a:r>
              <a:rPr lang="en-US" smtClean="0"/>
              <a:t>Every object is encapsulated in such a way, that its data and implementations of behaviors are not visible to another object. Encapsulation allows restriction of access of internal data. </a:t>
            </a:r>
          </a:p>
          <a:p>
            <a:r>
              <a:rPr lang="en-US" smtClean="0"/>
              <a:t>Encapsulation is often referred to as information hiding. However, although the two terms are often used interchangeably, information hiding is really the result of encapsulation, not a synonym for it. </a:t>
            </a:r>
          </a:p>
          <a:p>
            <a:endParaRPr lang="en-US" smtClean="0"/>
          </a:p>
          <a:p>
            <a:endParaRPr lang="en-US" smtClean="0"/>
          </a:p>
          <a:p>
            <a:endParaRPr lang="en-IN" dirty="0"/>
          </a:p>
        </p:txBody>
      </p:sp>
      <p:sp>
        <p:nvSpPr>
          <p:cNvPr id="5" name="Slide Image Placeholder 4"/>
          <p:cNvSpPr>
            <a:spLocks noGrp="1" noRot="1" noChangeAspect="1"/>
          </p:cNvSpPr>
          <p:nvPr>
            <p:ph type="sldImg"/>
          </p:nvPr>
        </p:nvSpPr>
        <p:spPr>
          <a:xfrm>
            <a:off x="966788" y="582613"/>
            <a:ext cx="3886200" cy="2914650"/>
          </a:xfrm>
        </p:spPr>
      </p:sp>
    </p:spTree>
    <p:extLst>
      <p:ext uri="{BB962C8B-B14F-4D97-AF65-F5344CB8AC3E}">
        <p14:creationId xmlns:p14="http://schemas.microsoft.com/office/powerpoint/2010/main" val="350835081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5350" y="582613"/>
            <a:ext cx="3886200" cy="29146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198380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3"/>
          <p:cNvSpPr>
            <a:spLocks noGrp="1" noRot="1" noChangeAspect="1" noTextEdit="1"/>
          </p:cNvSpPr>
          <p:nvPr>
            <p:ph type="sldImg"/>
          </p:nvPr>
        </p:nvSpPr>
        <p:spPr bwMode="auto">
          <a:xfrm>
            <a:off x="895350" y="582613"/>
            <a:ext cx="3886200" cy="29146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4"/>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sz="1200" dirty="0"/>
          </a:p>
        </p:txBody>
      </p:sp>
    </p:spTree>
    <p:extLst>
      <p:ext uri="{BB962C8B-B14F-4D97-AF65-F5344CB8AC3E}">
        <p14:creationId xmlns:p14="http://schemas.microsoft.com/office/powerpoint/2010/main" val="7820952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5350" y="582613"/>
            <a:ext cx="3886200" cy="29146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9602130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6"/>
          <p:cNvSpPr>
            <a:spLocks noGrp="1" noRot="1" noChangeAspect="1" noChangeArrowheads="1" noTextEdit="1"/>
          </p:cNvSpPr>
          <p:nvPr>
            <p:ph type="sldImg"/>
          </p:nvPr>
        </p:nvSpPr>
        <p:spPr bwMode="auto">
          <a:xfrm>
            <a:off x="895350" y="582613"/>
            <a:ext cx="3886200" cy="29146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Rectangle 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42419710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717848"/>
            <a:ext cx="714400" cy="1938992"/>
          </a:xfrm>
          <a:prstGeom prst="rect">
            <a:avLst/>
          </a:prstGeom>
          <a:noFill/>
        </p:spPr>
        <p:txBody>
          <a:bodyPr wrap="square" rtlCol="0">
            <a:spAutoFit/>
          </a:bodyPr>
          <a:lstStyle/>
          <a:p>
            <a:r>
              <a:rPr lang="en-US" sz="800" dirty="0" smtClean="0">
                <a:latin typeface="Candara" panose="020E0502030303020204" pitchFamily="34" charset="0"/>
              </a:rPr>
              <a:t>Answers to Review Question</a:t>
            </a:r>
          </a:p>
          <a:p>
            <a:endParaRPr lang="en-US" sz="800" dirty="0" smtClean="0">
              <a:latin typeface="Candara" panose="020E0502030303020204" pitchFamily="34" charset="0"/>
            </a:endParaRPr>
          </a:p>
          <a:p>
            <a:r>
              <a:rPr lang="en-US" sz="800" dirty="0" smtClean="0">
                <a:latin typeface="Candara" panose="020E0502030303020204" pitchFamily="34" charset="0"/>
              </a:rPr>
              <a:t>Question 1: </a:t>
            </a:r>
            <a:r>
              <a:rPr lang="en-US" sz="800" dirty="0" err="1" smtClean="0">
                <a:latin typeface="Candara" panose="020E0502030303020204" pitchFamily="34" charset="0"/>
              </a:rPr>
              <a:t>Abstraction,Encapsulation,modularity,hierarchy</a:t>
            </a:r>
            <a:endParaRPr lang="en-US" sz="800" dirty="0" smtClean="0">
              <a:latin typeface="Candara" panose="020E0502030303020204" pitchFamily="34" charset="0"/>
            </a:endParaRPr>
          </a:p>
          <a:p>
            <a:endParaRPr lang="en-US" sz="800" dirty="0">
              <a:latin typeface="Candara" panose="020E0502030303020204" pitchFamily="34" charset="0"/>
            </a:endParaRPr>
          </a:p>
          <a:p>
            <a:r>
              <a:rPr lang="en-US" sz="800" dirty="0" smtClean="0">
                <a:latin typeface="Candara" panose="020E0502030303020204" pitchFamily="34" charset="0"/>
              </a:rPr>
              <a:t>Question2: True</a:t>
            </a:r>
          </a:p>
          <a:p>
            <a:endParaRPr lang="en-US" sz="800" dirty="0" smtClean="0">
              <a:latin typeface="Candara" panose="020E0502030303020204" pitchFamily="34" charset="0"/>
            </a:endParaRPr>
          </a:p>
          <a:p>
            <a:r>
              <a:rPr lang="en-US" sz="800" dirty="0" smtClean="0">
                <a:latin typeface="Candara" panose="020E0502030303020204" pitchFamily="34" charset="0"/>
              </a:rPr>
              <a:t>Question 3:Has- a</a:t>
            </a:r>
            <a:endParaRPr lang="en-US" sz="800" dirty="0">
              <a:latin typeface="Candara" panose="020E0502030303020204" pitchFamily="34" charset="0"/>
            </a:endParaRPr>
          </a:p>
        </p:txBody>
      </p:sp>
      <p:sp>
        <p:nvSpPr>
          <p:cNvPr id="2" name="Slide Image Placeholder 1"/>
          <p:cNvSpPr>
            <a:spLocks noGrp="1" noRot="1" noChangeAspect="1"/>
          </p:cNvSpPr>
          <p:nvPr>
            <p:ph type="sldImg"/>
          </p:nvPr>
        </p:nvSpPr>
        <p:spPr>
          <a:xfrm>
            <a:off x="895350" y="582613"/>
            <a:ext cx="3886200" cy="29146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608237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329" y="573832"/>
            <a:ext cx="648072" cy="1323439"/>
          </a:xfrm>
          <a:prstGeom prst="rect">
            <a:avLst/>
          </a:prstGeom>
          <a:noFill/>
        </p:spPr>
        <p:txBody>
          <a:bodyPr wrap="square" rtlCol="0">
            <a:spAutoFit/>
          </a:bodyPr>
          <a:lstStyle/>
          <a:p>
            <a:r>
              <a:rPr lang="en-US" sz="800" dirty="0" smtClean="0">
                <a:latin typeface="Candara" panose="020E0502030303020204" pitchFamily="34" charset="0"/>
              </a:rPr>
              <a:t>Answers to Review Question</a:t>
            </a:r>
          </a:p>
          <a:p>
            <a:endParaRPr lang="en-US" sz="800" dirty="0" smtClean="0">
              <a:latin typeface="Candara" panose="020E0502030303020204" pitchFamily="34" charset="0"/>
            </a:endParaRPr>
          </a:p>
          <a:p>
            <a:r>
              <a:rPr lang="en-US" sz="800" dirty="0" smtClean="0">
                <a:latin typeface="Candara" panose="020E0502030303020204" pitchFamily="34" charset="0"/>
              </a:rPr>
              <a:t>Question 4: Option2</a:t>
            </a:r>
          </a:p>
          <a:p>
            <a:endParaRPr lang="en-US" sz="800" dirty="0">
              <a:latin typeface="Candara" panose="020E0502030303020204" pitchFamily="34" charset="0"/>
            </a:endParaRPr>
          </a:p>
          <a:p>
            <a:r>
              <a:rPr lang="en-US" sz="800" dirty="0" smtClean="0">
                <a:latin typeface="Candara" panose="020E0502030303020204" pitchFamily="34" charset="0"/>
              </a:rPr>
              <a:t>Question 5. Interfaces</a:t>
            </a:r>
            <a:endParaRPr lang="en-US" sz="800" dirty="0">
              <a:latin typeface="Candara" panose="020E0502030303020204" pitchFamily="34" charset="0"/>
            </a:endParaRPr>
          </a:p>
        </p:txBody>
      </p:sp>
      <p:sp>
        <p:nvSpPr>
          <p:cNvPr id="2" name="Slide Image Placeholder 1"/>
          <p:cNvSpPr>
            <a:spLocks noGrp="1" noRot="1" noChangeAspect="1"/>
          </p:cNvSpPr>
          <p:nvPr>
            <p:ph type="sldImg"/>
          </p:nvPr>
        </p:nvSpPr>
        <p:spPr>
          <a:xfrm>
            <a:off x="895350" y="582613"/>
            <a:ext cx="3886200" cy="29146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9109206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895350" y="582613"/>
            <a:ext cx="3886200" cy="29146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576980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Encapsulation versus Abstraction:</a:t>
            </a:r>
          </a:p>
          <a:p>
            <a:r>
              <a:rPr lang="en-US" smtClean="0"/>
              <a:t>The concepts of Abstraction and Encapsulation are closely related. In fact, they can be considered like two sides of a coin. However, both need to go hand in hand. If we consider the boundary of a class interface, abstraction can be considered as the User’s perspective, while encapsulation as the Implementer’s perspective.</a:t>
            </a:r>
          </a:p>
          <a:p>
            <a:r>
              <a:rPr lang="en-US" smtClean="0"/>
              <a:t>Abstraction focuses on the outside view of an object (i.e., the interface). Encapsulation (information hiding) prevents clients from seeing its inside view, where the behavior of the abstraction is implemented.</a:t>
            </a:r>
          </a:p>
          <a:p>
            <a:r>
              <a:rPr lang="en-US" smtClean="0"/>
              <a:t>The overall benefit of Abstraction and Encapsulation is “Know only that, what is totally mandatory for you to Know”. Having simplified views help in having less complex views, and therefore a better understanding of system. Increased Flexibility and Maintainability comes from keeping the separation of “interface” and “implementation”. Developers can change implementation details without affecting the user’s perspective.</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extLst>
      <p:ext uri="{BB962C8B-B14F-4D97-AF65-F5344CB8AC3E}">
        <p14:creationId xmlns:p14="http://schemas.microsoft.com/office/powerpoint/2010/main" val="1566776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Abstraction and Encapsulation:</a:t>
            </a:r>
          </a:p>
          <a:p>
            <a:r>
              <a:rPr lang="en-US" smtClean="0"/>
              <a:t>When we define a blueprint in terms of a class, we abstract the commonality that we see in objects sharing similar structure and behaviour. Abstraction in terms of a class thus provides the “outside” or the user view. </a:t>
            </a:r>
          </a:p>
          <a:p>
            <a:r>
              <a:rPr lang="en-US" smtClean="0"/>
              <a:t>The implementation details in terms of code written within the operations need not be known to the users of the operations.  This is again therefore abstracted for the users. The implementation details are completely encapsulated within the class.</a:t>
            </a:r>
          </a:p>
          <a:p>
            <a:r>
              <a:rPr lang="en-US" smtClean="0"/>
              <a:t>The data members and member functions which are defined as private are “encapsulated” and users of the class would not be able to access them. </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extLst>
      <p:ext uri="{BB962C8B-B14F-4D97-AF65-F5344CB8AC3E}">
        <p14:creationId xmlns:p14="http://schemas.microsoft.com/office/powerpoint/2010/main" val="23634594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Modularity:</a:t>
            </a:r>
          </a:p>
          <a:p>
            <a:r>
              <a:rPr lang="en-US" smtClean="0"/>
              <a:t>Modularity is obtained through decomposition, i.e., breaking up complex entities into manageable pieces. An essential characteristic is that the decomposition should result in modules which can be independent of each other. </a:t>
            </a:r>
          </a:p>
          <a:p>
            <a:r>
              <a:rPr lang="en-US" smtClean="0"/>
              <a:t>As modules are groups of related classes, it is possible to have parallel developments of modules. Changes in one may not affect the other modules. Modularity is an essential characteristic of all complex systems. Well designed modules can be reused in similar situations in other designs.</a:t>
            </a:r>
          </a:p>
          <a:p>
            <a:endParaRPr lang="en-IN" dirty="0"/>
          </a:p>
        </p:txBody>
      </p:sp>
      <p:sp>
        <p:nvSpPr>
          <p:cNvPr id="5" name="Slide Image Placeholder 4"/>
          <p:cNvSpPr>
            <a:spLocks noGrp="1" noRot="1" noChangeAspect="1"/>
          </p:cNvSpPr>
          <p:nvPr>
            <p:ph type="sldImg"/>
          </p:nvPr>
        </p:nvSpPr>
        <p:spPr>
          <a:xfrm>
            <a:off x="966788" y="582613"/>
            <a:ext cx="3886200" cy="2914650"/>
          </a:xfrm>
        </p:spPr>
      </p:sp>
    </p:spTree>
    <p:extLst>
      <p:ext uri="{BB962C8B-B14F-4D97-AF65-F5344CB8AC3E}">
        <p14:creationId xmlns:p14="http://schemas.microsoft.com/office/powerpoint/2010/main" val="724711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Modularity:</a:t>
            </a:r>
          </a:p>
          <a:p>
            <a:r>
              <a:rPr lang="en-US" smtClean="0"/>
              <a:t>Modularity is one of the corner stones of structured or procedural approach, where functions or procedures are the smallest unit of the application, and they help in achieving the modularity required in the system. In contrast, it is the class which is the smallest unit in OO Systems.</a:t>
            </a:r>
          </a:p>
          <a:p>
            <a:r>
              <a:rPr lang="en-US" smtClean="0"/>
              <a:t>Modularity in OO systems is implemented using Components. A component is a set of logically related classes. For eg. several classes may need to be used together for an application to retrieve data from the underlying databases. So this collection of logically related set of classes for retrieving data can be bundled together as a component for Data Access. </a:t>
            </a:r>
          </a:p>
          <a:p>
            <a:r>
              <a:rPr lang="en-US" smtClean="0"/>
              <a:t>A user of a component need not know about the internals of a component. Modularity thus helps in simplifying the complexity. </a:t>
            </a:r>
          </a:p>
          <a:p>
            <a:endParaRPr lang="en-US" smtClean="0"/>
          </a:p>
          <a:p>
            <a:endParaRPr lang="en-IN" dirty="0"/>
          </a:p>
        </p:txBody>
      </p:sp>
      <p:sp>
        <p:nvSpPr>
          <p:cNvPr id="5" name="Slide Image Placeholder 4"/>
          <p:cNvSpPr>
            <a:spLocks noGrp="1" noRot="1" noChangeAspect="1"/>
          </p:cNvSpPr>
          <p:nvPr>
            <p:ph type="sldImg"/>
          </p:nvPr>
        </p:nvSpPr>
        <p:spPr>
          <a:xfrm>
            <a:off x="966788" y="582613"/>
            <a:ext cx="3886200" cy="2914650"/>
          </a:xfrm>
        </p:spPr>
      </p:sp>
    </p:spTree>
    <p:extLst>
      <p:ext uri="{BB962C8B-B14F-4D97-AF65-F5344CB8AC3E}">
        <p14:creationId xmlns:p14="http://schemas.microsoft.com/office/powerpoint/2010/main" val="13626362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248"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44760518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229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41586538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320"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67846096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344"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3550277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41642632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895359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5368"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338555268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F40B0F0-CA37-4260-9C2B-F2366683B6C1}" type="datetime1">
              <a:rPr lang="en-US" smtClean="0"/>
              <a:t>5/9/2017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41282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6392"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2099381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127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6203338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01515447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7004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8643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273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7036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9749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977408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9224"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286731058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iming>
    <p:tnLst>
      <p:par>
        <p:cTn id="1" dur="indefinite" restart="never" nodeType="tmRoot"/>
      </p:par>
    </p:tnLst>
  </p:timing>
  <p:hf sldNum="0" hdr="0" ft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3.bp.blogspot.com/_cf9ZNaFBCrc/RmhDyiw6ckI/AAAAAAAABLs/SJdARgxNISo/s1600-h/hierarchy.jp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hyperlink" Target="http://images.google.co.in/imgres?imgurl=http://www.apbc.org.uk/table_tips/t_t_images/cat.jpg&amp;imgrefurl=http://www.apbc.org.uk/table_tips/cats.htm&amp;usg=__9OLWxcqpT8_DI9CkGafOfPUVsPI=&amp;h=337&amp;w=300&amp;sz=24&amp;hl=en&amp;start=13&amp;tbnid=tunIl-hWyhVdPM:&amp;tbnh=119&amp;tbnw=106&amp;prev=/images?q=cat&amp;gbv=2&amp;hl=en" TargetMode="External"/><Relationship Id="rId7" Type="http://schemas.openxmlformats.org/officeDocument/2006/relationships/hyperlink" Target="http://images.google.co.in/imgres?imgurl=http://school.discoveryeducation.com/clipart/images/presentation-boy.gif&amp;imgrefurl=http://school.discoveryeducation.com/clipart/clip/presentation-boy.html&amp;usg=__vjRxgMrFWMBIblWaMWtCROerhTU=&amp;h=320&amp;w=360&amp;sz=11&amp;hl=en&amp;start=14&amp;tbnid=6nU_JAQRk_ZDtM:&amp;tbnh=108&amp;tbnw=121&amp;prev=/images?q=boy&amp;gbv=2&amp;hl=en"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hyperlink" Target="http://images.google.co.in/imgres?imgurl=http://www.csuchico.edu/lref/images/bird2a.gif&amp;imgrefurl=http://www.csuchico.edu/lref/guides/rbs/ornithAuthor3.htm&amp;usg=__2j0Nq1g6juas6qvRLuQ27aoR8ho=&amp;h=369&amp;w=402&amp;sz=5&amp;hl=en&amp;start=9&amp;tbnid=0Eq1HJIvn3NpCM:&amp;tbnh=114&amp;tbnw=124&amp;prev=/images?q=bird&amp;gbv=2&amp;hl=en" TargetMode="External"/><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4.bp.blogspot.com/_cf9ZNaFBCrc/RmXjliw6chI/AAAAAAAABLM/MnHhzM4qhh4/s1600-h/abstraction.jp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4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2.bp.blogspot.com/_cf9ZNaFBCrc/RmXpSCw6ciI/AAAAAAAABLU/IucbOx3gVJw/s1600-h/encapsulation.jp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hyperlink" Target="http://4.bp.blogspot.com/_cf9ZNaFBCrc/RmXsciw6cjI/AAAAAAAABLc/8SI8JiBUejg/s1600-h/modularity.jp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TextBox 11"/>
          <p:cNvSpPr txBox="1">
            <a:spLocks noChangeArrowheads="1"/>
          </p:cNvSpPr>
          <p:nvPr/>
        </p:nvSpPr>
        <p:spPr bwMode="auto">
          <a:xfrm>
            <a:off x="6770688" y="5240338"/>
            <a:ext cx="1797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n-US" sz="900">
                <a:solidFill>
                  <a:schemeClr val="bg1"/>
                </a:solidFill>
                <a:latin typeface="Candara" pitchFamily="34" charset="0"/>
              </a:rPr>
              <a:t>IGATE is now a part of Capgemini</a:t>
            </a:r>
          </a:p>
        </p:txBody>
      </p:sp>
      <p:sp>
        <p:nvSpPr>
          <p:cNvPr id="3" name="Title 2"/>
          <p:cNvSpPr>
            <a:spLocks noGrp="1"/>
          </p:cNvSpPr>
          <p:nvPr>
            <p:ph type="ctrTitle"/>
          </p:nvPr>
        </p:nvSpPr>
        <p:spPr>
          <a:xfrm>
            <a:off x="0" y="2564904"/>
            <a:ext cx="8676456" cy="1637960"/>
          </a:xfrm>
        </p:spPr>
        <p:txBody>
          <a:bodyPr/>
          <a:lstStyle/>
          <a:p>
            <a:r>
              <a:rPr lang="en-US" dirty="0"/>
              <a:t>Object-Oriented Programming (OOP) and Unified Modelling Language (UML</a:t>
            </a:r>
            <a:r>
              <a:rPr lang="en-US" dirty="0" smtClean="0"/>
              <a:t>)</a:t>
            </a:r>
            <a:endParaRPr lang="en-US" dirty="0"/>
          </a:p>
        </p:txBody>
      </p:sp>
      <p:sp>
        <p:nvSpPr>
          <p:cNvPr id="4" name="Subtitle 3"/>
          <p:cNvSpPr>
            <a:spLocks noGrp="1"/>
          </p:cNvSpPr>
          <p:nvPr>
            <p:ph type="subTitle" idx="1"/>
          </p:nvPr>
        </p:nvSpPr>
        <p:spPr/>
        <p:txBody>
          <a:bodyPr/>
          <a:lstStyle/>
          <a:p>
            <a:r>
              <a:rPr lang="en-US" dirty="0"/>
              <a:t>Lesson 05</a:t>
            </a:r>
            <a:r>
              <a:rPr lang="en-US" dirty="0" smtClean="0"/>
              <a:t>:</a:t>
            </a:r>
            <a:endParaRPr lang="en-US" dirty="0"/>
          </a:p>
        </p:txBody>
      </p:sp>
    </p:spTree>
    <p:extLst>
      <p:ext uri="{BB962C8B-B14F-4D97-AF65-F5344CB8AC3E}">
        <p14:creationId xmlns:p14="http://schemas.microsoft.com/office/powerpoint/2010/main" val="1437083307"/>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5.1.4: Object-Oriented Principles</a:t>
            </a:r>
            <a:br>
              <a:rPr lang="en-IN" sz="1300" dirty="0" smtClean="0"/>
            </a:br>
            <a:r>
              <a:rPr lang="en-IN" dirty="0" smtClean="0"/>
              <a:t>Concept of Hierarchy</a:t>
            </a:r>
            <a:endParaRPr lang="en-IN" dirty="0"/>
          </a:p>
        </p:txBody>
      </p:sp>
      <p:sp>
        <p:nvSpPr>
          <p:cNvPr id="3" name="Content Placeholder 2"/>
          <p:cNvSpPr>
            <a:spLocks noGrp="1"/>
          </p:cNvSpPr>
          <p:nvPr>
            <p:ph idx="1"/>
          </p:nvPr>
        </p:nvSpPr>
        <p:spPr/>
        <p:txBody>
          <a:bodyPr/>
          <a:lstStyle/>
          <a:p>
            <a:pPr marL="347663" indent="-347663"/>
            <a:r>
              <a:rPr lang="en-US" dirty="0" smtClean="0"/>
              <a:t>A ranking or ordering of abstractions on the basis of their complexity and responsibility</a:t>
            </a:r>
          </a:p>
          <a:p>
            <a:pPr marL="347663" indent="-347663"/>
            <a:r>
              <a:rPr lang="en-US" dirty="0" smtClean="0"/>
              <a:t>It is of two types:</a:t>
            </a:r>
          </a:p>
          <a:p>
            <a:pPr lvl="1"/>
            <a:r>
              <a:rPr lang="en-US" dirty="0" smtClean="0"/>
              <a:t>Class Hierarchy: Hierarchy of classes, Is A Relationship.</a:t>
            </a:r>
          </a:p>
          <a:p>
            <a:pPr lvl="2"/>
            <a:r>
              <a:rPr lang="en-US" dirty="0" smtClean="0"/>
              <a:t>Example: Accounts Hierarchy</a:t>
            </a:r>
          </a:p>
          <a:p>
            <a:pPr lvl="1"/>
            <a:r>
              <a:rPr lang="en-US" dirty="0" smtClean="0"/>
              <a:t>Object Hierarchy: Containment amongst Objects, Has A Relationship. </a:t>
            </a:r>
          </a:p>
          <a:p>
            <a:pPr lvl="2"/>
            <a:r>
              <a:rPr lang="en-US" dirty="0" smtClean="0"/>
              <a:t>Example: Window has a Form seeking customer information, which has text boxes and various buttons.</a:t>
            </a:r>
          </a:p>
          <a:p>
            <a:endParaRPr lang="en-IN" dirty="0"/>
          </a:p>
        </p:txBody>
      </p:sp>
      <p:pic>
        <p:nvPicPr>
          <p:cNvPr id="4" name="Picture 4" descr="hierarchy">
            <a:hlinkClick r:id="rId3"/>
          </p:cNvPr>
          <p:cNvPicPr>
            <a:picLocks noChangeAspect="1" noChangeArrowheads="1"/>
          </p:cNvPicPr>
          <p:nvPr/>
        </p:nvPicPr>
        <p:blipFill>
          <a:blip r:embed="rId4"/>
          <a:srcRect/>
          <a:stretch>
            <a:fillRect/>
          </a:stretch>
        </p:blipFill>
        <p:spPr bwMode="auto">
          <a:xfrm>
            <a:off x="6000760" y="3714752"/>
            <a:ext cx="1852612" cy="24384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1300" dirty="0" smtClean="0"/>
              <a:t>5.1.4: Object-Oriented Principles</a:t>
            </a:r>
            <a:br>
              <a:rPr lang="en-IN" sz="1300" dirty="0" smtClean="0"/>
            </a:br>
            <a:r>
              <a:rPr lang="en-IN" dirty="0" smtClean="0"/>
              <a:t>Why Inheritance Hierarchy</a:t>
            </a:r>
            <a:endParaRPr lang="en-IN" dirty="0"/>
          </a:p>
        </p:txBody>
      </p:sp>
      <p:sp>
        <p:nvSpPr>
          <p:cNvPr id="3" name="Content Placeholder 2"/>
          <p:cNvSpPr>
            <a:spLocks noGrp="1"/>
          </p:cNvSpPr>
          <p:nvPr>
            <p:ph idx="1"/>
          </p:nvPr>
        </p:nvSpPr>
        <p:spPr/>
        <p:txBody>
          <a:bodyPr/>
          <a:lstStyle/>
          <a:p>
            <a:pPr marL="347663" indent="-347663"/>
            <a:r>
              <a:rPr lang="en-US" dirty="0" smtClean="0"/>
              <a:t>Why Inheritance Hierarchy?</a:t>
            </a:r>
          </a:p>
          <a:p>
            <a:pPr lvl="1"/>
            <a:r>
              <a:rPr lang="en-US" dirty="0" smtClean="0"/>
              <a:t>It is a powerful technique that enables code reuse resulting in increased productivity, and reduced development time.</a:t>
            </a:r>
          </a:p>
          <a:p>
            <a:pPr lvl="1"/>
            <a:r>
              <a:rPr lang="en-US" dirty="0" smtClean="0"/>
              <a:t>It allows for designing extensible software.</a:t>
            </a:r>
          </a:p>
          <a:p>
            <a:endParaRPr lang="en-IN" dirty="0"/>
          </a:p>
        </p:txBody>
      </p:sp>
      <p:grpSp>
        <p:nvGrpSpPr>
          <p:cNvPr id="5" name="Group 20"/>
          <p:cNvGrpSpPr>
            <a:grpSpLocks/>
          </p:cNvGrpSpPr>
          <p:nvPr/>
        </p:nvGrpSpPr>
        <p:grpSpPr bwMode="auto">
          <a:xfrm>
            <a:off x="1500166" y="3429000"/>
            <a:ext cx="3913188" cy="1651000"/>
            <a:chOff x="816" y="2400"/>
            <a:chExt cx="2465" cy="1040"/>
          </a:xfrm>
        </p:grpSpPr>
        <p:grpSp>
          <p:nvGrpSpPr>
            <p:cNvPr id="6" name="Group 19"/>
            <p:cNvGrpSpPr>
              <a:grpSpLocks/>
            </p:cNvGrpSpPr>
            <p:nvPr/>
          </p:nvGrpSpPr>
          <p:grpSpPr bwMode="auto">
            <a:xfrm>
              <a:off x="816" y="2496"/>
              <a:ext cx="1584" cy="816"/>
              <a:chOff x="816" y="2496"/>
              <a:chExt cx="1584" cy="816"/>
            </a:xfrm>
          </p:grpSpPr>
          <p:sp>
            <p:nvSpPr>
              <p:cNvPr id="10" name="Rectangle 5"/>
              <p:cNvSpPr>
                <a:spLocks noChangeArrowheads="1"/>
              </p:cNvSpPr>
              <p:nvPr/>
            </p:nvSpPr>
            <p:spPr bwMode="auto">
              <a:xfrm>
                <a:off x="1296" y="2496"/>
                <a:ext cx="624" cy="192"/>
              </a:xfrm>
              <a:prstGeom prst="rect">
                <a:avLst/>
              </a:prstGeom>
              <a:solidFill>
                <a:srgbClr val="DDDDDD"/>
              </a:solidFill>
              <a:ln w="19050">
                <a:solidFill>
                  <a:schemeClr val="tx2"/>
                </a:solidFill>
                <a:miter lim="800000"/>
                <a:headEnd/>
                <a:tailEnd/>
              </a:ln>
            </p:spPr>
            <p:txBody>
              <a:bodyPr wrap="none" anchor="ctr"/>
              <a:lstStyle/>
              <a:p>
                <a:pPr algn="ctr"/>
                <a:r>
                  <a:rPr lang="en-US" sz="1600" dirty="0">
                    <a:latin typeface="Candara" pitchFamily="34" charset="0"/>
                  </a:rPr>
                  <a:t>Account</a:t>
                </a:r>
              </a:p>
            </p:txBody>
          </p:sp>
          <p:sp>
            <p:nvSpPr>
              <p:cNvPr id="11" name="Rectangle 7"/>
              <p:cNvSpPr>
                <a:spLocks noChangeArrowheads="1"/>
              </p:cNvSpPr>
              <p:nvPr/>
            </p:nvSpPr>
            <p:spPr bwMode="auto">
              <a:xfrm>
                <a:off x="816" y="2976"/>
                <a:ext cx="624" cy="336"/>
              </a:xfrm>
              <a:prstGeom prst="rect">
                <a:avLst/>
              </a:prstGeom>
              <a:solidFill>
                <a:srgbClr val="DDDDDD"/>
              </a:solidFill>
              <a:ln w="19050">
                <a:solidFill>
                  <a:schemeClr val="tx2"/>
                </a:solidFill>
                <a:miter lim="800000"/>
                <a:headEnd/>
                <a:tailEnd/>
              </a:ln>
            </p:spPr>
            <p:txBody>
              <a:bodyPr wrap="none" anchor="ctr"/>
              <a:lstStyle/>
              <a:p>
                <a:pPr algn="ctr"/>
                <a:r>
                  <a:rPr lang="en-US" sz="1600" dirty="0">
                    <a:latin typeface="Candara" pitchFamily="34" charset="0"/>
                  </a:rPr>
                  <a:t>Savings </a:t>
                </a:r>
              </a:p>
              <a:p>
                <a:pPr algn="ctr"/>
                <a:r>
                  <a:rPr lang="en-US" sz="1600" dirty="0">
                    <a:latin typeface="Candara" pitchFamily="34" charset="0"/>
                  </a:rPr>
                  <a:t>Account</a:t>
                </a:r>
              </a:p>
            </p:txBody>
          </p:sp>
          <p:sp>
            <p:nvSpPr>
              <p:cNvPr id="12" name="Rectangle 8"/>
              <p:cNvSpPr>
                <a:spLocks noChangeArrowheads="1"/>
              </p:cNvSpPr>
              <p:nvPr/>
            </p:nvSpPr>
            <p:spPr bwMode="auto">
              <a:xfrm>
                <a:off x="1776" y="2976"/>
                <a:ext cx="624" cy="336"/>
              </a:xfrm>
              <a:prstGeom prst="rect">
                <a:avLst/>
              </a:prstGeom>
              <a:solidFill>
                <a:srgbClr val="DDDDDD"/>
              </a:solidFill>
              <a:ln w="19050">
                <a:solidFill>
                  <a:schemeClr val="tx2"/>
                </a:solidFill>
                <a:miter lim="800000"/>
                <a:headEnd/>
                <a:tailEnd/>
              </a:ln>
            </p:spPr>
            <p:txBody>
              <a:bodyPr wrap="none" anchor="ctr"/>
              <a:lstStyle/>
              <a:p>
                <a:pPr algn="ctr"/>
                <a:r>
                  <a:rPr lang="en-US" sz="1600" dirty="0">
                    <a:latin typeface="Candara" pitchFamily="34" charset="0"/>
                  </a:rPr>
                  <a:t>Current</a:t>
                </a:r>
              </a:p>
              <a:p>
                <a:pPr algn="ctr"/>
                <a:r>
                  <a:rPr lang="en-US" sz="1600" dirty="0">
                    <a:latin typeface="Candara" pitchFamily="34" charset="0"/>
                  </a:rPr>
                  <a:t>Account</a:t>
                </a:r>
              </a:p>
            </p:txBody>
          </p:sp>
          <p:sp>
            <p:nvSpPr>
              <p:cNvPr id="13" name="Line 9"/>
              <p:cNvSpPr>
                <a:spLocks noChangeShapeType="1"/>
              </p:cNvSpPr>
              <p:nvPr/>
            </p:nvSpPr>
            <p:spPr bwMode="auto">
              <a:xfrm>
                <a:off x="1152" y="2832"/>
                <a:ext cx="864" cy="0"/>
              </a:xfrm>
              <a:prstGeom prst="line">
                <a:avLst/>
              </a:prstGeom>
              <a:noFill/>
              <a:ln w="28575">
                <a:solidFill>
                  <a:schemeClr val="tx2"/>
                </a:solidFill>
                <a:round/>
                <a:headEnd/>
                <a:tailEnd/>
              </a:ln>
            </p:spPr>
            <p:txBody>
              <a:bodyPr/>
              <a:lstStyle/>
              <a:p>
                <a:endParaRPr lang="en-IN" sz="1600">
                  <a:latin typeface="Candara" pitchFamily="34" charset="0"/>
                </a:endParaRPr>
              </a:p>
            </p:txBody>
          </p:sp>
          <p:sp>
            <p:nvSpPr>
              <p:cNvPr id="14" name="Line 10"/>
              <p:cNvSpPr>
                <a:spLocks noChangeShapeType="1"/>
              </p:cNvSpPr>
              <p:nvPr/>
            </p:nvSpPr>
            <p:spPr bwMode="auto">
              <a:xfrm>
                <a:off x="1152" y="2832"/>
                <a:ext cx="0" cy="144"/>
              </a:xfrm>
              <a:prstGeom prst="line">
                <a:avLst/>
              </a:prstGeom>
              <a:noFill/>
              <a:ln w="28575">
                <a:solidFill>
                  <a:schemeClr val="tx2"/>
                </a:solidFill>
                <a:round/>
                <a:headEnd/>
                <a:tailEnd/>
              </a:ln>
            </p:spPr>
            <p:txBody>
              <a:bodyPr/>
              <a:lstStyle/>
              <a:p>
                <a:endParaRPr lang="en-IN" sz="1600">
                  <a:latin typeface="Candara" pitchFamily="34" charset="0"/>
                </a:endParaRPr>
              </a:p>
            </p:txBody>
          </p:sp>
          <p:sp>
            <p:nvSpPr>
              <p:cNvPr id="15" name="Line 11"/>
              <p:cNvSpPr>
                <a:spLocks noChangeShapeType="1"/>
              </p:cNvSpPr>
              <p:nvPr/>
            </p:nvSpPr>
            <p:spPr bwMode="auto">
              <a:xfrm>
                <a:off x="2016" y="2832"/>
                <a:ext cx="0" cy="144"/>
              </a:xfrm>
              <a:prstGeom prst="line">
                <a:avLst/>
              </a:prstGeom>
              <a:noFill/>
              <a:ln w="28575">
                <a:solidFill>
                  <a:schemeClr val="tx2"/>
                </a:solidFill>
                <a:round/>
                <a:headEnd/>
                <a:tailEnd/>
              </a:ln>
            </p:spPr>
            <p:txBody>
              <a:bodyPr/>
              <a:lstStyle/>
              <a:p>
                <a:endParaRPr lang="en-IN" sz="1600">
                  <a:latin typeface="Candara" pitchFamily="34" charset="0"/>
                </a:endParaRPr>
              </a:p>
            </p:txBody>
          </p:sp>
          <p:sp>
            <p:nvSpPr>
              <p:cNvPr id="16" name="Line 12"/>
              <p:cNvSpPr>
                <a:spLocks noChangeShapeType="1"/>
              </p:cNvSpPr>
              <p:nvPr/>
            </p:nvSpPr>
            <p:spPr bwMode="auto">
              <a:xfrm flipV="1">
                <a:off x="1584" y="2688"/>
                <a:ext cx="0" cy="144"/>
              </a:xfrm>
              <a:prstGeom prst="line">
                <a:avLst/>
              </a:prstGeom>
              <a:noFill/>
              <a:ln w="28575">
                <a:solidFill>
                  <a:schemeClr val="tx2"/>
                </a:solidFill>
                <a:round/>
                <a:headEnd/>
                <a:tailEnd type="triangle" w="med" len="med"/>
              </a:ln>
            </p:spPr>
            <p:txBody>
              <a:bodyPr/>
              <a:lstStyle/>
              <a:p>
                <a:endParaRPr lang="en-IN" sz="1600">
                  <a:latin typeface="Candara" pitchFamily="34" charset="0"/>
                </a:endParaRPr>
              </a:p>
            </p:txBody>
          </p:sp>
        </p:grpSp>
        <p:sp>
          <p:nvSpPr>
            <p:cNvPr id="7" name="AutoShape 14"/>
            <p:cNvSpPr>
              <a:spLocks noChangeArrowheads="1"/>
            </p:cNvSpPr>
            <p:nvPr/>
          </p:nvSpPr>
          <p:spPr bwMode="auto">
            <a:xfrm>
              <a:off x="2784" y="2736"/>
              <a:ext cx="192" cy="336"/>
            </a:xfrm>
            <a:prstGeom prst="upDownArrow">
              <a:avLst>
                <a:gd name="adj1" fmla="val 50000"/>
                <a:gd name="adj2" fmla="val 35000"/>
              </a:avLst>
            </a:prstGeom>
            <a:solidFill>
              <a:srgbClr val="DDDDDD"/>
            </a:solidFill>
            <a:ln w="9525">
              <a:solidFill>
                <a:schemeClr val="tx2"/>
              </a:solidFill>
              <a:miter lim="800000"/>
              <a:headEnd/>
              <a:tailEnd/>
            </a:ln>
          </p:spPr>
          <p:txBody>
            <a:bodyPr wrap="none" anchor="ctr"/>
            <a:lstStyle/>
            <a:p>
              <a:endParaRPr lang="en-US" sz="1600">
                <a:latin typeface="Candara" pitchFamily="34" charset="0"/>
              </a:endParaRPr>
            </a:p>
          </p:txBody>
        </p:sp>
        <p:sp>
          <p:nvSpPr>
            <p:cNvPr id="8" name="Text Box 16"/>
            <p:cNvSpPr txBox="1">
              <a:spLocks noChangeArrowheads="1"/>
            </p:cNvSpPr>
            <p:nvPr/>
          </p:nvSpPr>
          <p:spPr bwMode="auto">
            <a:xfrm>
              <a:off x="2544" y="3072"/>
              <a:ext cx="737" cy="368"/>
            </a:xfrm>
            <a:prstGeom prst="rect">
              <a:avLst/>
            </a:prstGeom>
            <a:noFill/>
            <a:ln w="9525">
              <a:noFill/>
              <a:miter lim="800000"/>
              <a:headEnd/>
              <a:tailEnd/>
            </a:ln>
          </p:spPr>
          <p:txBody>
            <a:bodyPr wrap="none">
              <a:spAutoFit/>
            </a:bodyPr>
            <a:lstStyle/>
            <a:p>
              <a:r>
                <a:rPr lang="en-US" sz="1600" dirty="0">
                  <a:latin typeface="Candara" pitchFamily="34" charset="0"/>
                </a:rPr>
                <a:t>Decreasing</a:t>
              </a:r>
            </a:p>
            <a:p>
              <a:r>
                <a:rPr lang="en-US" sz="1600" dirty="0">
                  <a:latin typeface="Candara" pitchFamily="34" charset="0"/>
                </a:rPr>
                <a:t>abstraction</a:t>
              </a:r>
            </a:p>
          </p:txBody>
        </p:sp>
        <p:sp>
          <p:nvSpPr>
            <p:cNvPr id="9" name="Text Box 17"/>
            <p:cNvSpPr txBox="1">
              <a:spLocks noChangeArrowheads="1"/>
            </p:cNvSpPr>
            <p:nvPr/>
          </p:nvSpPr>
          <p:spPr bwMode="auto">
            <a:xfrm>
              <a:off x="2544" y="2400"/>
              <a:ext cx="737" cy="368"/>
            </a:xfrm>
            <a:prstGeom prst="rect">
              <a:avLst/>
            </a:prstGeom>
            <a:noFill/>
            <a:ln w="9525">
              <a:noFill/>
              <a:miter lim="800000"/>
              <a:headEnd/>
              <a:tailEnd/>
            </a:ln>
          </p:spPr>
          <p:txBody>
            <a:bodyPr wrap="none">
              <a:spAutoFit/>
            </a:bodyPr>
            <a:lstStyle/>
            <a:p>
              <a:r>
                <a:rPr lang="en-US" sz="1600" dirty="0">
                  <a:latin typeface="Candara" pitchFamily="34" charset="0"/>
                </a:rPr>
                <a:t>Increasing</a:t>
              </a:r>
            </a:p>
            <a:p>
              <a:r>
                <a:rPr lang="en-US" sz="1600" dirty="0">
                  <a:latin typeface="Candara" pitchFamily="34" charset="0"/>
                </a:rPr>
                <a:t>abstraction</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5.1.4: Object-Oriented Principles</a:t>
            </a:r>
            <a:br>
              <a:rPr lang="en-IN" sz="1300" dirty="0" smtClean="0"/>
            </a:br>
            <a:r>
              <a:rPr lang="en-IN" dirty="0" smtClean="0"/>
              <a:t>Types of Inheritance Hierarchy</a:t>
            </a:r>
            <a:endParaRPr lang="en-IN" dirty="0"/>
          </a:p>
        </p:txBody>
      </p:sp>
      <p:sp>
        <p:nvSpPr>
          <p:cNvPr id="4" name="Text Box 5"/>
          <p:cNvSpPr txBox="1">
            <a:spLocks noChangeArrowheads="1"/>
          </p:cNvSpPr>
          <p:nvPr/>
        </p:nvSpPr>
        <p:spPr bwMode="auto">
          <a:xfrm>
            <a:off x="767668" y="3376613"/>
            <a:ext cx="1383712" cy="584775"/>
          </a:xfrm>
          <a:prstGeom prst="rect">
            <a:avLst/>
          </a:prstGeom>
          <a:noFill/>
          <a:ln w="9525">
            <a:solidFill>
              <a:schemeClr val="tx2"/>
            </a:solidFill>
            <a:miter lim="800000"/>
            <a:headEnd/>
            <a:tailEnd/>
          </a:ln>
        </p:spPr>
        <p:txBody>
          <a:bodyPr wrap="none">
            <a:spAutoFit/>
          </a:bodyPr>
          <a:lstStyle/>
          <a:p>
            <a:pPr algn="ctr"/>
            <a:r>
              <a:rPr lang="en-US" sz="1600" b="1" dirty="0">
                <a:latin typeface="+mj-lt"/>
              </a:rPr>
              <a:t>Single-level </a:t>
            </a:r>
          </a:p>
          <a:p>
            <a:pPr algn="ctr"/>
            <a:r>
              <a:rPr lang="en-US" sz="1600" b="1" dirty="0">
                <a:latin typeface="+mj-lt"/>
              </a:rPr>
              <a:t>inheritance</a:t>
            </a:r>
          </a:p>
        </p:txBody>
      </p:sp>
      <p:sp>
        <p:nvSpPr>
          <p:cNvPr id="5" name="Text Box 7"/>
          <p:cNvSpPr txBox="1">
            <a:spLocks noChangeArrowheads="1"/>
          </p:cNvSpPr>
          <p:nvPr/>
        </p:nvSpPr>
        <p:spPr bwMode="auto">
          <a:xfrm>
            <a:off x="6808323" y="3286124"/>
            <a:ext cx="1279517" cy="584775"/>
          </a:xfrm>
          <a:prstGeom prst="rect">
            <a:avLst/>
          </a:prstGeom>
          <a:noFill/>
          <a:ln w="9525">
            <a:solidFill>
              <a:schemeClr val="tx2"/>
            </a:solidFill>
            <a:miter lim="800000"/>
            <a:headEnd/>
            <a:tailEnd/>
          </a:ln>
        </p:spPr>
        <p:txBody>
          <a:bodyPr wrap="none">
            <a:spAutoFit/>
          </a:bodyPr>
          <a:lstStyle/>
          <a:p>
            <a:pPr algn="ctr"/>
            <a:r>
              <a:rPr lang="en-US" sz="1600" b="1" dirty="0">
                <a:latin typeface="+mj-lt"/>
              </a:rPr>
              <a:t>Multiple </a:t>
            </a:r>
          </a:p>
          <a:p>
            <a:pPr algn="ctr"/>
            <a:r>
              <a:rPr lang="en-US" sz="1600" b="1" dirty="0">
                <a:latin typeface="+mj-lt"/>
              </a:rPr>
              <a:t>inheritance</a:t>
            </a:r>
          </a:p>
        </p:txBody>
      </p:sp>
      <p:grpSp>
        <p:nvGrpSpPr>
          <p:cNvPr id="6" name="Group 29"/>
          <p:cNvGrpSpPr>
            <a:grpSpLocks/>
          </p:cNvGrpSpPr>
          <p:nvPr/>
        </p:nvGrpSpPr>
        <p:grpSpPr bwMode="auto">
          <a:xfrm>
            <a:off x="609600" y="1676400"/>
            <a:ext cx="2514600" cy="1295400"/>
            <a:chOff x="816" y="2496"/>
            <a:chExt cx="1584" cy="816"/>
          </a:xfrm>
        </p:grpSpPr>
        <p:sp>
          <p:nvSpPr>
            <p:cNvPr id="7" name="Rectangle 30"/>
            <p:cNvSpPr>
              <a:spLocks noChangeArrowheads="1"/>
            </p:cNvSpPr>
            <p:nvPr/>
          </p:nvSpPr>
          <p:spPr bwMode="auto">
            <a:xfrm>
              <a:off x="1296" y="2496"/>
              <a:ext cx="624" cy="192"/>
            </a:xfrm>
            <a:prstGeom prst="rect">
              <a:avLst/>
            </a:prstGeom>
            <a:solidFill>
              <a:srgbClr val="DDDDDD"/>
            </a:solidFill>
            <a:ln w="19050">
              <a:solidFill>
                <a:schemeClr val="tx2"/>
              </a:solidFill>
              <a:miter lim="800000"/>
              <a:headEnd/>
              <a:tailEnd/>
            </a:ln>
          </p:spPr>
          <p:txBody>
            <a:bodyPr wrap="none" anchor="ctr"/>
            <a:lstStyle/>
            <a:p>
              <a:pPr algn="ctr"/>
              <a:r>
                <a:rPr lang="en-US" sz="1600">
                  <a:latin typeface="+mj-lt"/>
                </a:rPr>
                <a:t>Account</a:t>
              </a:r>
            </a:p>
          </p:txBody>
        </p:sp>
        <p:sp>
          <p:nvSpPr>
            <p:cNvPr id="8" name="Rectangle 31"/>
            <p:cNvSpPr>
              <a:spLocks noChangeArrowheads="1"/>
            </p:cNvSpPr>
            <p:nvPr/>
          </p:nvSpPr>
          <p:spPr bwMode="auto">
            <a:xfrm>
              <a:off x="816" y="2976"/>
              <a:ext cx="624" cy="336"/>
            </a:xfrm>
            <a:prstGeom prst="rect">
              <a:avLst/>
            </a:prstGeom>
            <a:solidFill>
              <a:srgbClr val="DDDDDD"/>
            </a:solidFill>
            <a:ln w="19050">
              <a:solidFill>
                <a:schemeClr val="tx2"/>
              </a:solidFill>
              <a:miter lim="800000"/>
              <a:headEnd/>
              <a:tailEnd/>
            </a:ln>
          </p:spPr>
          <p:txBody>
            <a:bodyPr wrap="none" anchor="ctr"/>
            <a:lstStyle/>
            <a:p>
              <a:pPr algn="ctr"/>
              <a:r>
                <a:rPr lang="en-US" sz="1600">
                  <a:latin typeface="+mj-lt"/>
                </a:rPr>
                <a:t>Savings </a:t>
              </a:r>
            </a:p>
            <a:p>
              <a:pPr algn="ctr"/>
              <a:r>
                <a:rPr lang="en-US" sz="1600">
                  <a:latin typeface="+mj-lt"/>
                </a:rPr>
                <a:t>Account</a:t>
              </a:r>
            </a:p>
          </p:txBody>
        </p:sp>
        <p:sp>
          <p:nvSpPr>
            <p:cNvPr id="9" name="Rectangle 32"/>
            <p:cNvSpPr>
              <a:spLocks noChangeArrowheads="1"/>
            </p:cNvSpPr>
            <p:nvPr/>
          </p:nvSpPr>
          <p:spPr bwMode="auto">
            <a:xfrm>
              <a:off x="1776" y="2976"/>
              <a:ext cx="624" cy="336"/>
            </a:xfrm>
            <a:prstGeom prst="rect">
              <a:avLst/>
            </a:prstGeom>
            <a:solidFill>
              <a:srgbClr val="DDDDDD"/>
            </a:solidFill>
            <a:ln w="19050">
              <a:solidFill>
                <a:schemeClr val="tx2"/>
              </a:solidFill>
              <a:miter lim="800000"/>
              <a:headEnd/>
              <a:tailEnd/>
            </a:ln>
          </p:spPr>
          <p:txBody>
            <a:bodyPr wrap="none" anchor="ctr"/>
            <a:lstStyle/>
            <a:p>
              <a:pPr algn="ctr"/>
              <a:r>
                <a:rPr lang="en-US" sz="1600">
                  <a:latin typeface="+mj-lt"/>
                </a:rPr>
                <a:t>Current</a:t>
              </a:r>
            </a:p>
            <a:p>
              <a:pPr algn="ctr"/>
              <a:r>
                <a:rPr lang="en-US" sz="1600">
                  <a:latin typeface="+mj-lt"/>
                </a:rPr>
                <a:t>Account</a:t>
              </a:r>
            </a:p>
          </p:txBody>
        </p:sp>
        <p:sp>
          <p:nvSpPr>
            <p:cNvPr id="10" name="Line 33"/>
            <p:cNvSpPr>
              <a:spLocks noChangeShapeType="1"/>
            </p:cNvSpPr>
            <p:nvPr/>
          </p:nvSpPr>
          <p:spPr bwMode="auto">
            <a:xfrm>
              <a:off x="1152" y="2832"/>
              <a:ext cx="864" cy="0"/>
            </a:xfrm>
            <a:prstGeom prst="line">
              <a:avLst/>
            </a:prstGeom>
            <a:noFill/>
            <a:ln w="28575">
              <a:solidFill>
                <a:schemeClr val="tx2"/>
              </a:solidFill>
              <a:round/>
              <a:headEnd/>
              <a:tailEnd/>
            </a:ln>
          </p:spPr>
          <p:txBody>
            <a:bodyPr/>
            <a:lstStyle/>
            <a:p>
              <a:endParaRPr lang="en-IN" sz="1600">
                <a:latin typeface="+mj-lt"/>
              </a:endParaRPr>
            </a:p>
          </p:txBody>
        </p:sp>
        <p:sp>
          <p:nvSpPr>
            <p:cNvPr id="11" name="Line 34"/>
            <p:cNvSpPr>
              <a:spLocks noChangeShapeType="1"/>
            </p:cNvSpPr>
            <p:nvPr/>
          </p:nvSpPr>
          <p:spPr bwMode="auto">
            <a:xfrm>
              <a:off x="1152" y="2832"/>
              <a:ext cx="0" cy="144"/>
            </a:xfrm>
            <a:prstGeom prst="line">
              <a:avLst/>
            </a:prstGeom>
            <a:noFill/>
            <a:ln w="28575">
              <a:solidFill>
                <a:schemeClr val="tx2"/>
              </a:solidFill>
              <a:round/>
              <a:headEnd/>
              <a:tailEnd/>
            </a:ln>
          </p:spPr>
          <p:txBody>
            <a:bodyPr/>
            <a:lstStyle/>
            <a:p>
              <a:endParaRPr lang="en-IN" sz="1600">
                <a:latin typeface="+mj-lt"/>
              </a:endParaRPr>
            </a:p>
          </p:txBody>
        </p:sp>
        <p:sp>
          <p:nvSpPr>
            <p:cNvPr id="12" name="Line 35"/>
            <p:cNvSpPr>
              <a:spLocks noChangeShapeType="1"/>
            </p:cNvSpPr>
            <p:nvPr/>
          </p:nvSpPr>
          <p:spPr bwMode="auto">
            <a:xfrm>
              <a:off x="2016" y="2832"/>
              <a:ext cx="0" cy="144"/>
            </a:xfrm>
            <a:prstGeom prst="line">
              <a:avLst/>
            </a:prstGeom>
            <a:noFill/>
            <a:ln w="28575">
              <a:solidFill>
                <a:schemeClr val="tx2"/>
              </a:solidFill>
              <a:round/>
              <a:headEnd/>
              <a:tailEnd/>
            </a:ln>
          </p:spPr>
          <p:txBody>
            <a:bodyPr/>
            <a:lstStyle/>
            <a:p>
              <a:endParaRPr lang="en-IN" sz="1600">
                <a:latin typeface="+mj-lt"/>
              </a:endParaRPr>
            </a:p>
          </p:txBody>
        </p:sp>
        <p:sp>
          <p:nvSpPr>
            <p:cNvPr id="13" name="Line 36"/>
            <p:cNvSpPr>
              <a:spLocks noChangeShapeType="1"/>
            </p:cNvSpPr>
            <p:nvPr/>
          </p:nvSpPr>
          <p:spPr bwMode="auto">
            <a:xfrm flipV="1">
              <a:off x="1584" y="2688"/>
              <a:ext cx="0" cy="144"/>
            </a:xfrm>
            <a:prstGeom prst="line">
              <a:avLst/>
            </a:prstGeom>
            <a:noFill/>
            <a:ln w="28575">
              <a:solidFill>
                <a:schemeClr val="tx2"/>
              </a:solidFill>
              <a:round/>
              <a:headEnd/>
              <a:tailEnd type="triangle" w="med" len="med"/>
            </a:ln>
          </p:spPr>
          <p:txBody>
            <a:bodyPr/>
            <a:lstStyle/>
            <a:p>
              <a:endParaRPr lang="en-IN" sz="1600">
                <a:latin typeface="+mj-lt"/>
              </a:endParaRPr>
            </a:p>
          </p:txBody>
        </p:sp>
      </p:grpSp>
      <p:grpSp>
        <p:nvGrpSpPr>
          <p:cNvPr id="14" name="Group 57"/>
          <p:cNvGrpSpPr>
            <a:grpSpLocks/>
          </p:cNvGrpSpPr>
          <p:nvPr/>
        </p:nvGrpSpPr>
        <p:grpSpPr bwMode="auto">
          <a:xfrm>
            <a:off x="4144963" y="1600200"/>
            <a:ext cx="990600" cy="1828800"/>
            <a:chOff x="2064" y="1008"/>
            <a:chExt cx="624" cy="1152"/>
          </a:xfrm>
        </p:grpSpPr>
        <p:grpSp>
          <p:nvGrpSpPr>
            <p:cNvPr id="15" name="Group 56"/>
            <p:cNvGrpSpPr>
              <a:grpSpLocks/>
            </p:cNvGrpSpPr>
            <p:nvPr/>
          </p:nvGrpSpPr>
          <p:grpSpPr bwMode="auto">
            <a:xfrm>
              <a:off x="2064" y="1392"/>
              <a:ext cx="624" cy="768"/>
              <a:chOff x="2064" y="1392"/>
              <a:chExt cx="624" cy="768"/>
            </a:xfrm>
          </p:grpSpPr>
          <p:sp>
            <p:nvSpPr>
              <p:cNvPr id="18" name="Rectangle 38"/>
              <p:cNvSpPr>
                <a:spLocks noChangeArrowheads="1"/>
              </p:cNvSpPr>
              <p:nvPr/>
            </p:nvSpPr>
            <p:spPr bwMode="auto">
              <a:xfrm>
                <a:off x="2064" y="1392"/>
                <a:ext cx="624" cy="240"/>
              </a:xfrm>
              <a:prstGeom prst="rect">
                <a:avLst/>
              </a:prstGeom>
              <a:solidFill>
                <a:srgbClr val="DDDDDD"/>
              </a:solidFill>
              <a:ln w="19050">
                <a:solidFill>
                  <a:schemeClr val="tx2"/>
                </a:solidFill>
                <a:miter lim="800000"/>
                <a:headEnd/>
                <a:tailEnd/>
              </a:ln>
            </p:spPr>
            <p:txBody>
              <a:bodyPr wrap="none" anchor="ctr"/>
              <a:lstStyle/>
              <a:p>
                <a:pPr algn="ctr"/>
                <a:r>
                  <a:rPr lang="en-US" sz="1600">
                    <a:latin typeface="+mj-lt"/>
                  </a:rPr>
                  <a:t>Account</a:t>
                </a:r>
              </a:p>
            </p:txBody>
          </p:sp>
          <p:sp>
            <p:nvSpPr>
              <p:cNvPr id="19" name="Rectangle 39"/>
              <p:cNvSpPr>
                <a:spLocks noChangeArrowheads="1"/>
              </p:cNvSpPr>
              <p:nvPr/>
            </p:nvSpPr>
            <p:spPr bwMode="auto">
              <a:xfrm>
                <a:off x="2064" y="1824"/>
                <a:ext cx="624" cy="336"/>
              </a:xfrm>
              <a:prstGeom prst="rect">
                <a:avLst/>
              </a:prstGeom>
              <a:solidFill>
                <a:srgbClr val="DDDDDD"/>
              </a:solidFill>
              <a:ln w="19050">
                <a:solidFill>
                  <a:schemeClr val="tx2"/>
                </a:solidFill>
                <a:miter lim="800000"/>
                <a:headEnd/>
                <a:tailEnd/>
              </a:ln>
            </p:spPr>
            <p:txBody>
              <a:bodyPr wrap="none" anchor="ctr"/>
              <a:lstStyle/>
              <a:p>
                <a:pPr algn="ctr"/>
                <a:r>
                  <a:rPr lang="en-US" sz="1600">
                    <a:latin typeface="+mj-lt"/>
                  </a:rPr>
                  <a:t>Savings </a:t>
                </a:r>
              </a:p>
              <a:p>
                <a:pPr algn="ctr"/>
                <a:r>
                  <a:rPr lang="en-US" sz="1600">
                    <a:latin typeface="+mj-lt"/>
                  </a:rPr>
                  <a:t>Account</a:t>
                </a:r>
              </a:p>
            </p:txBody>
          </p:sp>
          <p:sp>
            <p:nvSpPr>
              <p:cNvPr id="20" name="Line 44"/>
              <p:cNvSpPr>
                <a:spLocks noChangeShapeType="1"/>
              </p:cNvSpPr>
              <p:nvPr/>
            </p:nvSpPr>
            <p:spPr bwMode="auto">
              <a:xfrm flipV="1">
                <a:off x="2352" y="1632"/>
                <a:ext cx="0" cy="192"/>
              </a:xfrm>
              <a:prstGeom prst="line">
                <a:avLst/>
              </a:prstGeom>
              <a:noFill/>
              <a:ln w="28575">
                <a:solidFill>
                  <a:schemeClr val="tx2"/>
                </a:solidFill>
                <a:round/>
                <a:headEnd/>
                <a:tailEnd type="triangle" w="med" len="med"/>
              </a:ln>
            </p:spPr>
            <p:txBody>
              <a:bodyPr/>
              <a:lstStyle/>
              <a:p>
                <a:endParaRPr lang="en-IN" sz="1600">
                  <a:latin typeface="+mj-lt"/>
                </a:endParaRPr>
              </a:p>
            </p:txBody>
          </p:sp>
        </p:grpSp>
        <p:sp>
          <p:nvSpPr>
            <p:cNvPr id="16" name="Rectangle 45"/>
            <p:cNvSpPr>
              <a:spLocks noChangeArrowheads="1"/>
            </p:cNvSpPr>
            <p:nvPr/>
          </p:nvSpPr>
          <p:spPr bwMode="auto">
            <a:xfrm>
              <a:off x="2064" y="1008"/>
              <a:ext cx="624" cy="192"/>
            </a:xfrm>
            <a:prstGeom prst="rect">
              <a:avLst/>
            </a:prstGeom>
            <a:solidFill>
              <a:srgbClr val="DDDDDD"/>
            </a:solidFill>
            <a:ln w="19050">
              <a:solidFill>
                <a:schemeClr val="tx2"/>
              </a:solidFill>
              <a:miter lim="800000"/>
              <a:headEnd/>
              <a:tailEnd/>
            </a:ln>
          </p:spPr>
          <p:txBody>
            <a:bodyPr wrap="none" anchor="ctr"/>
            <a:lstStyle/>
            <a:p>
              <a:pPr algn="ctr"/>
              <a:r>
                <a:rPr lang="en-US" sz="1600">
                  <a:latin typeface="+mj-lt"/>
                </a:rPr>
                <a:t>Asset</a:t>
              </a:r>
            </a:p>
          </p:txBody>
        </p:sp>
        <p:sp>
          <p:nvSpPr>
            <p:cNvPr id="17" name="Line 46"/>
            <p:cNvSpPr>
              <a:spLocks noChangeShapeType="1"/>
            </p:cNvSpPr>
            <p:nvPr/>
          </p:nvSpPr>
          <p:spPr bwMode="auto">
            <a:xfrm flipV="1">
              <a:off x="2352" y="1200"/>
              <a:ext cx="0" cy="192"/>
            </a:xfrm>
            <a:prstGeom prst="line">
              <a:avLst/>
            </a:prstGeom>
            <a:noFill/>
            <a:ln w="28575">
              <a:solidFill>
                <a:schemeClr val="tx2"/>
              </a:solidFill>
              <a:round/>
              <a:headEnd/>
              <a:tailEnd type="triangle" w="med" len="med"/>
            </a:ln>
          </p:spPr>
          <p:txBody>
            <a:bodyPr/>
            <a:lstStyle/>
            <a:p>
              <a:endParaRPr lang="en-IN" sz="1600">
                <a:latin typeface="+mj-lt"/>
              </a:endParaRPr>
            </a:p>
          </p:txBody>
        </p:sp>
      </p:grpSp>
      <p:grpSp>
        <p:nvGrpSpPr>
          <p:cNvPr id="21" name="Group 55"/>
          <p:cNvGrpSpPr>
            <a:grpSpLocks/>
          </p:cNvGrpSpPr>
          <p:nvPr/>
        </p:nvGrpSpPr>
        <p:grpSpPr bwMode="auto">
          <a:xfrm>
            <a:off x="6143636" y="1571612"/>
            <a:ext cx="2514600" cy="1447800"/>
            <a:chOff x="2160" y="3312"/>
            <a:chExt cx="1584" cy="912"/>
          </a:xfrm>
        </p:grpSpPr>
        <p:sp>
          <p:nvSpPr>
            <p:cNvPr id="22" name="Rectangle 48"/>
            <p:cNvSpPr>
              <a:spLocks noChangeArrowheads="1"/>
            </p:cNvSpPr>
            <p:nvPr/>
          </p:nvSpPr>
          <p:spPr bwMode="auto">
            <a:xfrm>
              <a:off x="2448" y="3888"/>
              <a:ext cx="1008" cy="336"/>
            </a:xfrm>
            <a:prstGeom prst="rect">
              <a:avLst/>
            </a:prstGeom>
            <a:solidFill>
              <a:srgbClr val="DDDDDD"/>
            </a:solidFill>
            <a:ln w="19050">
              <a:solidFill>
                <a:schemeClr val="tx2"/>
              </a:solidFill>
              <a:miter lim="800000"/>
              <a:headEnd/>
              <a:tailEnd/>
            </a:ln>
          </p:spPr>
          <p:txBody>
            <a:bodyPr wrap="none" anchor="ctr"/>
            <a:lstStyle/>
            <a:p>
              <a:pPr algn="ctr"/>
              <a:r>
                <a:rPr lang="en-US" sz="1600" dirty="0" err="1">
                  <a:latin typeface="+mj-lt"/>
                </a:rPr>
                <a:t>SavingBusiness</a:t>
              </a:r>
              <a:endParaRPr lang="en-US" sz="1600" dirty="0">
                <a:latin typeface="+mj-lt"/>
              </a:endParaRPr>
            </a:p>
            <a:p>
              <a:pPr algn="ctr"/>
              <a:r>
                <a:rPr lang="en-US" sz="1600" dirty="0">
                  <a:latin typeface="+mj-lt"/>
                </a:rPr>
                <a:t>Account</a:t>
              </a:r>
            </a:p>
          </p:txBody>
        </p:sp>
        <p:sp>
          <p:nvSpPr>
            <p:cNvPr id="23" name="Rectangle 49"/>
            <p:cNvSpPr>
              <a:spLocks noChangeArrowheads="1"/>
            </p:cNvSpPr>
            <p:nvPr/>
          </p:nvSpPr>
          <p:spPr bwMode="auto">
            <a:xfrm>
              <a:off x="2160" y="3312"/>
              <a:ext cx="624" cy="336"/>
            </a:xfrm>
            <a:prstGeom prst="rect">
              <a:avLst/>
            </a:prstGeom>
            <a:solidFill>
              <a:srgbClr val="DDDDDD"/>
            </a:solidFill>
            <a:ln w="19050">
              <a:solidFill>
                <a:schemeClr val="tx2"/>
              </a:solidFill>
              <a:miter lim="800000"/>
              <a:headEnd/>
              <a:tailEnd/>
            </a:ln>
          </p:spPr>
          <p:txBody>
            <a:bodyPr wrap="none" anchor="ctr"/>
            <a:lstStyle/>
            <a:p>
              <a:pPr algn="ctr"/>
              <a:r>
                <a:rPr lang="en-US" sz="1600">
                  <a:latin typeface="+mj-lt"/>
                </a:rPr>
                <a:t>Savings </a:t>
              </a:r>
            </a:p>
            <a:p>
              <a:pPr algn="ctr"/>
              <a:r>
                <a:rPr lang="en-US" sz="1600">
                  <a:latin typeface="+mj-lt"/>
                </a:rPr>
                <a:t>Account</a:t>
              </a:r>
            </a:p>
          </p:txBody>
        </p:sp>
        <p:sp>
          <p:nvSpPr>
            <p:cNvPr id="24" name="Rectangle 50"/>
            <p:cNvSpPr>
              <a:spLocks noChangeArrowheads="1"/>
            </p:cNvSpPr>
            <p:nvPr/>
          </p:nvSpPr>
          <p:spPr bwMode="auto">
            <a:xfrm>
              <a:off x="3120" y="3312"/>
              <a:ext cx="624" cy="336"/>
            </a:xfrm>
            <a:prstGeom prst="rect">
              <a:avLst/>
            </a:prstGeom>
            <a:solidFill>
              <a:srgbClr val="DDDDDD"/>
            </a:solidFill>
            <a:ln w="19050">
              <a:solidFill>
                <a:schemeClr val="tx2"/>
              </a:solidFill>
              <a:miter lim="800000"/>
              <a:headEnd/>
              <a:tailEnd/>
            </a:ln>
          </p:spPr>
          <p:txBody>
            <a:bodyPr wrap="none" anchor="ctr"/>
            <a:lstStyle/>
            <a:p>
              <a:pPr algn="ctr"/>
              <a:r>
                <a:rPr lang="en-US" sz="1600">
                  <a:latin typeface="+mj-lt"/>
                </a:rPr>
                <a:t>Business</a:t>
              </a:r>
            </a:p>
            <a:p>
              <a:pPr algn="ctr"/>
              <a:r>
                <a:rPr lang="en-US" sz="1600">
                  <a:latin typeface="+mj-lt"/>
                </a:rPr>
                <a:t>Account</a:t>
              </a:r>
            </a:p>
          </p:txBody>
        </p:sp>
        <p:sp>
          <p:nvSpPr>
            <p:cNvPr id="25" name="Line 51"/>
            <p:cNvSpPr>
              <a:spLocks noChangeShapeType="1"/>
            </p:cNvSpPr>
            <p:nvPr/>
          </p:nvSpPr>
          <p:spPr bwMode="auto">
            <a:xfrm>
              <a:off x="2496" y="3792"/>
              <a:ext cx="864" cy="0"/>
            </a:xfrm>
            <a:prstGeom prst="line">
              <a:avLst/>
            </a:prstGeom>
            <a:noFill/>
            <a:ln w="28575">
              <a:solidFill>
                <a:schemeClr val="tx2"/>
              </a:solidFill>
              <a:round/>
              <a:headEnd/>
              <a:tailEnd/>
            </a:ln>
          </p:spPr>
          <p:txBody>
            <a:bodyPr/>
            <a:lstStyle/>
            <a:p>
              <a:endParaRPr lang="en-IN" sz="1600">
                <a:latin typeface="+mj-lt"/>
              </a:endParaRPr>
            </a:p>
          </p:txBody>
        </p:sp>
        <p:sp>
          <p:nvSpPr>
            <p:cNvPr id="26" name="Line 52"/>
            <p:cNvSpPr>
              <a:spLocks noChangeShapeType="1"/>
            </p:cNvSpPr>
            <p:nvPr/>
          </p:nvSpPr>
          <p:spPr bwMode="auto">
            <a:xfrm>
              <a:off x="2496" y="3648"/>
              <a:ext cx="0" cy="144"/>
            </a:xfrm>
            <a:prstGeom prst="line">
              <a:avLst/>
            </a:prstGeom>
            <a:noFill/>
            <a:ln w="28575">
              <a:solidFill>
                <a:schemeClr val="tx2"/>
              </a:solidFill>
              <a:round/>
              <a:headEnd type="triangle" w="med" len="med"/>
              <a:tailEnd/>
            </a:ln>
          </p:spPr>
          <p:txBody>
            <a:bodyPr/>
            <a:lstStyle/>
            <a:p>
              <a:endParaRPr lang="en-IN" sz="1600">
                <a:latin typeface="+mj-lt"/>
              </a:endParaRPr>
            </a:p>
          </p:txBody>
        </p:sp>
        <p:sp>
          <p:nvSpPr>
            <p:cNvPr id="27" name="Line 53"/>
            <p:cNvSpPr>
              <a:spLocks noChangeShapeType="1"/>
            </p:cNvSpPr>
            <p:nvPr/>
          </p:nvSpPr>
          <p:spPr bwMode="auto">
            <a:xfrm>
              <a:off x="3360" y="3648"/>
              <a:ext cx="0" cy="144"/>
            </a:xfrm>
            <a:prstGeom prst="line">
              <a:avLst/>
            </a:prstGeom>
            <a:noFill/>
            <a:ln w="28575">
              <a:solidFill>
                <a:schemeClr val="tx2"/>
              </a:solidFill>
              <a:round/>
              <a:headEnd type="triangle" w="med" len="med"/>
              <a:tailEnd/>
            </a:ln>
          </p:spPr>
          <p:txBody>
            <a:bodyPr/>
            <a:lstStyle/>
            <a:p>
              <a:endParaRPr lang="en-IN" sz="1600">
                <a:latin typeface="+mj-lt"/>
              </a:endParaRPr>
            </a:p>
          </p:txBody>
        </p:sp>
        <p:sp>
          <p:nvSpPr>
            <p:cNvPr id="28" name="Line 54"/>
            <p:cNvSpPr>
              <a:spLocks noChangeShapeType="1"/>
            </p:cNvSpPr>
            <p:nvPr/>
          </p:nvSpPr>
          <p:spPr bwMode="auto">
            <a:xfrm flipV="1">
              <a:off x="2928" y="3792"/>
              <a:ext cx="0" cy="96"/>
            </a:xfrm>
            <a:prstGeom prst="line">
              <a:avLst/>
            </a:prstGeom>
            <a:noFill/>
            <a:ln w="28575">
              <a:solidFill>
                <a:schemeClr val="tx2"/>
              </a:solidFill>
              <a:round/>
              <a:headEnd/>
              <a:tailEnd/>
            </a:ln>
          </p:spPr>
          <p:txBody>
            <a:bodyPr/>
            <a:lstStyle/>
            <a:p>
              <a:endParaRPr lang="en-IN" sz="1600">
                <a:latin typeface="+mj-lt"/>
              </a:endParaRPr>
            </a:p>
          </p:txBody>
        </p:sp>
      </p:grpSp>
      <p:sp>
        <p:nvSpPr>
          <p:cNvPr id="29" name="AutoShape 76"/>
          <p:cNvSpPr>
            <a:spLocks noChangeArrowheads="1"/>
          </p:cNvSpPr>
          <p:nvPr/>
        </p:nvSpPr>
        <p:spPr bwMode="auto">
          <a:xfrm>
            <a:off x="2071670" y="4572008"/>
            <a:ext cx="4648200" cy="1371600"/>
          </a:xfrm>
          <a:prstGeom prst="rightArrowCallout">
            <a:avLst>
              <a:gd name="adj1" fmla="val 13889"/>
              <a:gd name="adj2" fmla="val 23958"/>
              <a:gd name="adj3" fmla="val 55666"/>
              <a:gd name="adj4" fmla="val 78690"/>
            </a:avLst>
          </a:prstGeom>
          <a:solidFill>
            <a:srgbClr val="FFCC99"/>
          </a:solidFill>
          <a:ln w="9525">
            <a:solidFill>
              <a:schemeClr val="tx2"/>
            </a:solidFill>
            <a:miter lim="800000"/>
            <a:headEnd/>
            <a:tailEnd/>
          </a:ln>
        </p:spPr>
        <p:txBody>
          <a:bodyPr anchor="ctr"/>
          <a:lstStyle/>
          <a:p>
            <a:r>
              <a:rPr lang="en-US" sz="1600" b="1" i="1" dirty="0">
                <a:latin typeface="+mj-lt"/>
              </a:rPr>
              <a:t>Multiple inheritance challenges</a:t>
            </a:r>
            <a:r>
              <a:rPr lang="en-US" sz="1600" i="1" dirty="0">
                <a:latin typeface="+mj-lt"/>
              </a:rPr>
              <a:t>:</a:t>
            </a:r>
            <a:r>
              <a:rPr lang="en-US" sz="1600" dirty="0">
                <a:latin typeface="+mj-lt"/>
              </a:rPr>
              <a:t> A name conflict introduced by a shared super-class (A) of super-classes (B and C) used with “multiple inheritance”. </a:t>
            </a:r>
          </a:p>
        </p:txBody>
      </p:sp>
      <p:sp>
        <p:nvSpPr>
          <p:cNvPr id="115" name="Rectangle 59"/>
          <p:cNvSpPr>
            <a:spLocks noChangeArrowheads="1"/>
          </p:cNvSpPr>
          <p:nvPr/>
        </p:nvSpPr>
        <p:spPr bwMode="auto">
          <a:xfrm>
            <a:off x="7339263" y="4495800"/>
            <a:ext cx="770021" cy="269421"/>
          </a:xfrm>
          <a:prstGeom prst="rect">
            <a:avLst/>
          </a:prstGeom>
          <a:noFill/>
          <a:ln w="28575">
            <a:solidFill>
              <a:schemeClr val="tx2"/>
            </a:solidFill>
            <a:miter lim="800000"/>
            <a:headEnd/>
            <a:tailEnd/>
          </a:ln>
        </p:spPr>
        <p:txBody>
          <a:bodyPr lIns="61265" tIns="30632" rIns="61265" bIns="30632" anchor="ctr"/>
          <a:lstStyle/>
          <a:p>
            <a:pPr algn="ctr"/>
            <a:r>
              <a:rPr lang="en-US" b="1">
                <a:solidFill>
                  <a:schemeClr val="tx2"/>
                </a:solidFill>
                <a:latin typeface="+mj-lt"/>
              </a:rPr>
              <a:t>A</a:t>
            </a:r>
            <a:endParaRPr lang="en-US">
              <a:solidFill>
                <a:schemeClr val="tx2"/>
              </a:solidFill>
              <a:latin typeface="+mj-lt"/>
            </a:endParaRPr>
          </a:p>
        </p:txBody>
      </p:sp>
      <p:sp>
        <p:nvSpPr>
          <p:cNvPr id="116" name="Rectangle 60"/>
          <p:cNvSpPr>
            <a:spLocks noChangeArrowheads="1"/>
          </p:cNvSpPr>
          <p:nvPr/>
        </p:nvSpPr>
        <p:spPr bwMode="auto">
          <a:xfrm>
            <a:off x="6858000" y="5214257"/>
            <a:ext cx="673768" cy="269421"/>
          </a:xfrm>
          <a:prstGeom prst="rect">
            <a:avLst/>
          </a:prstGeom>
          <a:noFill/>
          <a:ln w="28575">
            <a:solidFill>
              <a:schemeClr val="tx2"/>
            </a:solidFill>
            <a:miter lim="800000"/>
            <a:headEnd/>
            <a:tailEnd/>
          </a:ln>
        </p:spPr>
        <p:txBody>
          <a:bodyPr lIns="61265" tIns="30632" rIns="61265" bIns="30632" anchor="ctr"/>
          <a:lstStyle/>
          <a:p>
            <a:pPr algn="ctr"/>
            <a:r>
              <a:rPr lang="en-US" b="1">
                <a:solidFill>
                  <a:schemeClr val="tx2"/>
                </a:solidFill>
                <a:latin typeface="+mj-lt"/>
              </a:rPr>
              <a:t>B</a:t>
            </a:r>
            <a:endParaRPr lang="en-US">
              <a:solidFill>
                <a:schemeClr val="tx2"/>
              </a:solidFill>
              <a:latin typeface="+mj-lt"/>
            </a:endParaRPr>
          </a:p>
        </p:txBody>
      </p:sp>
      <p:sp>
        <p:nvSpPr>
          <p:cNvPr id="117" name="Rectangle 61"/>
          <p:cNvSpPr>
            <a:spLocks noChangeArrowheads="1"/>
          </p:cNvSpPr>
          <p:nvPr/>
        </p:nvSpPr>
        <p:spPr bwMode="auto">
          <a:xfrm>
            <a:off x="7916779" y="5214257"/>
            <a:ext cx="770021" cy="269421"/>
          </a:xfrm>
          <a:prstGeom prst="rect">
            <a:avLst/>
          </a:prstGeom>
          <a:noFill/>
          <a:ln w="28575">
            <a:solidFill>
              <a:schemeClr val="tx2"/>
            </a:solidFill>
            <a:miter lim="800000"/>
            <a:headEnd/>
            <a:tailEnd/>
          </a:ln>
        </p:spPr>
        <p:txBody>
          <a:bodyPr lIns="61265" tIns="30632" rIns="61265" bIns="30632" anchor="ctr"/>
          <a:lstStyle/>
          <a:p>
            <a:pPr algn="ctr"/>
            <a:r>
              <a:rPr lang="en-US" b="1">
                <a:solidFill>
                  <a:schemeClr val="tx2"/>
                </a:solidFill>
                <a:latin typeface="+mj-lt"/>
              </a:rPr>
              <a:t>C</a:t>
            </a:r>
            <a:endParaRPr lang="en-US">
              <a:solidFill>
                <a:schemeClr val="tx2"/>
              </a:solidFill>
              <a:latin typeface="+mj-lt"/>
            </a:endParaRPr>
          </a:p>
        </p:txBody>
      </p:sp>
      <p:sp>
        <p:nvSpPr>
          <p:cNvPr id="118" name="Rectangle 62"/>
          <p:cNvSpPr>
            <a:spLocks noChangeArrowheads="1"/>
          </p:cNvSpPr>
          <p:nvPr/>
        </p:nvSpPr>
        <p:spPr bwMode="auto">
          <a:xfrm>
            <a:off x="7339263" y="5932714"/>
            <a:ext cx="673768" cy="239486"/>
          </a:xfrm>
          <a:prstGeom prst="rect">
            <a:avLst/>
          </a:prstGeom>
          <a:noFill/>
          <a:ln w="28575">
            <a:solidFill>
              <a:schemeClr val="tx2"/>
            </a:solidFill>
            <a:miter lim="800000"/>
            <a:headEnd/>
            <a:tailEnd/>
          </a:ln>
        </p:spPr>
        <p:txBody>
          <a:bodyPr lIns="61265" tIns="30632" rIns="61265" bIns="30632" anchor="ctr"/>
          <a:lstStyle/>
          <a:p>
            <a:pPr algn="ctr"/>
            <a:r>
              <a:rPr lang="en-US" b="1" dirty="0">
                <a:solidFill>
                  <a:schemeClr val="tx2"/>
                </a:solidFill>
                <a:latin typeface="+mj-lt"/>
              </a:rPr>
              <a:t>D</a:t>
            </a:r>
            <a:endParaRPr lang="en-US" dirty="0">
              <a:solidFill>
                <a:schemeClr val="tx2"/>
              </a:solidFill>
              <a:latin typeface="+mj-lt"/>
            </a:endParaRPr>
          </a:p>
        </p:txBody>
      </p:sp>
      <p:sp>
        <p:nvSpPr>
          <p:cNvPr id="119" name="Line 64"/>
          <p:cNvSpPr>
            <a:spLocks noChangeShapeType="1"/>
          </p:cNvSpPr>
          <p:nvPr/>
        </p:nvSpPr>
        <p:spPr bwMode="auto">
          <a:xfrm rot="18966844">
            <a:off x="7254793" y="5071338"/>
            <a:ext cx="376703" cy="0"/>
          </a:xfrm>
          <a:prstGeom prst="line">
            <a:avLst/>
          </a:prstGeom>
          <a:noFill/>
          <a:ln w="28575">
            <a:solidFill>
              <a:schemeClr val="tx2"/>
            </a:solidFill>
            <a:round/>
            <a:headEnd/>
            <a:tailEnd/>
          </a:ln>
        </p:spPr>
        <p:txBody>
          <a:bodyPr/>
          <a:lstStyle/>
          <a:p>
            <a:endParaRPr lang="en-IN">
              <a:latin typeface="+mj-lt"/>
            </a:endParaRPr>
          </a:p>
        </p:txBody>
      </p:sp>
      <p:sp>
        <p:nvSpPr>
          <p:cNvPr id="120" name="Line 67"/>
          <p:cNvSpPr>
            <a:spLocks noChangeShapeType="1"/>
          </p:cNvSpPr>
          <p:nvPr/>
        </p:nvSpPr>
        <p:spPr bwMode="auto">
          <a:xfrm rot="2334004">
            <a:off x="7205562" y="5776063"/>
            <a:ext cx="343759" cy="0"/>
          </a:xfrm>
          <a:prstGeom prst="line">
            <a:avLst/>
          </a:prstGeom>
          <a:noFill/>
          <a:ln w="28575">
            <a:solidFill>
              <a:schemeClr val="tx2"/>
            </a:solidFill>
            <a:round/>
            <a:headEnd/>
            <a:tailEnd/>
          </a:ln>
        </p:spPr>
        <p:txBody>
          <a:bodyPr/>
          <a:lstStyle/>
          <a:p>
            <a:endParaRPr lang="en-IN">
              <a:latin typeface="+mj-lt"/>
            </a:endParaRPr>
          </a:p>
        </p:txBody>
      </p:sp>
      <p:sp>
        <p:nvSpPr>
          <p:cNvPr id="121" name="AutoShape 71"/>
          <p:cNvSpPr>
            <a:spLocks noChangeArrowheads="1"/>
          </p:cNvSpPr>
          <p:nvPr/>
        </p:nvSpPr>
        <p:spPr bwMode="auto">
          <a:xfrm rot="2375238" flipH="1">
            <a:off x="7932516" y="5523984"/>
            <a:ext cx="174458" cy="140591"/>
          </a:xfrm>
          <a:prstGeom prst="triangle">
            <a:avLst>
              <a:gd name="adj" fmla="val 50000"/>
            </a:avLst>
          </a:prstGeom>
          <a:solidFill>
            <a:srgbClr val="FFFFFF"/>
          </a:solidFill>
          <a:ln w="28575">
            <a:solidFill>
              <a:schemeClr val="tx2"/>
            </a:solidFill>
            <a:miter lim="800000"/>
            <a:headEnd/>
            <a:tailEnd/>
          </a:ln>
        </p:spPr>
        <p:txBody>
          <a:bodyPr/>
          <a:lstStyle/>
          <a:p>
            <a:endParaRPr lang="en-US">
              <a:solidFill>
                <a:schemeClr val="tx2"/>
              </a:solidFill>
              <a:latin typeface="+mj-lt"/>
            </a:endParaRPr>
          </a:p>
        </p:txBody>
      </p:sp>
      <p:sp>
        <p:nvSpPr>
          <p:cNvPr id="122" name="AutoShape 74"/>
          <p:cNvSpPr>
            <a:spLocks noChangeArrowheads="1"/>
          </p:cNvSpPr>
          <p:nvPr/>
        </p:nvSpPr>
        <p:spPr bwMode="auto">
          <a:xfrm rot="18209892">
            <a:off x="7854964" y="4830822"/>
            <a:ext cx="164646" cy="165005"/>
          </a:xfrm>
          <a:prstGeom prst="triangle">
            <a:avLst>
              <a:gd name="adj" fmla="val 50000"/>
            </a:avLst>
          </a:prstGeom>
          <a:solidFill>
            <a:srgbClr val="FFFFFF"/>
          </a:solidFill>
          <a:ln w="28575">
            <a:solidFill>
              <a:schemeClr val="tx2"/>
            </a:solidFill>
            <a:miter lim="800000"/>
            <a:headEnd/>
            <a:tailEnd/>
          </a:ln>
        </p:spPr>
        <p:txBody>
          <a:bodyPr/>
          <a:lstStyle/>
          <a:p>
            <a:endParaRPr lang="en-US">
              <a:solidFill>
                <a:schemeClr val="tx2"/>
              </a:solidFill>
              <a:latin typeface="+mj-lt"/>
            </a:endParaRPr>
          </a:p>
        </p:txBody>
      </p:sp>
      <p:sp>
        <p:nvSpPr>
          <p:cNvPr id="123" name="Line 73"/>
          <p:cNvSpPr>
            <a:spLocks noChangeShapeType="1"/>
          </p:cNvSpPr>
          <p:nvPr/>
        </p:nvSpPr>
        <p:spPr bwMode="auto">
          <a:xfrm rot="2009892">
            <a:off x="7974219" y="5069080"/>
            <a:ext cx="412511" cy="0"/>
          </a:xfrm>
          <a:prstGeom prst="line">
            <a:avLst/>
          </a:prstGeom>
          <a:noFill/>
          <a:ln w="28575">
            <a:solidFill>
              <a:schemeClr val="tx2"/>
            </a:solidFill>
            <a:round/>
            <a:headEnd/>
            <a:tailEnd/>
          </a:ln>
        </p:spPr>
        <p:txBody>
          <a:bodyPr/>
          <a:lstStyle/>
          <a:p>
            <a:endParaRPr lang="en-IN">
              <a:latin typeface="+mj-lt"/>
            </a:endParaRPr>
          </a:p>
        </p:txBody>
      </p:sp>
      <p:sp>
        <p:nvSpPr>
          <p:cNvPr id="124" name="AutoShape 65"/>
          <p:cNvSpPr>
            <a:spLocks noChangeArrowheads="1"/>
          </p:cNvSpPr>
          <p:nvPr/>
        </p:nvSpPr>
        <p:spPr bwMode="auto">
          <a:xfrm rot="2766844" flipH="1">
            <a:off x="7547564" y="4816571"/>
            <a:ext cx="177743" cy="150681"/>
          </a:xfrm>
          <a:prstGeom prst="triangle">
            <a:avLst>
              <a:gd name="adj" fmla="val 50000"/>
            </a:avLst>
          </a:prstGeom>
          <a:solidFill>
            <a:srgbClr val="FFFFFF"/>
          </a:solidFill>
          <a:ln w="28575">
            <a:solidFill>
              <a:schemeClr val="tx2"/>
            </a:solidFill>
            <a:miter lim="800000"/>
            <a:headEnd/>
            <a:tailEnd/>
          </a:ln>
        </p:spPr>
        <p:txBody>
          <a:bodyPr/>
          <a:lstStyle/>
          <a:p>
            <a:endParaRPr lang="en-US">
              <a:solidFill>
                <a:schemeClr val="tx2"/>
              </a:solidFill>
              <a:latin typeface="+mj-lt"/>
            </a:endParaRPr>
          </a:p>
        </p:txBody>
      </p:sp>
      <p:sp>
        <p:nvSpPr>
          <p:cNvPr id="125" name="AutoShape 68"/>
          <p:cNvSpPr>
            <a:spLocks noChangeArrowheads="1"/>
          </p:cNvSpPr>
          <p:nvPr/>
        </p:nvSpPr>
        <p:spPr bwMode="auto">
          <a:xfrm rot="18534004">
            <a:off x="7105128" y="5559575"/>
            <a:ext cx="164646" cy="137504"/>
          </a:xfrm>
          <a:prstGeom prst="triangle">
            <a:avLst>
              <a:gd name="adj" fmla="val 50000"/>
            </a:avLst>
          </a:prstGeom>
          <a:solidFill>
            <a:srgbClr val="FFFFFF"/>
          </a:solidFill>
          <a:ln w="28575">
            <a:solidFill>
              <a:schemeClr val="tx2"/>
            </a:solidFill>
            <a:miter lim="800000"/>
            <a:headEnd/>
            <a:tailEnd/>
          </a:ln>
        </p:spPr>
        <p:txBody>
          <a:bodyPr/>
          <a:lstStyle/>
          <a:p>
            <a:endParaRPr lang="en-US">
              <a:solidFill>
                <a:schemeClr val="tx2"/>
              </a:solidFill>
              <a:latin typeface="+mj-lt"/>
            </a:endParaRPr>
          </a:p>
        </p:txBody>
      </p:sp>
      <p:sp>
        <p:nvSpPr>
          <p:cNvPr id="126" name="Line 70"/>
          <p:cNvSpPr>
            <a:spLocks noChangeShapeType="1"/>
          </p:cNvSpPr>
          <p:nvPr/>
        </p:nvSpPr>
        <p:spPr bwMode="auto">
          <a:xfrm rot="18575238" flipH="1">
            <a:off x="7683682" y="5780961"/>
            <a:ext cx="351477" cy="0"/>
          </a:xfrm>
          <a:prstGeom prst="line">
            <a:avLst/>
          </a:prstGeom>
          <a:noFill/>
          <a:ln w="28575">
            <a:solidFill>
              <a:schemeClr val="tx2"/>
            </a:solidFill>
            <a:round/>
            <a:headEnd/>
            <a:tailEnd/>
          </a:ln>
        </p:spPr>
        <p:txBody>
          <a:bodyPr/>
          <a:lstStyle/>
          <a:p>
            <a:endParaRPr lang="en-IN">
              <a:latin typeface="+mj-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5.1.4: Object-Oriented Principles</a:t>
            </a:r>
            <a:br>
              <a:rPr lang="en-IN" sz="1300" dirty="0" smtClean="0"/>
            </a:br>
            <a:r>
              <a:rPr lang="en-IN" dirty="0" smtClean="0"/>
              <a:t>Object Hierarchy</a:t>
            </a:r>
            <a:endParaRPr lang="en-IN" dirty="0"/>
          </a:p>
        </p:txBody>
      </p:sp>
      <p:sp>
        <p:nvSpPr>
          <p:cNvPr id="3" name="Content Placeholder 2"/>
          <p:cNvSpPr>
            <a:spLocks noGrp="1"/>
          </p:cNvSpPr>
          <p:nvPr>
            <p:ph idx="1"/>
          </p:nvPr>
        </p:nvSpPr>
        <p:spPr/>
        <p:txBody>
          <a:bodyPr/>
          <a:lstStyle/>
          <a:p>
            <a:r>
              <a:rPr lang="en-US" dirty="0" smtClean="0"/>
              <a:t>“Has-a” hierarchy is a relationship where one object “belongs” to (is a part or member of) another object, and behaves according to the rules of ownership.</a:t>
            </a:r>
          </a:p>
          <a:p>
            <a:endParaRPr lang="en-IN" dirty="0"/>
          </a:p>
        </p:txBody>
      </p:sp>
      <p:pic>
        <p:nvPicPr>
          <p:cNvPr id="4" name="Picture 5" descr="container-hierarchy"/>
          <p:cNvPicPr>
            <a:picLocks noChangeAspect="1" noChangeArrowheads="1"/>
          </p:cNvPicPr>
          <p:nvPr/>
        </p:nvPicPr>
        <p:blipFill>
          <a:blip r:embed="rId3"/>
          <a:srcRect l="-5289" t="-5553" r="-4327" b="-7916"/>
          <a:stretch>
            <a:fillRect/>
          </a:stretch>
        </p:blipFill>
        <p:spPr bwMode="auto">
          <a:xfrm>
            <a:off x="4495800" y="2492896"/>
            <a:ext cx="4267200" cy="3124200"/>
          </a:xfrm>
          <a:prstGeom prst="rect">
            <a:avLst/>
          </a:prstGeom>
          <a:noFill/>
          <a:ln w="9525">
            <a:solidFill>
              <a:schemeClr val="tx2"/>
            </a:solid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5.1.4: Object-Oriented Principles</a:t>
            </a:r>
            <a:br>
              <a:rPr lang="en-IN" sz="1300" dirty="0" smtClean="0"/>
            </a:br>
            <a:r>
              <a:rPr lang="en-IN" dirty="0" smtClean="0"/>
              <a:t>A glance at relationships</a:t>
            </a:r>
            <a:endParaRPr lang="en-IN" dirty="0"/>
          </a:p>
        </p:txBody>
      </p:sp>
      <p:sp>
        <p:nvSpPr>
          <p:cNvPr id="3" name="Content Placeholder 2"/>
          <p:cNvSpPr>
            <a:spLocks noGrp="1"/>
          </p:cNvSpPr>
          <p:nvPr>
            <p:ph idx="1"/>
          </p:nvPr>
        </p:nvSpPr>
        <p:spPr/>
        <p:txBody>
          <a:bodyPr/>
          <a:lstStyle/>
          <a:p>
            <a:pPr marL="347663" indent="-347663"/>
            <a:r>
              <a:rPr lang="en-US" dirty="0" smtClean="0"/>
              <a:t>The Inheritance or “Is A” Hierarchy leads to Generalization  relationship amongst the classes. </a:t>
            </a:r>
          </a:p>
          <a:p>
            <a:pPr marL="347663" indent="-347663"/>
            <a:r>
              <a:rPr lang="en-US" dirty="0" smtClean="0"/>
              <a:t>The Object Hierarchy or “Has A” relationship leads to Containment relationship amongst the objects</a:t>
            </a:r>
          </a:p>
          <a:p>
            <a:pPr lvl="1"/>
            <a:r>
              <a:rPr lang="en-US" dirty="0" smtClean="0"/>
              <a:t>Aggregation and Composition are two forms of containment amongst objects</a:t>
            </a:r>
          </a:p>
          <a:p>
            <a:pPr lvl="1"/>
            <a:r>
              <a:rPr lang="en-US" dirty="0" smtClean="0"/>
              <a:t>Aggregation is a loosely bound containment. </a:t>
            </a:r>
            <a:r>
              <a:rPr lang="en-US" dirty="0" err="1" smtClean="0"/>
              <a:t>Eg</a:t>
            </a:r>
            <a:r>
              <a:rPr lang="en-US" dirty="0" smtClean="0"/>
              <a:t>. Library and Books, Department and Employees</a:t>
            </a:r>
          </a:p>
          <a:p>
            <a:pPr lvl="1"/>
            <a:r>
              <a:rPr lang="en-US" dirty="0" smtClean="0"/>
              <a:t>Composition is tightly bound containment. </a:t>
            </a:r>
            <a:r>
              <a:rPr lang="en-US" dirty="0" err="1" smtClean="0"/>
              <a:t>Eg</a:t>
            </a:r>
            <a:r>
              <a:rPr lang="en-US" dirty="0" smtClean="0"/>
              <a:t>. Book and Pages</a:t>
            </a:r>
          </a:p>
          <a:p>
            <a:pPr lvl="1"/>
            <a:endParaRPr lang="en-US" dirty="0" smtClean="0"/>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5.1.4: Object-Oriented Principles</a:t>
            </a:r>
            <a:br>
              <a:rPr lang="en-IN" sz="1300" dirty="0" smtClean="0"/>
            </a:br>
            <a:r>
              <a:rPr lang="en-IN" dirty="0" smtClean="0"/>
              <a:t>A glance at relationships</a:t>
            </a:r>
            <a:endParaRPr lang="en-IN" dirty="0"/>
          </a:p>
        </p:txBody>
      </p:sp>
      <p:sp>
        <p:nvSpPr>
          <p:cNvPr id="3" name="Content Placeholder 2"/>
          <p:cNvSpPr>
            <a:spLocks noGrp="1"/>
          </p:cNvSpPr>
          <p:nvPr>
            <p:ph idx="1"/>
          </p:nvPr>
        </p:nvSpPr>
        <p:spPr/>
        <p:txBody>
          <a:bodyPr/>
          <a:lstStyle/>
          <a:p>
            <a:pPr marL="347663" indent="-347663"/>
            <a:r>
              <a:rPr lang="en-US" dirty="0" smtClean="0"/>
              <a:t>Most commonly found relationship between classes is Association</a:t>
            </a:r>
          </a:p>
          <a:p>
            <a:pPr lvl="1"/>
            <a:r>
              <a:rPr lang="en-US" dirty="0" smtClean="0"/>
              <a:t>Association is the simplest relationship between two classes</a:t>
            </a:r>
          </a:p>
          <a:p>
            <a:pPr lvl="1"/>
            <a:r>
              <a:rPr lang="en-US" dirty="0" smtClean="0"/>
              <a:t>Association implies that an object of one class can access public members of an object of the other class to which it is associated</a:t>
            </a:r>
          </a:p>
          <a:p>
            <a:pPr lvl="1"/>
            <a:endParaRPr lang="en-US" dirty="0" smtClean="0"/>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5.2: Polymorphism</a:t>
            </a:r>
            <a:r>
              <a:rPr lang="en-IN" dirty="0" smtClean="0"/>
              <a:t/>
            </a:r>
            <a:br>
              <a:rPr lang="en-IN" dirty="0" smtClean="0"/>
            </a:br>
            <a:r>
              <a:rPr lang="en-IN" dirty="0" smtClean="0"/>
              <a:t>Key Feature – Polymorphism</a:t>
            </a:r>
            <a:endParaRPr lang="en-IN" dirty="0"/>
          </a:p>
        </p:txBody>
      </p:sp>
      <p:sp>
        <p:nvSpPr>
          <p:cNvPr id="3" name="Content Placeholder 2"/>
          <p:cNvSpPr>
            <a:spLocks noGrp="1"/>
          </p:cNvSpPr>
          <p:nvPr>
            <p:ph idx="1"/>
          </p:nvPr>
        </p:nvSpPr>
        <p:spPr/>
        <p:txBody>
          <a:bodyPr/>
          <a:lstStyle/>
          <a:p>
            <a:pPr marL="347663" indent="-347663"/>
            <a:r>
              <a:rPr lang="en-US" dirty="0" smtClean="0"/>
              <a:t>It implies One Name, Many Forms.</a:t>
            </a:r>
          </a:p>
          <a:p>
            <a:pPr marL="347663" indent="-347663"/>
            <a:r>
              <a:rPr lang="en-US" dirty="0" smtClean="0"/>
              <a:t>It is the ability to hide multiple implementations behind a single interface.</a:t>
            </a:r>
          </a:p>
          <a:p>
            <a:pPr marL="347663" indent="-347663"/>
            <a:r>
              <a:rPr lang="en-US" dirty="0" smtClean="0"/>
              <a:t>There are two types of Polymorphism, namely:</a:t>
            </a:r>
          </a:p>
          <a:p>
            <a:pPr lvl="1"/>
            <a:r>
              <a:rPr lang="en-US" dirty="0" smtClean="0"/>
              <a:t>Static Polymorphism</a:t>
            </a:r>
          </a:p>
          <a:p>
            <a:pPr lvl="1"/>
            <a:r>
              <a:rPr lang="en-US" dirty="0" smtClean="0"/>
              <a:t>Dynamic Polymorphism</a:t>
            </a:r>
          </a:p>
          <a:p>
            <a:endParaRPr lang="en-IN" dirty="0"/>
          </a:p>
        </p:txBody>
      </p:sp>
      <p:pic>
        <p:nvPicPr>
          <p:cNvPr id="4" name="Picture 4" descr="cat">
            <a:hlinkClick r:id="rId3"/>
          </p:cNvPr>
          <p:cNvPicPr>
            <a:picLocks noChangeAspect="1" noChangeArrowheads="1"/>
          </p:cNvPicPr>
          <p:nvPr/>
        </p:nvPicPr>
        <p:blipFill>
          <a:blip r:embed="rId4"/>
          <a:srcRect/>
          <a:stretch>
            <a:fillRect/>
          </a:stretch>
        </p:blipFill>
        <p:spPr bwMode="auto">
          <a:xfrm>
            <a:off x="6143636" y="2857496"/>
            <a:ext cx="1009650" cy="1133475"/>
          </a:xfrm>
          <a:prstGeom prst="rect">
            <a:avLst/>
          </a:prstGeom>
          <a:noFill/>
          <a:ln w="9525">
            <a:noFill/>
            <a:miter lim="800000"/>
            <a:headEnd/>
            <a:tailEnd/>
          </a:ln>
        </p:spPr>
      </p:pic>
      <p:pic>
        <p:nvPicPr>
          <p:cNvPr id="5" name="Picture 5" descr="bird2a">
            <a:hlinkClick r:id="rId5"/>
          </p:cNvPr>
          <p:cNvPicPr>
            <a:picLocks noChangeAspect="1" noChangeArrowheads="1"/>
          </p:cNvPicPr>
          <p:nvPr/>
        </p:nvPicPr>
        <p:blipFill>
          <a:blip r:embed="rId6"/>
          <a:srcRect/>
          <a:stretch>
            <a:fillRect/>
          </a:stretch>
        </p:blipFill>
        <p:spPr bwMode="auto">
          <a:xfrm>
            <a:off x="7134236" y="4686296"/>
            <a:ext cx="838200" cy="609600"/>
          </a:xfrm>
          <a:prstGeom prst="rect">
            <a:avLst/>
          </a:prstGeom>
          <a:noFill/>
          <a:ln w="9525">
            <a:noFill/>
            <a:miter lim="800000"/>
            <a:headEnd/>
            <a:tailEnd/>
          </a:ln>
        </p:spPr>
      </p:pic>
      <p:pic>
        <p:nvPicPr>
          <p:cNvPr id="6" name="Picture 6" descr="presentation-boy">
            <a:hlinkClick r:id="rId7"/>
          </p:cNvPr>
          <p:cNvPicPr>
            <a:picLocks noChangeAspect="1" noChangeArrowheads="1"/>
          </p:cNvPicPr>
          <p:nvPr/>
        </p:nvPicPr>
        <p:blipFill>
          <a:blip r:embed="rId8"/>
          <a:srcRect/>
          <a:stretch>
            <a:fillRect/>
          </a:stretch>
        </p:blipFill>
        <p:spPr bwMode="auto">
          <a:xfrm>
            <a:off x="7734311" y="2933696"/>
            <a:ext cx="1152525" cy="1028700"/>
          </a:xfrm>
          <a:prstGeom prst="rect">
            <a:avLst/>
          </a:prstGeom>
          <a:noFill/>
          <a:ln w="9525">
            <a:noFill/>
            <a:miter lim="800000"/>
            <a:headEnd/>
            <a:tailEnd/>
          </a:ln>
        </p:spPr>
      </p:pic>
      <p:sp>
        <p:nvSpPr>
          <p:cNvPr id="7" name="AutoShape 7"/>
          <p:cNvSpPr>
            <a:spLocks noChangeArrowheads="1"/>
          </p:cNvSpPr>
          <p:nvPr/>
        </p:nvSpPr>
        <p:spPr bwMode="auto">
          <a:xfrm>
            <a:off x="6753236" y="3543296"/>
            <a:ext cx="1219200" cy="1066800"/>
          </a:xfrm>
          <a:prstGeom prst="cloudCallout">
            <a:avLst>
              <a:gd name="adj1" fmla="val -8593"/>
              <a:gd name="adj2" fmla="val 45685"/>
            </a:avLst>
          </a:prstGeom>
          <a:solidFill>
            <a:schemeClr val="hlink"/>
          </a:solidFill>
          <a:ln w="9525">
            <a:solidFill>
              <a:schemeClr val="tx1"/>
            </a:solidFill>
            <a:round/>
            <a:headEnd/>
            <a:tailEnd/>
          </a:ln>
        </p:spPr>
        <p:txBody>
          <a:bodyPr anchor="ctr"/>
          <a:lstStyle/>
          <a:p>
            <a:pPr algn="ctr"/>
            <a:endParaRPr lang="en-US" sz="1600"/>
          </a:p>
          <a:p>
            <a:pPr algn="ctr"/>
            <a:endParaRPr lang="en-US" sz="1600"/>
          </a:p>
          <a:p>
            <a:pPr algn="ctr"/>
            <a:r>
              <a:rPr lang="en-US" sz="1600"/>
              <a:t>Mew</a:t>
            </a:r>
          </a:p>
          <a:p>
            <a:pPr algn="ctr"/>
            <a:r>
              <a:rPr lang="en-US" sz="1600"/>
              <a:t>Talk</a:t>
            </a:r>
          </a:p>
          <a:p>
            <a:pPr algn="ctr"/>
            <a:r>
              <a:rPr lang="en-US" sz="1600"/>
              <a:t>chirp</a:t>
            </a:r>
          </a:p>
          <a:p>
            <a:pPr algn="ctr"/>
            <a:endParaRPr lang="en-US" sz="1600"/>
          </a:p>
          <a:p>
            <a:pPr algn="ctr"/>
            <a:endParaRPr lang="en-US"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5.2: Polymorphism</a:t>
            </a:r>
            <a:r>
              <a:rPr lang="en-IN" dirty="0" smtClean="0"/>
              <a:t/>
            </a:r>
            <a:br>
              <a:rPr lang="en-IN" dirty="0" smtClean="0"/>
            </a:br>
            <a:r>
              <a:rPr lang="en-IN" dirty="0" smtClean="0"/>
              <a:t>Key Feature – Static Polymorphism</a:t>
            </a:r>
            <a:endParaRPr lang="en-IN" dirty="0"/>
          </a:p>
        </p:txBody>
      </p:sp>
      <p:sp>
        <p:nvSpPr>
          <p:cNvPr id="3" name="Content Placeholder 2"/>
          <p:cNvSpPr>
            <a:spLocks noGrp="1"/>
          </p:cNvSpPr>
          <p:nvPr>
            <p:ph idx="1"/>
          </p:nvPr>
        </p:nvSpPr>
        <p:spPr/>
        <p:txBody>
          <a:bodyPr/>
          <a:lstStyle/>
          <a:p>
            <a:r>
              <a:rPr lang="en-US" dirty="0" smtClean="0"/>
              <a:t>Resolution of the “Form” is at compile time, achieved through overloading. </a:t>
            </a:r>
          </a:p>
          <a:p>
            <a:endParaRPr lang="en-IN" dirty="0"/>
          </a:p>
        </p:txBody>
      </p:sp>
      <p:sp>
        <p:nvSpPr>
          <p:cNvPr id="4" name="Rectangle 3"/>
          <p:cNvSpPr/>
          <p:nvPr/>
        </p:nvSpPr>
        <p:spPr>
          <a:xfrm>
            <a:off x="2362200" y="2438400"/>
            <a:ext cx="3886200" cy="914400"/>
          </a:xfrm>
          <a:prstGeom prst="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err="1">
                <a:solidFill>
                  <a:schemeClr val="tx1"/>
                </a:solidFill>
                <a:latin typeface="+mj-lt"/>
              </a:rPr>
              <a:t>int</a:t>
            </a:r>
            <a:r>
              <a:rPr lang="en-US" sz="1600" dirty="0">
                <a:solidFill>
                  <a:schemeClr val="tx1"/>
                </a:solidFill>
                <a:latin typeface="+mj-lt"/>
              </a:rPr>
              <a:t> </a:t>
            </a:r>
            <a:r>
              <a:rPr lang="en-US" sz="1600" dirty="0" err="1">
                <a:solidFill>
                  <a:schemeClr val="tx1"/>
                </a:solidFill>
                <a:latin typeface="+mj-lt"/>
              </a:rPr>
              <a:t>addInteger</a:t>
            </a:r>
            <a:r>
              <a:rPr lang="en-US" sz="1600" dirty="0">
                <a:solidFill>
                  <a:schemeClr val="tx1"/>
                </a:solidFill>
                <a:latin typeface="+mj-lt"/>
              </a:rPr>
              <a:t>(</a:t>
            </a:r>
            <a:r>
              <a:rPr lang="en-US" sz="1600" dirty="0" err="1">
                <a:solidFill>
                  <a:schemeClr val="tx1"/>
                </a:solidFill>
                <a:latin typeface="+mj-lt"/>
              </a:rPr>
              <a:t>int</a:t>
            </a:r>
            <a:r>
              <a:rPr lang="en-US" sz="1600" dirty="0">
                <a:solidFill>
                  <a:schemeClr val="tx1"/>
                </a:solidFill>
                <a:latin typeface="+mj-lt"/>
              </a:rPr>
              <a:t>, </a:t>
            </a:r>
            <a:r>
              <a:rPr lang="en-US" sz="1600" dirty="0" err="1">
                <a:solidFill>
                  <a:schemeClr val="tx1"/>
                </a:solidFill>
                <a:latin typeface="+mj-lt"/>
              </a:rPr>
              <a:t>int</a:t>
            </a:r>
            <a:r>
              <a:rPr lang="en-US" sz="1600" dirty="0">
                <a:solidFill>
                  <a:schemeClr val="tx1"/>
                </a:solidFill>
                <a:latin typeface="+mj-lt"/>
              </a:rPr>
              <a:t>);</a:t>
            </a:r>
          </a:p>
          <a:p>
            <a:pPr>
              <a:defRPr/>
            </a:pPr>
            <a:r>
              <a:rPr lang="en-US" sz="1600" dirty="0">
                <a:solidFill>
                  <a:schemeClr val="tx1"/>
                </a:solidFill>
                <a:latin typeface="+mj-lt"/>
              </a:rPr>
              <a:t>float </a:t>
            </a:r>
            <a:r>
              <a:rPr lang="en-US" sz="1600" dirty="0" err="1">
                <a:solidFill>
                  <a:schemeClr val="tx1"/>
                </a:solidFill>
                <a:latin typeface="+mj-lt"/>
              </a:rPr>
              <a:t>addFloat</a:t>
            </a:r>
            <a:r>
              <a:rPr lang="en-US" sz="1600" dirty="0">
                <a:solidFill>
                  <a:schemeClr val="tx1"/>
                </a:solidFill>
                <a:latin typeface="+mj-lt"/>
              </a:rPr>
              <a:t>(float, float);</a:t>
            </a:r>
          </a:p>
          <a:p>
            <a:pPr>
              <a:defRPr/>
            </a:pPr>
            <a:r>
              <a:rPr lang="en-US" sz="1600" dirty="0">
                <a:solidFill>
                  <a:schemeClr val="tx1"/>
                </a:solidFill>
                <a:latin typeface="+mj-lt"/>
              </a:rPr>
              <a:t>double </a:t>
            </a:r>
            <a:r>
              <a:rPr lang="en-US" sz="1600" dirty="0" err="1">
                <a:solidFill>
                  <a:schemeClr val="tx1"/>
                </a:solidFill>
                <a:latin typeface="+mj-lt"/>
              </a:rPr>
              <a:t>addDouble</a:t>
            </a:r>
            <a:r>
              <a:rPr lang="en-US" sz="1600" dirty="0">
                <a:solidFill>
                  <a:schemeClr val="tx1"/>
                </a:solidFill>
                <a:latin typeface="+mj-lt"/>
              </a:rPr>
              <a:t>(double, double);</a:t>
            </a:r>
          </a:p>
        </p:txBody>
      </p:sp>
      <p:sp>
        <p:nvSpPr>
          <p:cNvPr id="5" name="Rectangle 4"/>
          <p:cNvSpPr/>
          <p:nvPr/>
        </p:nvSpPr>
        <p:spPr>
          <a:xfrm>
            <a:off x="533400" y="4572000"/>
            <a:ext cx="3962400" cy="1219200"/>
          </a:xfrm>
          <a:prstGeom prst="rect">
            <a:avLst/>
          </a:prstGeom>
          <a:solidFill>
            <a:srgbClr val="D1E6E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err="1">
                <a:solidFill>
                  <a:schemeClr val="tx1"/>
                </a:solidFill>
                <a:latin typeface="+mj-lt"/>
              </a:rPr>
              <a:t>int</a:t>
            </a:r>
            <a:r>
              <a:rPr lang="en-US" sz="1600" dirty="0">
                <a:solidFill>
                  <a:schemeClr val="tx1"/>
                </a:solidFill>
                <a:latin typeface="+mj-lt"/>
              </a:rPr>
              <a:t> </a:t>
            </a:r>
            <a:r>
              <a:rPr lang="en-US" sz="1600" dirty="0" err="1">
                <a:solidFill>
                  <a:schemeClr val="tx1"/>
                </a:solidFill>
                <a:latin typeface="+mj-lt"/>
              </a:rPr>
              <a:t>addNumber</a:t>
            </a:r>
            <a:r>
              <a:rPr lang="en-US" sz="1600" dirty="0">
                <a:solidFill>
                  <a:schemeClr val="tx1"/>
                </a:solidFill>
                <a:latin typeface="+mj-lt"/>
              </a:rPr>
              <a:t>(</a:t>
            </a:r>
            <a:r>
              <a:rPr lang="en-US" sz="1600" dirty="0" err="1">
                <a:solidFill>
                  <a:schemeClr val="tx1"/>
                </a:solidFill>
                <a:latin typeface="+mj-lt"/>
              </a:rPr>
              <a:t>int</a:t>
            </a:r>
            <a:r>
              <a:rPr lang="en-US" sz="1600" dirty="0">
                <a:solidFill>
                  <a:schemeClr val="tx1"/>
                </a:solidFill>
                <a:latin typeface="+mj-lt"/>
              </a:rPr>
              <a:t>, </a:t>
            </a:r>
            <a:r>
              <a:rPr lang="en-US" sz="1600" dirty="0" err="1">
                <a:solidFill>
                  <a:schemeClr val="tx1"/>
                </a:solidFill>
                <a:latin typeface="+mj-lt"/>
              </a:rPr>
              <a:t>int</a:t>
            </a:r>
            <a:r>
              <a:rPr lang="en-US" sz="1600" dirty="0">
                <a:solidFill>
                  <a:schemeClr val="tx1"/>
                </a:solidFill>
                <a:latin typeface="+mj-lt"/>
              </a:rPr>
              <a:t>);</a:t>
            </a:r>
          </a:p>
          <a:p>
            <a:pPr>
              <a:defRPr/>
            </a:pPr>
            <a:r>
              <a:rPr lang="en-US" sz="1600" dirty="0">
                <a:solidFill>
                  <a:schemeClr val="tx1"/>
                </a:solidFill>
                <a:latin typeface="+mj-lt"/>
              </a:rPr>
              <a:t>float </a:t>
            </a:r>
            <a:r>
              <a:rPr lang="en-US" sz="1600" dirty="0" err="1">
                <a:solidFill>
                  <a:schemeClr val="tx1"/>
                </a:solidFill>
                <a:latin typeface="+mj-lt"/>
              </a:rPr>
              <a:t>addNumber</a:t>
            </a:r>
            <a:r>
              <a:rPr lang="en-US" sz="1600" dirty="0">
                <a:solidFill>
                  <a:schemeClr val="tx1"/>
                </a:solidFill>
                <a:latin typeface="+mj-lt"/>
              </a:rPr>
              <a:t>(float, float);</a:t>
            </a:r>
          </a:p>
          <a:p>
            <a:pPr>
              <a:defRPr/>
            </a:pPr>
            <a:r>
              <a:rPr lang="en-US" sz="1600" dirty="0">
                <a:solidFill>
                  <a:schemeClr val="tx1"/>
                </a:solidFill>
                <a:latin typeface="+mj-lt"/>
              </a:rPr>
              <a:t>double </a:t>
            </a:r>
            <a:r>
              <a:rPr lang="en-US" sz="1600" dirty="0" err="1">
                <a:solidFill>
                  <a:schemeClr val="tx1"/>
                </a:solidFill>
                <a:latin typeface="+mj-lt"/>
              </a:rPr>
              <a:t>addNumber</a:t>
            </a:r>
            <a:r>
              <a:rPr lang="en-US" sz="1600" dirty="0">
                <a:solidFill>
                  <a:schemeClr val="tx1"/>
                </a:solidFill>
                <a:latin typeface="+mj-lt"/>
              </a:rPr>
              <a:t>(double, double);</a:t>
            </a:r>
          </a:p>
        </p:txBody>
      </p:sp>
      <p:sp>
        <p:nvSpPr>
          <p:cNvPr id="6" name="TextBox 7"/>
          <p:cNvSpPr txBox="1">
            <a:spLocks noChangeArrowheads="1"/>
          </p:cNvSpPr>
          <p:nvPr/>
        </p:nvSpPr>
        <p:spPr bwMode="auto">
          <a:xfrm>
            <a:off x="6629400" y="2590800"/>
            <a:ext cx="1131888" cy="584200"/>
          </a:xfrm>
          <a:prstGeom prst="rect">
            <a:avLst/>
          </a:prstGeom>
          <a:noFill/>
          <a:ln w="9525">
            <a:noFill/>
            <a:miter lim="800000"/>
            <a:headEnd/>
            <a:tailEnd/>
          </a:ln>
        </p:spPr>
        <p:txBody>
          <a:bodyPr wrap="none">
            <a:spAutoFit/>
          </a:bodyPr>
          <a:lstStyle/>
          <a:p>
            <a:r>
              <a:rPr lang="en-US" sz="1600" dirty="0">
                <a:latin typeface="+mj-lt"/>
              </a:rPr>
              <a:t>Traditional</a:t>
            </a:r>
          </a:p>
          <a:p>
            <a:r>
              <a:rPr lang="en-US" sz="1600" dirty="0">
                <a:latin typeface="+mj-lt"/>
              </a:rPr>
              <a:t>Approach</a:t>
            </a:r>
          </a:p>
        </p:txBody>
      </p:sp>
      <p:cxnSp>
        <p:nvCxnSpPr>
          <p:cNvPr id="7" name="Straight Arrow Connector 6"/>
          <p:cNvCxnSpPr>
            <a:stCxn id="6" idx="1"/>
          </p:cNvCxnSpPr>
          <p:nvPr/>
        </p:nvCxnSpPr>
        <p:spPr>
          <a:xfrm rot="10800000" flipV="1">
            <a:off x="6324600" y="2882900"/>
            <a:ext cx="304800" cy="127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 name="TextBox 10"/>
          <p:cNvSpPr txBox="1">
            <a:spLocks noChangeArrowheads="1"/>
          </p:cNvSpPr>
          <p:nvPr/>
        </p:nvSpPr>
        <p:spPr bwMode="auto">
          <a:xfrm>
            <a:off x="239713" y="3886200"/>
            <a:ext cx="1243012" cy="584200"/>
          </a:xfrm>
          <a:prstGeom prst="rect">
            <a:avLst/>
          </a:prstGeom>
          <a:noFill/>
          <a:ln w="9525">
            <a:noFill/>
            <a:miter lim="800000"/>
            <a:headEnd/>
            <a:tailEnd/>
          </a:ln>
        </p:spPr>
        <p:txBody>
          <a:bodyPr wrap="none">
            <a:spAutoFit/>
          </a:bodyPr>
          <a:lstStyle/>
          <a:p>
            <a:r>
              <a:rPr lang="en-US" sz="1600" dirty="0">
                <a:latin typeface="+mj-lt"/>
              </a:rPr>
              <a:t>Overloaded</a:t>
            </a:r>
          </a:p>
          <a:p>
            <a:r>
              <a:rPr lang="en-US" sz="1600" dirty="0">
                <a:latin typeface="+mj-lt"/>
              </a:rPr>
              <a:t>Functions</a:t>
            </a:r>
          </a:p>
        </p:txBody>
      </p:sp>
      <p:cxnSp>
        <p:nvCxnSpPr>
          <p:cNvPr id="9" name="Straight Arrow Connector 8"/>
          <p:cNvCxnSpPr>
            <a:stCxn id="8" idx="3"/>
          </p:cNvCxnSpPr>
          <p:nvPr/>
        </p:nvCxnSpPr>
        <p:spPr>
          <a:xfrm>
            <a:off x="1482725" y="4178300"/>
            <a:ext cx="422275" cy="3175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0" name="Folded Corner 9"/>
          <p:cNvSpPr/>
          <p:nvPr/>
        </p:nvSpPr>
        <p:spPr>
          <a:xfrm>
            <a:off x="5867400" y="3810000"/>
            <a:ext cx="2895600" cy="2133600"/>
          </a:xfrm>
          <a:prstGeom prst="foldedCorner">
            <a:avLst/>
          </a:prstGeom>
          <a:solidFill>
            <a:srgbClr val="FBE9D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latin typeface="+mj-lt"/>
              </a:rPr>
              <a:t>Though the name is the same, the right function is called depending on number and/or types of parameters that are there in the function invocation</a:t>
            </a:r>
          </a:p>
        </p:txBody>
      </p:sp>
      <p:sp>
        <p:nvSpPr>
          <p:cNvPr id="11" name="TextBox 18"/>
          <p:cNvSpPr txBox="1">
            <a:spLocks noChangeArrowheads="1"/>
          </p:cNvSpPr>
          <p:nvPr/>
        </p:nvSpPr>
        <p:spPr bwMode="auto">
          <a:xfrm>
            <a:off x="4587875" y="5205413"/>
            <a:ext cx="1203325" cy="1077218"/>
          </a:xfrm>
          <a:prstGeom prst="rect">
            <a:avLst/>
          </a:prstGeom>
          <a:noFill/>
          <a:ln w="9525">
            <a:noFill/>
            <a:miter lim="800000"/>
            <a:headEnd/>
            <a:tailEnd/>
          </a:ln>
        </p:spPr>
        <p:txBody>
          <a:bodyPr>
            <a:spAutoFit/>
          </a:bodyPr>
          <a:lstStyle/>
          <a:p>
            <a:pPr algn="ctr"/>
            <a:r>
              <a:rPr lang="en-US" sz="1600">
                <a:latin typeface="+mj-lt"/>
              </a:rPr>
              <a:t>Resolution</a:t>
            </a:r>
          </a:p>
          <a:p>
            <a:pPr algn="ctr"/>
            <a:r>
              <a:rPr lang="en-US" sz="1600">
                <a:latin typeface="+mj-lt"/>
              </a:rPr>
              <a:t>At</a:t>
            </a:r>
          </a:p>
          <a:p>
            <a:pPr algn="ctr"/>
            <a:r>
              <a:rPr lang="en-US" sz="1600">
                <a:latin typeface="+mj-lt"/>
              </a:rPr>
              <a:t>Compile Time</a:t>
            </a:r>
          </a:p>
        </p:txBody>
      </p:sp>
      <p:cxnSp>
        <p:nvCxnSpPr>
          <p:cNvPr id="12" name="Straight Arrow Connector 12"/>
          <p:cNvCxnSpPr>
            <a:cxnSpLocks noChangeShapeType="1"/>
            <a:stCxn id="10" idx="1"/>
            <a:endCxn id="5" idx="3"/>
          </p:cNvCxnSpPr>
          <p:nvPr/>
        </p:nvCxnSpPr>
        <p:spPr bwMode="auto">
          <a:xfrm flipH="1">
            <a:off x="4508500" y="4876800"/>
            <a:ext cx="1346200" cy="304800"/>
          </a:xfrm>
          <a:prstGeom prst="straightConnector1">
            <a:avLst/>
          </a:prstGeom>
          <a:noFill/>
          <a:ln w="9525" algn="ctr">
            <a:solidFill>
              <a:schemeClr val="tx2"/>
            </a:solidFill>
            <a:round/>
            <a:headEnd/>
            <a:tailEnd type="arrow"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5.2: Polymorphism</a:t>
            </a:r>
            <a:r>
              <a:rPr lang="en-IN" dirty="0" smtClean="0"/>
              <a:t/>
            </a:r>
            <a:br>
              <a:rPr lang="en-IN" dirty="0" smtClean="0"/>
            </a:br>
            <a:r>
              <a:rPr lang="en-IN" dirty="0" smtClean="0"/>
              <a:t>Key Feature – Dynamic Polymorphism</a:t>
            </a:r>
            <a:endParaRPr lang="en-IN" dirty="0"/>
          </a:p>
        </p:txBody>
      </p:sp>
      <p:sp>
        <p:nvSpPr>
          <p:cNvPr id="3" name="Content Placeholder 2"/>
          <p:cNvSpPr>
            <a:spLocks noGrp="1"/>
          </p:cNvSpPr>
          <p:nvPr>
            <p:ph idx="1"/>
          </p:nvPr>
        </p:nvSpPr>
        <p:spPr/>
        <p:txBody>
          <a:bodyPr/>
          <a:lstStyle/>
          <a:p>
            <a:r>
              <a:rPr lang="en-US" dirty="0" smtClean="0"/>
              <a:t>Resolution of the “Form” is at run time, achieved through overriding. </a:t>
            </a:r>
          </a:p>
          <a:p>
            <a:endParaRPr lang="en-IN" dirty="0"/>
          </a:p>
        </p:txBody>
      </p:sp>
      <p:grpSp>
        <p:nvGrpSpPr>
          <p:cNvPr id="4" name="Group 110"/>
          <p:cNvGrpSpPr>
            <a:grpSpLocks/>
          </p:cNvGrpSpPr>
          <p:nvPr/>
        </p:nvGrpSpPr>
        <p:grpSpPr bwMode="auto">
          <a:xfrm>
            <a:off x="2819400" y="2863850"/>
            <a:ext cx="2743200" cy="1752600"/>
            <a:chOff x="336" y="2544"/>
            <a:chExt cx="1728" cy="1104"/>
          </a:xfrm>
        </p:grpSpPr>
        <p:sp>
          <p:nvSpPr>
            <p:cNvPr id="5" name="Rectangle 86"/>
            <p:cNvSpPr>
              <a:spLocks noChangeArrowheads="1"/>
            </p:cNvSpPr>
            <p:nvPr/>
          </p:nvSpPr>
          <p:spPr bwMode="auto">
            <a:xfrm>
              <a:off x="864" y="2544"/>
              <a:ext cx="720" cy="354"/>
            </a:xfrm>
            <a:prstGeom prst="rect">
              <a:avLst/>
            </a:prstGeom>
            <a:gradFill rotWithShape="1">
              <a:gsLst>
                <a:gs pos="0">
                  <a:srgbClr val="CDEEB4"/>
                </a:gs>
                <a:gs pos="100000">
                  <a:srgbClr val="ADD15D"/>
                </a:gs>
              </a:gsLst>
              <a:lin ang="5400000" scaled="1"/>
            </a:gradFill>
            <a:ln w="19050" algn="ctr">
              <a:solidFill>
                <a:schemeClr val="tx2"/>
              </a:solidFill>
              <a:miter lim="800000"/>
              <a:headEnd/>
              <a:tailEnd/>
            </a:ln>
          </p:spPr>
          <p:txBody>
            <a:bodyPr lIns="0" tIns="0" rIns="0" bIns="0" anchor="ctr"/>
            <a:lstStyle/>
            <a:p>
              <a:pPr algn="ctr" eaLnBrk="0" hangingPunct="0"/>
              <a:r>
                <a:rPr lang="en-US" sz="1600" b="1">
                  <a:latin typeface="+mj-lt"/>
                </a:rPr>
                <a:t>Account</a:t>
              </a:r>
            </a:p>
          </p:txBody>
        </p:sp>
        <p:sp>
          <p:nvSpPr>
            <p:cNvPr id="6" name="Rectangle 87"/>
            <p:cNvSpPr>
              <a:spLocks noChangeArrowheads="1"/>
            </p:cNvSpPr>
            <p:nvPr/>
          </p:nvSpPr>
          <p:spPr bwMode="auto">
            <a:xfrm>
              <a:off x="1344" y="3312"/>
              <a:ext cx="720" cy="336"/>
            </a:xfrm>
            <a:prstGeom prst="rect">
              <a:avLst/>
            </a:prstGeom>
            <a:gradFill rotWithShape="1">
              <a:gsLst>
                <a:gs pos="0">
                  <a:srgbClr val="CDEEB4"/>
                </a:gs>
                <a:gs pos="100000">
                  <a:srgbClr val="ADD15D"/>
                </a:gs>
              </a:gsLst>
              <a:lin ang="5400000" scaled="1"/>
            </a:gradFill>
            <a:ln w="19050" algn="ctr">
              <a:solidFill>
                <a:schemeClr val="tx2"/>
              </a:solidFill>
              <a:miter lim="800000"/>
              <a:headEnd/>
              <a:tailEnd/>
            </a:ln>
          </p:spPr>
          <p:txBody>
            <a:bodyPr lIns="0" tIns="0" rIns="0" bIns="0" anchor="ctr"/>
            <a:lstStyle/>
            <a:p>
              <a:pPr algn="ctr" eaLnBrk="0" hangingPunct="0"/>
              <a:r>
                <a:rPr lang="en-US" sz="1600" b="1">
                  <a:latin typeface="+mj-lt"/>
                </a:rPr>
                <a:t>Savings </a:t>
              </a:r>
            </a:p>
            <a:p>
              <a:pPr algn="ctr" eaLnBrk="0" hangingPunct="0"/>
              <a:r>
                <a:rPr lang="en-US" sz="1600" b="1">
                  <a:latin typeface="+mj-lt"/>
                </a:rPr>
                <a:t>Account</a:t>
              </a:r>
            </a:p>
          </p:txBody>
        </p:sp>
        <p:sp>
          <p:nvSpPr>
            <p:cNvPr id="7" name="Rectangle 88"/>
            <p:cNvSpPr>
              <a:spLocks noChangeArrowheads="1"/>
            </p:cNvSpPr>
            <p:nvPr/>
          </p:nvSpPr>
          <p:spPr bwMode="auto">
            <a:xfrm>
              <a:off x="336" y="3312"/>
              <a:ext cx="720" cy="336"/>
            </a:xfrm>
            <a:prstGeom prst="rect">
              <a:avLst/>
            </a:prstGeom>
            <a:gradFill rotWithShape="1">
              <a:gsLst>
                <a:gs pos="0">
                  <a:srgbClr val="CDEEB4"/>
                </a:gs>
                <a:gs pos="100000">
                  <a:srgbClr val="ADD15D"/>
                </a:gs>
              </a:gsLst>
              <a:lin ang="5400000" scaled="1"/>
            </a:gradFill>
            <a:ln w="19050" algn="ctr">
              <a:solidFill>
                <a:schemeClr val="tx2"/>
              </a:solidFill>
              <a:miter lim="800000"/>
              <a:headEnd/>
              <a:tailEnd/>
            </a:ln>
          </p:spPr>
          <p:txBody>
            <a:bodyPr lIns="0" tIns="0" rIns="0" bIns="0" anchor="ctr"/>
            <a:lstStyle/>
            <a:p>
              <a:pPr algn="ctr" eaLnBrk="0" hangingPunct="0"/>
              <a:r>
                <a:rPr lang="en-US" sz="1600" b="1">
                  <a:latin typeface="+mj-lt"/>
                </a:rPr>
                <a:t>Current Account</a:t>
              </a:r>
            </a:p>
          </p:txBody>
        </p:sp>
        <p:sp>
          <p:nvSpPr>
            <p:cNvPr id="8" name="Line 89"/>
            <p:cNvSpPr>
              <a:spLocks noChangeShapeType="1"/>
            </p:cNvSpPr>
            <p:nvPr/>
          </p:nvSpPr>
          <p:spPr bwMode="auto">
            <a:xfrm>
              <a:off x="672" y="3072"/>
              <a:ext cx="1008" cy="0"/>
            </a:xfrm>
            <a:prstGeom prst="line">
              <a:avLst/>
            </a:prstGeom>
            <a:noFill/>
            <a:ln w="19050">
              <a:solidFill>
                <a:schemeClr val="tx2"/>
              </a:solidFill>
              <a:round/>
              <a:headEnd/>
              <a:tailEnd type="none" w="lg" len="lg"/>
            </a:ln>
          </p:spPr>
          <p:txBody>
            <a:bodyPr wrap="none" lIns="0" tIns="0" rIns="0" bIns="0" anchor="ctr"/>
            <a:lstStyle/>
            <a:p>
              <a:endParaRPr lang="en-IN" sz="1600">
                <a:latin typeface="+mj-lt"/>
              </a:endParaRPr>
            </a:p>
          </p:txBody>
        </p:sp>
        <p:sp>
          <p:nvSpPr>
            <p:cNvPr id="9" name="Line 90"/>
            <p:cNvSpPr>
              <a:spLocks noChangeShapeType="1"/>
            </p:cNvSpPr>
            <p:nvPr/>
          </p:nvSpPr>
          <p:spPr bwMode="auto">
            <a:xfrm>
              <a:off x="672" y="3072"/>
              <a:ext cx="0" cy="240"/>
            </a:xfrm>
            <a:prstGeom prst="line">
              <a:avLst/>
            </a:prstGeom>
            <a:noFill/>
            <a:ln w="19050">
              <a:solidFill>
                <a:schemeClr val="tx2"/>
              </a:solidFill>
              <a:round/>
              <a:headEnd/>
              <a:tailEnd type="none" w="lg" len="lg"/>
            </a:ln>
          </p:spPr>
          <p:txBody>
            <a:bodyPr wrap="none" lIns="0" tIns="0" rIns="0" bIns="0" anchor="ctr"/>
            <a:lstStyle/>
            <a:p>
              <a:endParaRPr lang="en-IN" sz="1600">
                <a:latin typeface="+mj-lt"/>
              </a:endParaRPr>
            </a:p>
          </p:txBody>
        </p:sp>
        <p:sp>
          <p:nvSpPr>
            <p:cNvPr id="10" name="Line 91"/>
            <p:cNvSpPr>
              <a:spLocks noChangeShapeType="1"/>
            </p:cNvSpPr>
            <p:nvPr/>
          </p:nvSpPr>
          <p:spPr bwMode="auto">
            <a:xfrm>
              <a:off x="1680" y="3072"/>
              <a:ext cx="0" cy="240"/>
            </a:xfrm>
            <a:prstGeom prst="line">
              <a:avLst/>
            </a:prstGeom>
            <a:noFill/>
            <a:ln w="19050">
              <a:solidFill>
                <a:schemeClr val="tx2"/>
              </a:solidFill>
              <a:round/>
              <a:headEnd/>
              <a:tailEnd type="none" w="lg" len="lg"/>
            </a:ln>
          </p:spPr>
          <p:txBody>
            <a:bodyPr wrap="none" lIns="0" tIns="0" rIns="0" bIns="0" anchor="ctr"/>
            <a:lstStyle/>
            <a:p>
              <a:endParaRPr lang="en-IN" sz="1600">
                <a:latin typeface="+mj-lt"/>
              </a:endParaRPr>
            </a:p>
          </p:txBody>
        </p:sp>
        <p:sp>
          <p:nvSpPr>
            <p:cNvPr id="11" name="Line 92"/>
            <p:cNvSpPr>
              <a:spLocks noChangeShapeType="1"/>
            </p:cNvSpPr>
            <p:nvPr/>
          </p:nvSpPr>
          <p:spPr bwMode="auto">
            <a:xfrm flipV="1">
              <a:off x="1200" y="2928"/>
              <a:ext cx="0" cy="144"/>
            </a:xfrm>
            <a:prstGeom prst="line">
              <a:avLst/>
            </a:prstGeom>
            <a:noFill/>
            <a:ln w="19050">
              <a:solidFill>
                <a:schemeClr val="tx2"/>
              </a:solidFill>
              <a:round/>
              <a:headEnd/>
              <a:tailEnd type="triangle" w="lg" len="lg"/>
            </a:ln>
          </p:spPr>
          <p:txBody>
            <a:bodyPr wrap="none" lIns="0" tIns="0" rIns="0" bIns="0" anchor="ctr"/>
            <a:lstStyle/>
            <a:p>
              <a:endParaRPr lang="en-IN" sz="1600">
                <a:latin typeface="+mj-lt"/>
              </a:endParaRPr>
            </a:p>
          </p:txBody>
        </p:sp>
      </p:grpSp>
      <p:sp>
        <p:nvSpPr>
          <p:cNvPr id="12" name="TextBox 11"/>
          <p:cNvSpPr txBox="1"/>
          <p:nvPr/>
        </p:nvSpPr>
        <p:spPr>
          <a:xfrm>
            <a:off x="4876800" y="2667000"/>
            <a:ext cx="2637260" cy="584775"/>
          </a:xfrm>
          <a:prstGeom prst="rect">
            <a:avLst/>
          </a:prstGeom>
          <a:noFill/>
        </p:spPr>
        <p:txBody>
          <a:bodyPr wrap="none">
            <a:spAutoFit/>
          </a:bodyPr>
          <a:lstStyle/>
          <a:p>
            <a:pPr>
              <a:defRPr/>
            </a:pPr>
            <a:r>
              <a:rPr lang="en-US" sz="1600" dirty="0">
                <a:latin typeface="+mj-lt"/>
              </a:rPr>
              <a:t>Operation </a:t>
            </a:r>
            <a:r>
              <a:rPr lang="en-US" sz="1600" dirty="0" err="1">
                <a:latin typeface="+mj-lt"/>
              </a:rPr>
              <a:t>calculateInterest</a:t>
            </a:r>
            <a:endParaRPr lang="en-US" sz="1600" dirty="0">
              <a:latin typeface="+mj-lt"/>
            </a:endParaRPr>
          </a:p>
          <a:p>
            <a:pPr>
              <a:defRPr/>
            </a:pPr>
            <a:r>
              <a:rPr lang="en-US" sz="1600" dirty="0">
                <a:latin typeface="+mj-lt"/>
              </a:rPr>
              <a:t>defined in base class</a:t>
            </a:r>
          </a:p>
        </p:txBody>
      </p:sp>
      <p:sp>
        <p:nvSpPr>
          <p:cNvPr id="13" name="TextBox 12"/>
          <p:cNvSpPr txBox="1"/>
          <p:nvPr/>
        </p:nvSpPr>
        <p:spPr>
          <a:xfrm>
            <a:off x="5715000" y="4038600"/>
            <a:ext cx="3310522" cy="584775"/>
          </a:xfrm>
          <a:prstGeom prst="rect">
            <a:avLst/>
          </a:prstGeom>
          <a:noFill/>
        </p:spPr>
        <p:txBody>
          <a:bodyPr wrap="none">
            <a:spAutoFit/>
          </a:bodyPr>
          <a:lstStyle/>
          <a:p>
            <a:pPr>
              <a:defRPr/>
            </a:pPr>
            <a:r>
              <a:rPr lang="en-US" sz="1600" dirty="0">
                <a:latin typeface="+mj-lt"/>
              </a:rPr>
              <a:t>Operation </a:t>
            </a:r>
            <a:r>
              <a:rPr lang="en-US" sz="1600" dirty="0" err="1">
                <a:latin typeface="+mj-lt"/>
              </a:rPr>
              <a:t>calculateInterest</a:t>
            </a:r>
            <a:r>
              <a:rPr lang="en-US" sz="1600" dirty="0">
                <a:latin typeface="+mj-lt"/>
              </a:rPr>
              <a:t> can be</a:t>
            </a:r>
          </a:p>
          <a:p>
            <a:pPr>
              <a:defRPr/>
            </a:pPr>
            <a:r>
              <a:rPr lang="en-US" sz="1600" dirty="0">
                <a:latin typeface="+mj-lt"/>
              </a:rPr>
              <a:t>redefined in the derived classes</a:t>
            </a:r>
          </a:p>
        </p:txBody>
      </p:sp>
      <p:sp>
        <p:nvSpPr>
          <p:cNvPr id="14" name="TextBox 13"/>
          <p:cNvSpPr txBox="1"/>
          <p:nvPr/>
        </p:nvSpPr>
        <p:spPr>
          <a:xfrm>
            <a:off x="1752600" y="5114925"/>
            <a:ext cx="5638800" cy="830997"/>
          </a:xfrm>
          <a:prstGeom prst="rect">
            <a:avLst/>
          </a:prstGeom>
          <a:noFill/>
        </p:spPr>
        <p:txBody>
          <a:bodyPr>
            <a:spAutoFit/>
          </a:bodyPr>
          <a:lstStyle/>
          <a:p>
            <a:pPr>
              <a:defRPr/>
            </a:pPr>
            <a:r>
              <a:rPr lang="en-US" sz="1600" b="1" dirty="0">
                <a:latin typeface="+mj-lt"/>
              </a:rPr>
              <a:t>The right operation defined in one of these classes is invoked at Run Time depending on which object is invoking the operation.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5.2: Polymorphism</a:t>
            </a:r>
            <a:r>
              <a:rPr lang="en-IN" dirty="0" smtClean="0"/>
              <a:t/>
            </a:r>
            <a:br>
              <a:rPr lang="en-IN" dirty="0" smtClean="0"/>
            </a:br>
            <a:r>
              <a:rPr lang="en-IN" dirty="0" smtClean="0"/>
              <a:t>Key Feature – Polymorphism</a:t>
            </a:r>
            <a:endParaRPr lang="en-IN" dirty="0"/>
          </a:p>
        </p:txBody>
      </p:sp>
      <p:sp>
        <p:nvSpPr>
          <p:cNvPr id="3" name="Content Placeholder 2"/>
          <p:cNvSpPr>
            <a:spLocks noGrp="1"/>
          </p:cNvSpPr>
          <p:nvPr>
            <p:ph idx="1"/>
          </p:nvPr>
        </p:nvSpPr>
        <p:spPr/>
        <p:txBody>
          <a:bodyPr/>
          <a:lstStyle/>
          <a:p>
            <a:pPr marL="347663" indent="-347663"/>
            <a:r>
              <a:rPr lang="en-US" dirty="0" smtClean="0"/>
              <a:t>Why Polymorphism?</a:t>
            </a:r>
          </a:p>
          <a:p>
            <a:pPr lvl="1"/>
            <a:r>
              <a:rPr lang="en-US" dirty="0" smtClean="0"/>
              <a:t>It provides flexibility in extending the application.</a:t>
            </a:r>
          </a:p>
          <a:p>
            <a:pPr lvl="1"/>
            <a:r>
              <a:rPr lang="en-US" dirty="0" smtClean="0"/>
              <a:t>It results in more compact designs and code.</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Lesson Objectives</a:t>
            </a:r>
            <a:endParaRPr lang="en-IN" dirty="0"/>
          </a:p>
        </p:txBody>
      </p:sp>
      <p:sp>
        <p:nvSpPr>
          <p:cNvPr id="4" name="Content Placeholder 3"/>
          <p:cNvSpPr>
            <a:spLocks noGrp="1"/>
          </p:cNvSpPr>
          <p:nvPr>
            <p:ph idx="1"/>
          </p:nvPr>
        </p:nvSpPr>
        <p:spPr/>
        <p:txBody>
          <a:bodyPr/>
          <a:lstStyle/>
          <a:p>
            <a:r>
              <a:rPr lang="en-US" dirty="0" smtClean="0"/>
              <a:t>To </a:t>
            </a:r>
            <a:r>
              <a:rPr lang="en-US" dirty="0" smtClean="0"/>
              <a:t>understand the following concepts</a:t>
            </a:r>
          </a:p>
          <a:p>
            <a:pPr lvl="1">
              <a:defRPr/>
            </a:pPr>
            <a:r>
              <a:rPr lang="en-US" dirty="0" smtClean="0">
                <a:solidFill>
                  <a:srgbClr val="000000"/>
                </a:solidFill>
              </a:rPr>
              <a:t>Principles </a:t>
            </a:r>
            <a:r>
              <a:rPr lang="en-US" dirty="0">
                <a:solidFill>
                  <a:srgbClr val="000000"/>
                </a:solidFill>
              </a:rPr>
              <a:t>in Object-Oriented </a:t>
            </a:r>
            <a:r>
              <a:rPr lang="en-US" dirty="0" smtClean="0">
                <a:solidFill>
                  <a:srgbClr val="000000"/>
                </a:solidFill>
              </a:rPr>
              <a:t>technology</a:t>
            </a:r>
          </a:p>
          <a:p>
            <a:pPr lvl="2">
              <a:defRPr/>
            </a:pPr>
            <a:r>
              <a:rPr lang="en-US" dirty="0" smtClean="0">
                <a:solidFill>
                  <a:srgbClr val="000000"/>
                </a:solidFill>
              </a:rPr>
              <a:t>Abstraction</a:t>
            </a:r>
          </a:p>
          <a:p>
            <a:pPr lvl="2">
              <a:defRPr/>
            </a:pPr>
            <a:r>
              <a:rPr lang="en-US" dirty="0" smtClean="0">
                <a:solidFill>
                  <a:srgbClr val="000000"/>
                </a:solidFill>
              </a:rPr>
              <a:t>Encapsulation</a:t>
            </a:r>
          </a:p>
          <a:p>
            <a:pPr lvl="2">
              <a:defRPr/>
            </a:pPr>
            <a:r>
              <a:rPr lang="en-US" dirty="0" smtClean="0">
                <a:solidFill>
                  <a:srgbClr val="000000"/>
                </a:solidFill>
              </a:rPr>
              <a:t>Modularity</a:t>
            </a:r>
          </a:p>
          <a:p>
            <a:pPr lvl="2">
              <a:defRPr/>
            </a:pPr>
            <a:r>
              <a:rPr lang="en-US" dirty="0" smtClean="0">
                <a:solidFill>
                  <a:srgbClr val="000000"/>
                </a:solidFill>
              </a:rPr>
              <a:t>Hierarchy</a:t>
            </a:r>
          </a:p>
          <a:p>
            <a:pPr lvl="1">
              <a:defRPr/>
            </a:pPr>
            <a:r>
              <a:rPr lang="en-US" dirty="0" smtClean="0">
                <a:solidFill>
                  <a:srgbClr val="000000"/>
                </a:solidFill>
              </a:rPr>
              <a:t>Polymorphism</a:t>
            </a:r>
            <a:endParaRPr lang="en-US" dirty="0">
              <a:solidFill>
                <a:srgbClr val="000000"/>
              </a:solidFill>
            </a:endParaRPr>
          </a:p>
          <a:p>
            <a:pPr lvl="1">
              <a:defRPr/>
            </a:pPr>
            <a:r>
              <a:rPr lang="en-US" altLang="en-US" dirty="0" smtClean="0">
                <a:solidFill>
                  <a:srgbClr val="000000"/>
                </a:solidFill>
              </a:rPr>
              <a:t>UML </a:t>
            </a:r>
            <a:endParaRPr lang="en-US" altLang="en-US" dirty="0">
              <a:solidFill>
                <a:srgbClr val="000000"/>
              </a:solidFill>
            </a:endParaRPr>
          </a:p>
          <a:p>
            <a:pPr lvl="2">
              <a:defRPr/>
            </a:pPr>
            <a:r>
              <a:rPr lang="en-US" altLang="en-US" dirty="0">
                <a:solidFill>
                  <a:srgbClr val="000000"/>
                </a:solidFill>
              </a:rPr>
              <a:t>Use Case Diagram</a:t>
            </a:r>
          </a:p>
          <a:p>
            <a:pPr lvl="2">
              <a:defRPr/>
            </a:pPr>
            <a:r>
              <a:rPr lang="en-US" altLang="en-US" dirty="0" smtClean="0">
                <a:solidFill>
                  <a:srgbClr val="000000"/>
                </a:solidFill>
              </a:rPr>
              <a:t>Sequence Diagram</a:t>
            </a:r>
          </a:p>
          <a:p>
            <a:pPr lvl="2">
              <a:defRPr/>
            </a:pPr>
            <a:r>
              <a:rPr lang="en-US" altLang="en-US" dirty="0">
                <a:solidFill>
                  <a:srgbClr val="000000"/>
                </a:solidFill>
              </a:rPr>
              <a:t>Class Diagram</a:t>
            </a:r>
          </a:p>
          <a:p>
            <a:pPr lvl="1">
              <a:defRPr/>
            </a:pPr>
            <a:r>
              <a:rPr lang="en-US" altLang="en-US" dirty="0" smtClean="0">
                <a:solidFill>
                  <a:srgbClr val="000000"/>
                </a:solidFill>
              </a:rPr>
              <a:t>Demo </a:t>
            </a:r>
            <a:endParaRPr lang="en-US" altLang="en-US" dirty="0">
              <a:solidFill>
                <a:srgbClr val="000000"/>
              </a:solidFill>
            </a:endParaRPr>
          </a:p>
          <a:p>
            <a:pPr lvl="1">
              <a:defRPr/>
            </a:pPr>
            <a:r>
              <a:rPr lang="en-US" altLang="en-US" dirty="0" smtClean="0">
                <a:solidFill>
                  <a:srgbClr val="000000"/>
                </a:solidFill>
              </a:rPr>
              <a:t>Case </a:t>
            </a:r>
            <a:r>
              <a:rPr lang="en-US" altLang="en-US" dirty="0">
                <a:solidFill>
                  <a:srgbClr val="000000"/>
                </a:solidFill>
              </a:rPr>
              <a:t>study</a:t>
            </a:r>
          </a:p>
          <a:p>
            <a:pPr lvl="1"/>
            <a:endParaRPr lang="en-US" dirty="0"/>
          </a:p>
          <a:p>
            <a:endParaRPr lang="en-US" dirty="0"/>
          </a:p>
        </p:txBody>
      </p:sp>
    </p:spTree>
    <p:extLst>
      <p:ext uri="{BB962C8B-B14F-4D97-AF65-F5344CB8AC3E}">
        <p14:creationId xmlns:p14="http://schemas.microsoft.com/office/powerpoint/2010/main" val="22550171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lIns="90488" tIns="44450" rIns="90488" bIns="44450"/>
          <a:lstStyle/>
          <a:p>
            <a:pPr eaLnBrk="1" hangingPunct="1"/>
            <a:r>
              <a:rPr lang="en-US" sz="1300" dirty="0" smtClean="0"/>
              <a:t>5.3.1: </a:t>
            </a:r>
            <a:r>
              <a:rPr lang="en-US" sz="1300" dirty="0"/>
              <a:t>Use Case Diagrams  </a:t>
            </a:r>
            <a:r>
              <a:rPr lang="en-US" sz="1200" dirty="0" smtClean="0"/>
              <a:t/>
            </a:r>
            <a:br>
              <a:rPr lang="en-US" sz="1200" dirty="0" smtClean="0"/>
            </a:br>
            <a:r>
              <a:rPr lang="en-US" dirty="0" smtClean="0"/>
              <a:t>Use Case Diagrams - Features </a:t>
            </a:r>
          </a:p>
        </p:txBody>
      </p:sp>
      <p:sp>
        <p:nvSpPr>
          <p:cNvPr id="16387" name="Rectangle 3"/>
          <p:cNvSpPr>
            <a:spLocks noGrp="1" noChangeArrowheads="1"/>
          </p:cNvSpPr>
          <p:nvPr>
            <p:ph idx="1"/>
          </p:nvPr>
        </p:nvSpPr>
        <p:spPr/>
        <p:txBody>
          <a:bodyPr wrap="none" lIns="90488" tIns="44450" rIns="90488" bIns="44450"/>
          <a:lstStyle/>
          <a:p>
            <a:pPr marL="347663" indent="-347663" eaLnBrk="1" hangingPunct="1"/>
            <a:r>
              <a:rPr lang="en-US" smtClean="0"/>
              <a:t>Use Case Diagrams model the functionality of a system by </a:t>
            </a:r>
          </a:p>
          <a:p>
            <a:pPr marL="347663" indent="-347663" eaLnBrk="1" hangingPunct="1"/>
            <a:r>
              <a:rPr lang="en-US" smtClean="0"/>
              <a:t>using Actors and Use Cases:</a:t>
            </a:r>
          </a:p>
          <a:p>
            <a:pPr marL="990600" lvl="1" indent="-533400" eaLnBrk="1" hangingPunct="1"/>
            <a:r>
              <a:rPr lang="en-US" smtClean="0"/>
              <a:t>Actor is a user of the system.</a:t>
            </a:r>
          </a:p>
          <a:p>
            <a:pPr marL="990600" lvl="1" indent="-533400" eaLnBrk="1" hangingPunct="1"/>
            <a:r>
              <a:rPr lang="en-US" smtClean="0"/>
              <a:t>Use cases are services or functions provided by the system to its users.</a:t>
            </a:r>
          </a:p>
        </p:txBody>
      </p:sp>
      <p:grpSp>
        <p:nvGrpSpPr>
          <p:cNvPr id="16388" name="Group 9"/>
          <p:cNvGrpSpPr>
            <a:grpSpLocks noChangeAspect="1"/>
          </p:cNvGrpSpPr>
          <p:nvPr/>
        </p:nvGrpSpPr>
        <p:grpSpPr bwMode="auto">
          <a:xfrm>
            <a:off x="1600200" y="3200400"/>
            <a:ext cx="5895975" cy="2047875"/>
            <a:chOff x="1008" y="1920"/>
            <a:chExt cx="3714" cy="1290"/>
          </a:xfrm>
        </p:grpSpPr>
        <p:sp>
          <p:nvSpPr>
            <p:cNvPr id="16389" name="AutoShape 8"/>
            <p:cNvSpPr>
              <a:spLocks noChangeAspect="1" noChangeArrowheads="1" noTextEdit="1"/>
            </p:cNvSpPr>
            <p:nvPr/>
          </p:nvSpPr>
          <p:spPr bwMode="auto">
            <a:xfrm>
              <a:off x="1008" y="1920"/>
              <a:ext cx="3714" cy="1290"/>
            </a:xfrm>
            <a:prstGeom prst="rect">
              <a:avLst/>
            </a:prstGeom>
            <a:noFill/>
            <a:ln w="9525" algn="ctr">
              <a:solidFill>
                <a:schemeClr val="tx2"/>
              </a:solidFill>
              <a:miter lim="800000"/>
              <a:headEnd/>
              <a:tailEnd/>
            </a:ln>
          </p:spPr>
          <p:txBody>
            <a:bodyPr/>
            <a:lstStyle/>
            <a:p>
              <a:endParaRPr lang="en-IN"/>
            </a:p>
          </p:txBody>
        </p:sp>
        <p:sp>
          <p:nvSpPr>
            <p:cNvPr id="16390" name="Oval 10"/>
            <p:cNvSpPr>
              <a:spLocks noChangeArrowheads="1"/>
            </p:cNvSpPr>
            <p:nvPr/>
          </p:nvSpPr>
          <p:spPr bwMode="auto">
            <a:xfrm>
              <a:off x="1518" y="2046"/>
              <a:ext cx="288" cy="288"/>
            </a:xfrm>
            <a:prstGeom prst="ellipse">
              <a:avLst/>
            </a:prstGeom>
            <a:solidFill>
              <a:srgbClr val="FFFFB9"/>
            </a:solidFill>
            <a:ln w="9525">
              <a:solidFill>
                <a:schemeClr val="tx2"/>
              </a:solidFill>
              <a:round/>
              <a:headEnd/>
              <a:tailEnd/>
            </a:ln>
          </p:spPr>
          <p:txBody>
            <a:bodyPr/>
            <a:lstStyle/>
            <a:p>
              <a:endParaRPr lang="en-IN">
                <a:latin typeface="Calibri" pitchFamily="34" charset="0"/>
              </a:endParaRPr>
            </a:p>
          </p:txBody>
        </p:sp>
        <p:sp>
          <p:nvSpPr>
            <p:cNvPr id="16391" name="Line 11"/>
            <p:cNvSpPr>
              <a:spLocks noChangeShapeType="1"/>
            </p:cNvSpPr>
            <p:nvPr/>
          </p:nvSpPr>
          <p:spPr bwMode="auto">
            <a:xfrm>
              <a:off x="1662" y="2340"/>
              <a:ext cx="1" cy="288"/>
            </a:xfrm>
            <a:prstGeom prst="line">
              <a:avLst/>
            </a:prstGeom>
            <a:noFill/>
            <a:ln w="9525">
              <a:solidFill>
                <a:schemeClr val="tx2"/>
              </a:solidFill>
              <a:round/>
              <a:headEnd/>
              <a:tailEnd/>
            </a:ln>
          </p:spPr>
          <p:txBody>
            <a:bodyPr/>
            <a:lstStyle/>
            <a:p>
              <a:endParaRPr lang="en-IN"/>
            </a:p>
          </p:txBody>
        </p:sp>
        <p:sp>
          <p:nvSpPr>
            <p:cNvPr id="16392" name="Line 12"/>
            <p:cNvSpPr>
              <a:spLocks noChangeShapeType="1"/>
            </p:cNvSpPr>
            <p:nvPr/>
          </p:nvSpPr>
          <p:spPr bwMode="auto">
            <a:xfrm>
              <a:off x="1506" y="2448"/>
              <a:ext cx="318" cy="1"/>
            </a:xfrm>
            <a:prstGeom prst="line">
              <a:avLst/>
            </a:prstGeom>
            <a:noFill/>
            <a:ln w="9525">
              <a:solidFill>
                <a:schemeClr val="tx2"/>
              </a:solidFill>
              <a:round/>
              <a:headEnd/>
              <a:tailEnd/>
            </a:ln>
          </p:spPr>
          <p:txBody>
            <a:bodyPr/>
            <a:lstStyle/>
            <a:p>
              <a:endParaRPr lang="en-IN"/>
            </a:p>
          </p:txBody>
        </p:sp>
        <p:sp>
          <p:nvSpPr>
            <p:cNvPr id="16393" name="Line 13"/>
            <p:cNvSpPr>
              <a:spLocks noChangeShapeType="1"/>
            </p:cNvSpPr>
            <p:nvPr/>
          </p:nvSpPr>
          <p:spPr bwMode="auto">
            <a:xfrm flipH="1">
              <a:off x="1452" y="2628"/>
              <a:ext cx="210" cy="300"/>
            </a:xfrm>
            <a:prstGeom prst="line">
              <a:avLst/>
            </a:prstGeom>
            <a:noFill/>
            <a:ln w="9525">
              <a:solidFill>
                <a:schemeClr val="tx2"/>
              </a:solidFill>
              <a:round/>
              <a:headEnd/>
              <a:tailEnd/>
            </a:ln>
          </p:spPr>
          <p:txBody>
            <a:bodyPr/>
            <a:lstStyle/>
            <a:p>
              <a:endParaRPr lang="en-IN"/>
            </a:p>
          </p:txBody>
        </p:sp>
        <p:sp>
          <p:nvSpPr>
            <p:cNvPr id="16394" name="Line 14"/>
            <p:cNvSpPr>
              <a:spLocks noChangeShapeType="1"/>
            </p:cNvSpPr>
            <p:nvPr/>
          </p:nvSpPr>
          <p:spPr bwMode="auto">
            <a:xfrm>
              <a:off x="1662" y="2628"/>
              <a:ext cx="216" cy="300"/>
            </a:xfrm>
            <a:prstGeom prst="line">
              <a:avLst/>
            </a:prstGeom>
            <a:noFill/>
            <a:ln w="9525">
              <a:solidFill>
                <a:schemeClr val="tx2"/>
              </a:solidFill>
              <a:round/>
              <a:headEnd/>
              <a:tailEnd/>
            </a:ln>
          </p:spPr>
          <p:txBody>
            <a:bodyPr/>
            <a:lstStyle/>
            <a:p>
              <a:endParaRPr lang="en-IN"/>
            </a:p>
          </p:txBody>
        </p:sp>
        <p:sp>
          <p:nvSpPr>
            <p:cNvPr id="16395" name="Rectangle 15"/>
            <p:cNvSpPr>
              <a:spLocks noChangeArrowheads="1"/>
            </p:cNvSpPr>
            <p:nvPr/>
          </p:nvSpPr>
          <p:spPr bwMode="auto">
            <a:xfrm>
              <a:off x="1572" y="2958"/>
              <a:ext cx="228" cy="108"/>
            </a:xfrm>
            <a:prstGeom prst="rect">
              <a:avLst/>
            </a:prstGeom>
            <a:noFill/>
            <a:ln w="9525">
              <a:noFill/>
              <a:miter lim="800000"/>
              <a:headEnd/>
              <a:tailEnd/>
            </a:ln>
          </p:spPr>
          <p:txBody>
            <a:bodyPr wrap="none" lIns="0" tIns="0" rIns="0" bIns="0">
              <a:spAutoFit/>
            </a:bodyPr>
            <a:lstStyle/>
            <a:p>
              <a:r>
                <a:rPr lang="en-US" sz="800" b="1">
                  <a:solidFill>
                    <a:srgbClr val="000000"/>
                  </a:solidFill>
                  <a:latin typeface="Tahoma" pitchFamily="34" charset="0"/>
                </a:rPr>
                <a:t>Actor</a:t>
              </a:r>
              <a:endParaRPr lang="en-US">
                <a:latin typeface="Calibri" pitchFamily="34" charset="0"/>
              </a:endParaRPr>
            </a:p>
          </p:txBody>
        </p:sp>
        <p:sp>
          <p:nvSpPr>
            <p:cNvPr id="16396" name="Oval 16"/>
            <p:cNvSpPr>
              <a:spLocks noChangeArrowheads="1"/>
            </p:cNvSpPr>
            <p:nvPr/>
          </p:nvSpPr>
          <p:spPr bwMode="auto">
            <a:xfrm>
              <a:off x="2808" y="2376"/>
              <a:ext cx="1788" cy="708"/>
            </a:xfrm>
            <a:prstGeom prst="ellipse">
              <a:avLst/>
            </a:prstGeom>
            <a:solidFill>
              <a:srgbClr val="FFFFB9"/>
            </a:solidFill>
            <a:ln w="9525">
              <a:solidFill>
                <a:schemeClr val="tx2"/>
              </a:solidFill>
              <a:round/>
              <a:headEnd/>
              <a:tailEnd/>
            </a:ln>
          </p:spPr>
          <p:txBody>
            <a:bodyPr/>
            <a:lstStyle/>
            <a:p>
              <a:endParaRPr lang="en-IN">
                <a:latin typeface="Calibri" pitchFamily="34" charset="0"/>
              </a:endParaRPr>
            </a:p>
          </p:txBody>
        </p:sp>
        <p:sp>
          <p:nvSpPr>
            <p:cNvPr id="16397" name="Rectangle 17"/>
            <p:cNvSpPr>
              <a:spLocks noChangeArrowheads="1"/>
            </p:cNvSpPr>
            <p:nvPr/>
          </p:nvSpPr>
          <p:spPr bwMode="auto">
            <a:xfrm>
              <a:off x="3552" y="2694"/>
              <a:ext cx="360" cy="108"/>
            </a:xfrm>
            <a:prstGeom prst="rect">
              <a:avLst/>
            </a:prstGeom>
            <a:noFill/>
            <a:ln w="9525">
              <a:noFill/>
              <a:miter lim="800000"/>
              <a:headEnd/>
              <a:tailEnd/>
            </a:ln>
          </p:spPr>
          <p:txBody>
            <a:bodyPr wrap="none" lIns="0" tIns="0" rIns="0" bIns="0">
              <a:spAutoFit/>
            </a:bodyPr>
            <a:lstStyle/>
            <a:p>
              <a:r>
                <a:rPr lang="en-US" sz="800" b="1">
                  <a:solidFill>
                    <a:srgbClr val="000000"/>
                  </a:solidFill>
                  <a:latin typeface="Tahoma" pitchFamily="34" charset="0"/>
                </a:rPr>
                <a:t>Use Case</a:t>
              </a:r>
              <a:endParaRPr lang="en-US">
                <a:latin typeface="Calibri" pitchFamily="34" charset="0"/>
              </a:endParaRPr>
            </a:p>
          </p:txBody>
        </p:sp>
      </p:grpSp>
    </p:spTree>
    <p:extLst>
      <p:ext uri="{BB962C8B-B14F-4D97-AF65-F5344CB8AC3E}">
        <p14:creationId xmlns:p14="http://schemas.microsoft.com/office/powerpoint/2010/main" val="8427801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lIns="90488" tIns="44450" rIns="90488" bIns="44450"/>
          <a:lstStyle/>
          <a:p>
            <a:pPr eaLnBrk="1" hangingPunct="1"/>
            <a:r>
              <a:rPr lang="en-US" sz="1300" dirty="0" smtClean="0"/>
              <a:t>5.3.1</a:t>
            </a:r>
            <a:r>
              <a:rPr lang="en-US" sz="1300" dirty="0"/>
              <a:t>: Use Case Diagrams </a:t>
            </a:r>
            <a:r>
              <a:rPr lang="en-US" sz="1200" dirty="0" smtClean="0"/>
              <a:t/>
            </a:r>
            <a:br>
              <a:rPr lang="en-US" sz="1200" dirty="0" smtClean="0"/>
            </a:br>
            <a:r>
              <a:rPr lang="en-US" dirty="0" smtClean="0"/>
              <a:t>Definition of Actor</a:t>
            </a:r>
          </a:p>
        </p:txBody>
      </p:sp>
      <p:sp>
        <p:nvSpPr>
          <p:cNvPr id="17411" name="Rectangle 3"/>
          <p:cNvSpPr>
            <a:spLocks noGrp="1" noChangeArrowheads="1"/>
          </p:cNvSpPr>
          <p:nvPr>
            <p:ph idx="1"/>
          </p:nvPr>
        </p:nvSpPr>
        <p:spPr/>
        <p:txBody>
          <a:bodyPr lIns="90488" tIns="44450" rIns="90488" bIns="44450"/>
          <a:lstStyle/>
          <a:p>
            <a:pPr marL="347663" indent="-347663" eaLnBrk="1" hangingPunct="1"/>
            <a:r>
              <a:rPr lang="en-US" smtClean="0"/>
              <a:t>Actor:</a:t>
            </a:r>
          </a:p>
          <a:p>
            <a:pPr lvl="1" eaLnBrk="1" hangingPunct="1"/>
            <a:r>
              <a:rPr lang="en-US" smtClean="0"/>
              <a:t>An Actor can be defined as follows:</a:t>
            </a:r>
          </a:p>
          <a:p>
            <a:pPr lvl="2" eaLnBrk="1" hangingPunct="1">
              <a:buFontTx/>
              <a:buChar char="•"/>
            </a:pPr>
            <a:r>
              <a:rPr lang="en-US" smtClean="0"/>
              <a:t>Actor is any entity that is external to the system and directly interacts with the system, thus deriving some benefit from the interaction.</a:t>
            </a:r>
          </a:p>
          <a:p>
            <a:pPr lvl="2" eaLnBrk="1" hangingPunct="1">
              <a:buFontTx/>
              <a:buChar char="•"/>
            </a:pPr>
            <a:r>
              <a:rPr lang="en-US" smtClean="0"/>
              <a:t>Actor can be a human being, a machine, or a software.</a:t>
            </a:r>
          </a:p>
          <a:p>
            <a:pPr lvl="2" eaLnBrk="1" hangingPunct="1">
              <a:buFontTx/>
              <a:buChar char="•"/>
            </a:pPr>
            <a:r>
              <a:rPr lang="en-US" smtClean="0"/>
              <a:t>Actor is a role that a particular user plays while interacting with the system.</a:t>
            </a:r>
          </a:p>
          <a:p>
            <a:pPr lvl="2" eaLnBrk="1" hangingPunct="1">
              <a:buFontTx/>
              <a:buChar char="•"/>
            </a:pPr>
            <a:r>
              <a:rPr lang="en-US" smtClean="0"/>
              <a:t>Examples of Actors are End-user (roles),  External systems, and External passive objects (entities).</a:t>
            </a:r>
          </a:p>
        </p:txBody>
      </p:sp>
    </p:spTree>
    <p:extLst>
      <p:ext uri="{BB962C8B-B14F-4D97-AF65-F5344CB8AC3E}">
        <p14:creationId xmlns:p14="http://schemas.microsoft.com/office/powerpoint/2010/main" val="31148931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lIns="90488" tIns="44450" rIns="90488" bIns="44450"/>
          <a:lstStyle/>
          <a:p>
            <a:pPr eaLnBrk="1" hangingPunct="1"/>
            <a:r>
              <a:rPr lang="en-US" sz="1300" dirty="0" smtClean="0"/>
              <a:t>5.3.1</a:t>
            </a:r>
            <a:r>
              <a:rPr lang="en-US" sz="1300" dirty="0"/>
              <a:t>: Use Case Diagrams  </a:t>
            </a:r>
            <a:r>
              <a:rPr lang="en-US" sz="1200" dirty="0" smtClean="0"/>
              <a:t/>
            </a:r>
            <a:br>
              <a:rPr lang="en-US" sz="1200" dirty="0" smtClean="0"/>
            </a:br>
            <a:r>
              <a:rPr lang="en-US" dirty="0" smtClean="0"/>
              <a:t>Definition of Use Cases</a:t>
            </a:r>
          </a:p>
        </p:txBody>
      </p:sp>
      <p:sp>
        <p:nvSpPr>
          <p:cNvPr id="18435" name="Rectangle 3"/>
          <p:cNvSpPr>
            <a:spLocks noGrp="1" noChangeArrowheads="1"/>
          </p:cNvSpPr>
          <p:nvPr>
            <p:ph idx="1"/>
          </p:nvPr>
        </p:nvSpPr>
        <p:spPr/>
        <p:txBody>
          <a:bodyPr lIns="90488" tIns="44450" rIns="90488" bIns="44450"/>
          <a:lstStyle/>
          <a:p>
            <a:pPr marL="347663" indent="-347663" eaLnBrk="1" hangingPunct="1">
              <a:tabLst>
                <a:tab pos="973138" algn="l"/>
                <a:tab pos="1262063" algn="l"/>
              </a:tabLst>
            </a:pPr>
            <a:r>
              <a:rPr lang="en-US" smtClean="0"/>
              <a:t>Use Case:</a:t>
            </a:r>
          </a:p>
          <a:p>
            <a:pPr marL="739775" lvl="1" indent="-282575" eaLnBrk="1" hangingPunct="1">
              <a:tabLst>
                <a:tab pos="973138" algn="l"/>
                <a:tab pos="1262063" algn="l"/>
              </a:tabLst>
            </a:pPr>
            <a:r>
              <a:rPr lang="en-US" smtClean="0"/>
              <a:t>An Use Case can be defined as a set of activities performed within a system by a User. </a:t>
            </a:r>
          </a:p>
          <a:p>
            <a:pPr marL="739775" lvl="1" indent="-282575" eaLnBrk="1" hangingPunct="1">
              <a:tabLst>
                <a:tab pos="973138" algn="l"/>
                <a:tab pos="1262063" algn="l"/>
              </a:tabLst>
            </a:pPr>
            <a:r>
              <a:rPr lang="en-US" smtClean="0"/>
              <a:t>Each Use Case:</a:t>
            </a:r>
          </a:p>
          <a:p>
            <a:pPr marL="1320800" lvl="3" indent="-292100" eaLnBrk="1" hangingPunct="1">
              <a:buFontTx/>
              <a:buChar char="•"/>
              <a:tabLst>
                <a:tab pos="973138" algn="l"/>
                <a:tab pos="1262063" algn="l"/>
              </a:tabLst>
            </a:pPr>
            <a:r>
              <a:rPr lang="en-US" sz="1600" smtClean="0"/>
              <a:t>describes one logical interaction between the Actor and the system.</a:t>
            </a:r>
          </a:p>
          <a:p>
            <a:pPr marL="1320800" lvl="3" indent="-292100" eaLnBrk="1" hangingPunct="1">
              <a:buFontTx/>
              <a:buChar char="•"/>
              <a:tabLst>
                <a:tab pos="973138" algn="l"/>
                <a:tab pos="1262063" algn="l"/>
              </a:tabLst>
            </a:pPr>
            <a:r>
              <a:rPr lang="en-US" sz="1600" smtClean="0"/>
              <a:t>defines what has changed by the interaction.</a:t>
            </a:r>
          </a:p>
        </p:txBody>
      </p:sp>
    </p:spTree>
    <p:extLst>
      <p:ext uri="{BB962C8B-B14F-4D97-AF65-F5344CB8AC3E}">
        <p14:creationId xmlns:p14="http://schemas.microsoft.com/office/powerpoint/2010/main" val="952138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lIns="90488" tIns="44450" rIns="90488" bIns="44450"/>
          <a:lstStyle/>
          <a:p>
            <a:pPr eaLnBrk="1" hangingPunct="1"/>
            <a:r>
              <a:rPr lang="en-US" sz="1300" dirty="0" smtClean="0"/>
              <a:t>5.3.1</a:t>
            </a:r>
            <a:r>
              <a:rPr lang="en-US" sz="1300" dirty="0"/>
              <a:t>: Use Case Diagrams </a:t>
            </a:r>
            <a:r>
              <a:rPr lang="en-US" sz="1200" dirty="0" smtClean="0"/>
              <a:t/>
            </a:r>
            <a:br>
              <a:rPr lang="en-US" sz="1200" dirty="0" smtClean="0"/>
            </a:br>
            <a:r>
              <a:rPr lang="en-US" dirty="0" smtClean="0"/>
              <a:t>Drawing the Use Case Diagram</a:t>
            </a:r>
          </a:p>
        </p:txBody>
      </p:sp>
      <p:sp>
        <p:nvSpPr>
          <p:cNvPr id="19459" name="Rectangle 3"/>
          <p:cNvSpPr>
            <a:spLocks noGrp="1" noChangeArrowheads="1"/>
          </p:cNvSpPr>
          <p:nvPr>
            <p:ph idx="1"/>
          </p:nvPr>
        </p:nvSpPr>
        <p:spPr/>
        <p:txBody>
          <a:bodyPr lIns="90488" tIns="44450" rIns="90488" bIns="44450"/>
          <a:lstStyle/>
          <a:p>
            <a:pPr marL="347663" indent="-347663" eaLnBrk="1" hangingPunct="1"/>
            <a:r>
              <a:rPr lang="en-US" smtClean="0"/>
              <a:t>A Use Case diagram has the following elements:</a:t>
            </a:r>
          </a:p>
          <a:p>
            <a:pPr lvl="1" eaLnBrk="1" hangingPunct="1"/>
            <a:r>
              <a:rPr lang="en-US" b="1" smtClean="0"/>
              <a:t>Stick figure</a:t>
            </a:r>
            <a:r>
              <a:rPr lang="en-US" smtClean="0"/>
              <a:t>: It represents an Actor.</a:t>
            </a:r>
          </a:p>
          <a:p>
            <a:pPr lvl="1" eaLnBrk="1" hangingPunct="1"/>
            <a:r>
              <a:rPr lang="en-US" b="1" smtClean="0"/>
              <a:t>Oval</a:t>
            </a:r>
            <a:r>
              <a:rPr lang="en-US" smtClean="0"/>
              <a:t>: It represents a Use Case.</a:t>
            </a:r>
          </a:p>
          <a:p>
            <a:pPr lvl="1" eaLnBrk="1" hangingPunct="1"/>
            <a:r>
              <a:rPr lang="en-US" b="1" smtClean="0"/>
              <a:t>Association lines</a:t>
            </a:r>
            <a:r>
              <a:rPr lang="en-US" smtClean="0"/>
              <a:t>: It represents communication between Actors and Use Cases.</a:t>
            </a:r>
          </a:p>
        </p:txBody>
      </p:sp>
      <p:pic>
        <p:nvPicPr>
          <p:cNvPr id="10245" name="Picture 5"/>
          <p:cNvPicPr>
            <a:picLocks noChangeAspect="1" noChangeArrowheads="1"/>
          </p:cNvPicPr>
          <p:nvPr/>
        </p:nvPicPr>
        <p:blipFill>
          <a:blip r:embed="rId3"/>
          <a:srcRect/>
          <a:stretch>
            <a:fillRect/>
          </a:stretch>
        </p:blipFill>
        <p:spPr bwMode="auto">
          <a:xfrm>
            <a:off x="2133600" y="2971800"/>
            <a:ext cx="3676650" cy="19145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661779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lIns="90488" tIns="44450" rIns="90488" bIns="44450"/>
          <a:lstStyle/>
          <a:p>
            <a:pPr eaLnBrk="1" hangingPunct="1"/>
            <a:r>
              <a:rPr lang="en-US" sz="1300" dirty="0" smtClean="0"/>
              <a:t>5.3.1</a:t>
            </a:r>
            <a:r>
              <a:rPr lang="en-US" sz="1300" dirty="0"/>
              <a:t>: Use Case Diagrams </a:t>
            </a:r>
            <a:r>
              <a:rPr lang="en-US" sz="1200" dirty="0" smtClean="0"/>
              <a:t/>
            </a:r>
            <a:br>
              <a:rPr lang="en-US" sz="1200" dirty="0" smtClean="0"/>
            </a:br>
            <a:r>
              <a:rPr lang="en-US" dirty="0" smtClean="0"/>
              <a:t>Use Case Relationships - Overview</a:t>
            </a:r>
          </a:p>
        </p:txBody>
      </p:sp>
      <p:sp>
        <p:nvSpPr>
          <p:cNvPr id="21507" name="Rectangle 3"/>
          <p:cNvSpPr>
            <a:spLocks noGrp="1" noChangeArrowheads="1"/>
          </p:cNvSpPr>
          <p:nvPr>
            <p:ph idx="1"/>
          </p:nvPr>
        </p:nvSpPr>
        <p:spPr/>
        <p:txBody>
          <a:bodyPr lIns="90488" tIns="44450" rIns="90488" bIns="44450"/>
          <a:lstStyle/>
          <a:p>
            <a:pPr marL="347663" indent="-347663" eaLnBrk="1" hangingPunct="1"/>
            <a:r>
              <a:rPr lang="en-US" dirty="0" smtClean="0"/>
              <a:t>Types of relationships between Use Cases are:</a:t>
            </a:r>
          </a:p>
          <a:p>
            <a:pPr marL="623888" lvl="1" indent="-217488" eaLnBrk="1" hangingPunct="1"/>
            <a:r>
              <a:rPr lang="en-US" dirty="0" smtClean="0"/>
              <a:t>Include</a:t>
            </a:r>
          </a:p>
          <a:p>
            <a:pPr marL="623888" lvl="1" indent="-217488" eaLnBrk="1" hangingPunct="1"/>
            <a:r>
              <a:rPr lang="en-US" dirty="0" smtClean="0"/>
              <a:t>Extend</a:t>
            </a:r>
          </a:p>
        </p:txBody>
      </p:sp>
    </p:spTree>
    <p:extLst>
      <p:ext uri="{BB962C8B-B14F-4D97-AF65-F5344CB8AC3E}">
        <p14:creationId xmlns:p14="http://schemas.microsoft.com/office/powerpoint/2010/main" val="9076123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lIns="90488" tIns="44450" rIns="90488" bIns="44450"/>
          <a:lstStyle/>
          <a:p>
            <a:pPr eaLnBrk="1" hangingPunct="1"/>
            <a:r>
              <a:rPr lang="en-US" sz="1300" dirty="0" smtClean="0"/>
              <a:t>5.3.1</a:t>
            </a:r>
            <a:r>
              <a:rPr lang="en-US" sz="1300" dirty="0"/>
              <a:t>: Use Case Diagrams </a:t>
            </a:r>
            <a:r>
              <a:rPr lang="en-US" sz="1200" dirty="0" smtClean="0"/>
              <a:t/>
            </a:r>
            <a:br>
              <a:rPr lang="en-US" sz="1200" dirty="0" smtClean="0"/>
            </a:br>
            <a:r>
              <a:rPr lang="en-US" dirty="0" smtClean="0"/>
              <a:t>Include relationship - Characteristics</a:t>
            </a:r>
          </a:p>
        </p:txBody>
      </p:sp>
      <p:sp>
        <p:nvSpPr>
          <p:cNvPr id="14340" name="Rectangle 3"/>
          <p:cNvSpPr>
            <a:spLocks noGrp="1" noChangeArrowheads="1"/>
          </p:cNvSpPr>
          <p:nvPr>
            <p:ph idx="1"/>
          </p:nvPr>
        </p:nvSpPr>
        <p:spPr/>
        <p:txBody>
          <a:bodyPr lIns="90488" tIns="44450" rIns="90488" bIns="44450" rtlCol="0">
            <a:normAutofit/>
          </a:bodyPr>
          <a:lstStyle/>
          <a:p>
            <a:pPr marL="347663" indent="-347663" eaLnBrk="1" fontAlgn="auto" hangingPunct="1">
              <a:spcAft>
                <a:spcPts val="0"/>
              </a:spcAft>
              <a:defRPr/>
            </a:pPr>
            <a:r>
              <a:rPr lang="en-US" dirty="0" smtClean="0"/>
              <a:t>Include relationship:</a:t>
            </a:r>
          </a:p>
          <a:p>
            <a:pPr lvl="1" eaLnBrk="1" fontAlgn="auto" hangingPunct="1">
              <a:spcAft>
                <a:spcPts val="0"/>
              </a:spcAft>
              <a:buFont typeface="Arial" pitchFamily="34" charset="0"/>
              <a:buChar char="–"/>
              <a:defRPr/>
            </a:pPr>
            <a:r>
              <a:rPr lang="en-US" dirty="0"/>
              <a:t>«include» stereotype indicates that one use case “includes” the contents of another use case. </a:t>
            </a:r>
          </a:p>
          <a:p>
            <a:pPr lvl="1" eaLnBrk="1" fontAlgn="auto" hangingPunct="1">
              <a:spcAft>
                <a:spcPts val="0"/>
              </a:spcAft>
              <a:buFont typeface="Arial" pitchFamily="34" charset="0"/>
              <a:buChar char="–"/>
              <a:defRPr/>
            </a:pPr>
            <a:r>
              <a:rPr lang="en-US" dirty="0"/>
              <a:t>Include relationship enables factoring out frequent, common behavior.</a:t>
            </a:r>
          </a:p>
          <a:p>
            <a:pPr eaLnBrk="1" fontAlgn="auto" hangingPunct="1">
              <a:spcAft>
                <a:spcPts val="0"/>
              </a:spcAft>
              <a:defRPr/>
            </a:pPr>
            <a:endParaRPr lang="en-US" dirty="0"/>
          </a:p>
          <a:p>
            <a:pPr eaLnBrk="1" fontAlgn="auto" hangingPunct="1">
              <a:spcAft>
                <a:spcPts val="0"/>
              </a:spcAft>
              <a:defRPr/>
            </a:pPr>
            <a:r>
              <a:rPr lang="en-US" dirty="0" smtClean="0"/>
              <a:t>Use case “A” includes use case “B”, if:</a:t>
            </a:r>
          </a:p>
          <a:p>
            <a:pPr lvl="1" eaLnBrk="1" fontAlgn="auto" hangingPunct="1">
              <a:spcAft>
                <a:spcPts val="0"/>
              </a:spcAft>
              <a:buFont typeface="Arial" pitchFamily="34" charset="0"/>
              <a:buChar char="–"/>
              <a:defRPr/>
            </a:pPr>
            <a:r>
              <a:rPr lang="en-US" dirty="0"/>
              <a:t>B describes scenario which is part of scenario of A, and</a:t>
            </a:r>
          </a:p>
          <a:p>
            <a:pPr lvl="1" eaLnBrk="1" fontAlgn="auto" hangingPunct="1">
              <a:spcAft>
                <a:spcPts val="0"/>
              </a:spcAft>
              <a:buFont typeface="Arial" pitchFamily="34" charset="0"/>
              <a:buChar char="–"/>
              <a:defRPr/>
            </a:pPr>
            <a:r>
              <a:rPr lang="en-US" dirty="0"/>
              <a:t>B describes scenario common for a set of Use Cases including A.</a:t>
            </a:r>
          </a:p>
        </p:txBody>
      </p:sp>
    </p:spTree>
    <p:extLst>
      <p:ext uri="{BB962C8B-B14F-4D97-AF65-F5344CB8AC3E}">
        <p14:creationId xmlns:p14="http://schemas.microsoft.com/office/powerpoint/2010/main" val="2620033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lIns="90488" tIns="44450" rIns="90488" bIns="44450"/>
          <a:lstStyle/>
          <a:p>
            <a:pPr eaLnBrk="1" hangingPunct="1"/>
            <a:r>
              <a:rPr lang="en-US" sz="1300" dirty="0" smtClean="0"/>
              <a:t>5.3.1</a:t>
            </a:r>
            <a:r>
              <a:rPr lang="en-US" sz="1300" dirty="0"/>
              <a:t>: Use Case Diagrams </a:t>
            </a:r>
            <a:r>
              <a:rPr lang="en-US" sz="1200" dirty="0" smtClean="0"/>
              <a:t/>
            </a:r>
            <a:br>
              <a:rPr lang="en-US" sz="1200" dirty="0" smtClean="0"/>
            </a:br>
            <a:r>
              <a:rPr lang="en-US" dirty="0" smtClean="0"/>
              <a:t>Include relationship - Example</a:t>
            </a:r>
          </a:p>
        </p:txBody>
      </p:sp>
      <p:sp>
        <p:nvSpPr>
          <p:cNvPr id="2" name="Content Placeholder 1"/>
          <p:cNvSpPr>
            <a:spLocks noGrp="1"/>
          </p:cNvSpPr>
          <p:nvPr>
            <p:ph idx="1"/>
          </p:nvPr>
        </p:nvSpPr>
        <p:spPr/>
        <p:txBody>
          <a:bodyPr/>
          <a:lstStyle/>
          <a:p>
            <a:endParaRPr lang="en-US"/>
          </a:p>
        </p:txBody>
      </p:sp>
      <p:grpSp>
        <p:nvGrpSpPr>
          <p:cNvPr id="23555" name="Group 36"/>
          <p:cNvGrpSpPr>
            <a:grpSpLocks/>
          </p:cNvGrpSpPr>
          <p:nvPr/>
        </p:nvGrpSpPr>
        <p:grpSpPr bwMode="auto">
          <a:xfrm>
            <a:off x="304800" y="1752600"/>
            <a:ext cx="8610600" cy="2438400"/>
            <a:chOff x="192" y="960"/>
            <a:chExt cx="5424" cy="1536"/>
          </a:xfrm>
        </p:grpSpPr>
        <p:sp>
          <p:nvSpPr>
            <p:cNvPr id="23557" name="Rectangle 34"/>
            <p:cNvSpPr>
              <a:spLocks noChangeArrowheads="1"/>
            </p:cNvSpPr>
            <p:nvPr/>
          </p:nvSpPr>
          <p:spPr bwMode="auto">
            <a:xfrm>
              <a:off x="192" y="960"/>
              <a:ext cx="5424" cy="1536"/>
            </a:xfrm>
            <a:prstGeom prst="rect">
              <a:avLst/>
            </a:prstGeom>
            <a:gradFill rotWithShape="1">
              <a:gsLst>
                <a:gs pos="0">
                  <a:srgbClr val="F4F3E8">
                    <a:alpha val="50000"/>
                  </a:srgbClr>
                </a:gs>
                <a:gs pos="100000">
                  <a:srgbClr val="D8D5B0">
                    <a:alpha val="50000"/>
                  </a:srgbClr>
                </a:gs>
              </a:gsLst>
              <a:lin ang="5400000" scaled="1"/>
            </a:gradFill>
            <a:ln w="9525" algn="ctr">
              <a:solidFill>
                <a:srgbClr val="9D974D">
                  <a:alpha val="49019"/>
                </a:srgbClr>
              </a:solidFill>
              <a:miter lim="800000"/>
              <a:headEnd/>
              <a:tailEnd/>
            </a:ln>
          </p:spPr>
          <p:txBody>
            <a:bodyPr lIns="137160" tIns="137160" rIns="137160" bIns="137160" anchor="ctr"/>
            <a:lstStyle/>
            <a:p>
              <a:endParaRPr lang="en-US">
                <a:latin typeface="Calibri" pitchFamily="34" charset="0"/>
              </a:endParaRPr>
            </a:p>
          </p:txBody>
        </p:sp>
        <p:sp>
          <p:nvSpPr>
            <p:cNvPr id="23558" name="Text Box 16"/>
            <p:cNvSpPr txBox="1">
              <a:spLocks noChangeArrowheads="1"/>
            </p:cNvSpPr>
            <p:nvPr/>
          </p:nvSpPr>
          <p:spPr bwMode="auto">
            <a:xfrm>
              <a:off x="768" y="1344"/>
              <a:ext cx="175" cy="996"/>
            </a:xfrm>
            <a:prstGeom prst="rect">
              <a:avLst/>
            </a:prstGeom>
            <a:gradFill rotWithShape="1">
              <a:gsLst>
                <a:gs pos="0">
                  <a:srgbClr val="E4E4E4"/>
                </a:gs>
                <a:gs pos="100000">
                  <a:srgbClr val="B0ABB1"/>
                </a:gs>
              </a:gsLst>
              <a:lin ang="5400000" scaled="1"/>
            </a:gradFill>
            <a:ln w="19050" algn="ctr">
              <a:solidFill>
                <a:schemeClr val="bg2"/>
              </a:solidFill>
              <a:miter lim="800000"/>
              <a:headEnd/>
              <a:tailEnd/>
            </a:ln>
          </p:spPr>
          <p:txBody>
            <a:bodyPr lIns="0" tIns="0" rIns="0" bIns="0" anchor="ctr"/>
            <a:lstStyle/>
            <a:p>
              <a:pPr algn="ctr" eaLnBrk="0" hangingPunct="0"/>
              <a:r>
                <a:rPr lang="en-US" sz="1400">
                  <a:solidFill>
                    <a:srgbClr val="292929"/>
                  </a:solidFill>
                  <a:latin typeface="Trebuchet MS" pitchFamily="34" charset="0"/>
                </a:rPr>
                <a:t>1</a:t>
              </a:r>
            </a:p>
            <a:p>
              <a:pPr algn="ctr" eaLnBrk="0" hangingPunct="0"/>
              <a:r>
                <a:rPr lang="en-US" sz="1400">
                  <a:solidFill>
                    <a:srgbClr val="292929"/>
                  </a:solidFill>
                  <a:latin typeface="Trebuchet MS" pitchFamily="34" charset="0"/>
                </a:rPr>
                <a:t>2</a:t>
              </a:r>
            </a:p>
            <a:p>
              <a:pPr algn="ctr" eaLnBrk="0" hangingPunct="0"/>
              <a:r>
                <a:rPr lang="en-US" sz="1400">
                  <a:solidFill>
                    <a:srgbClr val="292929"/>
                  </a:solidFill>
                  <a:latin typeface="Trebuchet MS" pitchFamily="34" charset="0"/>
                </a:rPr>
                <a:t>3</a:t>
              </a:r>
            </a:p>
            <a:p>
              <a:pPr algn="ctr" eaLnBrk="0" hangingPunct="0"/>
              <a:r>
                <a:rPr lang="en-US" sz="1400">
                  <a:solidFill>
                    <a:srgbClr val="292929"/>
                  </a:solidFill>
                  <a:latin typeface="Trebuchet MS" pitchFamily="34" charset="0"/>
                </a:rPr>
                <a:t>4</a:t>
              </a:r>
            </a:p>
            <a:p>
              <a:pPr algn="ctr" eaLnBrk="0" hangingPunct="0"/>
              <a:r>
                <a:rPr lang="en-US" sz="1400">
                  <a:solidFill>
                    <a:srgbClr val="292929"/>
                  </a:solidFill>
                  <a:latin typeface="Trebuchet MS" pitchFamily="34" charset="0"/>
                </a:rPr>
                <a:t>5</a:t>
              </a:r>
            </a:p>
            <a:p>
              <a:pPr algn="ctr" eaLnBrk="0" hangingPunct="0"/>
              <a:r>
                <a:rPr lang="en-US" sz="1400">
                  <a:solidFill>
                    <a:srgbClr val="292929"/>
                  </a:solidFill>
                  <a:latin typeface="Trebuchet MS" pitchFamily="34" charset="0"/>
                </a:rPr>
                <a:t>6</a:t>
              </a:r>
            </a:p>
            <a:p>
              <a:pPr algn="ctr" eaLnBrk="0" hangingPunct="0"/>
              <a:endParaRPr lang="en-US" sz="1400">
                <a:solidFill>
                  <a:srgbClr val="292929"/>
                </a:solidFill>
                <a:latin typeface="Trebuchet MS" pitchFamily="34" charset="0"/>
              </a:endParaRPr>
            </a:p>
          </p:txBody>
        </p:sp>
        <p:sp>
          <p:nvSpPr>
            <p:cNvPr id="23559" name="Text Box 6"/>
            <p:cNvSpPr txBox="1">
              <a:spLocks noChangeArrowheads="1"/>
            </p:cNvSpPr>
            <p:nvPr/>
          </p:nvSpPr>
          <p:spPr bwMode="auto">
            <a:xfrm>
              <a:off x="288" y="1078"/>
              <a:ext cx="1385" cy="288"/>
            </a:xfrm>
            <a:prstGeom prst="rect">
              <a:avLst/>
            </a:prstGeom>
            <a:gradFill rotWithShape="1">
              <a:gsLst>
                <a:gs pos="0">
                  <a:srgbClr val="CDEEB4"/>
                </a:gs>
                <a:gs pos="100000">
                  <a:srgbClr val="ADD15D"/>
                </a:gs>
              </a:gsLst>
              <a:lin ang="5400000" scaled="1"/>
            </a:gradFill>
            <a:ln w="19050" algn="ctr">
              <a:solidFill>
                <a:srgbClr val="82A337"/>
              </a:solidFill>
              <a:miter lim="800000"/>
              <a:headEnd/>
              <a:tailEnd/>
            </a:ln>
          </p:spPr>
          <p:txBody>
            <a:bodyPr lIns="0" tIns="0" rIns="0" bIns="0" anchor="ctr"/>
            <a:lstStyle/>
            <a:p>
              <a:pPr algn="ctr" eaLnBrk="0" hangingPunct="0"/>
              <a:r>
                <a:rPr lang="en-US" sz="1400">
                  <a:solidFill>
                    <a:srgbClr val="3D4A1E"/>
                  </a:solidFill>
                  <a:latin typeface="Trebuchet MS" pitchFamily="34" charset="0"/>
                </a:rPr>
                <a:t>Scenario for A</a:t>
              </a:r>
            </a:p>
          </p:txBody>
        </p:sp>
        <p:sp>
          <p:nvSpPr>
            <p:cNvPr id="23560" name="Line 7"/>
            <p:cNvSpPr>
              <a:spLocks noChangeShapeType="1"/>
            </p:cNvSpPr>
            <p:nvPr/>
          </p:nvSpPr>
          <p:spPr bwMode="auto">
            <a:xfrm>
              <a:off x="2694" y="1410"/>
              <a:ext cx="0" cy="624"/>
            </a:xfrm>
            <a:prstGeom prst="line">
              <a:avLst/>
            </a:prstGeom>
            <a:noFill/>
            <a:ln w="19050">
              <a:solidFill>
                <a:srgbClr val="A41F04"/>
              </a:solidFill>
              <a:round/>
              <a:headEnd/>
              <a:tailEnd type="arrow" w="lg" len="lg"/>
            </a:ln>
          </p:spPr>
          <p:txBody>
            <a:bodyPr wrap="none" lIns="0" tIns="0" rIns="0" bIns="0" anchor="ctr"/>
            <a:lstStyle/>
            <a:p>
              <a:endParaRPr lang="en-IN"/>
            </a:p>
          </p:txBody>
        </p:sp>
        <p:sp>
          <p:nvSpPr>
            <p:cNvPr id="15370" name="Line 8"/>
            <p:cNvSpPr>
              <a:spLocks noChangeShapeType="1"/>
            </p:cNvSpPr>
            <p:nvPr/>
          </p:nvSpPr>
          <p:spPr bwMode="auto">
            <a:xfrm flipV="1">
              <a:off x="960" y="1510"/>
              <a:ext cx="1632" cy="218"/>
            </a:xfrm>
            <a:prstGeom prst="line">
              <a:avLst/>
            </a:prstGeom>
            <a:noFill/>
            <a:ln w="19050">
              <a:solidFill>
                <a:srgbClr val="A41F04"/>
              </a:solidFill>
              <a:round/>
              <a:headEnd/>
              <a:tailEnd type="arrow" w="lg" len="lg"/>
            </a:ln>
          </p:spPr>
          <p:txBody>
            <a:bodyPr wrap="none" lIns="0" tIns="0" rIns="0" bIns="0" anchor="ctr"/>
            <a:lstStyle/>
            <a:p>
              <a:pPr fontAlgn="auto">
                <a:spcBef>
                  <a:spcPts val="0"/>
                </a:spcBef>
                <a:spcAft>
                  <a:spcPts val="0"/>
                </a:spcAft>
                <a:defRPr/>
              </a:pPr>
              <a:endParaRPr lang="en-IN">
                <a:ln>
                  <a:solidFill>
                    <a:schemeClr val="tx2"/>
                  </a:solidFill>
                </a:ln>
                <a:latin typeface="+mn-lt"/>
                <a:cs typeface="+mn-cs"/>
              </a:endParaRPr>
            </a:p>
          </p:txBody>
        </p:sp>
        <p:sp>
          <p:nvSpPr>
            <p:cNvPr id="15371" name="Line 9"/>
            <p:cNvSpPr>
              <a:spLocks noChangeShapeType="1"/>
            </p:cNvSpPr>
            <p:nvPr/>
          </p:nvSpPr>
          <p:spPr bwMode="auto">
            <a:xfrm flipH="1" flipV="1">
              <a:off x="966" y="1750"/>
              <a:ext cx="1608" cy="288"/>
            </a:xfrm>
            <a:prstGeom prst="line">
              <a:avLst/>
            </a:prstGeom>
            <a:noFill/>
            <a:ln w="19050">
              <a:solidFill>
                <a:srgbClr val="A41F04"/>
              </a:solidFill>
              <a:round/>
              <a:headEnd/>
              <a:tailEnd type="arrow" w="lg" len="med"/>
            </a:ln>
          </p:spPr>
          <p:txBody>
            <a:bodyPr wrap="none" lIns="0" tIns="0" rIns="0" bIns="0" anchor="ctr"/>
            <a:lstStyle/>
            <a:p>
              <a:pPr fontAlgn="auto">
                <a:spcBef>
                  <a:spcPts val="0"/>
                </a:spcBef>
                <a:spcAft>
                  <a:spcPts val="0"/>
                </a:spcAft>
                <a:defRPr/>
              </a:pPr>
              <a:endParaRPr lang="en-IN">
                <a:ln>
                  <a:solidFill>
                    <a:schemeClr val="tx2"/>
                  </a:solidFill>
                </a:ln>
                <a:latin typeface="+mn-lt"/>
                <a:cs typeface="+mn-cs"/>
              </a:endParaRPr>
            </a:p>
          </p:txBody>
        </p:sp>
        <p:sp>
          <p:nvSpPr>
            <p:cNvPr id="23563" name="Text Box 10"/>
            <p:cNvSpPr txBox="1">
              <a:spLocks noChangeArrowheads="1"/>
            </p:cNvSpPr>
            <p:nvPr/>
          </p:nvSpPr>
          <p:spPr bwMode="auto">
            <a:xfrm>
              <a:off x="2736" y="1344"/>
              <a:ext cx="175" cy="594"/>
            </a:xfrm>
            <a:prstGeom prst="rect">
              <a:avLst/>
            </a:prstGeom>
            <a:gradFill rotWithShape="1">
              <a:gsLst>
                <a:gs pos="0">
                  <a:srgbClr val="E4E4E4"/>
                </a:gs>
                <a:gs pos="100000">
                  <a:srgbClr val="B0ABB1"/>
                </a:gs>
              </a:gsLst>
              <a:lin ang="5400000" scaled="1"/>
            </a:gradFill>
            <a:ln w="19050" algn="ctr">
              <a:solidFill>
                <a:schemeClr val="bg2"/>
              </a:solidFill>
              <a:miter lim="800000"/>
              <a:headEnd/>
              <a:tailEnd/>
            </a:ln>
          </p:spPr>
          <p:txBody>
            <a:bodyPr lIns="0" tIns="0" rIns="0" bIns="0" anchor="ctr"/>
            <a:lstStyle/>
            <a:p>
              <a:pPr algn="ctr" eaLnBrk="0" hangingPunct="0"/>
              <a:r>
                <a:rPr lang="en-US" sz="1400">
                  <a:solidFill>
                    <a:srgbClr val="292929"/>
                  </a:solidFill>
                  <a:latin typeface="Trebuchet MS" pitchFamily="34" charset="0"/>
                </a:rPr>
                <a:t>1</a:t>
              </a:r>
            </a:p>
            <a:p>
              <a:pPr algn="ctr" eaLnBrk="0" hangingPunct="0"/>
              <a:r>
                <a:rPr lang="en-US" sz="1400">
                  <a:solidFill>
                    <a:srgbClr val="292929"/>
                  </a:solidFill>
                  <a:latin typeface="Trebuchet MS" pitchFamily="34" charset="0"/>
                </a:rPr>
                <a:t>2</a:t>
              </a:r>
            </a:p>
            <a:p>
              <a:pPr algn="ctr" eaLnBrk="0" hangingPunct="0"/>
              <a:r>
                <a:rPr lang="en-US" sz="1400">
                  <a:solidFill>
                    <a:srgbClr val="292929"/>
                  </a:solidFill>
                  <a:latin typeface="Trebuchet MS" pitchFamily="34" charset="0"/>
                </a:rPr>
                <a:t>3</a:t>
              </a:r>
            </a:p>
            <a:p>
              <a:pPr algn="ctr" eaLnBrk="0" hangingPunct="0"/>
              <a:endParaRPr lang="en-US" sz="1400">
                <a:solidFill>
                  <a:srgbClr val="292929"/>
                </a:solidFill>
                <a:latin typeface="Trebuchet MS" pitchFamily="34" charset="0"/>
              </a:endParaRPr>
            </a:p>
          </p:txBody>
        </p:sp>
        <p:sp>
          <p:nvSpPr>
            <p:cNvPr id="15373" name="Line 11"/>
            <p:cNvSpPr>
              <a:spLocks noChangeShapeType="1"/>
            </p:cNvSpPr>
            <p:nvPr/>
          </p:nvSpPr>
          <p:spPr bwMode="auto">
            <a:xfrm flipH="1" flipV="1">
              <a:off x="2976" y="1510"/>
              <a:ext cx="1710" cy="132"/>
            </a:xfrm>
            <a:prstGeom prst="line">
              <a:avLst/>
            </a:prstGeom>
            <a:noFill/>
            <a:ln w="19050">
              <a:solidFill>
                <a:srgbClr val="A41F04"/>
              </a:solidFill>
              <a:round/>
              <a:headEnd/>
              <a:tailEnd type="arrow" w="lg" len="lg"/>
            </a:ln>
          </p:spPr>
          <p:txBody>
            <a:bodyPr wrap="none" lIns="0" tIns="0" rIns="0" bIns="0" anchor="ctr"/>
            <a:lstStyle/>
            <a:p>
              <a:pPr fontAlgn="auto">
                <a:spcBef>
                  <a:spcPts val="0"/>
                </a:spcBef>
                <a:spcAft>
                  <a:spcPts val="0"/>
                </a:spcAft>
                <a:defRPr/>
              </a:pPr>
              <a:endParaRPr lang="en-IN">
                <a:ln>
                  <a:solidFill>
                    <a:schemeClr val="tx2"/>
                  </a:solidFill>
                </a:ln>
                <a:latin typeface="+mn-lt"/>
                <a:cs typeface="+mn-cs"/>
              </a:endParaRPr>
            </a:p>
          </p:txBody>
        </p:sp>
        <p:sp>
          <p:nvSpPr>
            <p:cNvPr id="15374" name="Line 12"/>
            <p:cNvSpPr>
              <a:spLocks noChangeShapeType="1"/>
            </p:cNvSpPr>
            <p:nvPr/>
          </p:nvSpPr>
          <p:spPr bwMode="auto">
            <a:xfrm flipV="1">
              <a:off x="3000" y="1680"/>
              <a:ext cx="1704" cy="334"/>
            </a:xfrm>
            <a:prstGeom prst="line">
              <a:avLst/>
            </a:prstGeom>
            <a:noFill/>
            <a:ln w="19050">
              <a:solidFill>
                <a:srgbClr val="A41F04"/>
              </a:solidFill>
              <a:round/>
              <a:headEnd/>
              <a:tailEnd type="arrow" w="lg" len="lg"/>
            </a:ln>
          </p:spPr>
          <p:txBody>
            <a:bodyPr wrap="none" lIns="0" tIns="0" rIns="0" bIns="0" anchor="ctr"/>
            <a:lstStyle/>
            <a:p>
              <a:pPr fontAlgn="auto">
                <a:spcBef>
                  <a:spcPts val="0"/>
                </a:spcBef>
                <a:spcAft>
                  <a:spcPts val="0"/>
                </a:spcAft>
                <a:defRPr/>
              </a:pPr>
              <a:endParaRPr lang="en-IN">
                <a:ln>
                  <a:solidFill>
                    <a:schemeClr val="tx2"/>
                  </a:solidFill>
                </a:ln>
                <a:latin typeface="+mn-lt"/>
                <a:cs typeface="+mn-cs"/>
              </a:endParaRPr>
            </a:p>
          </p:txBody>
        </p:sp>
        <p:sp>
          <p:nvSpPr>
            <p:cNvPr id="23566" name="Text Box 13"/>
            <p:cNvSpPr txBox="1">
              <a:spLocks noChangeArrowheads="1"/>
            </p:cNvSpPr>
            <p:nvPr/>
          </p:nvSpPr>
          <p:spPr bwMode="auto">
            <a:xfrm>
              <a:off x="4769" y="1344"/>
              <a:ext cx="175" cy="728"/>
            </a:xfrm>
            <a:prstGeom prst="rect">
              <a:avLst/>
            </a:prstGeom>
            <a:gradFill rotWithShape="1">
              <a:gsLst>
                <a:gs pos="0">
                  <a:srgbClr val="E4E4E4"/>
                </a:gs>
                <a:gs pos="100000">
                  <a:srgbClr val="B0ABB1"/>
                </a:gs>
              </a:gsLst>
              <a:lin ang="5400000" scaled="1"/>
            </a:gradFill>
            <a:ln w="19050" algn="ctr">
              <a:solidFill>
                <a:schemeClr val="bg2"/>
              </a:solidFill>
              <a:miter lim="800000"/>
              <a:headEnd/>
              <a:tailEnd/>
            </a:ln>
          </p:spPr>
          <p:txBody>
            <a:bodyPr lIns="0" tIns="0" rIns="0" bIns="0" anchor="ctr"/>
            <a:lstStyle/>
            <a:p>
              <a:pPr algn="ctr" eaLnBrk="0" hangingPunct="0"/>
              <a:r>
                <a:rPr lang="en-US" sz="1400">
                  <a:solidFill>
                    <a:srgbClr val="292929"/>
                  </a:solidFill>
                  <a:latin typeface="Trebuchet MS" pitchFamily="34" charset="0"/>
                </a:rPr>
                <a:t>1</a:t>
              </a:r>
            </a:p>
            <a:p>
              <a:pPr algn="ctr" eaLnBrk="0" hangingPunct="0"/>
              <a:r>
                <a:rPr lang="en-US" sz="1400">
                  <a:solidFill>
                    <a:srgbClr val="292929"/>
                  </a:solidFill>
                  <a:latin typeface="Trebuchet MS" pitchFamily="34" charset="0"/>
                </a:rPr>
                <a:t>2</a:t>
              </a:r>
            </a:p>
            <a:p>
              <a:pPr algn="ctr" eaLnBrk="0" hangingPunct="0"/>
              <a:r>
                <a:rPr lang="en-US" sz="1400">
                  <a:solidFill>
                    <a:srgbClr val="292929"/>
                  </a:solidFill>
                  <a:latin typeface="Trebuchet MS" pitchFamily="34" charset="0"/>
                </a:rPr>
                <a:t>3</a:t>
              </a:r>
            </a:p>
            <a:p>
              <a:pPr algn="ctr" eaLnBrk="0" hangingPunct="0"/>
              <a:r>
                <a:rPr lang="en-US" sz="1400">
                  <a:solidFill>
                    <a:srgbClr val="292929"/>
                  </a:solidFill>
                  <a:latin typeface="Trebuchet MS" pitchFamily="34" charset="0"/>
                </a:rPr>
                <a:t>4</a:t>
              </a:r>
            </a:p>
            <a:p>
              <a:pPr algn="ctr" eaLnBrk="0" hangingPunct="0"/>
              <a:endParaRPr lang="en-US" sz="1400">
                <a:solidFill>
                  <a:srgbClr val="292929"/>
                </a:solidFill>
                <a:latin typeface="Trebuchet MS" pitchFamily="34" charset="0"/>
              </a:endParaRPr>
            </a:p>
          </p:txBody>
        </p:sp>
        <p:sp>
          <p:nvSpPr>
            <p:cNvPr id="23567" name="Text Box 14"/>
            <p:cNvSpPr txBox="1">
              <a:spLocks noChangeArrowheads="1"/>
            </p:cNvSpPr>
            <p:nvPr/>
          </p:nvSpPr>
          <p:spPr bwMode="auto">
            <a:xfrm>
              <a:off x="2160" y="1078"/>
              <a:ext cx="1392" cy="288"/>
            </a:xfrm>
            <a:prstGeom prst="rect">
              <a:avLst/>
            </a:prstGeom>
            <a:gradFill rotWithShape="1">
              <a:gsLst>
                <a:gs pos="0">
                  <a:srgbClr val="CDEEB4"/>
                </a:gs>
                <a:gs pos="100000">
                  <a:srgbClr val="ADD15D"/>
                </a:gs>
              </a:gsLst>
              <a:lin ang="5400000" scaled="1"/>
            </a:gradFill>
            <a:ln w="19050" algn="ctr">
              <a:solidFill>
                <a:srgbClr val="82A337"/>
              </a:solidFill>
              <a:miter lim="800000"/>
              <a:headEnd/>
              <a:tailEnd/>
            </a:ln>
          </p:spPr>
          <p:txBody>
            <a:bodyPr lIns="0" tIns="0" rIns="0" bIns="0" anchor="ctr"/>
            <a:lstStyle/>
            <a:p>
              <a:pPr algn="ctr" eaLnBrk="0" hangingPunct="0"/>
              <a:r>
                <a:rPr lang="en-US" sz="1400">
                  <a:solidFill>
                    <a:srgbClr val="3D4A1E"/>
                  </a:solidFill>
                  <a:latin typeface="Trebuchet MS" pitchFamily="34" charset="0"/>
                </a:rPr>
                <a:t>Scenario for B</a:t>
              </a:r>
            </a:p>
          </p:txBody>
        </p:sp>
        <p:sp>
          <p:nvSpPr>
            <p:cNvPr id="23568" name="Text Box 15"/>
            <p:cNvSpPr txBox="1">
              <a:spLocks noChangeArrowheads="1"/>
            </p:cNvSpPr>
            <p:nvPr/>
          </p:nvSpPr>
          <p:spPr bwMode="auto">
            <a:xfrm>
              <a:off x="4128" y="1078"/>
              <a:ext cx="1380" cy="288"/>
            </a:xfrm>
            <a:prstGeom prst="rect">
              <a:avLst/>
            </a:prstGeom>
            <a:gradFill rotWithShape="1">
              <a:gsLst>
                <a:gs pos="0">
                  <a:srgbClr val="CDEEB4"/>
                </a:gs>
                <a:gs pos="100000">
                  <a:srgbClr val="ADD15D"/>
                </a:gs>
              </a:gsLst>
              <a:lin ang="5400000" scaled="1"/>
            </a:gradFill>
            <a:ln w="19050" algn="ctr">
              <a:solidFill>
                <a:srgbClr val="82A337"/>
              </a:solidFill>
              <a:miter lim="800000"/>
              <a:headEnd/>
              <a:tailEnd/>
            </a:ln>
          </p:spPr>
          <p:txBody>
            <a:bodyPr lIns="0" tIns="0" rIns="0" bIns="0" anchor="ctr"/>
            <a:lstStyle/>
            <a:p>
              <a:pPr algn="ctr" eaLnBrk="0" hangingPunct="0"/>
              <a:r>
                <a:rPr lang="en-US" sz="1400">
                  <a:solidFill>
                    <a:srgbClr val="3D4A1E"/>
                  </a:solidFill>
                  <a:latin typeface="Trebuchet MS" pitchFamily="34" charset="0"/>
                </a:rPr>
                <a:t>Scenario for C</a:t>
              </a:r>
            </a:p>
          </p:txBody>
        </p:sp>
      </p:grpSp>
      <p:pic>
        <p:nvPicPr>
          <p:cNvPr id="23556" name="Picture 17"/>
          <p:cNvPicPr>
            <a:picLocks noChangeAspect="1" noChangeArrowheads="1"/>
          </p:cNvPicPr>
          <p:nvPr/>
        </p:nvPicPr>
        <p:blipFill>
          <a:blip r:embed="rId3"/>
          <a:srcRect/>
          <a:stretch>
            <a:fillRect/>
          </a:stretch>
        </p:blipFill>
        <p:spPr bwMode="auto">
          <a:xfrm>
            <a:off x="2143125" y="4572000"/>
            <a:ext cx="5476875" cy="1371600"/>
          </a:xfrm>
          <a:prstGeom prst="rect">
            <a:avLst/>
          </a:prstGeom>
          <a:noFill/>
          <a:ln w="9525">
            <a:noFill/>
            <a:miter lim="800000"/>
            <a:headEnd/>
            <a:tailEnd/>
          </a:ln>
        </p:spPr>
      </p:pic>
    </p:spTree>
    <p:extLst>
      <p:ext uri="{BB962C8B-B14F-4D97-AF65-F5344CB8AC3E}">
        <p14:creationId xmlns:p14="http://schemas.microsoft.com/office/powerpoint/2010/main" val="18849419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lIns="90488" tIns="44450" rIns="90488" bIns="44450"/>
          <a:lstStyle/>
          <a:p>
            <a:r>
              <a:rPr lang="en-US" sz="1300" dirty="0"/>
              <a:t>5.3.1 : Use Case Diagrams  </a:t>
            </a:r>
            <a:br>
              <a:rPr lang="en-US" sz="1300" dirty="0"/>
            </a:br>
            <a:r>
              <a:rPr lang="en-US" dirty="0" smtClean="0"/>
              <a:t>Extend relationship - Characteristics</a:t>
            </a:r>
          </a:p>
        </p:txBody>
      </p:sp>
      <p:sp>
        <p:nvSpPr>
          <p:cNvPr id="24579" name="Rectangle 3"/>
          <p:cNvSpPr>
            <a:spLocks noGrp="1" noChangeArrowheads="1"/>
          </p:cNvSpPr>
          <p:nvPr>
            <p:ph idx="1"/>
          </p:nvPr>
        </p:nvSpPr>
        <p:spPr/>
        <p:txBody>
          <a:bodyPr lIns="90488" tIns="44450" rIns="90488" bIns="44450"/>
          <a:lstStyle/>
          <a:p>
            <a:pPr marL="347663" indent="-347663" eaLnBrk="1" hangingPunct="1"/>
            <a:r>
              <a:rPr lang="en-US" smtClean="0"/>
              <a:t>Extend relationship:</a:t>
            </a:r>
          </a:p>
          <a:p>
            <a:pPr lvl="1" eaLnBrk="1" hangingPunct="1"/>
            <a:r>
              <a:rPr lang="en-US" smtClean="0"/>
              <a:t>«extend» stereotype indicates that one Use Case is “extended” by another Use Case.</a:t>
            </a:r>
          </a:p>
          <a:p>
            <a:pPr lvl="1" eaLnBrk="1" hangingPunct="1"/>
            <a:r>
              <a:rPr lang="en-US" smtClean="0"/>
              <a:t>Extend relationship enables factoring out infrequent behavior or error conditions.</a:t>
            </a:r>
          </a:p>
          <a:p>
            <a:pPr lvl="1" eaLnBrk="1" hangingPunct="1"/>
            <a:r>
              <a:rPr lang="en-US" smtClean="0"/>
              <a:t>Extend relationship represents optional behavior for a Use Case which will be required only under certain conditions.</a:t>
            </a:r>
          </a:p>
        </p:txBody>
      </p:sp>
    </p:spTree>
    <p:extLst>
      <p:ext uri="{BB962C8B-B14F-4D97-AF65-F5344CB8AC3E}">
        <p14:creationId xmlns:p14="http://schemas.microsoft.com/office/powerpoint/2010/main" val="14990173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lIns="90488" tIns="44450" rIns="90488" bIns="44450"/>
          <a:lstStyle/>
          <a:p>
            <a:r>
              <a:rPr lang="en-US" sz="1200" dirty="0"/>
              <a:t>5.3.1 </a:t>
            </a:r>
            <a:r>
              <a:rPr lang="en-US" sz="1300" dirty="0" smtClean="0"/>
              <a:t>: </a:t>
            </a:r>
            <a:r>
              <a:rPr lang="en-US" sz="1300" dirty="0"/>
              <a:t>Use Case Diagrams  </a:t>
            </a:r>
            <a:r>
              <a:rPr lang="en-US" sz="1200" dirty="0" smtClean="0"/>
              <a:t/>
            </a:r>
            <a:br>
              <a:rPr lang="en-US" sz="1200" dirty="0" smtClean="0"/>
            </a:br>
            <a:r>
              <a:rPr lang="en-US" dirty="0" smtClean="0"/>
              <a:t>Extend relationship - Example</a:t>
            </a:r>
          </a:p>
        </p:txBody>
      </p:sp>
      <p:sp>
        <p:nvSpPr>
          <p:cNvPr id="2" name="Content Placeholder 1"/>
          <p:cNvSpPr>
            <a:spLocks noGrp="1"/>
          </p:cNvSpPr>
          <p:nvPr>
            <p:ph idx="1"/>
          </p:nvPr>
        </p:nvSpPr>
        <p:spPr/>
        <p:txBody>
          <a:bodyPr/>
          <a:lstStyle/>
          <a:p>
            <a:endParaRPr lang="en-US"/>
          </a:p>
        </p:txBody>
      </p:sp>
      <p:grpSp>
        <p:nvGrpSpPr>
          <p:cNvPr id="25603" name="Group 49"/>
          <p:cNvGrpSpPr>
            <a:grpSpLocks/>
          </p:cNvGrpSpPr>
          <p:nvPr/>
        </p:nvGrpSpPr>
        <p:grpSpPr bwMode="auto">
          <a:xfrm>
            <a:off x="990600" y="1866900"/>
            <a:ext cx="6229350" cy="2095500"/>
            <a:chOff x="942" y="960"/>
            <a:chExt cx="3924" cy="1320"/>
          </a:xfrm>
        </p:grpSpPr>
        <p:sp>
          <p:nvSpPr>
            <p:cNvPr id="25605" name="Rectangle 16"/>
            <p:cNvSpPr>
              <a:spLocks noChangeArrowheads="1"/>
            </p:cNvSpPr>
            <p:nvPr/>
          </p:nvSpPr>
          <p:spPr bwMode="auto">
            <a:xfrm>
              <a:off x="942" y="960"/>
              <a:ext cx="3924" cy="1320"/>
            </a:xfrm>
            <a:prstGeom prst="rect">
              <a:avLst/>
            </a:prstGeom>
            <a:gradFill rotWithShape="1">
              <a:gsLst>
                <a:gs pos="0">
                  <a:srgbClr val="F4F3E8">
                    <a:alpha val="50000"/>
                  </a:srgbClr>
                </a:gs>
                <a:gs pos="100000">
                  <a:srgbClr val="D8D5B0">
                    <a:alpha val="50000"/>
                  </a:srgbClr>
                </a:gs>
              </a:gsLst>
              <a:lin ang="5400000" scaled="1"/>
            </a:gradFill>
            <a:ln w="9525" algn="ctr">
              <a:solidFill>
                <a:srgbClr val="9D974D">
                  <a:alpha val="49019"/>
                </a:srgbClr>
              </a:solidFill>
              <a:miter lim="800000"/>
              <a:headEnd/>
              <a:tailEnd/>
            </a:ln>
          </p:spPr>
          <p:txBody>
            <a:bodyPr lIns="137160" tIns="137160" rIns="137160" bIns="137160" anchor="ctr"/>
            <a:lstStyle/>
            <a:p>
              <a:endParaRPr lang="en-US">
                <a:latin typeface="Calibri" pitchFamily="34" charset="0"/>
              </a:endParaRPr>
            </a:p>
          </p:txBody>
        </p:sp>
        <p:sp>
          <p:nvSpPr>
            <p:cNvPr id="25606" name="Text Box 17"/>
            <p:cNvSpPr txBox="1">
              <a:spLocks noChangeArrowheads="1"/>
            </p:cNvSpPr>
            <p:nvPr/>
          </p:nvSpPr>
          <p:spPr bwMode="auto">
            <a:xfrm>
              <a:off x="1728" y="1344"/>
              <a:ext cx="175" cy="672"/>
            </a:xfrm>
            <a:prstGeom prst="rect">
              <a:avLst/>
            </a:prstGeom>
            <a:gradFill rotWithShape="1">
              <a:gsLst>
                <a:gs pos="0">
                  <a:srgbClr val="E4E4E4"/>
                </a:gs>
                <a:gs pos="100000">
                  <a:srgbClr val="B0ABB1"/>
                </a:gs>
              </a:gsLst>
              <a:lin ang="5400000" scaled="1"/>
            </a:gradFill>
            <a:ln w="19050" algn="ctr">
              <a:solidFill>
                <a:schemeClr val="bg2"/>
              </a:solidFill>
              <a:miter lim="800000"/>
              <a:headEnd/>
              <a:tailEnd/>
            </a:ln>
          </p:spPr>
          <p:txBody>
            <a:bodyPr lIns="0" tIns="0" rIns="0" bIns="0" anchor="ctr"/>
            <a:lstStyle/>
            <a:p>
              <a:pPr algn="ctr" eaLnBrk="0" hangingPunct="0"/>
              <a:r>
                <a:rPr lang="en-US" sz="1400">
                  <a:solidFill>
                    <a:srgbClr val="292929"/>
                  </a:solidFill>
                  <a:latin typeface="Trebuchet MS" pitchFamily="34" charset="0"/>
                </a:rPr>
                <a:t>1</a:t>
              </a:r>
            </a:p>
            <a:p>
              <a:pPr algn="ctr" eaLnBrk="0" hangingPunct="0"/>
              <a:r>
                <a:rPr lang="en-US" sz="1400">
                  <a:solidFill>
                    <a:srgbClr val="292929"/>
                  </a:solidFill>
                  <a:latin typeface="Trebuchet MS" pitchFamily="34" charset="0"/>
                </a:rPr>
                <a:t>2</a:t>
              </a:r>
            </a:p>
            <a:p>
              <a:pPr algn="ctr" eaLnBrk="0" hangingPunct="0"/>
              <a:r>
                <a:rPr lang="en-US" sz="1400">
                  <a:solidFill>
                    <a:srgbClr val="292929"/>
                  </a:solidFill>
                  <a:latin typeface="Trebuchet MS" pitchFamily="34" charset="0"/>
                </a:rPr>
                <a:t>3</a:t>
              </a:r>
            </a:p>
            <a:p>
              <a:pPr algn="ctr" eaLnBrk="0" hangingPunct="0"/>
              <a:r>
                <a:rPr lang="en-US" sz="1400">
                  <a:solidFill>
                    <a:srgbClr val="292929"/>
                  </a:solidFill>
                  <a:latin typeface="Trebuchet MS" pitchFamily="34" charset="0"/>
                </a:rPr>
                <a:t>4</a:t>
              </a:r>
            </a:p>
          </p:txBody>
        </p:sp>
        <p:sp>
          <p:nvSpPr>
            <p:cNvPr id="25607" name="Text Box 18"/>
            <p:cNvSpPr txBox="1">
              <a:spLocks noChangeArrowheads="1"/>
            </p:cNvSpPr>
            <p:nvPr/>
          </p:nvSpPr>
          <p:spPr bwMode="auto">
            <a:xfrm>
              <a:off x="1248" y="1078"/>
              <a:ext cx="1385" cy="288"/>
            </a:xfrm>
            <a:prstGeom prst="rect">
              <a:avLst/>
            </a:prstGeom>
            <a:gradFill rotWithShape="1">
              <a:gsLst>
                <a:gs pos="0">
                  <a:srgbClr val="CDEEB4"/>
                </a:gs>
                <a:gs pos="100000">
                  <a:srgbClr val="ADD15D"/>
                </a:gs>
              </a:gsLst>
              <a:lin ang="5400000" scaled="1"/>
            </a:gradFill>
            <a:ln w="19050" algn="ctr">
              <a:solidFill>
                <a:srgbClr val="82A337"/>
              </a:solidFill>
              <a:miter lim="800000"/>
              <a:headEnd/>
              <a:tailEnd/>
            </a:ln>
          </p:spPr>
          <p:txBody>
            <a:bodyPr lIns="0" tIns="0" rIns="0" bIns="0" anchor="ctr"/>
            <a:lstStyle/>
            <a:p>
              <a:pPr algn="ctr" eaLnBrk="0" hangingPunct="0"/>
              <a:r>
                <a:rPr lang="en-US" sz="1400">
                  <a:solidFill>
                    <a:srgbClr val="3D4A1E"/>
                  </a:solidFill>
                  <a:latin typeface="Trebuchet MS" pitchFamily="34" charset="0"/>
                </a:rPr>
                <a:t>Scenario for A</a:t>
              </a:r>
            </a:p>
          </p:txBody>
        </p:sp>
        <p:sp>
          <p:nvSpPr>
            <p:cNvPr id="25608" name="Line 19"/>
            <p:cNvSpPr>
              <a:spLocks noChangeShapeType="1"/>
            </p:cNvSpPr>
            <p:nvPr/>
          </p:nvSpPr>
          <p:spPr bwMode="auto">
            <a:xfrm>
              <a:off x="3654" y="1410"/>
              <a:ext cx="0" cy="708"/>
            </a:xfrm>
            <a:prstGeom prst="line">
              <a:avLst/>
            </a:prstGeom>
            <a:noFill/>
            <a:ln w="19050">
              <a:solidFill>
                <a:srgbClr val="A41F04"/>
              </a:solidFill>
              <a:round/>
              <a:headEnd/>
              <a:tailEnd type="arrow" w="lg" len="lg"/>
            </a:ln>
          </p:spPr>
          <p:txBody>
            <a:bodyPr wrap="none" lIns="0" tIns="0" rIns="0" bIns="0" anchor="ctr"/>
            <a:lstStyle/>
            <a:p>
              <a:endParaRPr lang="en-IN"/>
            </a:p>
          </p:txBody>
        </p:sp>
        <p:sp>
          <p:nvSpPr>
            <p:cNvPr id="25609" name="Line 20"/>
            <p:cNvSpPr>
              <a:spLocks noChangeShapeType="1"/>
            </p:cNvSpPr>
            <p:nvPr/>
          </p:nvSpPr>
          <p:spPr bwMode="auto">
            <a:xfrm flipV="1">
              <a:off x="2544" y="1510"/>
              <a:ext cx="1008" cy="158"/>
            </a:xfrm>
            <a:prstGeom prst="line">
              <a:avLst/>
            </a:prstGeom>
            <a:noFill/>
            <a:ln w="19050">
              <a:solidFill>
                <a:srgbClr val="A41F04"/>
              </a:solidFill>
              <a:round/>
              <a:headEnd/>
              <a:tailEnd type="arrow" w="lg" len="lg"/>
            </a:ln>
          </p:spPr>
          <p:txBody>
            <a:bodyPr wrap="none" lIns="0" tIns="0" rIns="0" bIns="0" anchor="ctr"/>
            <a:lstStyle/>
            <a:p>
              <a:endParaRPr lang="en-IN"/>
            </a:p>
          </p:txBody>
        </p:sp>
        <p:sp>
          <p:nvSpPr>
            <p:cNvPr id="25610" name="Line 21"/>
            <p:cNvSpPr>
              <a:spLocks noChangeShapeType="1"/>
            </p:cNvSpPr>
            <p:nvPr/>
          </p:nvSpPr>
          <p:spPr bwMode="auto">
            <a:xfrm flipH="1" flipV="1">
              <a:off x="2544" y="1722"/>
              <a:ext cx="990" cy="316"/>
            </a:xfrm>
            <a:prstGeom prst="line">
              <a:avLst/>
            </a:prstGeom>
            <a:noFill/>
            <a:ln w="19050">
              <a:solidFill>
                <a:srgbClr val="A41F04"/>
              </a:solidFill>
              <a:round/>
              <a:headEnd/>
              <a:tailEnd type="arrow" w="lg" len="lg"/>
            </a:ln>
          </p:spPr>
          <p:txBody>
            <a:bodyPr wrap="none" lIns="0" tIns="0" rIns="0" bIns="0" anchor="ctr"/>
            <a:lstStyle/>
            <a:p>
              <a:endParaRPr lang="en-IN"/>
            </a:p>
          </p:txBody>
        </p:sp>
        <p:sp>
          <p:nvSpPr>
            <p:cNvPr id="25611" name="Text Box 46"/>
            <p:cNvSpPr txBox="1">
              <a:spLocks noChangeArrowheads="1"/>
            </p:cNvSpPr>
            <p:nvPr/>
          </p:nvSpPr>
          <p:spPr bwMode="auto">
            <a:xfrm>
              <a:off x="3714" y="1344"/>
              <a:ext cx="175" cy="672"/>
            </a:xfrm>
            <a:prstGeom prst="rect">
              <a:avLst/>
            </a:prstGeom>
            <a:gradFill rotWithShape="1">
              <a:gsLst>
                <a:gs pos="0">
                  <a:srgbClr val="E4E4E4"/>
                </a:gs>
                <a:gs pos="100000">
                  <a:srgbClr val="B0ABB1"/>
                </a:gs>
              </a:gsLst>
              <a:lin ang="5400000" scaled="1"/>
            </a:gradFill>
            <a:ln w="19050" algn="ctr">
              <a:solidFill>
                <a:schemeClr val="bg2"/>
              </a:solidFill>
              <a:miter lim="800000"/>
              <a:headEnd/>
              <a:tailEnd/>
            </a:ln>
          </p:spPr>
          <p:txBody>
            <a:bodyPr lIns="0" tIns="0" rIns="0" bIns="0" anchor="ctr"/>
            <a:lstStyle/>
            <a:p>
              <a:pPr algn="ctr" eaLnBrk="0" hangingPunct="0"/>
              <a:r>
                <a:rPr lang="en-US" sz="1400">
                  <a:solidFill>
                    <a:srgbClr val="292929"/>
                  </a:solidFill>
                  <a:latin typeface="Trebuchet MS" pitchFamily="34" charset="0"/>
                </a:rPr>
                <a:t>1</a:t>
              </a:r>
            </a:p>
            <a:p>
              <a:pPr algn="ctr" eaLnBrk="0" hangingPunct="0"/>
              <a:r>
                <a:rPr lang="en-US" sz="1400">
                  <a:solidFill>
                    <a:srgbClr val="292929"/>
                  </a:solidFill>
                  <a:latin typeface="Trebuchet MS" pitchFamily="34" charset="0"/>
                </a:rPr>
                <a:t>2</a:t>
              </a:r>
            </a:p>
            <a:p>
              <a:pPr algn="ctr" eaLnBrk="0" hangingPunct="0"/>
              <a:r>
                <a:rPr lang="en-US" sz="1400">
                  <a:solidFill>
                    <a:srgbClr val="292929"/>
                  </a:solidFill>
                  <a:latin typeface="Trebuchet MS" pitchFamily="34" charset="0"/>
                </a:rPr>
                <a:t>3</a:t>
              </a:r>
            </a:p>
            <a:p>
              <a:pPr algn="ctr" eaLnBrk="0" hangingPunct="0"/>
              <a:r>
                <a:rPr lang="en-US" sz="1400">
                  <a:solidFill>
                    <a:srgbClr val="292929"/>
                  </a:solidFill>
                  <a:latin typeface="Trebuchet MS" pitchFamily="34" charset="0"/>
                </a:rPr>
                <a:t>4</a:t>
              </a:r>
            </a:p>
          </p:txBody>
        </p:sp>
        <p:sp>
          <p:nvSpPr>
            <p:cNvPr id="25612" name="Text Box 26"/>
            <p:cNvSpPr txBox="1">
              <a:spLocks noChangeArrowheads="1"/>
            </p:cNvSpPr>
            <p:nvPr/>
          </p:nvSpPr>
          <p:spPr bwMode="auto">
            <a:xfrm>
              <a:off x="3120" y="1078"/>
              <a:ext cx="1392" cy="288"/>
            </a:xfrm>
            <a:prstGeom prst="rect">
              <a:avLst/>
            </a:prstGeom>
            <a:gradFill rotWithShape="1">
              <a:gsLst>
                <a:gs pos="0">
                  <a:srgbClr val="CDEEB4"/>
                </a:gs>
                <a:gs pos="100000">
                  <a:srgbClr val="ADD15D"/>
                </a:gs>
              </a:gsLst>
              <a:lin ang="5400000" scaled="1"/>
            </a:gradFill>
            <a:ln w="19050" algn="ctr">
              <a:solidFill>
                <a:srgbClr val="82A337"/>
              </a:solidFill>
              <a:miter lim="800000"/>
              <a:headEnd/>
              <a:tailEnd/>
            </a:ln>
          </p:spPr>
          <p:txBody>
            <a:bodyPr lIns="0" tIns="0" rIns="0" bIns="0" anchor="ctr"/>
            <a:lstStyle/>
            <a:p>
              <a:pPr algn="ctr" eaLnBrk="0" hangingPunct="0"/>
              <a:r>
                <a:rPr lang="en-US" sz="1400">
                  <a:solidFill>
                    <a:srgbClr val="3D4A1E"/>
                  </a:solidFill>
                  <a:latin typeface="Trebuchet MS" pitchFamily="34" charset="0"/>
                </a:rPr>
                <a:t>Scenario for B</a:t>
              </a:r>
            </a:p>
          </p:txBody>
        </p:sp>
        <p:sp>
          <p:nvSpPr>
            <p:cNvPr id="25613" name="Text Box 47"/>
            <p:cNvSpPr txBox="1">
              <a:spLocks noChangeArrowheads="1"/>
            </p:cNvSpPr>
            <p:nvPr/>
          </p:nvSpPr>
          <p:spPr bwMode="auto">
            <a:xfrm>
              <a:off x="1872" y="1584"/>
              <a:ext cx="720" cy="192"/>
            </a:xfrm>
            <a:prstGeom prst="rect">
              <a:avLst/>
            </a:prstGeom>
            <a:noFill/>
            <a:ln w="9525">
              <a:noFill/>
              <a:miter lim="800000"/>
              <a:headEnd/>
              <a:tailEnd/>
            </a:ln>
          </p:spPr>
          <p:txBody>
            <a:bodyPr>
              <a:spAutoFit/>
            </a:bodyPr>
            <a:lstStyle/>
            <a:p>
              <a:pPr>
                <a:spcBef>
                  <a:spcPct val="50000"/>
                </a:spcBef>
              </a:pPr>
              <a:r>
                <a:rPr lang="en-US" sz="1400">
                  <a:latin typeface="Trebuchet MS" pitchFamily="34" charset="0"/>
                </a:rPr>
                <a:t>[Condition]</a:t>
              </a:r>
            </a:p>
          </p:txBody>
        </p:sp>
        <p:sp>
          <p:nvSpPr>
            <p:cNvPr id="25614" name="Text Box 48"/>
            <p:cNvSpPr txBox="1">
              <a:spLocks noChangeArrowheads="1"/>
            </p:cNvSpPr>
            <p:nvPr/>
          </p:nvSpPr>
          <p:spPr bwMode="auto">
            <a:xfrm>
              <a:off x="2748" y="1404"/>
              <a:ext cx="426" cy="192"/>
            </a:xfrm>
            <a:prstGeom prst="rect">
              <a:avLst/>
            </a:prstGeom>
            <a:noFill/>
            <a:ln w="9525">
              <a:noFill/>
              <a:miter lim="800000"/>
              <a:headEnd/>
              <a:tailEnd/>
            </a:ln>
          </p:spPr>
          <p:txBody>
            <a:bodyPr>
              <a:spAutoFit/>
            </a:bodyPr>
            <a:lstStyle/>
            <a:p>
              <a:pPr>
                <a:spcBef>
                  <a:spcPct val="50000"/>
                </a:spcBef>
              </a:pPr>
              <a:r>
                <a:rPr lang="en-US" sz="1400">
                  <a:latin typeface="Trebuchet MS" pitchFamily="34" charset="0"/>
                </a:rPr>
                <a:t>false</a:t>
              </a:r>
            </a:p>
          </p:txBody>
        </p:sp>
      </p:grpSp>
      <p:pic>
        <p:nvPicPr>
          <p:cNvPr id="25604" name="Picture 15"/>
          <p:cNvPicPr>
            <a:picLocks noChangeAspect="1" noChangeArrowheads="1"/>
          </p:cNvPicPr>
          <p:nvPr/>
        </p:nvPicPr>
        <p:blipFill>
          <a:blip r:embed="rId3"/>
          <a:srcRect/>
          <a:stretch>
            <a:fillRect/>
          </a:stretch>
        </p:blipFill>
        <p:spPr bwMode="auto">
          <a:xfrm>
            <a:off x="1828800" y="4572000"/>
            <a:ext cx="4714875" cy="933450"/>
          </a:xfrm>
          <a:prstGeom prst="rect">
            <a:avLst/>
          </a:prstGeom>
          <a:noFill/>
          <a:ln w="9525">
            <a:noFill/>
            <a:miter lim="800000"/>
            <a:headEnd/>
            <a:tailEnd/>
          </a:ln>
        </p:spPr>
      </p:pic>
    </p:spTree>
    <p:extLst>
      <p:ext uri="{BB962C8B-B14F-4D97-AF65-F5344CB8AC3E}">
        <p14:creationId xmlns:p14="http://schemas.microsoft.com/office/powerpoint/2010/main" val="16292073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lIns="90488" tIns="44450" rIns="90488" bIns="44450"/>
          <a:lstStyle/>
          <a:p>
            <a:r>
              <a:rPr lang="en-US" sz="1300" dirty="0"/>
              <a:t>5.3.1 : Use Case Diagrams </a:t>
            </a:r>
            <a:r>
              <a:rPr lang="en-US" sz="1200" dirty="0" smtClean="0"/>
              <a:t/>
            </a:r>
            <a:br>
              <a:rPr lang="en-US" sz="1200" dirty="0" smtClean="0"/>
            </a:br>
            <a:r>
              <a:rPr lang="en-US" dirty="0" smtClean="0"/>
              <a:t>Examples of Use Case Relationships</a:t>
            </a:r>
            <a:r>
              <a:rPr lang="en-US" sz="1200" dirty="0" smtClean="0"/>
              <a:t> </a:t>
            </a:r>
            <a:endParaRPr lang="en-US" dirty="0" smtClean="0"/>
          </a:p>
        </p:txBody>
      </p:sp>
      <p:sp>
        <p:nvSpPr>
          <p:cNvPr id="2" name="Content Placeholder 1"/>
          <p:cNvSpPr>
            <a:spLocks noGrp="1"/>
          </p:cNvSpPr>
          <p:nvPr>
            <p:ph idx="1"/>
          </p:nvPr>
        </p:nvSpPr>
        <p:spPr/>
        <p:txBody>
          <a:bodyPr/>
          <a:lstStyle/>
          <a:p>
            <a:r>
              <a:rPr lang="en-US" dirty="0"/>
              <a:t>Example 1:</a:t>
            </a:r>
          </a:p>
          <a:p>
            <a:endParaRPr lang="en-US" dirty="0"/>
          </a:p>
        </p:txBody>
      </p:sp>
      <p:pic>
        <p:nvPicPr>
          <p:cNvPr id="26627" name="Picture 55"/>
          <p:cNvPicPr>
            <a:picLocks noChangeAspect="1" noChangeArrowheads="1"/>
          </p:cNvPicPr>
          <p:nvPr/>
        </p:nvPicPr>
        <p:blipFill>
          <a:blip r:embed="rId3"/>
          <a:srcRect/>
          <a:stretch>
            <a:fillRect/>
          </a:stretch>
        </p:blipFill>
        <p:spPr bwMode="auto">
          <a:xfrm>
            <a:off x="1762125" y="2263775"/>
            <a:ext cx="5619750" cy="2324100"/>
          </a:xfrm>
          <a:prstGeom prst="rect">
            <a:avLst/>
          </a:prstGeom>
          <a:noFill/>
          <a:ln w="9525">
            <a:noFill/>
            <a:miter lim="800000"/>
            <a:headEnd/>
            <a:tailEnd/>
          </a:ln>
        </p:spPr>
      </p:pic>
      <p:sp>
        <p:nvSpPr>
          <p:cNvPr id="26628" name="AutoShape 5"/>
          <p:cNvSpPr>
            <a:spLocks noChangeAspect="1" noChangeArrowheads="1"/>
          </p:cNvSpPr>
          <p:nvPr/>
        </p:nvSpPr>
        <p:spPr bwMode="auto">
          <a:xfrm>
            <a:off x="1600200" y="2268538"/>
            <a:ext cx="5943600" cy="2320925"/>
          </a:xfrm>
          <a:prstGeom prst="rect">
            <a:avLst/>
          </a:prstGeom>
          <a:noFill/>
          <a:ln w="9525">
            <a:noFill/>
            <a:miter lim="800000"/>
            <a:headEnd/>
            <a:tailEnd/>
          </a:ln>
        </p:spPr>
        <p:txBody>
          <a:bodyPr/>
          <a:lstStyle/>
          <a:p>
            <a:endParaRPr lang="en-IN">
              <a:latin typeface="Candara" pitchFamily="34" charset="0"/>
            </a:endParaRPr>
          </a:p>
        </p:txBody>
      </p:sp>
      <p:sp>
        <p:nvSpPr>
          <p:cNvPr id="26629" name="AutoShape 30"/>
          <p:cNvSpPr>
            <a:spLocks noChangeAspect="1" noChangeArrowheads="1"/>
          </p:cNvSpPr>
          <p:nvPr/>
        </p:nvSpPr>
        <p:spPr bwMode="auto">
          <a:xfrm>
            <a:off x="1752600" y="3851275"/>
            <a:ext cx="5943600" cy="2320925"/>
          </a:xfrm>
          <a:prstGeom prst="rect">
            <a:avLst/>
          </a:prstGeom>
          <a:noFill/>
          <a:ln w="9525">
            <a:noFill/>
            <a:miter lim="800000"/>
            <a:headEnd/>
            <a:tailEnd/>
          </a:ln>
        </p:spPr>
        <p:txBody>
          <a:bodyPr/>
          <a:lstStyle/>
          <a:p>
            <a:endParaRPr lang="en-IN">
              <a:latin typeface="Candara" pitchFamily="34" charset="0"/>
            </a:endParaRPr>
          </a:p>
        </p:txBody>
      </p:sp>
    </p:spTree>
    <p:extLst>
      <p:ext uri="{BB962C8B-B14F-4D97-AF65-F5344CB8AC3E}">
        <p14:creationId xmlns:p14="http://schemas.microsoft.com/office/powerpoint/2010/main" val="18564077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pPr marL="347663" indent="-347663"/>
            <a:r>
              <a:rPr lang="en-US" dirty="0" smtClean="0"/>
              <a:t>OO is based on four basic principles, namely:</a:t>
            </a:r>
          </a:p>
          <a:p>
            <a:pPr lvl="1"/>
            <a:r>
              <a:rPr lang="en-US" b="1" dirty="0" smtClean="0"/>
              <a:t>Principle 1:</a:t>
            </a:r>
            <a:r>
              <a:rPr lang="en-US" dirty="0" smtClean="0"/>
              <a:t> Abstraction</a:t>
            </a:r>
          </a:p>
          <a:p>
            <a:pPr lvl="1"/>
            <a:r>
              <a:rPr lang="en-US" b="1" dirty="0" smtClean="0"/>
              <a:t>Principle 2</a:t>
            </a:r>
            <a:r>
              <a:rPr lang="en-US" dirty="0" smtClean="0"/>
              <a:t>: Encapsulation</a:t>
            </a:r>
          </a:p>
          <a:p>
            <a:pPr lvl="1"/>
            <a:r>
              <a:rPr lang="en-US" b="1" dirty="0" smtClean="0"/>
              <a:t>Principle 3</a:t>
            </a:r>
            <a:r>
              <a:rPr lang="en-US" dirty="0" smtClean="0"/>
              <a:t>: Modularity</a:t>
            </a:r>
          </a:p>
          <a:p>
            <a:pPr lvl="1"/>
            <a:r>
              <a:rPr lang="en-US" b="1" dirty="0" smtClean="0"/>
              <a:t>Principle 4:</a:t>
            </a:r>
            <a:r>
              <a:rPr lang="en-US" dirty="0" smtClean="0"/>
              <a:t> Hierarchy</a:t>
            </a:r>
          </a:p>
          <a:p>
            <a:endParaRPr lang="en-IN" dirty="0"/>
          </a:p>
        </p:txBody>
      </p:sp>
      <p:grpSp>
        <p:nvGrpSpPr>
          <p:cNvPr id="4" name="Group 5"/>
          <p:cNvGrpSpPr>
            <a:grpSpLocks/>
          </p:cNvGrpSpPr>
          <p:nvPr/>
        </p:nvGrpSpPr>
        <p:grpSpPr bwMode="auto">
          <a:xfrm>
            <a:off x="4876800" y="2085473"/>
            <a:ext cx="3581400" cy="3300412"/>
            <a:chOff x="1368" y="912"/>
            <a:chExt cx="4224" cy="2736"/>
          </a:xfrm>
        </p:grpSpPr>
        <p:sp>
          <p:nvSpPr>
            <p:cNvPr id="5" name="Rectangle 6"/>
            <p:cNvSpPr>
              <a:spLocks noChangeArrowheads="1"/>
            </p:cNvSpPr>
            <p:nvPr/>
          </p:nvSpPr>
          <p:spPr bwMode="auto">
            <a:xfrm>
              <a:off x="1368" y="912"/>
              <a:ext cx="4104" cy="768"/>
            </a:xfrm>
            <a:prstGeom prst="rect">
              <a:avLst/>
            </a:prstGeom>
            <a:noFill/>
            <a:ln w="12700">
              <a:solidFill>
                <a:srgbClr val="FF6600"/>
              </a:solidFill>
              <a:miter lim="800000"/>
              <a:headEnd type="none" w="sm" len="sm"/>
              <a:tailEnd type="none" w="lg" len="lg"/>
            </a:ln>
            <a:scene3d>
              <a:camera prst="legacyPerspectiveTop"/>
              <a:lightRig rig="legacyFlat1" dir="t"/>
            </a:scene3d>
            <a:sp3d extrusionH="887400" prstMaterial="legacyMatte">
              <a:bevelT w="13500" h="13500" prst="angle"/>
              <a:bevelB w="13500" h="13500" prst="angle"/>
              <a:extrusionClr>
                <a:srgbClr val="FF6600"/>
              </a:extrusionClr>
            </a:sp3d>
          </p:spPr>
          <p:txBody>
            <a:bodyPr wrap="none" anchor="ctr">
              <a:flatTx/>
            </a:bodyPr>
            <a:lstStyle/>
            <a:p>
              <a:pPr algn="ctr" eaLnBrk="0" hangingPunct="0"/>
              <a:r>
                <a:rPr lang="en-US" sz="2000" b="1">
                  <a:solidFill>
                    <a:schemeClr val="tx2"/>
                  </a:solidFill>
                  <a:cs typeface="Arial" pitchFamily="34" charset="0"/>
                </a:rPr>
                <a:t>Object Orientation</a:t>
              </a:r>
            </a:p>
          </p:txBody>
        </p:sp>
        <p:sp>
          <p:nvSpPr>
            <p:cNvPr id="6" name="Rectangle 7"/>
            <p:cNvSpPr>
              <a:spLocks noChangeArrowheads="1"/>
            </p:cNvSpPr>
            <p:nvPr/>
          </p:nvSpPr>
          <p:spPr bwMode="auto">
            <a:xfrm rot="-5400000">
              <a:off x="2112" y="2352"/>
              <a:ext cx="1704" cy="888"/>
            </a:xfrm>
            <a:prstGeom prst="rect">
              <a:avLst/>
            </a:prstGeom>
            <a:noFill/>
            <a:ln w="12700">
              <a:solidFill>
                <a:srgbClr val="FF6600"/>
              </a:solidFill>
              <a:miter lim="800000"/>
              <a:headEnd type="none" w="sm" len="sm"/>
              <a:tailEnd type="none" w="lg" len="lg"/>
            </a:ln>
            <a:scene3d>
              <a:camera prst="legacyPerspectiveTop"/>
              <a:lightRig rig="legacyFlat1" dir="t"/>
            </a:scene3d>
            <a:sp3d extrusionH="887400" prstMaterial="legacyMatte">
              <a:bevelT w="13500" h="13500" prst="angle"/>
              <a:bevelB w="13500" h="13500" prst="angle"/>
              <a:extrusionClr>
                <a:srgbClr val="FF6600"/>
              </a:extrusionClr>
            </a:sp3d>
          </p:spPr>
          <p:txBody>
            <a:bodyPr wrap="none" anchor="ctr">
              <a:flatTx/>
            </a:bodyPr>
            <a:lstStyle/>
            <a:p>
              <a:pPr algn="ctr" eaLnBrk="0" hangingPunct="0"/>
              <a:r>
                <a:rPr lang="en-US" sz="2400" b="1">
                  <a:solidFill>
                    <a:schemeClr val="tx2"/>
                  </a:solidFill>
                  <a:latin typeface="Arial Narrow" pitchFamily="34" charset="0"/>
                </a:rPr>
                <a:t>    </a:t>
              </a:r>
              <a:r>
                <a:rPr lang="en-US" sz="2000" b="1">
                  <a:solidFill>
                    <a:schemeClr val="tx2"/>
                  </a:solidFill>
                  <a:cs typeface="Arial" pitchFamily="34" charset="0"/>
                </a:rPr>
                <a:t>Encapsulation</a:t>
              </a:r>
            </a:p>
          </p:txBody>
        </p:sp>
        <p:sp>
          <p:nvSpPr>
            <p:cNvPr id="7" name="Rectangle 8"/>
            <p:cNvSpPr>
              <a:spLocks noChangeArrowheads="1"/>
            </p:cNvSpPr>
            <p:nvPr/>
          </p:nvSpPr>
          <p:spPr bwMode="auto">
            <a:xfrm rot="-5400000">
              <a:off x="960" y="2352"/>
              <a:ext cx="1704" cy="888"/>
            </a:xfrm>
            <a:prstGeom prst="rect">
              <a:avLst/>
            </a:prstGeom>
            <a:noFill/>
            <a:ln w="12700">
              <a:solidFill>
                <a:srgbClr val="FF6600"/>
              </a:solidFill>
              <a:miter lim="800000"/>
              <a:headEnd type="none" w="sm" len="sm"/>
              <a:tailEnd type="none" w="lg" len="lg"/>
            </a:ln>
            <a:scene3d>
              <a:camera prst="legacyPerspectiveTopRight"/>
              <a:lightRig rig="legacyFlat1" dir="t"/>
            </a:scene3d>
            <a:sp3d extrusionH="887400" prstMaterial="legacyMatte">
              <a:bevelT w="13500" h="13500" prst="angle"/>
              <a:bevelB w="13500" h="13500" prst="angle"/>
              <a:extrusionClr>
                <a:srgbClr val="FF6600"/>
              </a:extrusionClr>
            </a:sp3d>
          </p:spPr>
          <p:txBody>
            <a:bodyPr wrap="none" anchor="ctr">
              <a:flatTx/>
            </a:bodyPr>
            <a:lstStyle/>
            <a:p>
              <a:pPr algn="ctr" eaLnBrk="0" hangingPunct="0"/>
              <a:r>
                <a:rPr lang="en-US" sz="2800" b="1">
                  <a:solidFill>
                    <a:schemeClr val="tx2"/>
                  </a:solidFill>
                  <a:latin typeface="Arial Narrow" pitchFamily="34" charset="0"/>
                </a:rPr>
                <a:t> </a:t>
              </a:r>
              <a:r>
                <a:rPr lang="en-US" sz="2000" b="1">
                  <a:solidFill>
                    <a:schemeClr val="tx2"/>
                  </a:solidFill>
                  <a:cs typeface="Arial" pitchFamily="34" charset="0"/>
                </a:rPr>
                <a:t>Abstraction</a:t>
              </a:r>
            </a:p>
          </p:txBody>
        </p:sp>
        <p:sp>
          <p:nvSpPr>
            <p:cNvPr id="8" name="Rectangle 9"/>
            <p:cNvSpPr>
              <a:spLocks noChangeArrowheads="1"/>
            </p:cNvSpPr>
            <p:nvPr/>
          </p:nvSpPr>
          <p:spPr bwMode="auto">
            <a:xfrm rot="-5400000">
              <a:off x="4296" y="2352"/>
              <a:ext cx="1704" cy="888"/>
            </a:xfrm>
            <a:prstGeom prst="rect">
              <a:avLst/>
            </a:prstGeom>
            <a:noFill/>
            <a:ln w="12700">
              <a:solidFill>
                <a:srgbClr val="FF6600"/>
              </a:solidFill>
              <a:miter lim="800000"/>
              <a:headEnd type="none" w="sm" len="sm"/>
              <a:tailEnd type="none" w="lg" len="lg"/>
            </a:ln>
            <a:scene3d>
              <a:camera prst="legacyPerspectiveTopLeft"/>
              <a:lightRig rig="legacyFlat1" dir="t"/>
            </a:scene3d>
            <a:sp3d extrusionH="887400" prstMaterial="legacyMatte">
              <a:bevelT w="13500" h="13500" prst="angle"/>
              <a:bevelB w="13500" h="13500" prst="angle"/>
              <a:extrusionClr>
                <a:srgbClr val="FF6600"/>
              </a:extrusionClr>
            </a:sp3d>
          </p:spPr>
          <p:txBody>
            <a:bodyPr wrap="none" anchor="ctr">
              <a:flatTx/>
            </a:bodyPr>
            <a:lstStyle/>
            <a:p>
              <a:pPr algn="ctr" eaLnBrk="0" hangingPunct="0"/>
              <a:r>
                <a:rPr lang="en-US" sz="2000" b="1">
                  <a:solidFill>
                    <a:schemeClr val="tx2"/>
                  </a:solidFill>
                  <a:cs typeface="Arial" pitchFamily="34" charset="0"/>
                </a:rPr>
                <a:t>Hierarchy</a:t>
              </a:r>
            </a:p>
          </p:txBody>
        </p:sp>
        <p:sp>
          <p:nvSpPr>
            <p:cNvPr id="9" name="Rectangle 10"/>
            <p:cNvSpPr>
              <a:spLocks noChangeArrowheads="1"/>
            </p:cNvSpPr>
            <p:nvPr/>
          </p:nvSpPr>
          <p:spPr bwMode="auto">
            <a:xfrm rot="-5400000">
              <a:off x="3216" y="2352"/>
              <a:ext cx="1704" cy="888"/>
            </a:xfrm>
            <a:prstGeom prst="rect">
              <a:avLst/>
            </a:prstGeom>
            <a:noFill/>
            <a:ln w="12700">
              <a:solidFill>
                <a:srgbClr val="FF6600"/>
              </a:solidFill>
              <a:miter lim="800000"/>
              <a:headEnd type="none" w="sm" len="sm"/>
              <a:tailEnd type="none" w="lg" len="lg"/>
            </a:ln>
            <a:scene3d>
              <a:camera prst="legacyPerspectiveTop"/>
              <a:lightRig rig="legacyFlat1" dir="t"/>
            </a:scene3d>
            <a:sp3d extrusionH="887400" prstMaterial="legacyMatte">
              <a:bevelT w="13500" h="13500" prst="angle"/>
              <a:bevelB w="13500" h="13500" prst="angle"/>
              <a:extrusionClr>
                <a:srgbClr val="FF6600"/>
              </a:extrusionClr>
            </a:sp3d>
          </p:spPr>
          <p:txBody>
            <a:bodyPr wrap="none" anchor="ctr">
              <a:flatTx/>
            </a:bodyPr>
            <a:lstStyle/>
            <a:p>
              <a:pPr algn="ctr" eaLnBrk="0" hangingPunct="0"/>
              <a:r>
                <a:rPr lang="en-US" sz="2000" b="1">
                  <a:solidFill>
                    <a:schemeClr val="tx2"/>
                  </a:solidFill>
                  <a:cs typeface="Arial" pitchFamily="34" charset="0"/>
                </a:rPr>
                <a:t>Modularity</a:t>
              </a: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9"/>
          <p:cNvSpPr>
            <a:spLocks noGrp="1" noChangeArrowheads="1"/>
          </p:cNvSpPr>
          <p:nvPr>
            <p:ph type="title"/>
          </p:nvPr>
        </p:nvSpPr>
        <p:spPr/>
        <p:txBody>
          <a:bodyPr lIns="90488" tIns="44450" rIns="90488" bIns="44450"/>
          <a:lstStyle/>
          <a:p>
            <a:r>
              <a:rPr lang="en-US" sz="1300" dirty="0"/>
              <a:t>5.3.1 : Use Case Diagrams </a:t>
            </a:r>
            <a:r>
              <a:rPr lang="en-US" sz="1200" dirty="0" smtClean="0"/>
              <a:t/>
            </a:r>
            <a:br>
              <a:rPr lang="en-US" sz="1200" dirty="0" smtClean="0"/>
            </a:br>
            <a:r>
              <a:rPr lang="en-US" dirty="0" smtClean="0"/>
              <a:t>Examples of Use Case Relationships (</a:t>
            </a:r>
            <a:r>
              <a:rPr lang="en-US" dirty="0" err="1" smtClean="0"/>
              <a:t>Contd</a:t>
            </a:r>
            <a:r>
              <a:rPr lang="en-US" dirty="0" smtClean="0"/>
              <a:t>…)</a:t>
            </a:r>
          </a:p>
        </p:txBody>
      </p:sp>
      <p:sp>
        <p:nvSpPr>
          <p:cNvPr id="27651" name="Rectangle 11"/>
          <p:cNvSpPr>
            <a:spLocks noGrp="1" noChangeArrowheads="1"/>
          </p:cNvSpPr>
          <p:nvPr>
            <p:ph idx="1"/>
          </p:nvPr>
        </p:nvSpPr>
        <p:spPr/>
        <p:txBody>
          <a:bodyPr lIns="90488" tIns="44450" rIns="90488" bIns="44450"/>
          <a:lstStyle/>
          <a:p>
            <a:pPr marL="347663" indent="-347663" eaLnBrk="1" hangingPunct="1">
              <a:buFont typeface="Wingdings" pitchFamily="2" charset="2"/>
              <a:buNone/>
            </a:pPr>
            <a:r>
              <a:rPr lang="en-US" smtClean="0"/>
              <a:t>Example 2:</a:t>
            </a:r>
          </a:p>
        </p:txBody>
      </p:sp>
      <p:pic>
        <p:nvPicPr>
          <p:cNvPr id="27652" name="Picture 12"/>
          <p:cNvPicPr>
            <a:picLocks noChangeAspect="1" noChangeArrowheads="1"/>
          </p:cNvPicPr>
          <p:nvPr/>
        </p:nvPicPr>
        <p:blipFill>
          <a:blip r:embed="rId3"/>
          <a:srcRect/>
          <a:stretch>
            <a:fillRect/>
          </a:stretch>
        </p:blipFill>
        <p:spPr bwMode="auto">
          <a:xfrm>
            <a:off x="1905000" y="1905000"/>
            <a:ext cx="5426075" cy="4378325"/>
          </a:xfrm>
          <a:prstGeom prst="rect">
            <a:avLst/>
          </a:prstGeom>
          <a:noFill/>
          <a:ln w="28575">
            <a:noFill/>
            <a:miter lim="800000"/>
            <a:headEnd/>
            <a:tailEnd/>
          </a:ln>
        </p:spPr>
      </p:pic>
    </p:spTree>
    <p:extLst>
      <p:ext uri="{BB962C8B-B14F-4D97-AF65-F5344CB8AC3E}">
        <p14:creationId xmlns:p14="http://schemas.microsoft.com/office/powerpoint/2010/main" val="38065787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lIns="90488" tIns="44450" rIns="90488" bIns="44450"/>
          <a:lstStyle/>
          <a:p>
            <a:r>
              <a:rPr lang="en-US" sz="1300" dirty="0" smtClean="0"/>
              <a:t>5.3.2 </a:t>
            </a:r>
            <a:r>
              <a:rPr lang="en-US" sz="1300" dirty="0"/>
              <a:t>: </a:t>
            </a:r>
            <a:r>
              <a:rPr lang="en-US" sz="1300" dirty="0" smtClean="0"/>
              <a:t>Sequence Diagrams </a:t>
            </a:r>
            <a:r>
              <a:rPr lang="en-US" sz="1200" dirty="0" smtClean="0"/>
              <a:t/>
            </a:r>
            <a:br>
              <a:rPr lang="en-US" sz="1200" dirty="0" smtClean="0"/>
            </a:br>
            <a:r>
              <a:rPr lang="en-US" dirty="0" smtClean="0"/>
              <a:t>Features</a:t>
            </a:r>
          </a:p>
        </p:txBody>
      </p:sp>
      <p:sp>
        <p:nvSpPr>
          <p:cNvPr id="36867" name="Rectangle 3"/>
          <p:cNvSpPr>
            <a:spLocks noGrp="1" noChangeArrowheads="1"/>
          </p:cNvSpPr>
          <p:nvPr>
            <p:ph idx="1"/>
          </p:nvPr>
        </p:nvSpPr>
        <p:spPr/>
        <p:txBody>
          <a:bodyPr lIns="90488" tIns="44450" rIns="90488" bIns="44450"/>
          <a:lstStyle/>
          <a:p>
            <a:pPr marL="347663" indent="-347663" eaLnBrk="1" hangingPunct="1"/>
            <a:r>
              <a:rPr lang="en-US" smtClean="0"/>
              <a:t>Sequence Diagram:</a:t>
            </a:r>
          </a:p>
          <a:p>
            <a:pPr marL="695325" lvl="1" indent="-284163" eaLnBrk="1" hangingPunct="1"/>
            <a:r>
              <a:rPr lang="en-US" smtClean="0"/>
              <a:t>A Sequence diagram describes interactions among classes in terms of an “exchange of messages over time”. </a:t>
            </a:r>
          </a:p>
          <a:p>
            <a:pPr marL="695325" lvl="1" indent="-284163" eaLnBrk="1" hangingPunct="1"/>
            <a:endParaRPr lang="en-US" smtClean="0"/>
          </a:p>
          <a:p>
            <a:pPr marL="695325" lvl="1" indent="-284163" eaLnBrk="1" hangingPunct="1"/>
            <a:r>
              <a:rPr lang="en-US" smtClean="0"/>
              <a:t>Some of the facts related to Sequence Diagrams are:</a:t>
            </a:r>
          </a:p>
          <a:p>
            <a:pPr marL="1379538" lvl="3" indent="-285750" eaLnBrk="1" hangingPunct="1">
              <a:buFontTx/>
              <a:buChar char="•"/>
            </a:pPr>
            <a:r>
              <a:rPr lang="en-US" sz="1600" smtClean="0"/>
              <a:t>Sequence Diagrams are used to depict the time sequence of messages exchanged between objects.</a:t>
            </a:r>
          </a:p>
          <a:p>
            <a:pPr marL="1379538" lvl="3" indent="-285750" eaLnBrk="1" hangingPunct="1">
              <a:buFontTx/>
              <a:buChar char="•"/>
            </a:pPr>
            <a:r>
              <a:rPr lang="en-US" sz="1600" smtClean="0"/>
              <a:t>Messages can correspond to operation on class or a event trigger.</a:t>
            </a:r>
          </a:p>
        </p:txBody>
      </p:sp>
    </p:spTree>
    <p:extLst>
      <p:ext uri="{BB962C8B-B14F-4D97-AF65-F5344CB8AC3E}">
        <p14:creationId xmlns:p14="http://schemas.microsoft.com/office/powerpoint/2010/main" val="31574058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lIns="90488" tIns="44450" rIns="90488" bIns="44450"/>
          <a:lstStyle/>
          <a:p>
            <a:r>
              <a:rPr lang="en-US" sz="1300" dirty="0"/>
              <a:t>5.3.2 : </a:t>
            </a:r>
            <a:r>
              <a:rPr lang="en-US" sz="1300" dirty="0" smtClean="0"/>
              <a:t>Sequence Diagrams </a:t>
            </a:r>
            <a:r>
              <a:rPr lang="en-US" sz="1200" dirty="0" smtClean="0"/>
              <a:t/>
            </a:r>
            <a:br>
              <a:rPr lang="en-US" sz="1200" dirty="0" smtClean="0"/>
            </a:br>
            <a:r>
              <a:rPr lang="en-US" dirty="0" smtClean="0"/>
              <a:t>Notations</a:t>
            </a:r>
          </a:p>
        </p:txBody>
      </p:sp>
      <p:sp>
        <p:nvSpPr>
          <p:cNvPr id="37891" name="Rectangle 3"/>
          <p:cNvSpPr>
            <a:spLocks noGrp="1" noChangeArrowheads="1"/>
          </p:cNvSpPr>
          <p:nvPr>
            <p:ph idx="1"/>
          </p:nvPr>
        </p:nvSpPr>
        <p:spPr/>
        <p:txBody>
          <a:bodyPr lIns="90488" tIns="44450" rIns="90488" bIns="44450"/>
          <a:lstStyle/>
          <a:p>
            <a:pPr marL="347663" indent="-347663" eaLnBrk="1" hangingPunct="1"/>
            <a:r>
              <a:rPr lang="en-US" smtClean="0"/>
              <a:t>Notations of a Sequence Diagram include:</a:t>
            </a:r>
          </a:p>
          <a:p>
            <a:pPr lvl="1" eaLnBrk="1" hangingPunct="1"/>
            <a:r>
              <a:rPr lang="en-US" b="1" smtClean="0"/>
              <a:t>LifeLine</a:t>
            </a:r>
            <a:r>
              <a:rPr lang="en-US" smtClean="0"/>
              <a:t>: It is a vertical dashed line that represents the “lifetime” of an object.</a:t>
            </a:r>
          </a:p>
          <a:p>
            <a:pPr lvl="1" eaLnBrk="1" hangingPunct="1"/>
            <a:r>
              <a:rPr lang="en-US" b="1" smtClean="0"/>
              <a:t>Arrows</a:t>
            </a:r>
            <a:r>
              <a:rPr lang="en-US" smtClean="0"/>
              <a:t>: They indicate flow of messages between objects.</a:t>
            </a:r>
          </a:p>
          <a:p>
            <a:pPr lvl="1" eaLnBrk="1" hangingPunct="1"/>
            <a:r>
              <a:rPr lang="en-US" b="1" smtClean="0"/>
              <a:t>Activation</a:t>
            </a:r>
            <a:r>
              <a:rPr lang="en-US" smtClean="0"/>
              <a:t>: It is a thin rectangle showing period of time, during which an object is performing an action.</a:t>
            </a:r>
          </a:p>
        </p:txBody>
      </p:sp>
    </p:spTree>
    <p:extLst>
      <p:ext uri="{BB962C8B-B14F-4D97-AF65-F5344CB8AC3E}">
        <p14:creationId xmlns:p14="http://schemas.microsoft.com/office/powerpoint/2010/main" val="21126050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lIns="90488" tIns="44450" rIns="90488" bIns="44450"/>
          <a:lstStyle/>
          <a:p>
            <a:r>
              <a:rPr lang="en-US" sz="1300" dirty="0"/>
              <a:t>5.3.2 : Sequence Diagrams </a:t>
            </a:r>
            <a:r>
              <a:rPr lang="en-US" sz="1200" dirty="0" smtClean="0"/>
              <a:t/>
            </a:r>
            <a:br>
              <a:rPr lang="en-US" sz="1200" dirty="0" smtClean="0"/>
            </a:br>
            <a:r>
              <a:rPr lang="en-US" dirty="0" smtClean="0"/>
              <a:t>Notations (</a:t>
            </a:r>
            <a:r>
              <a:rPr lang="en-US" dirty="0" err="1" smtClean="0"/>
              <a:t>Contd</a:t>
            </a:r>
            <a:r>
              <a:rPr lang="en-US" dirty="0" smtClean="0"/>
              <a:t>…)</a:t>
            </a:r>
          </a:p>
        </p:txBody>
      </p:sp>
      <p:grpSp>
        <p:nvGrpSpPr>
          <p:cNvPr id="38915" name="Group 22"/>
          <p:cNvGrpSpPr>
            <a:grpSpLocks/>
          </p:cNvGrpSpPr>
          <p:nvPr/>
        </p:nvGrpSpPr>
        <p:grpSpPr bwMode="auto">
          <a:xfrm>
            <a:off x="609600" y="1524000"/>
            <a:ext cx="7848600" cy="4435475"/>
            <a:chOff x="288" y="791"/>
            <a:chExt cx="4944" cy="2794"/>
          </a:xfrm>
        </p:grpSpPr>
        <p:pic>
          <p:nvPicPr>
            <p:cNvPr id="38916" name="Picture 23"/>
            <p:cNvPicPr>
              <a:picLocks noChangeAspect="1" noChangeArrowheads="1"/>
            </p:cNvPicPr>
            <p:nvPr/>
          </p:nvPicPr>
          <p:blipFill>
            <a:blip r:embed="rId3"/>
            <a:srcRect/>
            <a:stretch>
              <a:fillRect/>
            </a:stretch>
          </p:blipFill>
          <p:spPr bwMode="auto">
            <a:xfrm>
              <a:off x="288" y="1020"/>
              <a:ext cx="4944" cy="2565"/>
            </a:xfrm>
            <a:prstGeom prst="rect">
              <a:avLst/>
            </a:prstGeom>
            <a:noFill/>
            <a:ln w="9525">
              <a:noFill/>
              <a:miter lim="800000"/>
              <a:headEnd/>
              <a:tailEnd/>
            </a:ln>
          </p:spPr>
        </p:pic>
        <p:sp>
          <p:nvSpPr>
            <p:cNvPr id="38917" name="Text Box 24"/>
            <p:cNvSpPr txBox="1">
              <a:spLocks noChangeArrowheads="1"/>
            </p:cNvSpPr>
            <p:nvPr/>
          </p:nvSpPr>
          <p:spPr bwMode="auto">
            <a:xfrm>
              <a:off x="3072" y="3168"/>
              <a:ext cx="715" cy="233"/>
            </a:xfrm>
            <a:prstGeom prst="rect">
              <a:avLst/>
            </a:prstGeom>
            <a:noFill/>
            <a:ln w="28575">
              <a:noFill/>
              <a:miter lim="800000"/>
              <a:headEnd/>
              <a:tailEnd/>
            </a:ln>
          </p:spPr>
          <p:txBody>
            <a:bodyPr wrap="none">
              <a:spAutoFit/>
            </a:bodyPr>
            <a:lstStyle/>
            <a:p>
              <a:r>
                <a:rPr lang="en-US" b="1">
                  <a:solidFill>
                    <a:schemeClr val="tx2"/>
                  </a:solidFill>
                  <a:latin typeface="Trebuchet MS" pitchFamily="34" charset="0"/>
                </a:rPr>
                <a:t>Life Line</a:t>
              </a:r>
            </a:p>
          </p:txBody>
        </p:sp>
        <p:sp>
          <p:nvSpPr>
            <p:cNvPr id="38918" name="Text Box 25"/>
            <p:cNvSpPr txBox="1">
              <a:spLocks noChangeArrowheads="1"/>
            </p:cNvSpPr>
            <p:nvPr/>
          </p:nvSpPr>
          <p:spPr bwMode="auto">
            <a:xfrm>
              <a:off x="1008" y="2016"/>
              <a:ext cx="1264" cy="231"/>
            </a:xfrm>
            <a:prstGeom prst="rect">
              <a:avLst/>
            </a:prstGeom>
            <a:noFill/>
            <a:ln w="28575">
              <a:noFill/>
              <a:miter lim="800000"/>
              <a:headEnd/>
              <a:tailEnd/>
            </a:ln>
          </p:spPr>
          <p:txBody>
            <a:bodyPr wrap="none">
              <a:spAutoFit/>
            </a:bodyPr>
            <a:lstStyle/>
            <a:p>
              <a:r>
                <a:rPr lang="en-US" b="1">
                  <a:solidFill>
                    <a:schemeClr val="tx2"/>
                  </a:solidFill>
                  <a:latin typeface="Trebuchet MS" pitchFamily="34" charset="0"/>
                </a:rPr>
                <a:t>Flow of Messages</a:t>
              </a:r>
            </a:p>
          </p:txBody>
        </p:sp>
        <p:sp>
          <p:nvSpPr>
            <p:cNvPr id="38919" name="Text Box 26"/>
            <p:cNvSpPr txBox="1">
              <a:spLocks noChangeArrowheads="1"/>
            </p:cNvSpPr>
            <p:nvPr/>
          </p:nvSpPr>
          <p:spPr bwMode="auto">
            <a:xfrm>
              <a:off x="2246" y="791"/>
              <a:ext cx="630" cy="231"/>
            </a:xfrm>
            <a:prstGeom prst="rect">
              <a:avLst/>
            </a:prstGeom>
            <a:noFill/>
            <a:ln w="28575">
              <a:noFill/>
              <a:miter lim="800000"/>
              <a:headEnd/>
              <a:tailEnd/>
            </a:ln>
          </p:spPr>
          <p:txBody>
            <a:bodyPr wrap="none">
              <a:spAutoFit/>
            </a:bodyPr>
            <a:lstStyle/>
            <a:p>
              <a:r>
                <a:rPr lang="en-US" b="1">
                  <a:solidFill>
                    <a:schemeClr val="tx2"/>
                  </a:solidFill>
                  <a:latin typeface="Trebuchet MS" pitchFamily="34" charset="0"/>
                </a:rPr>
                <a:t>Objects</a:t>
              </a:r>
            </a:p>
          </p:txBody>
        </p:sp>
        <p:sp>
          <p:nvSpPr>
            <p:cNvPr id="38920" name="Line 27"/>
            <p:cNvSpPr>
              <a:spLocks noChangeShapeType="1"/>
            </p:cNvSpPr>
            <p:nvPr/>
          </p:nvSpPr>
          <p:spPr bwMode="auto">
            <a:xfrm flipH="1">
              <a:off x="1200" y="912"/>
              <a:ext cx="1056" cy="144"/>
            </a:xfrm>
            <a:prstGeom prst="line">
              <a:avLst/>
            </a:prstGeom>
            <a:noFill/>
            <a:ln w="28575">
              <a:solidFill>
                <a:schemeClr val="tx2"/>
              </a:solidFill>
              <a:round/>
              <a:headEnd/>
              <a:tailEnd type="triangle" w="med" len="med"/>
            </a:ln>
          </p:spPr>
          <p:txBody>
            <a:bodyPr>
              <a:spAutoFit/>
            </a:bodyPr>
            <a:lstStyle/>
            <a:p>
              <a:endParaRPr lang="en-IN"/>
            </a:p>
          </p:txBody>
        </p:sp>
        <p:sp>
          <p:nvSpPr>
            <p:cNvPr id="38921" name="Line 28"/>
            <p:cNvSpPr>
              <a:spLocks noChangeShapeType="1"/>
            </p:cNvSpPr>
            <p:nvPr/>
          </p:nvSpPr>
          <p:spPr bwMode="auto">
            <a:xfrm>
              <a:off x="3024" y="912"/>
              <a:ext cx="1104" cy="144"/>
            </a:xfrm>
            <a:prstGeom prst="line">
              <a:avLst/>
            </a:prstGeom>
            <a:noFill/>
            <a:ln w="28575">
              <a:solidFill>
                <a:schemeClr val="tx2"/>
              </a:solidFill>
              <a:round/>
              <a:headEnd/>
              <a:tailEnd type="triangle" w="med" len="med"/>
            </a:ln>
          </p:spPr>
          <p:txBody>
            <a:bodyPr>
              <a:spAutoFit/>
            </a:bodyPr>
            <a:lstStyle/>
            <a:p>
              <a:endParaRPr lang="en-IN"/>
            </a:p>
          </p:txBody>
        </p:sp>
        <p:sp>
          <p:nvSpPr>
            <p:cNvPr id="38922" name="Line 29"/>
            <p:cNvSpPr>
              <a:spLocks noChangeShapeType="1"/>
            </p:cNvSpPr>
            <p:nvPr/>
          </p:nvSpPr>
          <p:spPr bwMode="auto">
            <a:xfrm>
              <a:off x="2640" y="960"/>
              <a:ext cx="0" cy="96"/>
            </a:xfrm>
            <a:prstGeom prst="line">
              <a:avLst/>
            </a:prstGeom>
            <a:noFill/>
            <a:ln w="28575">
              <a:solidFill>
                <a:srgbClr val="BA3030"/>
              </a:solidFill>
              <a:round/>
              <a:headEnd/>
              <a:tailEnd type="triangle" w="med" len="med"/>
            </a:ln>
          </p:spPr>
          <p:txBody>
            <a:bodyPr>
              <a:spAutoFit/>
            </a:bodyPr>
            <a:lstStyle/>
            <a:p>
              <a:endParaRPr lang="en-IN"/>
            </a:p>
          </p:txBody>
        </p:sp>
        <p:sp>
          <p:nvSpPr>
            <p:cNvPr id="38923" name="Line 30"/>
            <p:cNvSpPr>
              <a:spLocks noChangeShapeType="1"/>
            </p:cNvSpPr>
            <p:nvPr/>
          </p:nvSpPr>
          <p:spPr bwMode="auto">
            <a:xfrm flipH="1">
              <a:off x="2592" y="3264"/>
              <a:ext cx="528" cy="0"/>
            </a:xfrm>
            <a:prstGeom prst="line">
              <a:avLst/>
            </a:prstGeom>
            <a:noFill/>
            <a:ln w="28575">
              <a:solidFill>
                <a:schemeClr val="tx2"/>
              </a:solidFill>
              <a:round/>
              <a:headEnd/>
              <a:tailEnd type="triangle" w="med" len="med"/>
            </a:ln>
          </p:spPr>
          <p:txBody>
            <a:bodyPr>
              <a:spAutoFit/>
            </a:bodyPr>
            <a:lstStyle/>
            <a:p>
              <a:endParaRPr lang="en-IN"/>
            </a:p>
          </p:txBody>
        </p:sp>
        <p:sp>
          <p:nvSpPr>
            <p:cNvPr id="38924" name="Line 31"/>
            <p:cNvSpPr>
              <a:spLocks noChangeShapeType="1"/>
            </p:cNvSpPr>
            <p:nvPr/>
          </p:nvSpPr>
          <p:spPr bwMode="auto">
            <a:xfrm>
              <a:off x="3744" y="3264"/>
              <a:ext cx="672" cy="0"/>
            </a:xfrm>
            <a:prstGeom prst="line">
              <a:avLst/>
            </a:prstGeom>
            <a:noFill/>
            <a:ln w="28575">
              <a:solidFill>
                <a:schemeClr val="tx2"/>
              </a:solidFill>
              <a:round/>
              <a:headEnd/>
              <a:tailEnd type="triangle" w="med" len="med"/>
            </a:ln>
          </p:spPr>
          <p:txBody>
            <a:bodyPr>
              <a:spAutoFit/>
            </a:bodyPr>
            <a:lstStyle/>
            <a:p>
              <a:endParaRPr lang="en-IN"/>
            </a:p>
          </p:txBody>
        </p:sp>
        <p:sp>
          <p:nvSpPr>
            <p:cNvPr id="38925" name="Line 32"/>
            <p:cNvSpPr>
              <a:spLocks noChangeShapeType="1"/>
            </p:cNvSpPr>
            <p:nvPr/>
          </p:nvSpPr>
          <p:spPr bwMode="auto">
            <a:xfrm>
              <a:off x="1776" y="2208"/>
              <a:ext cx="912" cy="336"/>
            </a:xfrm>
            <a:prstGeom prst="line">
              <a:avLst/>
            </a:prstGeom>
            <a:noFill/>
            <a:ln w="28575">
              <a:solidFill>
                <a:schemeClr val="tx2"/>
              </a:solidFill>
              <a:round/>
              <a:headEnd/>
              <a:tailEnd type="triangle" w="med" len="med"/>
            </a:ln>
          </p:spPr>
          <p:txBody>
            <a:bodyPr>
              <a:spAutoFit/>
            </a:bodyPr>
            <a:lstStyle/>
            <a:p>
              <a:endParaRPr lang="en-IN"/>
            </a:p>
          </p:txBody>
        </p:sp>
        <p:sp>
          <p:nvSpPr>
            <p:cNvPr id="38926" name="Line 33"/>
            <p:cNvSpPr>
              <a:spLocks noChangeShapeType="1"/>
            </p:cNvSpPr>
            <p:nvPr/>
          </p:nvSpPr>
          <p:spPr bwMode="auto">
            <a:xfrm flipV="1">
              <a:off x="1344" y="1584"/>
              <a:ext cx="0" cy="432"/>
            </a:xfrm>
            <a:prstGeom prst="line">
              <a:avLst/>
            </a:prstGeom>
            <a:noFill/>
            <a:ln w="28575">
              <a:solidFill>
                <a:schemeClr val="tx2"/>
              </a:solidFill>
              <a:round/>
              <a:headEnd/>
              <a:tailEnd type="triangle" w="med" len="med"/>
            </a:ln>
          </p:spPr>
          <p:txBody>
            <a:bodyPr>
              <a:spAutoFit/>
            </a:bodyPr>
            <a:lstStyle/>
            <a:p>
              <a:endParaRPr lang="en-IN"/>
            </a:p>
          </p:txBody>
        </p:sp>
        <p:sp>
          <p:nvSpPr>
            <p:cNvPr id="38927" name="Text Box 34"/>
            <p:cNvSpPr txBox="1">
              <a:spLocks noChangeArrowheads="1"/>
            </p:cNvSpPr>
            <p:nvPr/>
          </p:nvSpPr>
          <p:spPr bwMode="auto">
            <a:xfrm>
              <a:off x="2976" y="1632"/>
              <a:ext cx="800" cy="231"/>
            </a:xfrm>
            <a:prstGeom prst="rect">
              <a:avLst/>
            </a:prstGeom>
            <a:noFill/>
            <a:ln w="28575">
              <a:noFill/>
              <a:miter lim="800000"/>
              <a:headEnd/>
              <a:tailEnd/>
            </a:ln>
          </p:spPr>
          <p:txBody>
            <a:bodyPr wrap="none">
              <a:spAutoFit/>
            </a:bodyPr>
            <a:lstStyle/>
            <a:p>
              <a:r>
                <a:rPr lang="en-US" b="1">
                  <a:solidFill>
                    <a:schemeClr val="tx2"/>
                  </a:solidFill>
                  <a:latin typeface="Trebuchet MS" pitchFamily="34" charset="0"/>
                </a:rPr>
                <a:t>Activation</a:t>
              </a:r>
            </a:p>
          </p:txBody>
        </p:sp>
        <p:sp>
          <p:nvSpPr>
            <p:cNvPr id="38928" name="Line 35"/>
            <p:cNvSpPr>
              <a:spLocks noChangeShapeType="1"/>
            </p:cNvSpPr>
            <p:nvPr/>
          </p:nvSpPr>
          <p:spPr bwMode="auto">
            <a:xfrm flipH="1">
              <a:off x="2592" y="1776"/>
              <a:ext cx="384" cy="0"/>
            </a:xfrm>
            <a:prstGeom prst="line">
              <a:avLst/>
            </a:prstGeom>
            <a:noFill/>
            <a:ln w="28575">
              <a:solidFill>
                <a:schemeClr val="tx2"/>
              </a:solidFill>
              <a:round/>
              <a:headEnd/>
              <a:tailEnd type="triangle" w="med" len="med"/>
            </a:ln>
          </p:spPr>
          <p:txBody>
            <a:bodyPr>
              <a:spAutoFit/>
            </a:bodyPr>
            <a:lstStyle/>
            <a:p>
              <a:endParaRPr lang="en-IN"/>
            </a:p>
          </p:txBody>
        </p:sp>
        <p:sp>
          <p:nvSpPr>
            <p:cNvPr id="38929" name="Line 36"/>
            <p:cNvSpPr>
              <a:spLocks noChangeShapeType="1"/>
            </p:cNvSpPr>
            <p:nvPr/>
          </p:nvSpPr>
          <p:spPr bwMode="auto">
            <a:xfrm>
              <a:off x="3600" y="1920"/>
              <a:ext cx="864" cy="864"/>
            </a:xfrm>
            <a:prstGeom prst="line">
              <a:avLst/>
            </a:prstGeom>
            <a:noFill/>
            <a:ln w="28575">
              <a:solidFill>
                <a:schemeClr val="tx2"/>
              </a:solidFill>
              <a:round/>
              <a:headEnd/>
              <a:tailEnd type="triangle" w="med" len="med"/>
            </a:ln>
          </p:spPr>
          <p:txBody>
            <a:bodyPr>
              <a:spAutoFit/>
            </a:bodyPr>
            <a:lstStyle/>
            <a:p>
              <a:endParaRPr lang="en-IN"/>
            </a:p>
          </p:txBody>
        </p:sp>
      </p:grpSp>
    </p:spTree>
    <p:extLst>
      <p:ext uri="{BB962C8B-B14F-4D97-AF65-F5344CB8AC3E}">
        <p14:creationId xmlns:p14="http://schemas.microsoft.com/office/powerpoint/2010/main" val="17858240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
          <p:cNvSpPr>
            <a:spLocks noGrp="1" noChangeArrowheads="1"/>
          </p:cNvSpPr>
          <p:nvPr>
            <p:ph type="title"/>
          </p:nvPr>
        </p:nvSpPr>
        <p:spPr/>
        <p:txBody>
          <a:bodyPr lIns="90488" tIns="44450" rIns="90488" bIns="44450"/>
          <a:lstStyle/>
          <a:p>
            <a:r>
              <a:rPr lang="en-US" sz="1300" dirty="0"/>
              <a:t>5.3.2 : Sequence Diagrams </a:t>
            </a:r>
            <a:r>
              <a:rPr lang="en-US" sz="1200" dirty="0" smtClean="0"/>
              <a:t/>
            </a:r>
            <a:br>
              <a:rPr lang="en-US" sz="1200" dirty="0" smtClean="0"/>
            </a:br>
            <a:r>
              <a:rPr lang="en-US" dirty="0" smtClean="0"/>
              <a:t>Direction of Arrows</a:t>
            </a:r>
          </a:p>
        </p:txBody>
      </p:sp>
      <p:sp>
        <p:nvSpPr>
          <p:cNvPr id="39939" name="Rectangle 3"/>
          <p:cNvSpPr>
            <a:spLocks noGrp="1" noChangeArrowheads="1"/>
          </p:cNvSpPr>
          <p:nvPr>
            <p:ph idx="1"/>
          </p:nvPr>
        </p:nvSpPr>
        <p:spPr/>
        <p:txBody>
          <a:bodyPr lIns="90488" tIns="44450" rIns="90488" bIns="44450"/>
          <a:lstStyle/>
          <a:p>
            <a:pPr marL="347663" indent="-347663" eaLnBrk="1" hangingPunct="1"/>
            <a:r>
              <a:rPr lang="en-US" smtClean="0"/>
              <a:t>Direction of Arrows:</a:t>
            </a:r>
          </a:p>
          <a:p>
            <a:pPr marL="685800" lvl="1" indent="-228600" eaLnBrk="1" hangingPunct="1"/>
            <a:r>
              <a:rPr lang="en-US" smtClean="0"/>
              <a:t>Direction indicates which object’s method is being called by whom.</a:t>
            </a:r>
          </a:p>
          <a:p>
            <a:pPr marL="685800" lvl="1" indent="-228600" eaLnBrk="1" hangingPunct="1"/>
            <a:endParaRPr lang="en-US" smtClean="0"/>
          </a:p>
          <a:p>
            <a:pPr marL="685800" lvl="1" indent="-228600" eaLnBrk="1" hangingPunct="1"/>
            <a:r>
              <a:rPr lang="en-US" smtClean="0"/>
              <a:t>A circulating arrow on the Object Lifeline is for a self method - called within the object by itself.</a:t>
            </a:r>
          </a:p>
        </p:txBody>
      </p:sp>
      <p:pic>
        <p:nvPicPr>
          <p:cNvPr id="39940" name="Picture 4"/>
          <p:cNvPicPr>
            <a:picLocks noChangeAspect="1" noChangeArrowheads="1"/>
          </p:cNvPicPr>
          <p:nvPr/>
        </p:nvPicPr>
        <p:blipFill>
          <a:blip r:embed="rId3"/>
          <a:srcRect/>
          <a:stretch>
            <a:fillRect/>
          </a:stretch>
        </p:blipFill>
        <p:spPr bwMode="auto">
          <a:xfrm>
            <a:off x="4876800" y="3048000"/>
            <a:ext cx="3033713" cy="3048000"/>
          </a:xfrm>
          <a:prstGeom prst="rect">
            <a:avLst/>
          </a:prstGeom>
          <a:noFill/>
          <a:ln w="9525">
            <a:solidFill>
              <a:schemeClr val="tx2"/>
            </a:solidFill>
            <a:miter lim="800000"/>
            <a:headEnd/>
            <a:tailEnd/>
          </a:ln>
        </p:spPr>
      </p:pic>
    </p:spTree>
    <p:extLst>
      <p:ext uri="{BB962C8B-B14F-4D97-AF65-F5344CB8AC3E}">
        <p14:creationId xmlns:p14="http://schemas.microsoft.com/office/powerpoint/2010/main" val="7908928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lIns="90488" tIns="44450" rIns="90488" bIns="44450"/>
          <a:lstStyle/>
          <a:p>
            <a:r>
              <a:rPr lang="en-US" sz="1300" dirty="0"/>
              <a:t>5.3.2 : Sequence Diagrams </a:t>
            </a:r>
            <a:r>
              <a:rPr lang="en-US" sz="1200" dirty="0" smtClean="0"/>
              <a:t/>
            </a:r>
            <a:br>
              <a:rPr lang="en-US" sz="1200" dirty="0" smtClean="0"/>
            </a:br>
            <a:r>
              <a:rPr lang="en-US" dirty="0" smtClean="0"/>
              <a:t>Example of Sequence Diagrams</a:t>
            </a:r>
          </a:p>
        </p:txBody>
      </p:sp>
      <p:pic>
        <p:nvPicPr>
          <p:cNvPr id="41987" name="Picture 5"/>
          <p:cNvPicPr>
            <a:picLocks noChangeAspect="1" noChangeArrowheads="1"/>
          </p:cNvPicPr>
          <p:nvPr/>
        </p:nvPicPr>
        <p:blipFill>
          <a:blip r:embed="rId3"/>
          <a:srcRect/>
          <a:stretch>
            <a:fillRect/>
          </a:stretch>
        </p:blipFill>
        <p:spPr bwMode="auto">
          <a:xfrm>
            <a:off x="304800" y="1485900"/>
            <a:ext cx="8534400" cy="4864100"/>
          </a:xfrm>
          <a:prstGeom prst="rect">
            <a:avLst/>
          </a:prstGeom>
          <a:noFill/>
          <a:ln w="28575">
            <a:noFill/>
            <a:miter lim="800000"/>
            <a:headEnd/>
            <a:tailEnd/>
          </a:ln>
        </p:spPr>
      </p:pic>
    </p:spTree>
    <p:extLst>
      <p:ext uri="{BB962C8B-B14F-4D97-AF65-F5344CB8AC3E}">
        <p14:creationId xmlns:p14="http://schemas.microsoft.com/office/powerpoint/2010/main" val="29618914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lIns="90488" tIns="44450" rIns="90488" bIns="44450"/>
          <a:lstStyle/>
          <a:p>
            <a:r>
              <a:rPr lang="en-US" sz="1300" dirty="0" smtClean="0"/>
              <a:t>5.3.3</a:t>
            </a:r>
            <a:r>
              <a:rPr lang="en-US" sz="1300" dirty="0" smtClean="0">
                <a:cs typeface="Arial" charset="0"/>
              </a:rPr>
              <a:t>: </a:t>
            </a:r>
            <a:r>
              <a:rPr lang="en-US" sz="1300" dirty="0">
                <a:cs typeface="Arial" charset="0"/>
              </a:rPr>
              <a:t>Class Diagrams</a:t>
            </a:r>
            <a:r>
              <a:rPr lang="en-US" sz="1200" dirty="0" smtClean="0">
                <a:cs typeface="Arial" charset="0"/>
              </a:rPr>
              <a:t/>
            </a:r>
            <a:br>
              <a:rPr lang="en-US" sz="1200" dirty="0" smtClean="0">
                <a:cs typeface="Arial" charset="0"/>
              </a:rPr>
            </a:br>
            <a:r>
              <a:rPr lang="en-US" dirty="0" smtClean="0">
                <a:cs typeface="Arial" charset="0"/>
              </a:rPr>
              <a:t>Features</a:t>
            </a:r>
          </a:p>
        </p:txBody>
      </p:sp>
      <p:sp>
        <p:nvSpPr>
          <p:cNvPr id="16387" name="Rectangle 3"/>
          <p:cNvSpPr>
            <a:spLocks noGrp="1" noChangeArrowheads="1"/>
          </p:cNvSpPr>
          <p:nvPr>
            <p:ph idx="1"/>
          </p:nvPr>
        </p:nvSpPr>
        <p:spPr/>
        <p:txBody>
          <a:bodyPr wrap="none" lIns="90488" tIns="44450" rIns="90488" bIns="44450"/>
          <a:lstStyle/>
          <a:p>
            <a:pPr marL="347663" indent="-347663" eaLnBrk="1" hangingPunct="1"/>
            <a:r>
              <a:rPr lang="en-US" smtClean="0">
                <a:solidFill>
                  <a:srgbClr val="000000"/>
                </a:solidFill>
                <a:cs typeface="Arial" charset="0"/>
              </a:rPr>
              <a:t>Class Diagrams:</a:t>
            </a:r>
          </a:p>
          <a:p>
            <a:pPr lvl="1" eaLnBrk="1" hangingPunct="1"/>
            <a:r>
              <a:rPr lang="en-US" smtClean="0">
                <a:solidFill>
                  <a:srgbClr val="000000"/>
                </a:solidFill>
                <a:cs typeface="Arial" charset="0"/>
              </a:rPr>
              <a:t>Class Diagrams define the basic building blocks of a model, namely: </a:t>
            </a:r>
          </a:p>
          <a:p>
            <a:pPr lvl="2" eaLnBrk="1" hangingPunct="1">
              <a:buFontTx/>
              <a:buChar char="•"/>
            </a:pPr>
            <a:r>
              <a:rPr lang="en-US" smtClean="0">
                <a:solidFill>
                  <a:srgbClr val="000000"/>
                </a:solidFill>
                <a:cs typeface="Arial" charset="0"/>
              </a:rPr>
              <a:t>types </a:t>
            </a:r>
          </a:p>
          <a:p>
            <a:pPr lvl="2" eaLnBrk="1" hangingPunct="1">
              <a:buFontTx/>
              <a:buChar char="•"/>
            </a:pPr>
            <a:r>
              <a:rPr lang="en-US" smtClean="0">
                <a:solidFill>
                  <a:srgbClr val="000000"/>
                </a:solidFill>
                <a:cs typeface="Arial" charset="0"/>
              </a:rPr>
              <a:t>classes, and </a:t>
            </a:r>
          </a:p>
          <a:p>
            <a:pPr lvl="2" eaLnBrk="1" hangingPunct="1">
              <a:buFontTx/>
              <a:buChar char="•"/>
            </a:pPr>
            <a:r>
              <a:rPr lang="en-US" smtClean="0">
                <a:solidFill>
                  <a:srgbClr val="000000"/>
                </a:solidFill>
                <a:cs typeface="Arial" charset="0"/>
              </a:rPr>
              <a:t>general material used to construct the full model </a:t>
            </a:r>
          </a:p>
        </p:txBody>
      </p:sp>
    </p:spTree>
    <p:extLst>
      <p:ext uri="{BB962C8B-B14F-4D97-AF65-F5344CB8AC3E}">
        <p14:creationId xmlns:p14="http://schemas.microsoft.com/office/powerpoint/2010/main" val="36397240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lIns="90488" tIns="44450" rIns="90488" bIns="44450"/>
          <a:lstStyle/>
          <a:p>
            <a:r>
              <a:rPr lang="en-US" sz="1300" dirty="0"/>
              <a:t>5.3.3 </a:t>
            </a:r>
            <a:r>
              <a:rPr lang="en-US" sz="1300" dirty="0" smtClean="0">
                <a:cs typeface="Arial" charset="0"/>
              </a:rPr>
              <a:t>: </a:t>
            </a:r>
            <a:r>
              <a:rPr lang="en-US" sz="1300" dirty="0">
                <a:cs typeface="Arial" charset="0"/>
              </a:rPr>
              <a:t>Class Diagrams</a:t>
            </a:r>
            <a:r>
              <a:rPr lang="en-US" sz="1200" dirty="0" smtClean="0">
                <a:cs typeface="Arial" charset="0"/>
              </a:rPr>
              <a:t/>
            </a:r>
            <a:br>
              <a:rPr lang="en-US" sz="1200" dirty="0" smtClean="0">
                <a:cs typeface="Arial" charset="0"/>
              </a:rPr>
            </a:br>
            <a:r>
              <a:rPr lang="en-US" dirty="0" smtClean="0">
                <a:cs typeface="Arial" charset="0"/>
              </a:rPr>
              <a:t>Functions</a:t>
            </a:r>
          </a:p>
        </p:txBody>
      </p:sp>
      <p:sp>
        <p:nvSpPr>
          <p:cNvPr id="17411" name="Rectangle 3"/>
          <p:cNvSpPr>
            <a:spLocks noGrp="1" noChangeArrowheads="1"/>
          </p:cNvSpPr>
          <p:nvPr>
            <p:ph idx="1"/>
          </p:nvPr>
        </p:nvSpPr>
        <p:spPr/>
        <p:txBody>
          <a:bodyPr lIns="90488" tIns="44450" rIns="90488" bIns="44450"/>
          <a:lstStyle/>
          <a:p>
            <a:pPr marL="347663" indent="-347663" eaLnBrk="1" hangingPunct="1">
              <a:tabLst>
                <a:tab pos="857250" algn="l"/>
                <a:tab pos="1028700" algn="l"/>
                <a:tab pos="1714500" algn="l"/>
              </a:tabLst>
            </a:pPr>
            <a:r>
              <a:rPr lang="en-US" dirty="0" smtClean="0">
                <a:solidFill>
                  <a:srgbClr val="000000"/>
                </a:solidFill>
                <a:cs typeface="Arial" charset="0"/>
              </a:rPr>
              <a:t>Class Diagrams have the following functions:</a:t>
            </a:r>
          </a:p>
          <a:p>
            <a:pPr marL="571500" lvl="1" indent="-228600" eaLnBrk="1" hangingPunct="1">
              <a:tabLst>
                <a:tab pos="857250" algn="l"/>
                <a:tab pos="1028700" algn="l"/>
                <a:tab pos="1714500" algn="l"/>
              </a:tabLst>
            </a:pPr>
            <a:r>
              <a:rPr lang="en-US" dirty="0" smtClean="0">
                <a:solidFill>
                  <a:srgbClr val="000000"/>
                </a:solidFill>
                <a:cs typeface="Arial" charset="0"/>
              </a:rPr>
              <a:t>They describe the static structure of a system.</a:t>
            </a:r>
          </a:p>
          <a:p>
            <a:pPr marL="571500" lvl="1" indent="-228600" eaLnBrk="1" hangingPunct="1">
              <a:tabLst>
                <a:tab pos="857250" algn="l"/>
                <a:tab pos="1028700" algn="l"/>
                <a:tab pos="1714500" algn="l"/>
              </a:tabLst>
            </a:pPr>
            <a:endParaRPr lang="en-US" dirty="0" smtClean="0">
              <a:solidFill>
                <a:srgbClr val="000000"/>
              </a:solidFill>
              <a:cs typeface="Arial" charset="0"/>
            </a:endParaRPr>
          </a:p>
          <a:p>
            <a:pPr marL="571500" lvl="1" indent="-228600" eaLnBrk="1" hangingPunct="1">
              <a:tabLst>
                <a:tab pos="857250" algn="l"/>
                <a:tab pos="1028700" algn="l"/>
                <a:tab pos="1714500" algn="l"/>
              </a:tabLst>
            </a:pPr>
            <a:r>
              <a:rPr lang="en-US" dirty="0" smtClean="0">
                <a:solidFill>
                  <a:srgbClr val="000000"/>
                </a:solidFill>
                <a:cs typeface="Arial" charset="0"/>
              </a:rPr>
              <a:t>They show the existence of classes and their relationships.</a:t>
            </a:r>
          </a:p>
          <a:p>
            <a:pPr marL="971550" lvl="2" eaLnBrk="1" hangingPunct="1">
              <a:buFontTx/>
              <a:buChar char="•"/>
              <a:tabLst>
                <a:tab pos="857250" algn="l"/>
                <a:tab pos="1028700" algn="l"/>
                <a:tab pos="1714500" algn="l"/>
              </a:tabLst>
            </a:pPr>
            <a:r>
              <a:rPr lang="en-US" dirty="0" smtClean="0">
                <a:solidFill>
                  <a:srgbClr val="000000"/>
                </a:solidFill>
                <a:cs typeface="Arial" charset="0"/>
              </a:rPr>
              <a:t>Classes represent an abstraction of entities with common characteristics.</a:t>
            </a:r>
          </a:p>
          <a:p>
            <a:pPr marL="971550" lvl="2" eaLnBrk="1" hangingPunct="1">
              <a:buFontTx/>
              <a:buChar char="•"/>
              <a:tabLst>
                <a:tab pos="857250" algn="l"/>
                <a:tab pos="1028700" algn="l"/>
                <a:tab pos="1714500" algn="l"/>
              </a:tabLst>
            </a:pPr>
            <a:r>
              <a:rPr lang="en-US" dirty="0" smtClean="0">
                <a:solidFill>
                  <a:srgbClr val="000000"/>
                </a:solidFill>
                <a:cs typeface="Arial" charset="0"/>
              </a:rPr>
              <a:t>Relationships may be: </a:t>
            </a:r>
          </a:p>
          <a:p>
            <a:pPr marL="1257300" lvl="3" indent="-171450" eaLnBrk="1" hangingPunct="1">
              <a:buClr>
                <a:srgbClr val="00A1E4"/>
              </a:buClr>
              <a:tabLst>
                <a:tab pos="857250" algn="l"/>
                <a:tab pos="1028700" algn="l"/>
                <a:tab pos="1714500" algn="l"/>
              </a:tabLst>
            </a:pPr>
            <a:r>
              <a:rPr lang="en-US" dirty="0" smtClean="0">
                <a:solidFill>
                  <a:srgbClr val="000000"/>
                </a:solidFill>
                <a:cs typeface="Arial" charset="0"/>
              </a:rPr>
              <a:t>Generalization </a:t>
            </a:r>
          </a:p>
          <a:p>
            <a:pPr marL="1257300" lvl="3" indent="-171450" eaLnBrk="1" hangingPunct="1">
              <a:buClr>
                <a:srgbClr val="00A1E4"/>
              </a:buClr>
              <a:tabLst>
                <a:tab pos="857250" algn="l"/>
                <a:tab pos="1028700" algn="l"/>
                <a:tab pos="1714500" algn="l"/>
              </a:tabLst>
            </a:pPr>
            <a:r>
              <a:rPr lang="en-US" dirty="0" smtClean="0">
                <a:solidFill>
                  <a:srgbClr val="000000"/>
                </a:solidFill>
                <a:cs typeface="Arial" charset="0"/>
              </a:rPr>
              <a:t>Association </a:t>
            </a:r>
          </a:p>
          <a:p>
            <a:pPr marL="1257300" lvl="3" indent="-171450" eaLnBrk="1" hangingPunct="1">
              <a:buClr>
                <a:srgbClr val="00A1E4"/>
              </a:buClr>
              <a:tabLst>
                <a:tab pos="857250" algn="l"/>
                <a:tab pos="1028700" algn="l"/>
                <a:tab pos="1714500" algn="l"/>
              </a:tabLst>
            </a:pPr>
            <a:r>
              <a:rPr lang="en-US" dirty="0" smtClean="0">
                <a:solidFill>
                  <a:srgbClr val="000000"/>
                </a:solidFill>
                <a:cs typeface="Arial" charset="0"/>
              </a:rPr>
              <a:t>Aggregation </a:t>
            </a:r>
          </a:p>
          <a:p>
            <a:pPr marL="1257300" lvl="3" indent="-171450" eaLnBrk="1" hangingPunct="1">
              <a:buClr>
                <a:srgbClr val="00A1E4"/>
              </a:buClr>
              <a:tabLst>
                <a:tab pos="857250" algn="l"/>
                <a:tab pos="1028700" algn="l"/>
                <a:tab pos="1714500" algn="l"/>
              </a:tabLst>
            </a:pPr>
            <a:r>
              <a:rPr lang="en-US" dirty="0" smtClean="0">
                <a:solidFill>
                  <a:srgbClr val="000000"/>
                </a:solidFill>
                <a:cs typeface="Arial" charset="0"/>
              </a:rPr>
              <a:t>Composition, or </a:t>
            </a:r>
          </a:p>
          <a:p>
            <a:pPr marL="1257300" lvl="3" indent="-171450" eaLnBrk="1" hangingPunct="1">
              <a:buClr>
                <a:srgbClr val="00A1E4"/>
              </a:buClr>
              <a:tabLst>
                <a:tab pos="857250" algn="l"/>
                <a:tab pos="1028700" algn="l"/>
                <a:tab pos="1714500" algn="l"/>
              </a:tabLst>
            </a:pPr>
            <a:r>
              <a:rPr lang="en-US" dirty="0" smtClean="0">
                <a:solidFill>
                  <a:srgbClr val="000000"/>
                </a:solidFill>
                <a:cs typeface="Arial" charset="0"/>
              </a:rPr>
              <a:t>Dependency</a:t>
            </a:r>
          </a:p>
        </p:txBody>
      </p:sp>
    </p:spTree>
    <p:extLst>
      <p:ext uri="{BB962C8B-B14F-4D97-AF65-F5344CB8AC3E}">
        <p14:creationId xmlns:p14="http://schemas.microsoft.com/office/powerpoint/2010/main" val="43871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lIns="90488" tIns="44450" rIns="90488" bIns="44450"/>
          <a:lstStyle/>
          <a:p>
            <a:r>
              <a:rPr lang="en-US" sz="1300" dirty="0"/>
              <a:t>5.3.3 </a:t>
            </a:r>
            <a:r>
              <a:rPr lang="en-US" sz="1300" dirty="0" smtClean="0">
                <a:cs typeface="Arial" charset="0"/>
              </a:rPr>
              <a:t>: </a:t>
            </a:r>
            <a:r>
              <a:rPr lang="en-US" sz="1300" dirty="0">
                <a:cs typeface="Arial" charset="0"/>
              </a:rPr>
              <a:t>Class Diagrams</a:t>
            </a:r>
            <a:br>
              <a:rPr lang="en-US" sz="1300" dirty="0">
                <a:cs typeface="Arial" charset="0"/>
              </a:rPr>
            </a:br>
            <a:r>
              <a:rPr lang="en-US" dirty="0" smtClean="0">
                <a:cs typeface="Arial" charset="0"/>
              </a:rPr>
              <a:t>Uses</a:t>
            </a:r>
          </a:p>
        </p:txBody>
      </p:sp>
      <p:sp>
        <p:nvSpPr>
          <p:cNvPr id="18435" name="Rectangle 3"/>
          <p:cNvSpPr>
            <a:spLocks noGrp="1" noChangeArrowheads="1"/>
          </p:cNvSpPr>
          <p:nvPr>
            <p:ph idx="1"/>
          </p:nvPr>
        </p:nvSpPr>
        <p:spPr/>
        <p:txBody>
          <a:bodyPr lIns="90488" tIns="44450" rIns="90488" bIns="44450"/>
          <a:lstStyle/>
          <a:p>
            <a:pPr marL="347663" indent="-347663" eaLnBrk="1" hangingPunct="1"/>
            <a:r>
              <a:rPr lang="en-US" smtClean="0">
                <a:solidFill>
                  <a:srgbClr val="000000"/>
                </a:solidFill>
                <a:cs typeface="Arial" charset="0"/>
              </a:rPr>
              <a:t>Typical uses of Class Diagrams are:</a:t>
            </a:r>
          </a:p>
          <a:p>
            <a:pPr lvl="1" eaLnBrk="1" hangingPunct="1"/>
            <a:r>
              <a:rPr lang="en-US" smtClean="0">
                <a:solidFill>
                  <a:srgbClr val="000000"/>
                </a:solidFill>
                <a:cs typeface="Arial" charset="0"/>
              </a:rPr>
              <a:t>To model vocabulary of the system, in terms of system’s abstractions</a:t>
            </a:r>
          </a:p>
          <a:p>
            <a:pPr lvl="1" eaLnBrk="1" hangingPunct="1"/>
            <a:r>
              <a:rPr lang="en-US" smtClean="0">
                <a:solidFill>
                  <a:srgbClr val="000000"/>
                </a:solidFill>
                <a:cs typeface="Arial" charset="0"/>
              </a:rPr>
              <a:t>To model collaborations between classes</a:t>
            </a:r>
          </a:p>
          <a:p>
            <a:pPr lvl="1" eaLnBrk="1" hangingPunct="1"/>
            <a:r>
              <a:rPr lang="en-US" smtClean="0">
                <a:solidFill>
                  <a:srgbClr val="000000"/>
                </a:solidFill>
                <a:cs typeface="Arial" charset="0"/>
              </a:rPr>
              <a:t>To model logical database schema (blueprint for conceptual design of database)</a:t>
            </a:r>
          </a:p>
        </p:txBody>
      </p:sp>
    </p:spTree>
    <p:extLst>
      <p:ext uri="{BB962C8B-B14F-4D97-AF65-F5344CB8AC3E}">
        <p14:creationId xmlns:p14="http://schemas.microsoft.com/office/powerpoint/2010/main" val="6621210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lIns="90488" tIns="44450" rIns="90488" bIns="44450"/>
          <a:lstStyle/>
          <a:p>
            <a:r>
              <a:rPr lang="en-US" sz="1300" dirty="0"/>
              <a:t>5.3.3 </a:t>
            </a:r>
            <a:r>
              <a:rPr lang="en-US" sz="1300" dirty="0" smtClean="0">
                <a:cs typeface="Arial" charset="0"/>
              </a:rPr>
              <a:t>: </a:t>
            </a:r>
            <a:r>
              <a:rPr lang="en-US" sz="1300" dirty="0">
                <a:cs typeface="Arial" charset="0"/>
              </a:rPr>
              <a:t>Class Diagrams</a:t>
            </a:r>
            <a:r>
              <a:rPr lang="en-US" sz="1200" dirty="0" smtClean="0">
                <a:cs typeface="Arial" charset="0"/>
              </a:rPr>
              <a:t/>
            </a:r>
            <a:br>
              <a:rPr lang="en-US" sz="1200" dirty="0" smtClean="0">
                <a:cs typeface="Arial" charset="0"/>
              </a:rPr>
            </a:br>
            <a:r>
              <a:rPr lang="en-US" dirty="0" smtClean="0">
                <a:cs typeface="Arial" charset="0"/>
              </a:rPr>
              <a:t>Notations for Class</a:t>
            </a:r>
          </a:p>
        </p:txBody>
      </p:sp>
      <p:sp>
        <p:nvSpPr>
          <p:cNvPr id="19459" name="Rectangle 3"/>
          <p:cNvSpPr>
            <a:spLocks noGrp="1" noChangeArrowheads="1"/>
          </p:cNvSpPr>
          <p:nvPr>
            <p:ph idx="1"/>
          </p:nvPr>
        </p:nvSpPr>
        <p:spPr/>
        <p:txBody>
          <a:bodyPr lIns="90488" tIns="44450" rIns="90488" bIns="44450"/>
          <a:lstStyle/>
          <a:p>
            <a:pPr marL="347663" indent="-347663" eaLnBrk="1" hangingPunct="1"/>
            <a:r>
              <a:rPr lang="en-US" smtClean="0">
                <a:solidFill>
                  <a:srgbClr val="000000"/>
                </a:solidFill>
                <a:cs typeface="Arial" charset="0"/>
              </a:rPr>
              <a:t>Class may be represented in any of the following ways</a:t>
            </a:r>
          </a:p>
          <a:p>
            <a:pPr lvl="1" eaLnBrk="1" hangingPunct="1"/>
            <a:r>
              <a:rPr lang="en-US" smtClean="0">
                <a:solidFill>
                  <a:srgbClr val="000000"/>
                </a:solidFill>
                <a:cs typeface="Arial" charset="0"/>
              </a:rPr>
              <a:t>Only Class Name is mandatory   </a:t>
            </a:r>
          </a:p>
        </p:txBody>
      </p:sp>
      <p:grpSp>
        <p:nvGrpSpPr>
          <p:cNvPr id="19460" name="Group 8"/>
          <p:cNvGrpSpPr>
            <a:grpSpLocks noChangeAspect="1"/>
          </p:cNvGrpSpPr>
          <p:nvPr/>
        </p:nvGrpSpPr>
        <p:grpSpPr bwMode="auto">
          <a:xfrm>
            <a:off x="838200" y="-152400"/>
            <a:ext cx="6692900" cy="4554538"/>
            <a:chOff x="536" y="59"/>
            <a:chExt cx="4216" cy="2869"/>
          </a:xfrm>
        </p:grpSpPr>
        <p:sp>
          <p:nvSpPr>
            <p:cNvPr id="19462" name="AutoShape 7"/>
            <p:cNvSpPr>
              <a:spLocks noChangeAspect="1" noChangeArrowheads="1" noTextEdit="1"/>
            </p:cNvSpPr>
            <p:nvPr/>
          </p:nvSpPr>
          <p:spPr bwMode="auto">
            <a:xfrm>
              <a:off x="1008" y="1708"/>
              <a:ext cx="3744" cy="1220"/>
            </a:xfrm>
            <a:prstGeom prst="rect">
              <a:avLst/>
            </a:prstGeom>
            <a:noFill/>
            <a:ln w="9525">
              <a:noFill/>
              <a:miter lim="800000"/>
              <a:headEnd/>
              <a:tailEnd/>
            </a:ln>
          </p:spPr>
          <p:txBody>
            <a:bodyPr/>
            <a:lstStyle/>
            <a:p>
              <a:endParaRPr lang="en-IN"/>
            </a:p>
          </p:txBody>
        </p:sp>
        <p:sp>
          <p:nvSpPr>
            <p:cNvPr id="19463" name="Rectangle 9"/>
            <p:cNvSpPr>
              <a:spLocks noChangeArrowheads="1"/>
            </p:cNvSpPr>
            <p:nvPr/>
          </p:nvSpPr>
          <p:spPr bwMode="auto">
            <a:xfrm>
              <a:off x="1112" y="1787"/>
              <a:ext cx="988" cy="943"/>
            </a:xfrm>
            <a:prstGeom prst="rect">
              <a:avLst/>
            </a:prstGeom>
            <a:solidFill>
              <a:srgbClr val="FFFFB9"/>
            </a:solidFill>
            <a:ln w="6">
              <a:solidFill>
                <a:srgbClr val="800000"/>
              </a:solidFill>
              <a:miter lim="800000"/>
              <a:headEnd/>
              <a:tailEnd/>
            </a:ln>
          </p:spPr>
          <p:txBody>
            <a:bodyPr/>
            <a:lstStyle/>
            <a:p>
              <a:endParaRPr lang="en-US">
                <a:latin typeface="Calibri" pitchFamily="34" charset="0"/>
              </a:endParaRPr>
            </a:p>
          </p:txBody>
        </p:sp>
        <p:sp>
          <p:nvSpPr>
            <p:cNvPr id="19464" name="Rectangle 10"/>
            <p:cNvSpPr>
              <a:spLocks noChangeArrowheads="1"/>
            </p:cNvSpPr>
            <p:nvPr/>
          </p:nvSpPr>
          <p:spPr bwMode="auto">
            <a:xfrm>
              <a:off x="1448" y="1889"/>
              <a:ext cx="352" cy="77"/>
            </a:xfrm>
            <a:prstGeom prst="rect">
              <a:avLst/>
            </a:prstGeom>
            <a:noFill/>
            <a:ln w="9525">
              <a:noFill/>
              <a:miter lim="800000"/>
              <a:headEnd/>
              <a:tailEnd/>
            </a:ln>
          </p:spPr>
          <p:txBody>
            <a:bodyPr wrap="none" lIns="0" tIns="0" rIns="0" bIns="0">
              <a:spAutoFit/>
            </a:bodyPr>
            <a:lstStyle/>
            <a:p>
              <a:r>
                <a:rPr lang="en-US" sz="800" b="1">
                  <a:solidFill>
                    <a:srgbClr val="000000"/>
                  </a:solidFill>
                  <a:latin typeface="Tahoma" pitchFamily="34" charset="0"/>
                </a:rPr>
                <a:t>ClassName</a:t>
              </a:r>
              <a:endParaRPr lang="en-US">
                <a:latin typeface="Calibri" pitchFamily="34" charset="0"/>
              </a:endParaRPr>
            </a:p>
          </p:txBody>
        </p:sp>
        <p:sp>
          <p:nvSpPr>
            <p:cNvPr id="19465" name="Rectangle 11"/>
            <p:cNvSpPr>
              <a:spLocks noChangeArrowheads="1"/>
            </p:cNvSpPr>
            <p:nvPr/>
          </p:nvSpPr>
          <p:spPr bwMode="auto">
            <a:xfrm>
              <a:off x="1149" y="2013"/>
              <a:ext cx="326" cy="77"/>
            </a:xfrm>
            <a:prstGeom prst="rect">
              <a:avLst/>
            </a:prstGeom>
            <a:noFill/>
            <a:ln w="9525">
              <a:noFill/>
              <a:miter lim="800000"/>
              <a:headEnd/>
              <a:tailEnd/>
            </a:ln>
          </p:spPr>
          <p:txBody>
            <a:bodyPr wrap="none" lIns="0" tIns="0" rIns="0" bIns="0">
              <a:spAutoFit/>
            </a:bodyPr>
            <a:lstStyle/>
            <a:p>
              <a:r>
                <a:rPr lang="en-US" sz="800">
                  <a:solidFill>
                    <a:srgbClr val="000000"/>
                  </a:solidFill>
                  <a:latin typeface="Tahoma" pitchFamily="34" charset="0"/>
                </a:rPr>
                <a:t>+Attribute1</a:t>
              </a:r>
              <a:endParaRPr lang="en-US">
                <a:latin typeface="Calibri" pitchFamily="34" charset="0"/>
              </a:endParaRPr>
            </a:p>
          </p:txBody>
        </p:sp>
        <p:sp>
          <p:nvSpPr>
            <p:cNvPr id="19466" name="Rectangle 12"/>
            <p:cNvSpPr>
              <a:spLocks noChangeArrowheads="1"/>
            </p:cNvSpPr>
            <p:nvPr/>
          </p:nvSpPr>
          <p:spPr bwMode="auto">
            <a:xfrm>
              <a:off x="1149" y="2086"/>
              <a:ext cx="302" cy="77"/>
            </a:xfrm>
            <a:prstGeom prst="rect">
              <a:avLst/>
            </a:prstGeom>
            <a:noFill/>
            <a:ln w="9525">
              <a:noFill/>
              <a:miter lim="800000"/>
              <a:headEnd/>
              <a:tailEnd/>
            </a:ln>
          </p:spPr>
          <p:txBody>
            <a:bodyPr wrap="none" lIns="0" tIns="0" rIns="0" bIns="0">
              <a:spAutoFit/>
            </a:bodyPr>
            <a:lstStyle/>
            <a:p>
              <a:r>
                <a:rPr lang="en-US" sz="800">
                  <a:solidFill>
                    <a:srgbClr val="000000"/>
                  </a:solidFill>
                  <a:latin typeface="Tahoma" pitchFamily="34" charset="0"/>
                </a:rPr>
                <a:t>-Attribute2</a:t>
              </a:r>
              <a:endParaRPr lang="en-US">
                <a:latin typeface="Calibri" pitchFamily="34" charset="0"/>
              </a:endParaRPr>
            </a:p>
          </p:txBody>
        </p:sp>
        <p:sp>
          <p:nvSpPr>
            <p:cNvPr id="19467" name="Rectangle 13"/>
            <p:cNvSpPr>
              <a:spLocks noChangeArrowheads="1"/>
            </p:cNvSpPr>
            <p:nvPr/>
          </p:nvSpPr>
          <p:spPr bwMode="auto">
            <a:xfrm>
              <a:off x="1149" y="2160"/>
              <a:ext cx="326" cy="77"/>
            </a:xfrm>
            <a:prstGeom prst="rect">
              <a:avLst/>
            </a:prstGeom>
            <a:noFill/>
            <a:ln w="9525">
              <a:noFill/>
              <a:miter lim="800000"/>
              <a:headEnd/>
              <a:tailEnd/>
            </a:ln>
          </p:spPr>
          <p:txBody>
            <a:bodyPr wrap="none" lIns="0" tIns="0" rIns="0" bIns="0">
              <a:spAutoFit/>
            </a:bodyPr>
            <a:lstStyle/>
            <a:p>
              <a:r>
                <a:rPr lang="en-US" sz="800">
                  <a:solidFill>
                    <a:srgbClr val="000000"/>
                  </a:solidFill>
                  <a:latin typeface="Tahoma" pitchFamily="34" charset="0"/>
                </a:rPr>
                <a:t>#Attribute3</a:t>
              </a:r>
              <a:endParaRPr lang="en-US">
                <a:latin typeface="Calibri" pitchFamily="34" charset="0"/>
              </a:endParaRPr>
            </a:p>
          </p:txBody>
        </p:sp>
        <p:sp>
          <p:nvSpPr>
            <p:cNvPr id="19468" name="Rectangle 14"/>
            <p:cNvSpPr>
              <a:spLocks noChangeArrowheads="1"/>
            </p:cNvSpPr>
            <p:nvPr/>
          </p:nvSpPr>
          <p:spPr bwMode="auto">
            <a:xfrm>
              <a:off x="1149" y="2233"/>
              <a:ext cx="326" cy="77"/>
            </a:xfrm>
            <a:prstGeom prst="rect">
              <a:avLst/>
            </a:prstGeom>
            <a:noFill/>
            <a:ln w="9525">
              <a:noFill/>
              <a:miter lim="800000"/>
              <a:headEnd/>
              <a:tailEnd/>
            </a:ln>
          </p:spPr>
          <p:txBody>
            <a:bodyPr wrap="none" lIns="0" tIns="0" rIns="0" bIns="0">
              <a:spAutoFit/>
            </a:bodyPr>
            <a:lstStyle/>
            <a:p>
              <a:r>
                <a:rPr lang="en-US" sz="800">
                  <a:solidFill>
                    <a:srgbClr val="000000"/>
                  </a:solidFill>
                  <a:latin typeface="Tahoma" pitchFamily="34" charset="0"/>
                </a:rPr>
                <a:t>~Attribute4</a:t>
              </a:r>
              <a:endParaRPr lang="en-US">
                <a:latin typeface="Calibri" pitchFamily="34" charset="0"/>
              </a:endParaRPr>
            </a:p>
          </p:txBody>
        </p:sp>
        <p:sp>
          <p:nvSpPr>
            <p:cNvPr id="19469" name="Line 15"/>
            <p:cNvSpPr>
              <a:spLocks noChangeShapeType="1"/>
            </p:cNvSpPr>
            <p:nvPr/>
          </p:nvSpPr>
          <p:spPr bwMode="auto">
            <a:xfrm>
              <a:off x="1121" y="1990"/>
              <a:ext cx="994" cy="1"/>
            </a:xfrm>
            <a:prstGeom prst="line">
              <a:avLst/>
            </a:prstGeom>
            <a:noFill/>
            <a:ln w="6">
              <a:solidFill>
                <a:srgbClr val="800000"/>
              </a:solidFill>
              <a:round/>
              <a:headEnd/>
              <a:tailEnd/>
            </a:ln>
          </p:spPr>
          <p:txBody>
            <a:bodyPr/>
            <a:lstStyle/>
            <a:p>
              <a:endParaRPr lang="en-IN"/>
            </a:p>
          </p:txBody>
        </p:sp>
        <p:sp>
          <p:nvSpPr>
            <p:cNvPr id="19470" name="Rectangle 16"/>
            <p:cNvSpPr>
              <a:spLocks noChangeArrowheads="1"/>
            </p:cNvSpPr>
            <p:nvPr/>
          </p:nvSpPr>
          <p:spPr bwMode="auto">
            <a:xfrm>
              <a:off x="1149" y="2358"/>
              <a:ext cx="410" cy="77"/>
            </a:xfrm>
            <a:prstGeom prst="rect">
              <a:avLst/>
            </a:prstGeom>
            <a:noFill/>
            <a:ln w="9525">
              <a:noFill/>
              <a:miter lim="800000"/>
              <a:headEnd/>
              <a:tailEnd/>
            </a:ln>
          </p:spPr>
          <p:txBody>
            <a:bodyPr wrap="none" lIns="0" tIns="0" rIns="0" bIns="0">
              <a:spAutoFit/>
            </a:bodyPr>
            <a:lstStyle/>
            <a:p>
              <a:r>
                <a:rPr lang="en-US" sz="800">
                  <a:solidFill>
                    <a:srgbClr val="000000"/>
                  </a:solidFill>
                  <a:latin typeface="Tahoma" pitchFamily="34" charset="0"/>
                </a:rPr>
                <a:t>+Operation1()</a:t>
              </a:r>
              <a:endParaRPr lang="en-US">
                <a:latin typeface="Calibri" pitchFamily="34" charset="0"/>
              </a:endParaRPr>
            </a:p>
          </p:txBody>
        </p:sp>
        <p:sp>
          <p:nvSpPr>
            <p:cNvPr id="19471" name="Line 17"/>
            <p:cNvSpPr>
              <a:spLocks noChangeShapeType="1"/>
            </p:cNvSpPr>
            <p:nvPr/>
          </p:nvSpPr>
          <p:spPr bwMode="auto">
            <a:xfrm>
              <a:off x="1121" y="2335"/>
              <a:ext cx="994" cy="1"/>
            </a:xfrm>
            <a:prstGeom prst="line">
              <a:avLst/>
            </a:prstGeom>
            <a:noFill/>
            <a:ln w="6">
              <a:solidFill>
                <a:srgbClr val="800000"/>
              </a:solidFill>
              <a:round/>
              <a:headEnd/>
              <a:tailEnd/>
            </a:ln>
          </p:spPr>
          <p:txBody>
            <a:bodyPr/>
            <a:lstStyle/>
            <a:p>
              <a:endParaRPr lang="en-IN"/>
            </a:p>
          </p:txBody>
        </p:sp>
        <p:sp>
          <p:nvSpPr>
            <p:cNvPr id="19472" name="Rectangle 18"/>
            <p:cNvSpPr>
              <a:spLocks noChangeArrowheads="1"/>
            </p:cNvSpPr>
            <p:nvPr/>
          </p:nvSpPr>
          <p:spPr bwMode="auto">
            <a:xfrm>
              <a:off x="2431" y="1821"/>
              <a:ext cx="785" cy="649"/>
            </a:xfrm>
            <a:prstGeom prst="rect">
              <a:avLst/>
            </a:prstGeom>
            <a:solidFill>
              <a:srgbClr val="FFFFB9"/>
            </a:solidFill>
            <a:ln w="6">
              <a:solidFill>
                <a:srgbClr val="800000"/>
              </a:solidFill>
              <a:miter lim="800000"/>
              <a:headEnd/>
              <a:tailEnd/>
            </a:ln>
          </p:spPr>
          <p:txBody>
            <a:bodyPr/>
            <a:lstStyle/>
            <a:p>
              <a:endParaRPr lang="en-US">
                <a:latin typeface="Calibri" pitchFamily="34" charset="0"/>
              </a:endParaRPr>
            </a:p>
          </p:txBody>
        </p:sp>
        <p:sp>
          <p:nvSpPr>
            <p:cNvPr id="19473" name="Rectangle 19"/>
            <p:cNvSpPr>
              <a:spLocks noChangeArrowheads="1"/>
            </p:cNvSpPr>
            <p:nvPr/>
          </p:nvSpPr>
          <p:spPr bwMode="auto">
            <a:xfrm>
              <a:off x="2770" y="1844"/>
              <a:ext cx="123" cy="77"/>
            </a:xfrm>
            <a:prstGeom prst="rect">
              <a:avLst/>
            </a:prstGeom>
            <a:noFill/>
            <a:ln w="9525">
              <a:noFill/>
              <a:miter lim="800000"/>
              <a:headEnd/>
              <a:tailEnd/>
            </a:ln>
          </p:spPr>
          <p:txBody>
            <a:bodyPr wrap="none" lIns="0" tIns="0" rIns="0" bIns="0">
              <a:spAutoFit/>
            </a:bodyPr>
            <a:lstStyle/>
            <a:p>
              <a:r>
                <a:rPr lang="en-US" sz="800" b="1">
                  <a:solidFill>
                    <a:srgbClr val="000000"/>
                  </a:solidFill>
                  <a:latin typeface="Tahoma" pitchFamily="34" charset="0"/>
                </a:rPr>
                <a:t>Box</a:t>
              </a:r>
              <a:endParaRPr lang="en-US">
                <a:latin typeface="Calibri" pitchFamily="34" charset="0"/>
              </a:endParaRPr>
            </a:p>
          </p:txBody>
        </p:sp>
        <p:sp>
          <p:nvSpPr>
            <p:cNvPr id="19474" name="Rectangle 20"/>
            <p:cNvSpPr>
              <a:spLocks noChangeArrowheads="1"/>
            </p:cNvSpPr>
            <p:nvPr/>
          </p:nvSpPr>
          <p:spPr bwMode="auto">
            <a:xfrm>
              <a:off x="2459" y="1968"/>
              <a:ext cx="207" cy="77"/>
            </a:xfrm>
            <a:prstGeom prst="rect">
              <a:avLst/>
            </a:prstGeom>
            <a:noFill/>
            <a:ln w="9525">
              <a:noFill/>
              <a:miter lim="800000"/>
              <a:headEnd/>
              <a:tailEnd/>
            </a:ln>
          </p:spPr>
          <p:txBody>
            <a:bodyPr wrap="none" lIns="0" tIns="0" rIns="0" bIns="0">
              <a:spAutoFit/>
            </a:bodyPr>
            <a:lstStyle/>
            <a:p>
              <a:r>
                <a:rPr lang="en-US" sz="800">
                  <a:solidFill>
                    <a:srgbClr val="000000"/>
                  </a:solidFill>
                  <a:latin typeface="Tahoma" pitchFamily="34" charset="0"/>
                </a:rPr>
                <a:t>-Height</a:t>
              </a:r>
              <a:endParaRPr lang="en-US">
                <a:latin typeface="Calibri" pitchFamily="34" charset="0"/>
              </a:endParaRPr>
            </a:p>
          </p:txBody>
        </p:sp>
        <p:sp>
          <p:nvSpPr>
            <p:cNvPr id="19475" name="Rectangle 21"/>
            <p:cNvSpPr>
              <a:spLocks noChangeArrowheads="1"/>
            </p:cNvSpPr>
            <p:nvPr/>
          </p:nvSpPr>
          <p:spPr bwMode="auto">
            <a:xfrm>
              <a:off x="2459" y="2041"/>
              <a:ext cx="188" cy="77"/>
            </a:xfrm>
            <a:prstGeom prst="rect">
              <a:avLst/>
            </a:prstGeom>
            <a:noFill/>
            <a:ln w="9525">
              <a:noFill/>
              <a:miter lim="800000"/>
              <a:headEnd/>
              <a:tailEnd/>
            </a:ln>
          </p:spPr>
          <p:txBody>
            <a:bodyPr wrap="none" lIns="0" tIns="0" rIns="0" bIns="0">
              <a:spAutoFit/>
            </a:bodyPr>
            <a:lstStyle/>
            <a:p>
              <a:r>
                <a:rPr lang="en-US" sz="800">
                  <a:solidFill>
                    <a:srgbClr val="000000"/>
                  </a:solidFill>
                  <a:latin typeface="Tahoma" pitchFamily="34" charset="0"/>
                </a:rPr>
                <a:t>-Width</a:t>
              </a:r>
              <a:endParaRPr lang="en-US">
                <a:latin typeface="Calibri" pitchFamily="34" charset="0"/>
              </a:endParaRPr>
            </a:p>
          </p:txBody>
        </p:sp>
        <p:sp>
          <p:nvSpPr>
            <p:cNvPr id="19476" name="Rectangle 22"/>
            <p:cNvSpPr>
              <a:spLocks noChangeArrowheads="1"/>
            </p:cNvSpPr>
            <p:nvPr/>
          </p:nvSpPr>
          <p:spPr bwMode="auto">
            <a:xfrm>
              <a:off x="2459" y="2115"/>
              <a:ext cx="217" cy="77"/>
            </a:xfrm>
            <a:prstGeom prst="rect">
              <a:avLst/>
            </a:prstGeom>
            <a:noFill/>
            <a:ln w="9525">
              <a:noFill/>
              <a:miter lim="800000"/>
              <a:headEnd/>
              <a:tailEnd/>
            </a:ln>
          </p:spPr>
          <p:txBody>
            <a:bodyPr wrap="none" lIns="0" tIns="0" rIns="0" bIns="0">
              <a:spAutoFit/>
            </a:bodyPr>
            <a:lstStyle/>
            <a:p>
              <a:r>
                <a:rPr lang="en-US" sz="800">
                  <a:solidFill>
                    <a:srgbClr val="000000"/>
                  </a:solidFill>
                  <a:latin typeface="Tahoma" pitchFamily="34" charset="0"/>
                </a:rPr>
                <a:t>-Length</a:t>
              </a:r>
              <a:endParaRPr lang="en-US">
                <a:latin typeface="Calibri" pitchFamily="34" charset="0"/>
              </a:endParaRPr>
            </a:p>
          </p:txBody>
        </p:sp>
        <p:sp>
          <p:nvSpPr>
            <p:cNvPr id="19477" name="Line 23"/>
            <p:cNvSpPr>
              <a:spLocks noChangeShapeType="1"/>
            </p:cNvSpPr>
            <p:nvPr/>
          </p:nvSpPr>
          <p:spPr bwMode="auto">
            <a:xfrm>
              <a:off x="2431" y="1945"/>
              <a:ext cx="791" cy="1"/>
            </a:xfrm>
            <a:prstGeom prst="line">
              <a:avLst/>
            </a:prstGeom>
            <a:noFill/>
            <a:ln w="6">
              <a:solidFill>
                <a:srgbClr val="800000"/>
              </a:solidFill>
              <a:round/>
              <a:headEnd/>
              <a:tailEnd/>
            </a:ln>
          </p:spPr>
          <p:txBody>
            <a:bodyPr/>
            <a:lstStyle/>
            <a:p>
              <a:endParaRPr lang="en-IN"/>
            </a:p>
          </p:txBody>
        </p:sp>
        <p:sp>
          <p:nvSpPr>
            <p:cNvPr id="19478" name="Rectangle 24"/>
            <p:cNvSpPr>
              <a:spLocks noChangeArrowheads="1"/>
            </p:cNvSpPr>
            <p:nvPr/>
          </p:nvSpPr>
          <p:spPr bwMode="auto">
            <a:xfrm>
              <a:off x="2459" y="2239"/>
              <a:ext cx="309" cy="77"/>
            </a:xfrm>
            <a:prstGeom prst="rect">
              <a:avLst/>
            </a:prstGeom>
            <a:noFill/>
            <a:ln w="9525">
              <a:noFill/>
              <a:miter lim="800000"/>
              <a:headEnd/>
              <a:tailEnd/>
            </a:ln>
          </p:spPr>
          <p:txBody>
            <a:bodyPr wrap="none" lIns="0" tIns="0" rIns="0" bIns="0">
              <a:spAutoFit/>
            </a:bodyPr>
            <a:lstStyle/>
            <a:p>
              <a:r>
                <a:rPr lang="en-US" sz="800">
                  <a:solidFill>
                    <a:srgbClr val="000000"/>
                  </a:solidFill>
                  <a:latin typeface="Tahoma" pitchFamily="34" charset="0"/>
                </a:rPr>
                <a:t>+Volume()</a:t>
              </a:r>
              <a:endParaRPr lang="en-US">
                <a:latin typeface="Calibri" pitchFamily="34" charset="0"/>
              </a:endParaRPr>
            </a:p>
          </p:txBody>
        </p:sp>
        <p:sp>
          <p:nvSpPr>
            <p:cNvPr id="19479" name="Line 25"/>
            <p:cNvSpPr>
              <a:spLocks noChangeShapeType="1"/>
            </p:cNvSpPr>
            <p:nvPr/>
          </p:nvSpPr>
          <p:spPr bwMode="auto">
            <a:xfrm>
              <a:off x="2431" y="2216"/>
              <a:ext cx="791" cy="1"/>
            </a:xfrm>
            <a:prstGeom prst="line">
              <a:avLst/>
            </a:prstGeom>
            <a:noFill/>
            <a:ln w="6">
              <a:solidFill>
                <a:srgbClr val="800000"/>
              </a:solidFill>
              <a:round/>
              <a:headEnd/>
              <a:tailEnd/>
            </a:ln>
          </p:spPr>
          <p:txBody>
            <a:bodyPr/>
            <a:lstStyle/>
            <a:p>
              <a:endParaRPr lang="en-IN"/>
            </a:p>
          </p:txBody>
        </p:sp>
        <p:sp>
          <p:nvSpPr>
            <p:cNvPr id="19480" name="Line 29"/>
            <p:cNvSpPr>
              <a:spLocks noChangeShapeType="1"/>
            </p:cNvSpPr>
            <p:nvPr/>
          </p:nvSpPr>
          <p:spPr bwMode="auto">
            <a:xfrm>
              <a:off x="536" y="59"/>
              <a:ext cx="107" cy="1"/>
            </a:xfrm>
            <a:prstGeom prst="line">
              <a:avLst/>
            </a:prstGeom>
            <a:noFill/>
            <a:ln w="6">
              <a:solidFill>
                <a:srgbClr val="800000"/>
              </a:solidFill>
              <a:round/>
              <a:headEnd/>
              <a:tailEnd/>
            </a:ln>
          </p:spPr>
          <p:txBody>
            <a:bodyPr/>
            <a:lstStyle/>
            <a:p>
              <a:endParaRPr lang="en-IN"/>
            </a:p>
          </p:txBody>
        </p:sp>
      </p:grpSp>
      <p:sp>
        <p:nvSpPr>
          <p:cNvPr id="30" name="Rectangle 29"/>
          <p:cNvSpPr/>
          <p:nvPr/>
        </p:nvSpPr>
        <p:spPr>
          <a:xfrm>
            <a:off x="5867400" y="2743200"/>
            <a:ext cx="1066800" cy="381000"/>
          </a:xfrm>
          <a:prstGeom prst="rect">
            <a:avLst/>
          </a:prstGeom>
          <a:solidFill>
            <a:srgbClr val="FFFF9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000000"/>
                </a:solidFill>
                <a:latin typeface="Candara"/>
              </a:rPr>
              <a:t>Box</a:t>
            </a:r>
          </a:p>
        </p:txBody>
      </p:sp>
    </p:spTree>
    <p:extLst>
      <p:ext uri="{BB962C8B-B14F-4D97-AF65-F5344CB8AC3E}">
        <p14:creationId xmlns:p14="http://schemas.microsoft.com/office/powerpoint/2010/main" val="12297298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5.1.1: Object-Oriented Principles</a:t>
            </a:r>
            <a:r>
              <a:rPr lang="en-IN" dirty="0" smtClean="0"/>
              <a:t/>
            </a:r>
            <a:br>
              <a:rPr lang="en-IN" dirty="0" smtClean="0"/>
            </a:br>
            <a:r>
              <a:rPr lang="en-IN" dirty="0" smtClean="0"/>
              <a:t>Concept of Abstraction</a:t>
            </a:r>
            <a:endParaRPr lang="en-IN" dirty="0"/>
          </a:p>
        </p:txBody>
      </p:sp>
      <p:sp>
        <p:nvSpPr>
          <p:cNvPr id="3" name="Content Placeholder 2"/>
          <p:cNvSpPr>
            <a:spLocks noGrp="1"/>
          </p:cNvSpPr>
          <p:nvPr>
            <p:ph idx="1"/>
          </p:nvPr>
        </p:nvSpPr>
        <p:spPr/>
        <p:txBody>
          <a:bodyPr/>
          <a:lstStyle/>
          <a:p>
            <a:pPr marL="347663" indent="-347663"/>
            <a:r>
              <a:rPr lang="en-US" dirty="0" smtClean="0"/>
              <a:t>Focus only on the essentials, and only on those aspects needed in the given context.</a:t>
            </a:r>
          </a:p>
          <a:p>
            <a:pPr lvl="1"/>
            <a:r>
              <a:rPr lang="en-US" b="1" dirty="0" smtClean="0"/>
              <a:t>For example:</a:t>
            </a:r>
            <a:r>
              <a:rPr lang="en-US" dirty="0" smtClean="0"/>
              <a:t> Customer needs to know what is the interest he is earning; and may not need to know how the bank is calculating this interest</a:t>
            </a:r>
          </a:p>
          <a:p>
            <a:pPr lvl="1"/>
            <a:r>
              <a:rPr lang="en-US" b="1" dirty="0" smtClean="0"/>
              <a:t>For example:</a:t>
            </a:r>
            <a:r>
              <a:rPr lang="en-US" dirty="0" smtClean="0"/>
              <a:t> Customer Height / Weight not needed for Banking System!</a:t>
            </a:r>
          </a:p>
          <a:p>
            <a:endParaRPr lang="en-IN" dirty="0"/>
          </a:p>
        </p:txBody>
      </p:sp>
      <p:pic>
        <p:nvPicPr>
          <p:cNvPr id="4" name="Picture 4" descr="abstraction">
            <a:hlinkClick r:id="rId3"/>
          </p:cNvPr>
          <p:cNvPicPr>
            <a:picLocks noChangeAspect="1" noChangeArrowheads="1"/>
          </p:cNvPicPr>
          <p:nvPr/>
        </p:nvPicPr>
        <p:blipFill>
          <a:blip r:embed="rId4"/>
          <a:srcRect/>
          <a:stretch>
            <a:fillRect/>
          </a:stretch>
        </p:blipFill>
        <p:spPr bwMode="auto">
          <a:xfrm>
            <a:off x="6286512" y="3286124"/>
            <a:ext cx="2438400" cy="190500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4"/>
          <p:cNvSpPr>
            <a:spLocks noGrp="1" noChangeArrowheads="1"/>
          </p:cNvSpPr>
          <p:nvPr>
            <p:ph type="title"/>
          </p:nvPr>
        </p:nvSpPr>
        <p:spPr/>
        <p:txBody>
          <a:bodyPr lIns="90488" tIns="44450" rIns="90488" bIns="44450"/>
          <a:lstStyle/>
          <a:p>
            <a:r>
              <a:rPr lang="en-US" sz="1300" dirty="0"/>
              <a:t>5.3.3 </a:t>
            </a:r>
            <a:r>
              <a:rPr lang="en-US" sz="1300" dirty="0" smtClean="0">
                <a:cs typeface="Arial" charset="0"/>
              </a:rPr>
              <a:t>: </a:t>
            </a:r>
            <a:r>
              <a:rPr lang="en-US" sz="1300" dirty="0">
                <a:cs typeface="Arial" charset="0"/>
              </a:rPr>
              <a:t>Class Diagrams</a:t>
            </a:r>
            <a:br>
              <a:rPr lang="en-US" sz="1300" dirty="0">
                <a:cs typeface="Arial" charset="0"/>
              </a:rPr>
            </a:br>
            <a:r>
              <a:rPr lang="en-US" dirty="0" smtClean="0">
                <a:cs typeface="Arial" charset="0"/>
              </a:rPr>
              <a:t>Notations for Class (</a:t>
            </a:r>
            <a:r>
              <a:rPr lang="en-US" dirty="0" err="1" smtClean="0">
                <a:cs typeface="Arial" charset="0"/>
              </a:rPr>
              <a:t>Contd</a:t>
            </a:r>
            <a:r>
              <a:rPr lang="en-US" dirty="0" smtClean="0">
                <a:cs typeface="Arial" charset="0"/>
              </a:rPr>
              <a:t>…)</a:t>
            </a:r>
          </a:p>
        </p:txBody>
      </p:sp>
      <p:graphicFrame>
        <p:nvGraphicFramePr>
          <p:cNvPr id="10267" name="Group 27"/>
          <p:cNvGraphicFramePr>
            <a:graphicFrameLocks noGrp="1"/>
          </p:cNvGraphicFramePr>
          <p:nvPr>
            <p:ph idx="1"/>
            <p:extLst/>
          </p:nvPr>
        </p:nvGraphicFramePr>
        <p:xfrm>
          <a:off x="717550" y="2581275"/>
          <a:ext cx="6035040" cy="1547812"/>
        </p:xfrm>
        <a:graphic>
          <a:graphicData uri="http://schemas.openxmlformats.org/drawingml/2006/table">
            <a:tbl>
              <a:tblPr/>
              <a:tblGrid>
                <a:gridCol w="3005739"/>
                <a:gridCol w="3029301"/>
              </a:tblGrid>
              <a:tr h="3714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rPr>
                        <a:t>Symbol</a:t>
                      </a:r>
                    </a:p>
                  </a:txBody>
                  <a:tcPr marL="331708" marR="331708"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rPr>
                        <a:t>Meaning</a:t>
                      </a:r>
                    </a:p>
                  </a:txBody>
                  <a:tcPr marL="331708" marR="331708"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a:t>
                      </a:r>
                    </a:p>
                  </a:txBody>
                  <a:tcPr marL="331708" marR="331708"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Public</a:t>
                      </a:r>
                    </a:p>
                  </a:txBody>
                  <a:tcPr marL="331708" marR="331708"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_</a:t>
                      </a:r>
                    </a:p>
                  </a:txBody>
                  <a:tcPr marL="331708" marR="331708"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Private</a:t>
                      </a:r>
                    </a:p>
                  </a:txBody>
                  <a:tcPr marL="331708" marR="331708"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440689">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a:t>
                      </a:r>
                    </a:p>
                  </a:txBody>
                  <a:tcPr marL="331708" marR="331708"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Protected</a:t>
                      </a:r>
                    </a:p>
                  </a:txBody>
                  <a:tcPr marL="331708" marR="331708"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
        <p:nvSpPr>
          <p:cNvPr id="20483" name="Rectangle 3"/>
          <p:cNvSpPr>
            <a:spLocks noGrp="1" noChangeArrowheads="1"/>
          </p:cNvSpPr>
          <p:nvPr>
            <p:ph type="body" idx="4294967295"/>
          </p:nvPr>
        </p:nvSpPr>
        <p:spPr>
          <a:xfrm>
            <a:off x="0" y="1409700"/>
            <a:ext cx="8229600" cy="4525963"/>
          </a:xfrm>
        </p:spPr>
        <p:txBody>
          <a:bodyPr lIns="90488" tIns="44450" rIns="90488" bIns="44450"/>
          <a:lstStyle/>
          <a:p>
            <a:pPr marL="347663" indent="-347663" eaLnBrk="1" hangingPunct="1"/>
            <a:r>
              <a:rPr lang="en-US" dirty="0" smtClean="0">
                <a:solidFill>
                  <a:srgbClr val="000000"/>
                </a:solidFill>
                <a:cs typeface="Arial" charset="0"/>
              </a:rPr>
              <a:t>Class Visibility signifies how information within class can be accessed.</a:t>
            </a:r>
          </a:p>
        </p:txBody>
      </p:sp>
    </p:spTree>
    <p:extLst>
      <p:ext uri="{BB962C8B-B14F-4D97-AF65-F5344CB8AC3E}">
        <p14:creationId xmlns:p14="http://schemas.microsoft.com/office/powerpoint/2010/main" val="42747829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lIns="90488" tIns="44450" rIns="90488" bIns="44450"/>
          <a:lstStyle/>
          <a:p>
            <a:r>
              <a:rPr lang="en-US" sz="1300" dirty="0"/>
              <a:t>5.3.3 </a:t>
            </a:r>
            <a:r>
              <a:rPr lang="en-US" sz="1300" dirty="0" smtClean="0">
                <a:cs typeface="Arial" charset="0"/>
              </a:rPr>
              <a:t>: </a:t>
            </a:r>
            <a:r>
              <a:rPr lang="en-US" sz="1300" dirty="0">
                <a:cs typeface="Arial" charset="0"/>
              </a:rPr>
              <a:t>Class Diagrams </a:t>
            </a:r>
            <a:br>
              <a:rPr lang="en-US" sz="1300" dirty="0">
                <a:cs typeface="Arial" charset="0"/>
              </a:rPr>
            </a:br>
            <a:r>
              <a:rPr lang="en-US" dirty="0" smtClean="0">
                <a:cs typeface="Arial" charset="0"/>
              </a:rPr>
              <a:t>Association Relationship - Features</a:t>
            </a:r>
          </a:p>
        </p:txBody>
      </p:sp>
      <p:sp>
        <p:nvSpPr>
          <p:cNvPr id="21507" name="Rectangle 3"/>
          <p:cNvSpPr>
            <a:spLocks noGrp="1" noChangeArrowheads="1"/>
          </p:cNvSpPr>
          <p:nvPr>
            <p:ph idx="1"/>
          </p:nvPr>
        </p:nvSpPr>
        <p:spPr/>
        <p:txBody>
          <a:bodyPr lIns="90488" tIns="44450" rIns="90488" bIns="44450"/>
          <a:lstStyle/>
          <a:p>
            <a:pPr marL="347663" indent="-347663" eaLnBrk="1" hangingPunct="1"/>
            <a:r>
              <a:rPr lang="en-US" smtClean="0">
                <a:solidFill>
                  <a:srgbClr val="000000"/>
                </a:solidFill>
                <a:cs typeface="Arial" charset="0"/>
              </a:rPr>
              <a:t>In Association:</a:t>
            </a:r>
          </a:p>
          <a:p>
            <a:pPr lvl="1" eaLnBrk="1" hangingPunct="1"/>
            <a:r>
              <a:rPr lang="en-US" smtClean="0">
                <a:solidFill>
                  <a:srgbClr val="000000"/>
                </a:solidFill>
                <a:cs typeface="Arial" charset="0"/>
              </a:rPr>
              <a:t>Name indicates relationship between classes.</a:t>
            </a:r>
          </a:p>
          <a:p>
            <a:pPr lvl="1" eaLnBrk="1" hangingPunct="1"/>
            <a:r>
              <a:rPr lang="en-US" smtClean="0">
                <a:solidFill>
                  <a:srgbClr val="000000"/>
                </a:solidFill>
                <a:cs typeface="Arial" charset="0"/>
              </a:rPr>
              <a:t>Role represents the way classes see each other.</a:t>
            </a:r>
          </a:p>
        </p:txBody>
      </p:sp>
    </p:spTree>
    <p:extLst>
      <p:ext uri="{BB962C8B-B14F-4D97-AF65-F5344CB8AC3E}">
        <p14:creationId xmlns:p14="http://schemas.microsoft.com/office/powerpoint/2010/main" val="15592280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lIns="90488" tIns="44450" rIns="90488" bIns="44450"/>
          <a:lstStyle/>
          <a:p>
            <a:r>
              <a:rPr lang="en-US" sz="1300" dirty="0"/>
              <a:t>5.3.3 </a:t>
            </a:r>
            <a:r>
              <a:rPr lang="en-US" sz="1300" dirty="0" smtClean="0">
                <a:cs typeface="Arial" charset="0"/>
              </a:rPr>
              <a:t>: </a:t>
            </a:r>
            <a:r>
              <a:rPr lang="en-US" sz="1300" dirty="0">
                <a:cs typeface="Arial" charset="0"/>
              </a:rPr>
              <a:t>Class Diagrams </a:t>
            </a:r>
            <a:br>
              <a:rPr lang="en-US" sz="1300" dirty="0">
                <a:cs typeface="Arial" charset="0"/>
              </a:rPr>
            </a:br>
            <a:r>
              <a:rPr lang="en-US" dirty="0" smtClean="0">
                <a:cs typeface="Arial" charset="0"/>
              </a:rPr>
              <a:t>Association Relationship - Example</a:t>
            </a:r>
          </a:p>
        </p:txBody>
      </p:sp>
      <p:pic>
        <p:nvPicPr>
          <p:cNvPr id="22531" name="Picture 5"/>
          <p:cNvPicPr>
            <a:picLocks noChangeAspect="1" noChangeArrowheads="1"/>
          </p:cNvPicPr>
          <p:nvPr/>
        </p:nvPicPr>
        <p:blipFill>
          <a:blip r:embed="rId3"/>
          <a:srcRect/>
          <a:stretch>
            <a:fillRect/>
          </a:stretch>
        </p:blipFill>
        <p:spPr bwMode="auto">
          <a:xfrm>
            <a:off x="671513" y="1447800"/>
            <a:ext cx="5210175" cy="1285875"/>
          </a:xfrm>
          <a:prstGeom prst="rect">
            <a:avLst/>
          </a:prstGeom>
          <a:noFill/>
          <a:ln w="9525">
            <a:noFill/>
            <a:miter lim="800000"/>
            <a:headEnd/>
            <a:tailEnd/>
          </a:ln>
        </p:spPr>
      </p:pic>
      <p:pic>
        <p:nvPicPr>
          <p:cNvPr id="22532" name="Picture 7"/>
          <p:cNvPicPr>
            <a:picLocks noChangeAspect="1" noChangeArrowheads="1"/>
          </p:cNvPicPr>
          <p:nvPr/>
        </p:nvPicPr>
        <p:blipFill>
          <a:blip r:embed="rId4"/>
          <a:srcRect/>
          <a:stretch>
            <a:fillRect/>
          </a:stretch>
        </p:blipFill>
        <p:spPr bwMode="auto">
          <a:xfrm>
            <a:off x="652463" y="3124200"/>
            <a:ext cx="5248275" cy="1171575"/>
          </a:xfrm>
          <a:prstGeom prst="rect">
            <a:avLst/>
          </a:prstGeom>
          <a:noFill/>
          <a:ln w="9525">
            <a:noFill/>
            <a:miter lim="800000"/>
            <a:headEnd/>
            <a:tailEnd/>
          </a:ln>
        </p:spPr>
      </p:pic>
    </p:spTree>
    <p:extLst>
      <p:ext uri="{BB962C8B-B14F-4D97-AF65-F5344CB8AC3E}">
        <p14:creationId xmlns:p14="http://schemas.microsoft.com/office/powerpoint/2010/main" val="12465220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lIns="90488" tIns="44450" rIns="90488" bIns="44450"/>
          <a:lstStyle/>
          <a:p>
            <a:r>
              <a:rPr lang="en-US" sz="1300" dirty="0"/>
              <a:t>5.3.3 </a:t>
            </a:r>
            <a:r>
              <a:rPr lang="en-US" sz="1300" dirty="0" smtClean="0">
                <a:cs typeface="Arial" charset="0"/>
              </a:rPr>
              <a:t>: </a:t>
            </a:r>
            <a:r>
              <a:rPr lang="en-US" sz="1300" dirty="0">
                <a:cs typeface="Arial" charset="0"/>
              </a:rPr>
              <a:t>Class Diagrams </a:t>
            </a:r>
            <a:br>
              <a:rPr lang="en-US" sz="1300" dirty="0">
                <a:cs typeface="Arial" charset="0"/>
              </a:rPr>
            </a:br>
            <a:r>
              <a:rPr lang="en-US" dirty="0" smtClean="0">
                <a:cs typeface="Arial" charset="0"/>
              </a:rPr>
              <a:t>Relationships - Features</a:t>
            </a:r>
          </a:p>
        </p:txBody>
      </p:sp>
      <p:sp>
        <p:nvSpPr>
          <p:cNvPr id="23555" name="Rectangle 3"/>
          <p:cNvSpPr>
            <a:spLocks noGrp="1" noChangeArrowheads="1"/>
          </p:cNvSpPr>
          <p:nvPr>
            <p:ph idx="1"/>
          </p:nvPr>
        </p:nvSpPr>
        <p:spPr/>
        <p:txBody>
          <a:bodyPr wrap="none" lIns="90488" tIns="44450" rIns="90488" bIns="44450"/>
          <a:lstStyle/>
          <a:p>
            <a:pPr marL="347663" indent="-347663" eaLnBrk="1" hangingPunct="1"/>
            <a:r>
              <a:rPr lang="en-US" smtClean="0">
                <a:solidFill>
                  <a:srgbClr val="000000"/>
                </a:solidFill>
                <a:cs typeface="Arial" charset="0"/>
              </a:rPr>
              <a:t>Aggregation and Composition:</a:t>
            </a:r>
          </a:p>
          <a:p>
            <a:pPr marL="571500" lvl="1" indent="-228600" eaLnBrk="1" hangingPunct="1"/>
            <a:r>
              <a:rPr lang="en-US" smtClean="0">
                <a:solidFill>
                  <a:srgbClr val="000000"/>
                </a:solidFill>
                <a:cs typeface="Arial" charset="0"/>
              </a:rPr>
              <a:t>The following Class Diagram, possessing Composition and Aggregation, </a:t>
            </a:r>
          </a:p>
          <a:p>
            <a:pPr marL="571500" lvl="1" indent="-228600" eaLnBrk="1" hangingPunct="1">
              <a:buFont typeface="Arial" charset="0"/>
              <a:buNone/>
            </a:pPr>
            <a:r>
              <a:rPr lang="en-US" smtClean="0">
                <a:solidFill>
                  <a:srgbClr val="000000"/>
                </a:solidFill>
                <a:cs typeface="Arial" charset="0"/>
              </a:rPr>
              <a:t>	displays:</a:t>
            </a:r>
          </a:p>
          <a:p>
            <a:pPr marL="971550" lvl="2" eaLnBrk="1" hangingPunct="1">
              <a:buFontTx/>
              <a:buChar char="•"/>
            </a:pPr>
            <a:r>
              <a:rPr lang="en-US" smtClean="0">
                <a:solidFill>
                  <a:srgbClr val="000000"/>
                </a:solidFill>
                <a:cs typeface="Arial" charset="0"/>
              </a:rPr>
              <a:t>Aggregation as indicated by a hollow diamond.</a:t>
            </a:r>
          </a:p>
          <a:p>
            <a:pPr marL="971550" lvl="2" eaLnBrk="1" hangingPunct="1">
              <a:buFontTx/>
              <a:buChar char="•"/>
            </a:pPr>
            <a:r>
              <a:rPr lang="en-US" smtClean="0">
                <a:solidFill>
                  <a:srgbClr val="000000"/>
                </a:solidFill>
                <a:cs typeface="Arial" charset="0"/>
              </a:rPr>
              <a:t>Composition as indicated by a filled diamond.</a:t>
            </a:r>
          </a:p>
          <a:p>
            <a:pPr marL="971550" lvl="2" eaLnBrk="1" hangingPunct="1">
              <a:buFontTx/>
              <a:buChar char="•"/>
            </a:pPr>
            <a:r>
              <a:rPr lang="en-US" smtClean="0">
                <a:solidFill>
                  <a:srgbClr val="000000"/>
                </a:solidFill>
                <a:cs typeface="Arial" charset="0"/>
              </a:rPr>
              <a:t>Diamond as pointing towards the “whole” class or the aggregate.</a:t>
            </a:r>
          </a:p>
        </p:txBody>
      </p:sp>
      <p:pic>
        <p:nvPicPr>
          <p:cNvPr id="23556" name="Picture 5"/>
          <p:cNvPicPr>
            <a:picLocks noChangeAspect="1" noChangeArrowheads="1"/>
          </p:cNvPicPr>
          <p:nvPr/>
        </p:nvPicPr>
        <p:blipFill>
          <a:blip r:embed="rId3"/>
          <a:srcRect/>
          <a:stretch>
            <a:fillRect/>
          </a:stretch>
        </p:blipFill>
        <p:spPr bwMode="auto">
          <a:xfrm>
            <a:off x="1724025" y="3057525"/>
            <a:ext cx="4371975" cy="2657475"/>
          </a:xfrm>
          <a:prstGeom prst="rect">
            <a:avLst/>
          </a:prstGeom>
          <a:noFill/>
          <a:ln w="9525">
            <a:noFill/>
            <a:miter lim="800000"/>
            <a:headEnd/>
            <a:tailEnd/>
          </a:ln>
        </p:spPr>
      </p:pic>
    </p:spTree>
    <p:extLst>
      <p:ext uri="{BB962C8B-B14F-4D97-AF65-F5344CB8AC3E}">
        <p14:creationId xmlns:p14="http://schemas.microsoft.com/office/powerpoint/2010/main" val="27470734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lIns="90488" tIns="44450" rIns="90488" bIns="44450"/>
          <a:lstStyle/>
          <a:p>
            <a:r>
              <a:rPr lang="en-US" sz="1300" dirty="0"/>
              <a:t>5.3.3 </a:t>
            </a:r>
            <a:r>
              <a:rPr lang="en-US" sz="1300" dirty="0" smtClean="0">
                <a:cs typeface="Arial" charset="0"/>
              </a:rPr>
              <a:t>: </a:t>
            </a:r>
            <a:r>
              <a:rPr lang="en-US" sz="1300" dirty="0">
                <a:cs typeface="Arial" charset="0"/>
              </a:rPr>
              <a:t>Class Diagrams </a:t>
            </a:r>
            <a:br>
              <a:rPr lang="en-US" sz="1300" dirty="0">
                <a:cs typeface="Arial" charset="0"/>
              </a:rPr>
            </a:br>
            <a:r>
              <a:rPr lang="en-US" dirty="0" smtClean="0">
                <a:cs typeface="Arial" charset="0"/>
              </a:rPr>
              <a:t>Relationships - Examples</a:t>
            </a:r>
          </a:p>
        </p:txBody>
      </p:sp>
      <p:sp>
        <p:nvSpPr>
          <p:cNvPr id="24579" name="Text Box 6"/>
          <p:cNvSpPr txBox="1">
            <a:spLocks noChangeArrowheads="1"/>
          </p:cNvSpPr>
          <p:nvPr/>
        </p:nvSpPr>
        <p:spPr bwMode="auto">
          <a:xfrm>
            <a:off x="4572000" y="2057400"/>
            <a:ext cx="1822935" cy="400110"/>
          </a:xfrm>
          <a:prstGeom prst="rect">
            <a:avLst/>
          </a:prstGeom>
          <a:noFill/>
          <a:ln w="28575">
            <a:noFill/>
            <a:miter lim="800000"/>
            <a:headEnd/>
            <a:tailEnd/>
          </a:ln>
        </p:spPr>
        <p:txBody>
          <a:bodyPr wrap="none">
            <a:spAutoFit/>
          </a:bodyPr>
          <a:lstStyle/>
          <a:p>
            <a:r>
              <a:rPr lang="en-US" sz="2000" b="1" u="sng">
                <a:solidFill>
                  <a:schemeClr val="tx2"/>
                </a:solidFill>
                <a:latin typeface="+mj-lt"/>
              </a:rPr>
              <a:t>Composition</a:t>
            </a:r>
            <a:r>
              <a:rPr lang="en-US" sz="2000" b="1">
                <a:solidFill>
                  <a:schemeClr val="tx2"/>
                </a:solidFill>
                <a:latin typeface="+mj-lt"/>
              </a:rPr>
              <a:t> </a:t>
            </a:r>
          </a:p>
        </p:txBody>
      </p:sp>
      <p:sp>
        <p:nvSpPr>
          <p:cNvPr id="24580" name="Text Box 7"/>
          <p:cNvSpPr txBox="1">
            <a:spLocks noChangeArrowheads="1"/>
          </p:cNvSpPr>
          <p:nvPr/>
        </p:nvSpPr>
        <p:spPr bwMode="auto">
          <a:xfrm>
            <a:off x="2286000" y="2057400"/>
            <a:ext cx="1766830" cy="400110"/>
          </a:xfrm>
          <a:prstGeom prst="rect">
            <a:avLst/>
          </a:prstGeom>
          <a:noFill/>
          <a:ln w="28575">
            <a:noFill/>
            <a:miter lim="800000"/>
            <a:headEnd/>
            <a:tailEnd/>
          </a:ln>
        </p:spPr>
        <p:txBody>
          <a:bodyPr wrap="none">
            <a:spAutoFit/>
          </a:bodyPr>
          <a:lstStyle/>
          <a:p>
            <a:r>
              <a:rPr lang="en-US" sz="2000" b="1" u="sng" dirty="0">
                <a:solidFill>
                  <a:schemeClr val="tx2"/>
                </a:solidFill>
                <a:latin typeface="+mj-lt"/>
              </a:rPr>
              <a:t>Aggregation</a:t>
            </a:r>
            <a:r>
              <a:rPr lang="en-US" sz="2000" b="1" dirty="0">
                <a:solidFill>
                  <a:schemeClr val="tx2"/>
                </a:solidFill>
                <a:latin typeface="+mj-lt"/>
              </a:rPr>
              <a:t> </a:t>
            </a:r>
          </a:p>
        </p:txBody>
      </p:sp>
      <p:pic>
        <p:nvPicPr>
          <p:cNvPr id="24581" name="Picture 7"/>
          <p:cNvPicPr>
            <a:picLocks noChangeAspect="1" noChangeArrowheads="1"/>
          </p:cNvPicPr>
          <p:nvPr/>
        </p:nvPicPr>
        <p:blipFill>
          <a:blip r:embed="rId3"/>
          <a:srcRect/>
          <a:stretch>
            <a:fillRect/>
          </a:stretch>
        </p:blipFill>
        <p:spPr bwMode="auto">
          <a:xfrm>
            <a:off x="2386013" y="2714625"/>
            <a:ext cx="3762375" cy="2162175"/>
          </a:xfrm>
          <a:prstGeom prst="rect">
            <a:avLst/>
          </a:prstGeom>
          <a:noFill/>
          <a:ln w="9525">
            <a:noFill/>
            <a:miter lim="800000"/>
            <a:headEnd/>
            <a:tailEnd/>
          </a:ln>
        </p:spPr>
      </p:pic>
    </p:spTree>
    <p:extLst>
      <p:ext uri="{BB962C8B-B14F-4D97-AF65-F5344CB8AC3E}">
        <p14:creationId xmlns:p14="http://schemas.microsoft.com/office/powerpoint/2010/main" val="9334867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lIns="90488" tIns="44450" rIns="90488" bIns="44450"/>
          <a:lstStyle/>
          <a:p>
            <a:r>
              <a:rPr lang="en-US" sz="1300" dirty="0"/>
              <a:t>5.3.3 </a:t>
            </a:r>
            <a:r>
              <a:rPr lang="en-US" sz="1300" dirty="0" smtClean="0">
                <a:cs typeface="Arial" charset="0"/>
              </a:rPr>
              <a:t>Class </a:t>
            </a:r>
            <a:r>
              <a:rPr lang="en-US" sz="1300" dirty="0">
                <a:cs typeface="Arial" charset="0"/>
              </a:rPr>
              <a:t>Diagrams </a:t>
            </a:r>
            <a:br>
              <a:rPr lang="en-US" sz="1300" dirty="0">
                <a:cs typeface="Arial" charset="0"/>
              </a:rPr>
            </a:br>
            <a:r>
              <a:rPr lang="en-US" sz="1200" dirty="0" smtClean="0">
                <a:cs typeface="Arial" charset="0"/>
              </a:rPr>
              <a:t> </a:t>
            </a:r>
            <a:r>
              <a:rPr lang="en-US" dirty="0" smtClean="0">
                <a:cs typeface="Arial" charset="0"/>
              </a:rPr>
              <a:t>Definition of Multiplicity</a:t>
            </a:r>
          </a:p>
        </p:txBody>
      </p:sp>
      <p:sp>
        <p:nvSpPr>
          <p:cNvPr id="25603" name="Rectangle 3"/>
          <p:cNvSpPr>
            <a:spLocks noGrp="1" noChangeArrowheads="1"/>
          </p:cNvSpPr>
          <p:nvPr>
            <p:ph idx="1"/>
          </p:nvPr>
        </p:nvSpPr>
        <p:spPr/>
        <p:txBody>
          <a:bodyPr wrap="none" lIns="90488" tIns="44450" rIns="90488" bIns="44450"/>
          <a:lstStyle/>
          <a:p>
            <a:pPr marL="347663" indent="-347663" eaLnBrk="1" hangingPunct="1"/>
            <a:r>
              <a:rPr lang="en-US" smtClean="0">
                <a:solidFill>
                  <a:srgbClr val="000000"/>
                </a:solidFill>
                <a:cs typeface="Arial" charset="0"/>
              </a:rPr>
              <a:t>Multiplicity: </a:t>
            </a:r>
          </a:p>
          <a:p>
            <a:pPr lvl="1" eaLnBrk="1" hangingPunct="1"/>
            <a:r>
              <a:rPr lang="en-US" smtClean="0">
                <a:solidFill>
                  <a:srgbClr val="000000"/>
                </a:solidFill>
                <a:cs typeface="Arial" charset="0"/>
              </a:rPr>
              <a:t>Multiplicity indicates the “number of instances” of one class linked to </a:t>
            </a:r>
          </a:p>
          <a:p>
            <a:pPr lvl="1" eaLnBrk="1" hangingPunct="1">
              <a:buFont typeface="Arial" charset="0"/>
              <a:buNone/>
            </a:pPr>
            <a:r>
              <a:rPr lang="en-US" smtClean="0">
                <a:solidFill>
                  <a:srgbClr val="000000"/>
                </a:solidFill>
                <a:cs typeface="Arial" charset="0"/>
              </a:rPr>
              <a:t>	“one instance” of another class.</a:t>
            </a:r>
          </a:p>
        </p:txBody>
      </p:sp>
      <p:graphicFrame>
        <p:nvGraphicFramePr>
          <p:cNvPr id="15392" name="Group 32"/>
          <p:cNvGraphicFramePr>
            <a:graphicFrameLocks noGrp="1"/>
          </p:cNvGraphicFramePr>
          <p:nvPr>
            <p:extLst/>
          </p:nvPr>
        </p:nvGraphicFramePr>
        <p:xfrm>
          <a:off x="1600200" y="2867025"/>
          <a:ext cx="3657600" cy="2194560"/>
        </p:xfrm>
        <a:graphic>
          <a:graphicData uri="http://schemas.openxmlformats.org/drawingml/2006/table">
            <a:tbl>
              <a:tblPr/>
              <a:tblGrid>
                <a:gridCol w="1069975"/>
                <a:gridCol w="2587625"/>
              </a:tblGrid>
              <a:tr h="1809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rPr>
                        <a:t>Symbol</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rPr>
                        <a:t>Meaning</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1</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Exactly one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0..1</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Zero or one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Many</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Zero to many</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rPr>
                        <a:t>1..*</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rPr>
                        <a:t>One to many</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pic>
        <p:nvPicPr>
          <p:cNvPr id="25627" name="Picture 28"/>
          <p:cNvPicPr>
            <a:picLocks noChangeAspect="1" noChangeArrowheads="1"/>
          </p:cNvPicPr>
          <p:nvPr/>
        </p:nvPicPr>
        <p:blipFill>
          <a:blip r:embed="rId3"/>
          <a:srcRect/>
          <a:stretch>
            <a:fillRect/>
          </a:stretch>
        </p:blipFill>
        <p:spPr bwMode="auto">
          <a:xfrm>
            <a:off x="5838825" y="2667000"/>
            <a:ext cx="1857375" cy="2619375"/>
          </a:xfrm>
          <a:prstGeom prst="rect">
            <a:avLst/>
          </a:prstGeom>
          <a:noFill/>
          <a:ln w="9525">
            <a:noFill/>
            <a:miter lim="800000"/>
            <a:headEnd/>
            <a:tailEnd/>
          </a:ln>
        </p:spPr>
      </p:pic>
    </p:spTree>
    <p:extLst>
      <p:ext uri="{BB962C8B-B14F-4D97-AF65-F5344CB8AC3E}">
        <p14:creationId xmlns:p14="http://schemas.microsoft.com/office/powerpoint/2010/main" val="12030977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lIns="90488" tIns="44450" rIns="90488" bIns="44450"/>
          <a:lstStyle/>
          <a:p>
            <a:r>
              <a:rPr lang="en-US" sz="1300" dirty="0"/>
              <a:t>5.3.3 </a:t>
            </a:r>
            <a:r>
              <a:rPr lang="en-US" sz="1300" dirty="0" smtClean="0">
                <a:cs typeface="Arial" charset="0"/>
              </a:rPr>
              <a:t>: </a:t>
            </a:r>
            <a:r>
              <a:rPr lang="en-US" sz="1300" dirty="0">
                <a:cs typeface="Arial" charset="0"/>
              </a:rPr>
              <a:t>Class Diagrams </a:t>
            </a:r>
            <a:br>
              <a:rPr lang="en-US" sz="1300" dirty="0">
                <a:cs typeface="Arial" charset="0"/>
              </a:rPr>
            </a:br>
            <a:r>
              <a:rPr lang="en-US" dirty="0" smtClean="0">
                <a:cs typeface="Arial" charset="0"/>
              </a:rPr>
              <a:t>Association Class Relationship - Features</a:t>
            </a:r>
          </a:p>
        </p:txBody>
      </p:sp>
      <p:sp>
        <p:nvSpPr>
          <p:cNvPr id="29699" name="Rectangle 3"/>
          <p:cNvSpPr>
            <a:spLocks noGrp="1" noChangeArrowheads="1"/>
          </p:cNvSpPr>
          <p:nvPr>
            <p:ph idx="1"/>
          </p:nvPr>
        </p:nvSpPr>
        <p:spPr/>
        <p:txBody>
          <a:bodyPr lIns="90488" tIns="44450" rIns="90488" bIns="44450"/>
          <a:lstStyle/>
          <a:p>
            <a:pPr marL="347663" indent="-347663" eaLnBrk="1" hangingPunct="1"/>
            <a:r>
              <a:rPr lang="en-US" smtClean="0">
                <a:solidFill>
                  <a:srgbClr val="000000"/>
                </a:solidFill>
                <a:cs typeface="Arial" charset="0"/>
              </a:rPr>
              <a:t>Association Class:</a:t>
            </a:r>
          </a:p>
          <a:p>
            <a:pPr lvl="1" eaLnBrk="1" hangingPunct="1"/>
            <a:r>
              <a:rPr lang="en-US" smtClean="0">
                <a:solidFill>
                  <a:srgbClr val="000000"/>
                </a:solidFill>
                <a:cs typeface="Arial" charset="0"/>
              </a:rPr>
              <a:t>An Association Class is a class that has properties of both an “association” and a “class”.</a:t>
            </a:r>
          </a:p>
          <a:p>
            <a:pPr lvl="1" eaLnBrk="1" hangingPunct="1"/>
            <a:r>
              <a:rPr lang="en-US" smtClean="0">
                <a:solidFill>
                  <a:srgbClr val="000000"/>
                </a:solidFill>
                <a:cs typeface="Arial" charset="0"/>
              </a:rPr>
              <a:t>It is required when properties result from unique combination of two classes.</a:t>
            </a:r>
          </a:p>
          <a:p>
            <a:pPr lvl="1" eaLnBrk="1" hangingPunct="1"/>
            <a:r>
              <a:rPr lang="en-US" smtClean="0">
                <a:solidFill>
                  <a:srgbClr val="000000"/>
                </a:solidFill>
                <a:cs typeface="Arial" charset="0"/>
              </a:rPr>
              <a:t>For example:</a:t>
            </a:r>
          </a:p>
        </p:txBody>
      </p:sp>
      <p:pic>
        <p:nvPicPr>
          <p:cNvPr id="29700" name="Picture 6"/>
          <p:cNvPicPr>
            <a:picLocks noChangeAspect="1" noChangeArrowheads="1"/>
          </p:cNvPicPr>
          <p:nvPr/>
        </p:nvPicPr>
        <p:blipFill>
          <a:blip r:embed="rId3"/>
          <a:srcRect/>
          <a:stretch>
            <a:fillRect/>
          </a:stretch>
        </p:blipFill>
        <p:spPr bwMode="auto">
          <a:xfrm>
            <a:off x="2266950" y="3486150"/>
            <a:ext cx="2686050" cy="1162050"/>
          </a:xfrm>
          <a:prstGeom prst="rect">
            <a:avLst/>
          </a:prstGeom>
          <a:noFill/>
          <a:ln w="9525">
            <a:noFill/>
            <a:miter lim="800000"/>
            <a:headEnd/>
            <a:tailEnd/>
          </a:ln>
        </p:spPr>
      </p:pic>
    </p:spTree>
    <p:extLst>
      <p:ext uri="{BB962C8B-B14F-4D97-AF65-F5344CB8AC3E}">
        <p14:creationId xmlns:p14="http://schemas.microsoft.com/office/powerpoint/2010/main" val="38224364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lIns="90488" tIns="44450" rIns="90488" bIns="44450"/>
          <a:lstStyle/>
          <a:p>
            <a:r>
              <a:rPr lang="en-US" sz="1300" dirty="0"/>
              <a:t>5.3.3 </a:t>
            </a:r>
            <a:r>
              <a:rPr lang="en-US" sz="1300" dirty="0" smtClean="0">
                <a:cs typeface="Arial" charset="0"/>
              </a:rPr>
              <a:t>: </a:t>
            </a:r>
            <a:r>
              <a:rPr lang="en-US" sz="1300" dirty="0">
                <a:cs typeface="Arial" charset="0"/>
              </a:rPr>
              <a:t>Class Diagrams  </a:t>
            </a:r>
            <a:br>
              <a:rPr lang="en-US" sz="1300" dirty="0">
                <a:cs typeface="Arial" charset="0"/>
              </a:rPr>
            </a:br>
            <a:r>
              <a:rPr lang="en-US" dirty="0" smtClean="0">
                <a:cs typeface="Arial" charset="0"/>
              </a:rPr>
              <a:t>Dependency - Features</a:t>
            </a:r>
          </a:p>
        </p:txBody>
      </p:sp>
      <p:sp>
        <p:nvSpPr>
          <p:cNvPr id="30723" name="Rectangle 3"/>
          <p:cNvSpPr>
            <a:spLocks noGrp="1" noChangeArrowheads="1"/>
          </p:cNvSpPr>
          <p:nvPr>
            <p:ph idx="1"/>
          </p:nvPr>
        </p:nvSpPr>
        <p:spPr/>
        <p:txBody>
          <a:bodyPr lIns="90488" tIns="44450" rIns="90488" bIns="44450"/>
          <a:lstStyle/>
          <a:p>
            <a:pPr marL="347663" indent="-347663" eaLnBrk="1" hangingPunct="1"/>
            <a:r>
              <a:rPr lang="en-US" smtClean="0">
                <a:solidFill>
                  <a:srgbClr val="000000"/>
                </a:solidFill>
                <a:cs typeface="Arial" charset="0"/>
              </a:rPr>
              <a:t>Dependency:</a:t>
            </a:r>
          </a:p>
          <a:p>
            <a:pPr lvl="1" eaLnBrk="1" hangingPunct="1"/>
            <a:r>
              <a:rPr lang="en-US" smtClean="0">
                <a:solidFill>
                  <a:srgbClr val="000000"/>
                </a:solidFill>
                <a:cs typeface="Arial" charset="0"/>
              </a:rPr>
              <a:t>Dependency is a “using” relationship within which the change in the specification of one class may affect another class that uses it.</a:t>
            </a:r>
          </a:p>
          <a:p>
            <a:pPr lvl="1" eaLnBrk="1" hangingPunct="1"/>
            <a:r>
              <a:rPr lang="en-US" smtClean="0">
                <a:solidFill>
                  <a:srgbClr val="000000"/>
                </a:solidFill>
                <a:cs typeface="Arial" charset="0"/>
              </a:rPr>
              <a:t>For example:</a:t>
            </a:r>
          </a:p>
        </p:txBody>
      </p:sp>
      <p:pic>
        <p:nvPicPr>
          <p:cNvPr id="30724" name="Picture 5"/>
          <p:cNvPicPr>
            <a:picLocks noChangeAspect="1" noChangeArrowheads="1"/>
          </p:cNvPicPr>
          <p:nvPr/>
        </p:nvPicPr>
        <p:blipFill>
          <a:blip r:embed="rId3"/>
          <a:srcRect/>
          <a:stretch>
            <a:fillRect/>
          </a:stretch>
        </p:blipFill>
        <p:spPr bwMode="auto">
          <a:xfrm>
            <a:off x="2590800" y="2667000"/>
            <a:ext cx="3314700" cy="1257300"/>
          </a:xfrm>
          <a:prstGeom prst="rect">
            <a:avLst/>
          </a:prstGeom>
          <a:noFill/>
          <a:ln w="9525">
            <a:noFill/>
            <a:miter lim="800000"/>
            <a:headEnd/>
            <a:tailEnd/>
          </a:ln>
        </p:spPr>
      </p:pic>
    </p:spTree>
    <p:extLst>
      <p:ext uri="{BB962C8B-B14F-4D97-AF65-F5344CB8AC3E}">
        <p14:creationId xmlns:p14="http://schemas.microsoft.com/office/powerpoint/2010/main" val="30167073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lIns="90488" tIns="44450" rIns="90488" bIns="44450"/>
          <a:lstStyle/>
          <a:p>
            <a:r>
              <a:rPr lang="en-US" sz="1300" dirty="0"/>
              <a:t>5.3.3 </a:t>
            </a:r>
            <a:r>
              <a:rPr lang="en-US" sz="1300" dirty="0" smtClean="0">
                <a:cs typeface="Arial" charset="0"/>
              </a:rPr>
              <a:t>: </a:t>
            </a:r>
            <a:r>
              <a:rPr lang="en-US" sz="1300" dirty="0">
                <a:cs typeface="Arial" charset="0"/>
              </a:rPr>
              <a:t>Class Diagrams </a:t>
            </a:r>
            <a:r>
              <a:rPr lang="en-US" sz="1200" dirty="0" smtClean="0">
                <a:cs typeface="Arial" charset="0"/>
              </a:rPr>
              <a:t/>
            </a:r>
            <a:br>
              <a:rPr lang="en-US" sz="1200" dirty="0" smtClean="0">
                <a:cs typeface="Arial" charset="0"/>
              </a:rPr>
            </a:br>
            <a:r>
              <a:rPr lang="en-US" dirty="0" smtClean="0">
                <a:cs typeface="Arial" charset="0"/>
              </a:rPr>
              <a:t>Generalization - Features</a:t>
            </a:r>
          </a:p>
        </p:txBody>
      </p:sp>
      <p:sp>
        <p:nvSpPr>
          <p:cNvPr id="32771" name="Rectangle 3"/>
          <p:cNvSpPr>
            <a:spLocks noGrp="1" noChangeArrowheads="1"/>
          </p:cNvSpPr>
          <p:nvPr>
            <p:ph idx="1"/>
          </p:nvPr>
        </p:nvSpPr>
        <p:spPr/>
        <p:txBody>
          <a:bodyPr lIns="90488" tIns="44450" rIns="90488" bIns="44450"/>
          <a:lstStyle/>
          <a:p>
            <a:pPr marL="347663" indent="-347663" eaLnBrk="1" hangingPunct="1"/>
            <a:r>
              <a:rPr lang="en-US" smtClean="0">
                <a:solidFill>
                  <a:srgbClr val="000000"/>
                </a:solidFill>
                <a:cs typeface="Arial" charset="0"/>
              </a:rPr>
              <a:t>Generalization:</a:t>
            </a:r>
          </a:p>
          <a:p>
            <a:pPr lvl="1" eaLnBrk="1" hangingPunct="1"/>
            <a:r>
              <a:rPr lang="en-US" smtClean="0">
                <a:solidFill>
                  <a:srgbClr val="000000"/>
                </a:solidFill>
                <a:cs typeface="Arial" charset="0"/>
              </a:rPr>
              <a:t>Generalization indicates relationships between super-class and sub-class.</a:t>
            </a:r>
          </a:p>
          <a:p>
            <a:pPr lvl="1" eaLnBrk="1" hangingPunct="1"/>
            <a:r>
              <a:rPr lang="en-US" smtClean="0">
                <a:solidFill>
                  <a:srgbClr val="000000"/>
                </a:solidFill>
                <a:cs typeface="Arial" charset="0"/>
              </a:rPr>
              <a:t>For example:</a:t>
            </a:r>
          </a:p>
        </p:txBody>
      </p:sp>
      <p:pic>
        <p:nvPicPr>
          <p:cNvPr id="32772" name="Picture 5"/>
          <p:cNvPicPr>
            <a:picLocks noChangeAspect="1" noChangeArrowheads="1"/>
          </p:cNvPicPr>
          <p:nvPr/>
        </p:nvPicPr>
        <p:blipFill>
          <a:blip r:embed="rId3"/>
          <a:srcRect/>
          <a:stretch>
            <a:fillRect/>
          </a:stretch>
        </p:blipFill>
        <p:spPr bwMode="auto">
          <a:xfrm>
            <a:off x="2105025" y="2590800"/>
            <a:ext cx="3914775" cy="2238375"/>
          </a:xfrm>
          <a:prstGeom prst="rect">
            <a:avLst/>
          </a:prstGeom>
          <a:noFill/>
          <a:ln w="9525">
            <a:noFill/>
            <a:miter lim="800000"/>
            <a:headEnd/>
            <a:tailEnd/>
          </a:ln>
        </p:spPr>
      </p:pic>
    </p:spTree>
    <p:extLst>
      <p:ext uri="{BB962C8B-B14F-4D97-AF65-F5344CB8AC3E}">
        <p14:creationId xmlns:p14="http://schemas.microsoft.com/office/powerpoint/2010/main" val="28973959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lIns="90488" tIns="44450" rIns="90488" bIns="44450"/>
          <a:lstStyle/>
          <a:p>
            <a:r>
              <a:rPr lang="en-US" sz="1300" dirty="0"/>
              <a:t>5.3.3 </a:t>
            </a:r>
            <a:r>
              <a:rPr lang="en-US" sz="1300" dirty="0" smtClean="0">
                <a:cs typeface="Arial" charset="0"/>
              </a:rPr>
              <a:t>: </a:t>
            </a:r>
            <a:r>
              <a:rPr lang="en-US" sz="1300" dirty="0">
                <a:cs typeface="Arial" charset="0"/>
              </a:rPr>
              <a:t>Class Diagrams </a:t>
            </a:r>
            <a:br>
              <a:rPr lang="en-US" sz="1300" dirty="0">
                <a:cs typeface="Arial" charset="0"/>
              </a:rPr>
            </a:br>
            <a:r>
              <a:rPr lang="en-US" dirty="0" smtClean="0">
                <a:cs typeface="Arial" charset="0"/>
              </a:rPr>
              <a:t>Example of Class Diagrams</a:t>
            </a:r>
          </a:p>
        </p:txBody>
      </p:sp>
      <p:pic>
        <p:nvPicPr>
          <p:cNvPr id="34819" name="Picture 6"/>
          <p:cNvPicPr>
            <a:picLocks noGrp="1" noChangeAspect="1" noChangeArrowheads="1"/>
          </p:cNvPicPr>
          <p:nvPr>
            <p:ph idx="1"/>
          </p:nvPr>
        </p:nvPicPr>
        <p:blipFill>
          <a:blip r:embed="rId3"/>
          <a:stretch>
            <a:fillRect/>
          </a:stretch>
        </p:blipFill>
        <p:spPr>
          <a:xfrm>
            <a:off x="1385080" y="1495425"/>
            <a:ext cx="6672289" cy="4643438"/>
          </a:xfrm>
          <a:noFill/>
        </p:spPr>
      </p:pic>
    </p:spTree>
    <p:extLst>
      <p:ext uri="{BB962C8B-B14F-4D97-AF65-F5344CB8AC3E}">
        <p14:creationId xmlns:p14="http://schemas.microsoft.com/office/powerpoint/2010/main" val="35920044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5.1.2: Object-Oriented Principles</a:t>
            </a:r>
            <a:r>
              <a:rPr lang="en-IN" dirty="0" smtClean="0"/>
              <a:t/>
            </a:r>
            <a:br>
              <a:rPr lang="en-IN" dirty="0" smtClean="0"/>
            </a:br>
            <a:r>
              <a:rPr lang="en-IN" dirty="0" smtClean="0"/>
              <a:t>Concept of Encapsulation</a:t>
            </a:r>
            <a:endParaRPr lang="en-IN" dirty="0"/>
          </a:p>
        </p:txBody>
      </p:sp>
      <p:sp>
        <p:nvSpPr>
          <p:cNvPr id="3" name="Content Placeholder 2"/>
          <p:cNvSpPr>
            <a:spLocks noGrp="1"/>
          </p:cNvSpPr>
          <p:nvPr>
            <p:ph idx="1"/>
          </p:nvPr>
        </p:nvSpPr>
        <p:spPr/>
        <p:txBody>
          <a:bodyPr/>
          <a:lstStyle/>
          <a:p>
            <a:pPr marL="347663" indent="-347663"/>
            <a:r>
              <a:rPr lang="en-US" dirty="0" smtClean="0"/>
              <a:t>“To Hide” details of structure and implementation</a:t>
            </a:r>
          </a:p>
          <a:p>
            <a:pPr lvl="1"/>
            <a:r>
              <a:rPr lang="en-US" b="1" dirty="0" smtClean="0"/>
              <a:t>For example:</a:t>
            </a:r>
            <a:r>
              <a:rPr lang="en-US" dirty="0" smtClean="0"/>
              <a:t> It does not matter what algorithm is implemented internally so that the customer gets to view Account status in Sorted Order of Account Number.</a:t>
            </a:r>
          </a:p>
          <a:p>
            <a:endParaRPr lang="en-IN" dirty="0"/>
          </a:p>
        </p:txBody>
      </p:sp>
      <p:pic>
        <p:nvPicPr>
          <p:cNvPr id="4" name="Picture 4" descr="encapsulation">
            <a:hlinkClick r:id="rId3"/>
          </p:cNvPr>
          <p:cNvPicPr>
            <a:picLocks noChangeAspect="1" noChangeArrowheads="1"/>
          </p:cNvPicPr>
          <p:nvPr/>
        </p:nvPicPr>
        <p:blipFill>
          <a:blip r:embed="rId4"/>
          <a:srcRect/>
          <a:stretch>
            <a:fillRect/>
          </a:stretch>
        </p:blipFill>
        <p:spPr bwMode="auto">
          <a:xfrm>
            <a:off x="6477000" y="2571744"/>
            <a:ext cx="2381250" cy="1828800"/>
          </a:xfrm>
          <a:prstGeom prst="rect">
            <a:avLst/>
          </a:prstGeom>
          <a:noFill/>
          <a:ln w="9525">
            <a:noFill/>
            <a:miter lim="800000"/>
            <a:headEnd/>
            <a:tailEnd/>
          </a:ln>
        </p:spPr>
      </p:pic>
      <p:pic>
        <p:nvPicPr>
          <p:cNvPr id="5" name="Picture 5" descr="capsule-1"/>
          <p:cNvPicPr>
            <a:picLocks noChangeAspect="1" noChangeArrowheads="1"/>
          </p:cNvPicPr>
          <p:nvPr/>
        </p:nvPicPr>
        <p:blipFill>
          <a:blip r:embed="rId5"/>
          <a:srcRect/>
          <a:stretch>
            <a:fillRect/>
          </a:stretch>
        </p:blipFill>
        <p:spPr bwMode="auto">
          <a:xfrm>
            <a:off x="7543800" y="4705344"/>
            <a:ext cx="762000" cy="1066800"/>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5.3.4 Demos</a:t>
            </a:r>
            <a:r>
              <a:rPr lang="en-US" dirty="0" smtClean="0"/>
              <a:t/>
            </a:r>
            <a:br>
              <a:rPr lang="en-US" dirty="0" smtClean="0"/>
            </a:br>
            <a:r>
              <a:rPr lang="en-US" dirty="0" smtClean="0"/>
              <a:t>Demo</a:t>
            </a:r>
            <a:endParaRPr lang="en-US" dirty="0"/>
          </a:p>
        </p:txBody>
      </p:sp>
      <p:sp>
        <p:nvSpPr>
          <p:cNvPr id="3" name="Content Placeholder 2"/>
          <p:cNvSpPr>
            <a:spLocks noGrp="1"/>
          </p:cNvSpPr>
          <p:nvPr>
            <p:ph idx="1"/>
          </p:nvPr>
        </p:nvSpPr>
        <p:spPr/>
        <p:txBody>
          <a:bodyPr/>
          <a:lstStyle/>
          <a:p>
            <a:r>
              <a:rPr lang="en-US" dirty="0" smtClean="0"/>
              <a:t>Demo on</a:t>
            </a:r>
          </a:p>
          <a:p>
            <a:pPr lvl="1"/>
            <a:r>
              <a:rPr lang="en-US" dirty="0" smtClean="0"/>
              <a:t>Use case diagram</a:t>
            </a:r>
          </a:p>
          <a:p>
            <a:pPr lvl="1"/>
            <a:r>
              <a:rPr lang="en-US" dirty="0" smtClean="0"/>
              <a:t>Sequence diagram</a:t>
            </a:r>
          </a:p>
          <a:p>
            <a:pPr lvl="1"/>
            <a:r>
              <a:rPr lang="en-US" dirty="0"/>
              <a:t>Class diagram</a:t>
            </a:r>
          </a:p>
          <a:p>
            <a:pPr lvl="1"/>
            <a:endParaRPr lang="en-US" dirty="0" smtClean="0"/>
          </a:p>
          <a:p>
            <a:endParaRPr lang="en-US" dirty="0"/>
          </a:p>
        </p:txBody>
      </p:sp>
    </p:spTree>
    <p:extLst>
      <p:ext uri="{BB962C8B-B14F-4D97-AF65-F5344CB8AC3E}">
        <p14:creationId xmlns:p14="http://schemas.microsoft.com/office/powerpoint/2010/main" val="31175025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5.3.5 Case Study</a:t>
            </a:r>
            <a:br>
              <a:rPr lang="en-US" sz="1200" dirty="0" smtClean="0"/>
            </a:br>
            <a:r>
              <a:rPr lang="en-IN" dirty="0" smtClean="0"/>
              <a:t>Scenario </a:t>
            </a:r>
            <a:r>
              <a:rPr lang="en-IN" dirty="0"/>
              <a:t>from Banking System </a:t>
            </a:r>
            <a:endParaRPr lang="en-US" dirty="0"/>
          </a:p>
        </p:txBody>
      </p:sp>
      <p:sp>
        <p:nvSpPr>
          <p:cNvPr id="3" name="Content Placeholder 2"/>
          <p:cNvSpPr>
            <a:spLocks noGrp="1"/>
          </p:cNvSpPr>
          <p:nvPr>
            <p:ph idx="1"/>
          </p:nvPr>
        </p:nvSpPr>
        <p:spPr/>
        <p:txBody>
          <a:bodyPr/>
          <a:lstStyle/>
          <a:p>
            <a:pPr marL="347663" indent="-347663">
              <a:buClr>
                <a:srgbClr val="00B0F0"/>
              </a:buClr>
              <a:defRPr/>
            </a:pPr>
            <a:r>
              <a:rPr lang="en-US" dirty="0" err="1">
                <a:solidFill>
                  <a:schemeClr val="tx1"/>
                </a:solidFill>
                <a:cs typeface="Arial" pitchFamily="34" charset="0"/>
              </a:rPr>
              <a:t>Geetha</a:t>
            </a:r>
            <a:r>
              <a:rPr lang="en-US" dirty="0">
                <a:solidFill>
                  <a:schemeClr val="tx1"/>
                </a:solidFill>
                <a:cs typeface="Arial" pitchFamily="34" charset="0"/>
              </a:rPr>
              <a:t> and Mahesh hold accounts in Bank XYZ Ltd. </a:t>
            </a:r>
            <a:r>
              <a:rPr lang="en-US" dirty="0" err="1">
                <a:solidFill>
                  <a:schemeClr val="tx1"/>
                </a:solidFill>
                <a:cs typeface="Arial" pitchFamily="34" charset="0"/>
              </a:rPr>
              <a:t>Geetha</a:t>
            </a:r>
            <a:r>
              <a:rPr lang="en-US" dirty="0">
                <a:solidFill>
                  <a:schemeClr val="tx1"/>
                </a:solidFill>
                <a:cs typeface="Arial" pitchFamily="34" charset="0"/>
              </a:rPr>
              <a:t> has a savings as well as a current account with the bank. Mahesh only has a current account. As customers of the bank, </a:t>
            </a:r>
            <a:r>
              <a:rPr lang="en-US" dirty="0" err="1">
                <a:solidFill>
                  <a:schemeClr val="tx1"/>
                </a:solidFill>
                <a:cs typeface="Arial" pitchFamily="34" charset="0"/>
              </a:rPr>
              <a:t>Geetha</a:t>
            </a:r>
            <a:r>
              <a:rPr lang="en-US" dirty="0">
                <a:solidFill>
                  <a:schemeClr val="tx1"/>
                </a:solidFill>
                <a:cs typeface="Arial" pitchFamily="34" charset="0"/>
              </a:rPr>
              <a:t> and Mahesh can deposit or withdraw money from their accounts as per the norms and policies defined by the bank on savings and current accounts.</a:t>
            </a:r>
          </a:p>
          <a:p>
            <a:pPr marL="347663" indent="-347663">
              <a:buClr>
                <a:srgbClr val="00B0F0"/>
              </a:buClr>
              <a:defRPr/>
            </a:pPr>
            <a:endParaRPr lang="en-US" dirty="0">
              <a:solidFill>
                <a:schemeClr val="tx1"/>
              </a:solidFill>
              <a:cs typeface="Arial" pitchFamily="34" charset="0"/>
            </a:endParaRPr>
          </a:p>
          <a:p>
            <a:pPr marL="347663" indent="-347663">
              <a:buClr>
                <a:srgbClr val="00B0F0"/>
              </a:buClr>
              <a:defRPr/>
            </a:pPr>
            <a:r>
              <a:rPr lang="en-US" dirty="0">
                <a:solidFill>
                  <a:schemeClr val="tx1"/>
                </a:solidFill>
                <a:cs typeface="Arial" pitchFamily="34" charset="0"/>
              </a:rPr>
              <a:t>Bank XYZ Ltd. continuously adds new customers to its existing customer base. Of course, some its customers may also want to close their accounts due to changing needs of the customer.</a:t>
            </a:r>
          </a:p>
          <a:p>
            <a:endParaRPr lang="en-US" dirty="0"/>
          </a:p>
        </p:txBody>
      </p:sp>
    </p:spTree>
    <p:extLst>
      <p:ext uri="{BB962C8B-B14F-4D97-AF65-F5344CB8AC3E}">
        <p14:creationId xmlns:p14="http://schemas.microsoft.com/office/powerpoint/2010/main" val="48058390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5.3.5 :</a:t>
            </a:r>
            <a:r>
              <a:rPr lang="en-US" sz="1200" dirty="0"/>
              <a:t>Case Study </a:t>
            </a:r>
            <a:br>
              <a:rPr lang="en-US" sz="1200" dirty="0"/>
            </a:br>
            <a:r>
              <a:rPr lang="en-IN" dirty="0" smtClean="0"/>
              <a:t>Scenario </a:t>
            </a:r>
            <a:r>
              <a:rPr lang="en-IN" dirty="0"/>
              <a:t>from Banking System </a:t>
            </a:r>
            <a:endParaRPr lang="en-US" dirty="0"/>
          </a:p>
        </p:txBody>
      </p:sp>
      <p:sp>
        <p:nvSpPr>
          <p:cNvPr id="3" name="Content Placeholder 2"/>
          <p:cNvSpPr>
            <a:spLocks noGrp="1"/>
          </p:cNvSpPr>
          <p:nvPr>
            <p:ph idx="1"/>
          </p:nvPr>
        </p:nvSpPr>
        <p:spPr/>
        <p:txBody>
          <a:bodyPr/>
          <a:lstStyle/>
          <a:p>
            <a:r>
              <a:rPr lang="en-US" dirty="0" smtClean="0"/>
              <a:t>Identify classes, attributes and methods </a:t>
            </a:r>
          </a:p>
          <a:p>
            <a:r>
              <a:rPr lang="en-US" dirty="0" smtClean="0"/>
              <a:t>Draw an use case diagram to identify the actors and their functionalities they perform.</a:t>
            </a:r>
          </a:p>
          <a:p>
            <a:r>
              <a:rPr lang="en-US" dirty="0" smtClean="0"/>
              <a:t>Draw the class diagram and identify correct relationship between the classes</a:t>
            </a:r>
            <a:endParaRPr lang="en-US" dirty="0"/>
          </a:p>
        </p:txBody>
      </p:sp>
    </p:spTree>
    <p:extLst>
      <p:ext uri="{BB962C8B-B14F-4D97-AF65-F5344CB8AC3E}">
        <p14:creationId xmlns:p14="http://schemas.microsoft.com/office/powerpoint/2010/main" val="8777879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In this lesson, you have learnt about:</a:t>
            </a:r>
          </a:p>
          <a:p>
            <a:pPr lvl="1">
              <a:defRPr/>
            </a:pPr>
            <a:r>
              <a:rPr lang="en-US" dirty="0">
                <a:solidFill>
                  <a:srgbClr val="000000"/>
                </a:solidFill>
              </a:rPr>
              <a:t>Principles in Object-Oriented technology</a:t>
            </a:r>
          </a:p>
          <a:p>
            <a:pPr lvl="2">
              <a:defRPr/>
            </a:pPr>
            <a:r>
              <a:rPr lang="en-US" dirty="0">
                <a:solidFill>
                  <a:srgbClr val="000000"/>
                </a:solidFill>
              </a:rPr>
              <a:t>Abstraction</a:t>
            </a:r>
          </a:p>
          <a:p>
            <a:pPr lvl="2">
              <a:defRPr/>
            </a:pPr>
            <a:r>
              <a:rPr lang="en-US" dirty="0">
                <a:solidFill>
                  <a:srgbClr val="000000"/>
                </a:solidFill>
              </a:rPr>
              <a:t>Encapsulation</a:t>
            </a:r>
          </a:p>
          <a:p>
            <a:pPr lvl="2">
              <a:defRPr/>
            </a:pPr>
            <a:r>
              <a:rPr lang="en-US" dirty="0">
                <a:solidFill>
                  <a:srgbClr val="000000"/>
                </a:solidFill>
              </a:rPr>
              <a:t>Modularity</a:t>
            </a:r>
          </a:p>
          <a:p>
            <a:pPr lvl="2">
              <a:defRPr/>
            </a:pPr>
            <a:r>
              <a:rPr lang="en-US" dirty="0" smtClean="0">
                <a:solidFill>
                  <a:srgbClr val="000000"/>
                </a:solidFill>
              </a:rPr>
              <a:t>Hierarchy</a:t>
            </a:r>
          </a:p>
          <a:p>
            <a:pPr lvl="2">
              <a:defRPr/>
            </a:pPr>
            <a:r>
              <a:rPr lang="en-US" dirty="0" smtClean="0">
                <a:solidFill>
                  <a:srgbClr val="000000"/>
                </a:solidFill>
              </a:rPr>
              <a:t>Polymorphism</a:t>
            </a:r>
            <a:endParaRPr lang="en-US" dirty="0">
              <a:solidFill>
                <a:srgbClr val="000000"/>
              </a:solidFill>
            </a:endParaRPr>
          </a:p>
          <a:p>
            <a:pPr lvl="1">
              <a:defRPr/>
            </a:pPr>
            <a:r>
              <a:rPr lang="en-US" altLang="en-US" dirty="0">
                <a:solidFill>
                  <a:srgbClr val="000000"/>
                </a:solidFill>
              </a:rPr>
              <a:t>UML diagram</a:t>
            </a:r>
          </a:p>
          <a:p>
            <a:pPr lvl="2">
              <a:defRPr/>
            </a:pPr>
            <a:r>
              <a:rPr lang="en-US" altLang="en-US" dirty="0">
                <a:solidFill>
                  <a:srgbClr val="000000"/>
                </a:solidFill>
              </a:rPr>
              <a:t>Use Case Diagram</a:t>
            </a:r>
          </a:p>
          <a:p>
            <a:pPr lvl="2">
              <a:defRPr/>
            </a:pPr>
            <a:r>
              <a:rPr lang="en-US" altLang="en-US" dirty="0" smtClean="0">
                <a:solidFill>
                  <a:srgbClr val="000000"/>
                </a:solidFill>
              </a:rPr>
              <a:t>Sequence Diagram</a:t>
            </a:r>
          </a:p>
          <a:p>
            <a:pPr lvl="2">
              <a:defRPr/>
            </a:pPr>
            <a:r>
              <a:rPr lang="en-US" altLang="en-US" dirty="0">
                <a:solidFill>
                  <a:srgbClr val="000000"/>
                </a:solidFill>
              </a:rPr>
              <a:t>Class Diagram</a:t>
            </a:r>
          </a:p>
          <a:p>
            <a:pPr lvl="1">
              <a:defRPr/>
            </a:pPr>
            <a:r>
              <a:rPr lang="en-US" altLang="en-US" dirty="0" smtClean="0">
                <a:solidFill>
                  <a:srgbClr val="000000"/>
                </a:solidFill>
              </a:rPr>
              <a:t>Demo </a:t>
            </a:r>
            <a:endParaRPr lang="en-US" altLang="en-US" dirty="0">
              <a:solidFill>
                <a:srgbClr val="000000"/>
              </a:solidFill>
            </a:endParaRPr>
          </a:p>
          <a:p>
            <a:pPr lvl="1">
              <a:defRPr/>
            </a:pPr>
            <a:r>
              <a:rPr lang="en-US" altLang="en-US" dirty="0">
                <a:solidFill>
                  <a:srgbClr val="000000"/>
                </a:solidFill>
              </a:rPr>
              <a:t>Case study</a:t>
            </a:r>
          </a:p>
          <a:p>
            <a:pPr lvl="2"/>
            <a:endParaRPr lang="en-US" dirty="0"/>
          </a:p>
          <a:p>
            <a:endParaRPr lang="en-US" dirty="0"/>
          </a:p>
        </p:txBody>
      </p:sp>
    </p:spTree>
    <p:extLst>
      <p:ext uri="{BB962C8B-B14F-4D97-AF65-F5344CB8AC3E}">
        <p14:creationId xmlns:p14="http://schemas.microsoft.com/office/powerpoint/2010/main" val="21165129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Review Question</a:t>
            </a:r>
            <a:endParaRPr lang="en-IN" dirty="0"/>
          </a:p>
        </p:txBody>
      </p:sp>
      <p:sp>
        <p:nvSpPr>
          <p:cNvPr id="3" name="Content Placeholder 2"/>
          <p:cNvSpPr>
            <a:spLocks noGrp="1"/>
          </p:cNvSpPr>
          <p:nvPr>
            <p:ph idx="1"/>
          </p:nvPr>
        </p:nvSpPr>
        <p:spPr/>
        <p:txBody>
          <a:bodyPr/>
          <a:lstStyle/>
          <a:p>
            <a:pPr>
              <a:defRPr/>
            </a:pPr>
            <a:r>
              <a:rPr lang="en-US" dirty="0" smtClean="0"/>
              <a:t>Question 1: The 4 basic principles of Object Model are ___, ___, ___ and ___.</a:t>
            </a:r>
          </a:p>
          <a:p>
            <a:pPr>
              <a:defRPr/>
            </a:pPr>
            <a:endParaRPr lang="en-US" dirty="0" smtClean="0">
              <a:solidFill>
                <a:srgbClr val="990000"/>
              </a:solidFill>
            </a:endParaRPr>
          </a:p>
          <a:p>
            <a:pPr marL="347663" indent="-347663">
              <a:defRPr/>
            </a:pPr>
            <a:r>
              <a:rPr lang="en-US" dirty="0" smtClean="0"/>
              <a:t>Question 2: Function Overriding is kind of polymorphism. </a:t>
            </a:r>
          </a:p>
          <a:p>
            <a:pPr lvl="1">
              <a:defRPr/>
            </a:pPr>
            <a:r>
              <a:rPr lang="en-US" dirty="0" smtClean="0"/>
              <a:t>True / False</a:t>
            </a:r>
          </a:p>
          <a:p>
            <a:pPr lvl="1">
              <a:defRPr/>
            </a:pPr>
            <a:endParaRPr lang="en-US" sz="2000" b="1" dirty="0" smtClean="0">
              <a:solidFill>
                <a:srgbClr val="990000"/>
              </a:solidFill>
            </a:endParaRPr>
          </a:p>
          <a:p>
            <a:pPr marL="347663" indent="-347663">
              <a:defRPr/>
            </a:pPr>
            <a:r>
              <a:rPr lang="en-US" dirty="0" smtClean="0"/>
              <a:t>Question 3: ___ hierarchy is a relationship where one object behaves according to the rules of ownership.</a:t>
            </a:r>
          </a:p>
          <a:p>
            <a:endParaRPr lang="en-I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Review Question</a:t>
            </a:r>
            <a:endParaRPr lang="en-IN" dirty="0"/>
          </a:p>
        </p:txBody>
      </p:sp>
      <p:sp>
        <p:nvSpPr>
          <p:cNvPr id="3" name="Content Placeholder 2"/>
          <p:cNvSpPr>
            <a:spLocks noGrp="1"/>
          </p:cNvSpPr>
          <p:nvPr>
            <p:ph idx="1"/>
          </p:nvPr>
        </p:nvSpPr>
        <p:spPr/>
        <p:txBody>
          <a:bodyPr/>
          <a:lstStyle/>
          <a:p>
            <a:pPr marL="347663" indent="-347663">
              <a:defRPr/>
            </a:pPr>
            <a:r>
              <a:rPr lang="en-US" dirty="0" smtClean="0"/>
              <a:t>Question 4: Abstraction focuses on: </a:t>
            </a:r>
          </a:p>
          <a:p>
            <a:pPr lvl="1">
              <a:defRPr/>
            </a:pPr>
            <a:r>
              <a:rPr lang="en-US" dirty="0" smtClean="0"/>
              <a:t>Option 1: implementation</a:t>
            </a:r>
          </a:p>
          <a:p>
            <a:pPr lvl="1">
              <a:defRPr/>
            </a:pPr>
            <a:r>
              <a:rPr lang="en-US" dirty="0" smtClean="0"/>
              <a:t>Option 2: observable behavior</a:t>
            </a:r>
          </a:p>
          <a:p>
            <a:pPr lvl="1">
              <a:defRPr/>
            </a:pPr>
            <a:r>
              <a:rPr lang="en-US" dirty="0" smtClean="0"/>
              <a:t>Option 3: object interface</a:t>
            </a:r>
          </a:p>
          <a:p>
            <a:pPr>
              <a:defRPr/>
            </a:pPr>
            <a:endParaRPr lang="en-US" dirty="0" smtClean="0"/>
          </a:p>
          <a:p>
            <a:pPr marL="347663" indent="-347663">
              <a:defRPr/>
            </a:pPr>
            <a:r>
              <a:rPr lang="en-US" dirty="0" smtClean="0"/>
              <a:t>Question 5: Polymorphism can be achieved by:</a:t>
            </a:r>
          </a:p>
          <a:p>
            <a:pPr lvl="1">
              <a:defRPr/>
            </a:pPr>
            <a:r>
              <a:rPr lang="en-US" dirty="0" smtClean="0"/>
              <a:t>Option 1: Hierarchy of Classes providing polymorphic behavior</a:t>
            </a:r>
          </a:p>
          <a:p>
            <a:pPr lvl="1">
              <a:defRPr/>
            </a:pPr>
            <a:r>
              <a:rPr lang="en-US" dirty="0" smtClean="0"/>
              <a:t>Option 2: Interfaces</a:t>
            </a:r>
          </a:p>
          <a:p>
            <a:pPr lvl="1">
              <a:defRPr/>
            </a:pPr>
            <a:r>
              <a:rPr lang="en-US" dirty="0" smtClean="0"/>
              <a:t>Option 3: Containment of Objects</a:t>
            </a:r>
          </a:p>
          <a:p>
            <a:pPr lvl="1">
              <a:defRPr/>
            </a:pPr>
            <a:endParaRPr lang="en-US" dirty="0"/>
          </a:p>
          <a:p>
            <a:pPr lvl="1">
              <a:defRPr/>
            </a:pPr>
            <a:r>
              <a:rPr lang="en-US" dirty="0"/>
              <a:t>Question </a:t>
            </a:r>
            <a:r>
              <a:rPr lang="en-US" dirty="0" smtClean="0"/>
              <a:t>6: </a:t>
            </a:r>
            <a:r>
              <a:rPr lang="en-US" dirty="0"/>
              <a:t>A message in a Sequence Diagram will help identifying ___.</a:t>
            </a:r>
          </a:p>
          <a:p>
            <a:pPr lvl="1">
              <a:defRPr/>
            </a:pPr>
            <a:endParaRPr lang="en-US" dirty="0" smtClean="0"/>
          </a:p>
          <a:p>
            <a:endParaRPr lang="en-I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lIns="90488" tIns="44450" rIns="90488" bIns="44450"/>
          <a:lstStyle/>
          <a:p>
            <a:pPr eaLnBrk="1" hangingPunct="1"/>
            <a:r>
              <a:rPr lang="en-US" dirty="0" smtClean="0">
                <a:ea typeface="ヒラギノ角ゴ Pro W3"/>
                <a:cs typeface="ヒラギノ角ゴ Pro W3"/>
              </a:rPr>
              <a:t>Review Question</a:t>
            </a:r>
          </a:p>
        </p:txBody>
      </p:sp>
      <p:sp>
        <p:nvSpPr>
          <p:cNvPr id="34820" name="Rectangle 3"/>
          <p:cNvSpPr>
            <a:spLocks noGrp="1" noChangeArrowheads="1"/>
          </p:cNvSpPr>
          <p:nvPr>
            <p:ph idx="1"/>
          </p:nvPr>
        </p:nvSpPr>
        <p:spPr/>
        <p:txBody>
          <a:bodyPr lIns="90488" tIns="44450" rIns="90488" bIns="44450" rtlCol="0">
            <a:normAutofit/>
          </a:bodyPr>
          <a:lstStyle/>
          <a:p>
            <a:pPr marL="174625" lvl="1" indent="0" eaLnBrk="1" fontAlgn="auto" hangingPunct="1">
              <a:spcAft>
                <a:spcPts val="0"/>
              </a:spcAft>
              <a:buNone/>
              <a:defRPr/>
            </a:pPr>
            <a:endParaRPr lang="en-US" dirty="0"/>
          </a:p>
          <a:p>
            <a:pPr marL="347663" indent="-347663" eaLnBrk="1" fontAlgn="auto" hangingPunct="1">
              <a:spcAft>
                <a:spcPts val="0"/>
              </a:spcAft>
              <a:defRPr/>
            </a:pPr>
            <a:r>
              <a:rPr lang="en-US" dirty="0" smtClean="0"/>
              <a:t>Question 7: Use Case Diagrams represent the functionality needed in a system. </a:t>
            </a:r>
          </a:p>
          <a:p>
            <a:pPr lvl="1" eaLnBrk="1" fontAlgn="auto" hangingPunct="1">
              <a:spcAft>
                <a:spcPts val="0"/>
              </a:spcAft>
              <a:defRPr/>
            </a:pPr>
            <a:r>
              <a:rPr lang="en-US" dirty="0"/>
              <a:t>True / False</a:t>
            </a:r>
          </a:p>
          <a:p>
            <a:pPr lvl="1" eaLnBrk="1" fontAlgn="auto" hangingPunct="1">
              <a:spcAft>
                <a:spcPts val="0"/>
              </a:spcAft>
              <a:defRPr/>
            </a:pPr>
            <a:endParaRPr lang="en-US" dirty="0"/>
          </a:p>
          <a:p>
            <a:pPr marL="347663" indent="-347663" eaLnBrk="1" fontAlgn="auto" hangingPunct="1">
              <a:spcAft>
                <a:spcPts val="0"/>
              </a:spcAft>
              <a:defRPr/>
            </a:pPr>
            <a:endParaRPr lang="en-US" dirty="0"/>
          </a:p>
          <a:p>
            <a:pPr marL="347663" indent="-347663">
              <a:spcAft>
                <a:spcPts val="0"/>
              </a:spcAft>
              <a:defRPr/>
            </a:pPr>
            <a:r>
              <a:rPr lang="en-US" dirty="0"/>
              <a:t>Question </a:t>
            </a:r>
            <a:r>
              <a:rPr lang="en-US" dirty="0" smtClean="0"/>
              <a:t>8: </a:t>
            </a:r>
            <a:r>
              <a:rPr lang="en-US" dirty="0"/>
              <a:t>A Class Diagram gives information about:</a:t>
            </a:r>
          </a:p>
          <a:p>
            <a:pPr lvl="1">
              <a:spcAft>
                <a:spcPts val="0"/>
              </a:spcAft>
              <a:defRPr/>
            </a:pPr>
            <a:r>
              <a:rPr lang="en-US" dirty="0"/>
              <a:t>A. Attributed defined for a class</a:t>
            </a:r>
          </a:p>
          <a:p>
            <a:pPr lvl="1">
              <a:spcAft>
                <a:spcPts val="0"/>
              </a:spcAft>
              <a:defRPr/>
            </a:pPr>
            <a:r>
              <a:rPr lang="en-US" dirty="0"/>
              <a:t>B. Operations defined for a class</a:t>
            </a:r>
          </a:p>
          <a:p>
            <a:pPr lvl="1">
              <a:spcAft>
                <a:spcPts val="0"/>
              </a:spcAft>
              <a:defRPr/>
            </a:pPr>
            <a:r>
              <a:rPr lang="en-US" dirty="0"/>
              <a:t>C. Logic to be used for an operation of a </a:t>
            </a:r>
            <a:r>
              <a:rPr lang="en-US" dirty="0" smtClean="0"/>
              <a:t>class</a:t>
            </a:r>
          </a:p>
          <a:p>
            <a:pPr lvl="1">
              <a:spcAft>
                <a:spcPts val="0"/>
              </a:spcAft>
              <a:buFont typeface="Arial" pitchFamily="34" charset="0"/>
              <a:buChar char="–"/>
              <a:defRPr/>
            </a:pPr>
            <a:endParaRPr lang="en-US" dirty="0"/>
          </a:p>
          <a:p>
            <a:pPr marL="347663" indent="-347663">
              <a:spcAft>
                <a:spcPts val="0"/>
              </a:spcAft>
              <a:defRPr/>
            </a:pPr>
            <a:r>
              <a:rPr lang="en-US" dirty="0"/>
              <a:t>Question </a:t>
            </a:r>
            <a:r>
              <a:rPr lang="en-US" dirty="0" smtClean="0"/>
              <a:t>9: </a:t>
            </a:r>
            <a:r>
              <a:rPr lang="en-US" dirty="0"/>
              <a:t>Relationships that you may find on a Class Diagram are ___, ___, ___, ___ and ___.</a:t>
            </a:r>
          </a:p>
          <a:p>
            <a:pPr marL="347663" indent="-347663">
              <a:spcAft>
                <a:spcPts val="0"/>
              </a:spcAft>
              <a:defRPr/>
            </a:pPr>
            <a:endParaRPr lang="en-US" dirty="0"/>
          </a:p>
          <a:p>
            <a:pPr marL="347663" indent="-347663" eaLnBrk="1" fontAlgn="auto" hangingPunct="1">
              <a:spcAft>
                <a:spcPts val="0"/>
              </a:spcAft>
              <a:defRPr/>
            </a:pPr>
            <a:endParaRPr lang="en-US" dirty="0" smtClean="0"/>
          </a:p>
          <a:p>
            <a:pPr eaLnBrk="1" fontAlgn="auto" hangingPunct="1">
              <a:spcAft>
                <a:spcPts val="0"/>
              </a:spcAft>
              <a:buFont typeface="Arial" pitchFamily="34" charset="0"/>
              <a:buNone/>
              <a:defRPr/>
            </a:pPr>
            <a:endParaRPr lang="en-US" dirty="0"/>
          </a:p>
        </p:txBody>
      </p:sp>
    </p:spTree>
    <p:extLst>
      <p:ext uri="{BB962C8B-B14F-4D97-AF65-F5344CB8AC3E}">
        <p14:creationId xmlns:p14="http://schemas.microsoft.com/office/powerpoint/2010/main" val="11239898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1300" dirty="0" smtClean="0"/>
              <a:t>5.1: Object-</a:t>
            </a:r>
            <a:r>
              <a:rPr lang="fr-FR" sz="1300" dirty="0" err="1" smtClean="0"/>
              <a:t>Oriented</a:t>
            </a:r>
            <a:r>
              <a:rPr lang="fr-FR" sz="1300" dirty="0" smtClean="0"/>
              <a:t> </a:t>
            </a:r>
            <a:r>
              <a:rPr lang="fr-FR" sz="1300" dirty="0" err="1" smtClean="0"/>
              <a:t>Principles</a:t>
            </a:r>
            <a:r>
              <a:rPr lang="fr-FR" sz="1300" dirty="0" smtClean="0"/>
              <a:t/>
            </a:r>
            <a:br>
              <a:rPr lang="fr-FR" sz="1300" dirty="0" smtClean="0"/>
            </a:br>
            <a:r>
              <a:rPr lang="fr-FR" dirty="0" smtClean="0"/>
              <a:t>Encapsulation versus Abstraction</a:t>
            </a:r>
            <a:endParaRPr lang="en-IN" dirty="0"/>
          </a:p>
        </p:txBody>
      </p:sp>
      <p:sp>
        <p:nvSpPr>
          <p:cNvPr id="3" name="Content Placeholder 2"/>
          <p:cNvSpPr>
            <a:spLocks noGrp="1"/>
          </p:cNvSpPr>
          <p:nvPr>
            <p:ph idx="1"/>
          </p:nvPr>
        </p:nvSpPr>
        <p:spPr/>
        <p:txBody>
          <a:bodyPr/>
          <a:lstStyle/>
          <a:p>
            <a:r>
              <a:rPr lang="en-US" dirty="0" smtClean="0">
                <a:cs typeface="Arial" pitchFamily="34" charset="0"/>
              </a:rPr>
              <a:t>Abstraction and Encapsulation are closely related.</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marL="347663" indent="-347663">
              <a:lnSpc>
                <a:spcPts val="4200"/>
              </a:lnSpc>
              <a:buClr>
                <a:srgbClr val="FF9900"/>
              </a:buClr>
              <a:defRPr/>
            </a:pPr>
            <a:r>
              <a:rPr lang="en-US" dirty="0" smtClean="0">
                <a:cs typeface="Arial" pitchFamily="34" charset="0"/>
              </a:rPr>
              <a:t>Why </a:t>
            </a:r>
            <a:r>
              <a:rPr lang="en-US" sz="2000" dirty="0" smtClean="0">
                <a:cs typeface="Arial" pitchFamily="34" charset="0"/>
              </a:rPr>
              <a:t>Abstraction and Encapsulation?</a:t>
            </a:r>
          </a:p>
          <a:p>
            <a:pPr lvl="1" indent="-295275">
              <a:buClr>
                <a:srgbClr val="FF9900"/>
              </a:buClr>
              <a:defRPr/>
            </a:pPr>
            <a:r>
              <a:rPr lang="en-US" dirty="0" smtClean="0">
                <a:cs typeface="Arial" pitchFamily="34" charset="0"/>
              </a:rPr>
              <a:t>They result in “Less Complex” views of the System.</a:t>
            </a:r>
          </a:p>
          <a:p>
            <a:pPr lvl="1" indent="-295275">
              <a:buClr>
                <a:srgbClr val="FF9900"/>
              </a:buClr>
              <a:defRPr/>
            </a:pPr>
            <a:r>
              <a:rPr lang="en-US" dirty="0" smtClean="0">
                <a:cs typeface="Arial" pitchFamily="34" charset="0"/>
              </a:rPr>
              <a:t>Effective separation of inside and outside views leads to more flexible and maintainable systems.</a:t>
            </a:r>
          </a:p>
          <a:p>
            <a:endParaRPr lang="en-US" dirty="0" smtClean="0"/>
          </a:p>
          <a:p>
            <a:endParaRPr lang="en-IN" dirty="0"/>
          </a:p>
        </p:txBody>
      </p:sp>
      <p:sp>
        <p:nvSpPr>
          <p:cNvPr id="4" name="Rectangle 3"/>
          <p:cNvSpPr/>
          <p:nvPr/>
        </p:nvSpPr>
        <p:spPr>
          <a:xfrm>
            <a:off x="3962400" y="2057400"/>
            <a:ext cx="1524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5" name="TextBox 7"/>
          <p:cNvSpPr txBox="1">
            <a:spLocks noChangeArrowheads="1"/>
          </p:cNvSpPr>
          <p:nvPr/>
        </p:nvSpPr>
        <p:spPr bwMode="auto">
          <a:xfrm>
            <a:off x="1219200" y="2093913"/>
            <a:ext cx="2595069" cy="646331"/>
          </a:xfrm>
          <a:prstGeom prst="rect">
            <a:avLst/>
          </a:prstGeom>
          <a:noFill/>
          <a:ln w="9525">
            <a:noFill/>
            <a:miter lim="800000"/>
            <a:headEnd/>
            <a:tailEnd/>
          </a:ln>
        </p:spPr>
        <p:txBody>
          <a:bodyPr wrap="none">
            <a:spAutoFit/>
          </a:bodyPr>
          <a:lstStyle/>
          <a:p>
            <a:pPr algn="ctr"/>
            <a:r>
              <a:rPr lang="en-US" dirty="0"/>
              <a:t>Abstraction</a:t>
            </a:r>
          </a:p>
          <a:p>
            <a:pPr algn="ctr"/>
            <a:r>
              <a:rPr lang="en-US" dirty="0"/>
              <a:t>(Outside or “What” View)</a:t>
            </a:r>
          </a:p>
        </p:txBody>
      </p:sp>
      <p:sp>
        <p:nvSpPr>
          <p:cNvPr id="6" name="TextBox 8"/>
          <p:cNvSpPr txBox="1">
            <a:spLocks noChangeArrowheads="1"/>
          </p:cNvSpPr>
          <p:nvPr/>
        </p:nvSpPr>
        <p:spPr bwMode="auto">
          <a:xfrm>
            <a:off x="4267200" y="2057400"/>
            <a:ext cx="2338974" cy="646331"/>
          </a:xfrm>
          <a:prstGeom prst="rect">
            <a:avLst/>
          </a:prstGeom>
          <a:noFill/>
          <a:ln w="9525">
            <a:noFill/>
            <a:miter lim="800000"/>
            <a:headEnd/>
            <a:tailEnd/>
          </a:ln>
        </p:spPr>
        <p:txBody>
          <a:bodyPr wrap="none">
            <a:spAutoFit/>
          </a:bodyPr>
          <a:lstStyle/>
          <a:p>
            <a:pPr algn="ctr"/>
            <a:r>
              <a:rPr lang="en-US"/>
              <a:t>Encapsulation</a:t>
            </a:r>
          </a:p>
          <a:p>
            <a:pPr algn="ctr"/>
            <a:r>
              <a:rPr lang="en-US"/>
              <a:t>(Inside or “How” View)</a:t>
            </a:r>
          </a:p>
        </p:txBody>
      </p:sp>
      <p:sp>
        <p:nvSpPr>
          <p:cNvPr id="7" name="TextBox 9"/>
          <p:cNvSpPr txBox="1">
            <a:spLocks noChangeArrowheads="1"/>
          </p:cNvSpPr>
          <p:nvPr/>
        </p:nvSpPr>
        <p:spPr bwMode="auto">
          <a:xfrm>
            <a:off x="1676400" y="3048000"/>
            <a:ext cx="1891607" cy="369332"/>
          </a:xfrm>
          <a:prstGeom prst="rect">
            <a:avLst/>
          </a:prstGeom>
          <a:noFill/>
          <a:ln w="9525">
            <a:noFill/>
            <a:miter lim="800000"/>
            <a:headEnd/>
            <a:tailEnd/>
          </a:ln>
        </p:spPr>
        <p:txBody>
          <a:bodyPr wrap="none">
            <a:spAutoFit/>
          </a:bodyPr>
          <a:lstStyle/>
          <a:p>
            <a:pPr algn="ctr"/>
            <a:r>
              <a:rPr lang="en-US" dirty="0"/>
              <a:t>User’s Perspective</a:t>
            </a:r>
          </a:p>
        </p:txBody>
      </p:sp>
      <p:sp>
        <p:nvSpPr>
          <p:cNvPr id="8" name="TextBox 10"/>
          <p:cNvSpPr txBox="1">
            <a:spLocks noChangeArrowheads="1"/>
          </p:cNvSpPr>
          <p:nvPr/>
        </p:nvSpPr>
        <p:spPr bwMode="auto">
          <a:xfrm>
            <a:off x="4267200" y="3059113"/>
            <a:ext cx="2680477" cy="369332"/>
          </a:xfrm>
          <a:prstGeom prst="rect">
            <a:avLst/>
          </a:prstGeom>
          <a:noFill/>
          <a:ln w="9525">
            <a:noFill/>
            <a:miter lim="800000"/>
            <a:headEnd/>
            <a:tailEnd/>
          </a:ln>
        </p:spPr>
        <p:txBody>
          <a:bodyPr wrap="none">
            <a:spAutoFit/>
          </a:bodyPr>
          <a:lstStyle/>
          <a:p>
            <a:pPr algn="ctr"/>
            <a:r>
              <a:rPr lang="en-US"/>
              <a:t>Implementer’s Perspective</a:t>
            </a:r>
          </a:p>
        </p:txBody>
      </p:sp>
      <p:sp>
        <p:nvSpPr>
          <p:cNvPr id="9" name="TextBox 11"/>
          <p:cNvSpPr txBox="1">
            <a:spLocks noChangeArrowheads="1"/>
          </p:cNvSpPr>
          <p:nvPr/>
        </p:nvSpPr>
        <p:spPr bwMode="auto">
          <a:xfrm>
            <a:off x="2332038" y="3668713"/>
            <a:ext cx="1388585" cy="338554"/>
          </a:xfrm>
          <a:prstGeom prst="rect">
            <a:avLst/>
          </a:prstGeom>
          <a:noFill/>
          <a:ln w="9525">
            <a:noFill/>
            <a:miter lim="800000"/>
            <a:headEnd/>
            <a:tailEnd/>
          </a:ln>
        </p:spPr>
        <p:txBody>
          <a:bodyPr wrap="none">
            <a:spAutoFit/>
          </a:bodyPr>
          <a:lstStyle/>
          <a:p>
            <a:pPr algn="ctr"/>
            <a:r>
              <a:rPr lang="en-US" sz="1600" i="1"/>
              <a:t>Class Interface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5.1: Object-Oriented Principles</a:t>
            </a:r>
            <a:r>
              <a:rPr lang="en-IN" dirty="0" smtClean="0"/>
              <a:t/>
            </a:r>
            <a:br>
              <a:rPr lang="en-IN" dirty="0" smtClean="0"/>
            </a:br>
            <a:r>
              <a:rPr lang="en-IN" dirty="0" smtClean="0"/>
              <a:t>Examples: Abstraction and Encapsulation </a:t>
            </a:r>
            <a:endParaRPr lang="en-IN" dirty="0"/>
          </a:p>
        </p:txBody>
      </p:sp>
      <p:sp>
        <p:nvSpPr>
          <p:cNvPr id="3" name="Content Placeholder 2"/>
          <p:cNvSpPr>
            <a:spLocks noGrp="1"/>
          </p:cNvSpPr>
          <p:nvPr>
            <p:ph idx="1"/>
          </p:nvPr>
        </p:nvSpPr>
        <p:spPr/>
        <p:txBody>
          <a:bodyPr/>
          <a:lstStyle/>
          <a:p>
            <a:pPr marL="347663" indent="-347663"/>
            <a:r>
              <a:rPr lang="en-US" dirty="0"/>
              <a:t>Class is an abstraction for a set of objects sharing same structure and behavior</a:t>
            </a:r>
          </a:p>
          <a:p>
            <a:endParaRPr lang="en-US" dirty="0" smtClean="0">
              <a:solidFill>
                <a:schemeClr val="tx2"/>
              </a:solidFill>
              <a:cs typeface="Arial" pitchFamily="34" charset="0"/>
            </a:endParaRPr>
          </a:p>
          <a:p>
            <a:endParaRPr lang="en-US" dirty="0" smtClean="0">
              <a:solidFill>
                <a:schemeClr val="tx2"/>
              </a:solidFill>
              <a:cs typeface="Arial" pitchFamily="34" charset="0"/>
            </a:endParaRPr>
          </a:p>
          <a:p>
            <a:endParaRPr lang="en-US" dirty="0" smtClean="0">
              <a:solidFill>
                <a:schemeClr val="tx2"/>
              </a:solidFill>
              <a:cs typeface="Arial" pitchFamily="34" charset="0"/>
            </a:endParaRPr>
          </a:p>
          <a:p>
            <a:endParaRPr lang="en-US" dirty="0" smtClean="0">
              <a:solidFill>
                <a:schemeClr val="tx2"/>
              </a:solidFill>
              <a:cs typeface="Arial" pitchFamily="34" charset="0"/>
            </a:endParaRPr>
          </a:p>
          <a:p>
            <a:endParaRPr lang="en-US" dirty="0" smtClean="0">
              <a:solidFill>
                <a:schemeClr val="tx2"/>
              </a:solidFill>
              <a:cs typeface="Arial" pitchFamily="34" charset="0"/>
            </a:endParaRPr>
          </a:p>
          <a:p>
            <a:endParaRPr lang="en-US" dirty="0" smtClean="0">
              <a:solidFill>
                <a:schemeClr val="tx2"/>
              </a:solidFill>
              <a:cs typeface="Arial" pitchFamily="34" charset="0"/>
            </a:endParaRPr>
          </a:p>
          <a:p>
            <a:endParaRPr lang="en-US" dirty="0" smtClean="0">
              <a:solidFill>
                <a:schemeClr val="tx2"/>
              </a:solidFill>
              <a:cs typeface="Arial" pitchFamily="34" charset="0"/>
            </a:endParaRPr>
          </a:p>
          <a:p>
            <a:pPr marL="347663" indent="-347663"/>
            <a:r>
              <a:rPr lang="en-US" dirty="0" smtClean="0">
                <a:solidFill>
                  <a:schemeClr val="tx2"/>
                </a:solidFill>
                <a:cs typeface="Arial" pitchFamily="34" charset="0"/>
              </a:rPr>
              <a:t>“</a:t>
            </a:r>
            <a:r>
              <a:rPr lang="en-US" dirty="0"/>
              <a:t>Private” Access Modifier ensures encapsulation of data and implementation</a:t>
            </a:r>
          </a:p>
          <a:p>
            <a:pPr marL="347663" indent="-347663"/>
            <a:endParaRPr lang="en-US" dirty="0"/>
          </a:p>
          <a:p>
            <a:endParaRPr lang="en-IN" dirty="0"/>
          </a:p>
        </p:txBody>
      </p:sp>
      <p:grpSp>
        <p:nvGrpSpPr>
          <p:cNvPr id="4" name="Group 65"/>
          <p:cNvGrpSpPr>
            <a:grpSpLocks/>
          </p:cNvGrpSpPr>
          <p:nvPr/>
        </p:nvGrpSpPr>
        <p:grpSpPr bwMode="auto">
          <a:xfrm>
            <a:off x="2438400" y="2438400"/>
            <a:ext cx="1828800" cy="1905000"/>
            <a:chOff x="288" y="1968"/>
            <a:chExt cx="2112" cy="2064"/>
          </a:xfrm>
        </p:grpSpPr>
        <p:pic>
          <p:nvPicPr>
            <p:cNvPr id="5" name="Picture 59" descr="Untitled-2"/>
            <p:cNvPicPr>
              <a:picLocks noChangeAspect="1" noChangeArrowheads="1"/>
            </p:cNvPicPr>
            <p:nvPr/>
          </p:nvPicPr>
          <p:blipFill>
            <a:blip r:embed="rId3"/>
            <a:srcRect/>
            <a:stretch>
              <a:fillRect/>
            </a:stretch>
          </p:blipFill>
          <p:spPr bwMode="auto">
            <a:xfrm>
              <a:off x="288" y="2016"/>
              <a:ext cx="1057" cy="1094"/>
            </a:xfrm>
            <a:prstGeom prst="rect">
              <a:avLst/>
            </a:prstGeom>
            <a:noFill/>
            <a:ln w="9525">
              <a:noFill/>
              <a:miter lim="800000"/>
              <a:headEnd/>
              <a:tailEnd/>
            </a:ln>
          </p:spPr>
        </p:pic>
        <p:pic>
          <p:nvPicPr>
            <p:cNvPr id="6" name="Picture 61" descr="oper3"/>
            <p:cNvPicPr>
              <a:picLocks noChangeAspect="1" noChangeArrowheads="1"/>
            </p:cNvPicPr>
            <p:nvPr/>
          </p:nvPicPr>
          <p:blipFill>
            <a:blip r:embed="rId4"/>
            <a:srcRect/>
            <a:stretch>
              <a:fillRect/>
            </a:stretch>
          </p:blipFill>
          <p:spPr bwMode="auto">
            <a:xfrm>
              <a:off x="1344" y="1968"/>
              <a:ext cx="1056" cy="1056"/>
            </a:xfrm>
            <a:prstGeom prst="rect">
              <a:avLst/>
            </a:prstGeom>
            <a:noFill/>
            <a:ln w="9525">
              <a:noFill/>
              <a:miter lim="800000"/>
              <a:headEnd/>
              <a:tailEnd/>
            </a:ln>
          </p:spPr>
        </p:pic>
        <p:pic>
          <p:nvPicPr>
            <p:cNvPr id="7" name="Picture 62" descr="mans"/>
            <p:cNvPicPr>
              <a:picLocks noChangeAspect="1" noChangeArrowheads="1"/>
            </p:cNvPicPr>
            <p:nvPr/>
          </p:nvPicPr>
          <p:blipFill>
            <a:blip r:embed="rId5"/>
            <a:srcRect/>
            <a:stretch>
              <a:fillRect/>
            </a:stretch>
          </p:blipFill>
          <p:spPr bwMode="auto">
            <a:xfrm>
              <a:off x="864" y="2928"/>
              <a:ext cx="1104" cy="1104"/>
            </a:xfrm>
            <a:prstGeom prst="rect">
              <a:avLst/>
            </a:prstGeom>
            <a:noFill/>
            <a:ln w="9525">
              <a:noFill/>
              <a:miter lim="800000"/>
              <a:headEnd/>
              <a:tailEnd/>
            </a:ln>
          </p:spPr>
        </p:pic>
      </p:grpSp>
      <p:sp>
        <p:nvSpPr>
          <p:cNvPr id="8" name="Right Arrow 7"/>
          <p:cNvSpPr/>
          <p:nvPr/>
        </p:nvSpPr>
        <p:spPr>
          <a:xfrm>
            <a:off x="5105400" y="3352800"/>
            <a:ext cx="539750" cy="46038"/>
          </a:xfrm>
          <a:prstGeom prst="rightArrow">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extBox 10"/>
          <p:cNvSpPr txBox="1">
            <a:spLocks noChangeArrowheads="1"/>
          </p:cNvSpPr>
          <p:nvPr/>
        </p:nvSpPr>
        <p:spPr bwMode="auto">
          <a:xfrm>
            <a:off x="6324600" y="3135313"/>
            <a:ext cx="1825625" cy="366712"/>
          </a:xfrm>
          <a:prstGeom prst="rect">
            <a:avLst/>
          </a:prstGeom>
          <a:noFill/>
          <a:ln w="9525">
            <a:noFill/>
            <a:miter lim="800000"/>
            <a:headEnd/>
            <a:tailEnd/>
          </a:ln>
        </p:spPr>
        <p:txBody>
          <a:bodyPr>
            <a:spAutoFit/>
          </a:bodyPr>
          <a:lstStyle/>
          <a:p>
            <a:r>
              <a:rPr lang="en-US" dirty="0">
                <a:solidFill>
                  <a:schemeClr val="tx2"/>
                </a:solidFill>
              </a:rPr>
              <a:t>Customer Class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5.1.3: Object-Oriented Principles</a:t>
            </a:r>
            <a:br>
              <a:rPr lang="en-IN" sz="1300" dirty="0" smtClean="0"/>
            </a:br>
            <a:r>
              <a:rPr lang="en-IN" dirty="0" smtClean="0"/>
              <a:t>Concept of Modularity</a:t>
            </a:r>
            <a:endParaRPr lang="en-IN" dirty="0"/>
          </a:p>
        </p:txBody>
      </p:sp>
      <p:sp>
        <p:nvSpPr>
          <p:cNvPr id="3" name="Content Placeholder 2"/>
          <p:cNvSpPr>
            <a:spLocks noGrp="1"/>
          </p:cNvSpPr>
          <p:nvPr>
            <p:ph idx="1"/>
          </p:nvPr>
        </p:nvSpPr>
        <p:spPr/>
        <p:txBody>
          <a:bodyPr/>
          <a:lstStyle/>
          <a:p>
            <a:pPr marL="347663" indent="-347663"/>
            <a:r>
              <a:rPr lang="en-US" dirty="0" smtClean="0"/>
              <a:t>Decomposing a system into smaller, more manageable parts</a:t>
            </a:r>
          </a:p>
          <a:p>
            <a:pPr lvl="1"/>
            <a:r>
              <a:rPr lang="en-US" dirty="0" smtClean="0"/>
              <a:t>Example: Banking System can have different modules to take care of Customer Management, Account Transactions, and so on.</a:t>
            </a:r>
          </a:p>
          <a:p>
            <a:pPr marL="347663" indent="-347663"/>
            <a:r>
              <a:rPr lang="en-US" dirty="0" smtClean="0"/>
              <a:t>Why Modularity?</a:t>
            </a:r>
          </a:p>
          <a:p>
            <a:pPr lvl="1"/>
            <a:r>
              <a:rPr lang="en-US" dirty="0" smtClean="0"/>
              <a:t>Divide and Rule! Easier to understand and manage complex systems.</a:t>
            </a:r>
          </a:p>
          <a:p>
            <a:pPr lvl="1"/>
            <a:r>
              <a:rPr lang="en-US" dirty="0" smtClean="0"/>
              <a:t>Allows independent design and development, as well as reuse of modules.</a:t>
            </a:r>
          </a:p>
          <a:p>
            <a:endParaRPr lang="en-IN" dirty="0"/>
          </a:p>
        </p:txBody>
      </p:sp>
      <p:pic>
        <p:nvPicPr>
          <p:cNvPr id="4" name="Picture 4" descr="modularity">
            <a:hlinkClick r:id="rId3"/>
          </p:cNvPr>
          <p:cNvPicPr>
            <a:picLocks noChangeAspect="1" noChangeArrowheads="1"/>
          </p:cNvPicPr>
          <p:nvPr/>
        </p:nvPicPr>
        <p:blipFill>
          <a:blip r:embed="rId4"/>
          <a:srcRect/>
          <a:stretch>
            <a:fillRect/>
          </a:stretch>
        </p:blipFill>
        <p:spPr bwMode="auto">
          <a:xfrm>
            <a:off x="6643702" y="3429000"/>
            <a:ext cx="2133600" cy="176688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5.1.3: Object-Oriented Principles</a:t>
            </a:r>
            <a:br>
              <a:rPr lang="en-IN" sz="1300" dirty="0" smtClean="0"/>
            </a:br>
            <a:r>
              <a:rPr lang="en-IN" dirty="0" smtClean="0"/>
              <a:t>Concept of Modularity</a:t>
            </a:r>
            <a:endParaRPr lang="en-IN" dirty="0"/>
          </a:p>
        </p:txBody>
      </p:sp>
      <p:sp>
        <p:nvSpPr>
          <p:cNvPr id="3" name="Content Placeholder 2"/>
          <p:cNvSpPr>
            <a:spLocks noGrp="1"/>
          </p:cNvSpPr>
          <p:nvPr>
            <p:ph idx="1"/>
          </p:nvPr>
        </p:nvSpPr>
        <p:spPr/>
        <p:txBody>
          <a:bodyPr/>
          <a:lstStyle/>
          <a:p>
            <a:pPr marL="347663" indent="-347663"/>
            <a:r>
              <a:rPr lang="en-US" dirty="0" smtClean="0"/>
              <a:t>Modularity in OO Systems is typically achieved with the help of components</a:t>
            </a:r>
          </a:p>
          <a:p>
            <a:pPr lvl="1"/>
            <a:r>
              <a:rPr lang="en-US" dirty="0" smtClean="0"/>
              <a:t>A Component is a group of logically related classes</a:t>
            </a:r>
          </a:p>
          <a:p>
            <a:pPr lvl="1"/>
            <a:r>
              <a:rPr lang="en-US" dirty="0" smtClean="0"/>
              <a:t>A Component is like a black box – users of the component need not know about the internals of a component </a:t>
            </a:r>
          </a:p>
          <a:p>
            <a:endParaRPr lang="en-IN"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3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C290F0099B6204A992AAF82A2A26582" ma:contentTypeVersion="3" ma:contentTypeDescription="Create a new document." ma:contentTypeScope="" ma:versionID="647d81cd89999b02674cf54dde3c9283">
  <xsd:schema xmlns:xsd="http://www.w3.org/2001/XMLSchema" xmlns:xs="http://www.w3.org/2001/XMLSchema" xmlns:p="http://schemas.microsoft.com/office/2006/metadata/properties" xmlns:ns2="0d8c4aea-b462-4687-8b40-bd2f5a85267d" targetNamespace="http://schemas.microsoft.com/office/2006/metadata/properties" ma:root="true" ma:fieldsID="1e381b838e1515737216dd4535b8eb25" ns2:_="">
    <xsd:import namespace="0d8c4aea-b462-4687-8b40-bd2f5a85267d"/>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8c4aea-b462-4687-8b40-bd2f5a85267d"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aterial_x0020_Type xmlns="0d8c4aea-b462-4687-8b40-bd2f5a85267d">Class book</Material_x0020_Type>
    <Category xmlns="0d8c4aea-b462-4687-8b40-bd2f5a85267d">Module Artifact</Category>
    <Level xmlns="0d8c4aea-b462-4687-8b40-bd2f5a85267d">L1</Level>
  </documentManagement>
</p:properties>
</file>

<file path=customXml/itemProps1.xml><?xml version="1.0" encoding="utf-8"?>
<ds:datastoreItem xmlns:ds="http://schemas.openxmlformats.org/officeDocument/2006/customXml" ds:itemID="{4BE24300-D3B3-4065-88FA-5B1AB7147A82}">
  <ds:schemaRefs>
    <ds:schemaRef ds:uri="http://schemas.microsoft.com/sharepoint/v3/contenttype/forms"/>
  </ds:schemaRefs>
</ds:datastoreItem>
</file>

<file path=customXml/itemProps2.xml><?xml version="1.0" encoding="utf-8"?>
<ds:datastoreItem xmlns:ds="http://schemas.openxmlformats.org/officeDocument/2006/customXml" ds:itemID="{59643655-5DC3-4367-857C-CD7302EB77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8c4aea-b462-4687-8b40-bd2f5a8526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87D774-863D-48C4-8F2E-FD5584CE331D}">
  <ds:schemaRefs>
    <ds:schemaRef ds:uri="http://schemas.microsoft.com/office/2006/documentManagement/types"/>
    <ds:schemaRef ds:uri="http://schemas.microsoft.com/office/2006/metadata/properties"/>
    <ds:schemaRef ds:uri="http://purl.org/dc/elements/1.1/"/>
    <ds:schemaRef ds:uri="http://purl.org/dc/terms/"/>
    <ds:schemaRef ds:uri="http://schemas.openxmlformats.org/package/2006/metadata/core-properties"/>
    <ds:schemaRef ds:uri="http://purl.org/dc/dcmitype/"/>
    <ds:schemaRef ds:uri="http://schemas.microsoft.com/office/infopath/2007/PartnerControls"/>
    <ds:schemaRef ds:uri="0d8c4aea-b462-4687-8b40-bd2f5a85267d"/>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470</TotalTime>
  <Words>6254</Words>
  <Application>Microsoft Office PowerPoint</Application>
  <PresentationFormat>On-screen Show (4:3)</PresentationFormat>
  <Paragraphs>630</Paragraphs>
  <Slides>56</Slides>
  <Notes>56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67" baseType="lpstr">
      <vt:lpstr>Arial</vt:lpstr>
      <vt:lpstr>Arial Narrow</vt:lpstr>
      <vt:lpstr>Calibri</vt:lpstr>
      <vt:lpstr>Candara</vt:lpstr>
      <vt:lpstr>Helvetica Light</vt:lpstr>
      <vt:lpstr>Tahoma</vt:lpstr>
      <vt:lpstr>Trebuchet MS</vt:lpstr>
      <vt:lpstr>Wingdings</vt:lpstr>
      <vt:lpstr>ヒラギノ角ゴ Pro W3</vt:lpstr>
      <vt:lpstr>3_Corporate Presentation Template (4x3 - Normal)</vt:lpstr>
      <vt:lpstr>think-cell Slide</vt:lpstr>
      <vt:lpstr>Object-Oriented Programming (OOP) and Unified Modelling Language (UML)</vt:lpstr>
      <vt:lpstr>Lesson Objectives</vt:lpstr>
      <vt:lpstr>Introduction</vt:lpstr>
      <vt:lpstr>5.1.1: Object-Oriented Principles Concept of Abstraction</vt:lpstr>
      <vt:lpstr>5.1.2: Object-Oriented Principles Concept of Encapsulation</vt:lpstr>
      <vt:lpstr>5.1: Object-Oriented Principles Encapsulation versus Abstraction</vt:lpstr>
      <vt:lpstr>5.1: Object-Oriented Principles Examples: Abstraction and Encapsulation </vt:lpstr>
      <vt:lpstr>5.1.3: Object-Oriented Principles Concept of Modularity</vt:lpstr>
      <vt:lpstr>5.1.3: Object-Oriented Principles Concept of Modularity</vt:lpstr>
      <vt:lpstr>5.1.4: Object-Oriented Principles Concept of Hierarchy</vt:lpstr>
      <vt:lpstr>5.1.4: Object-Oriented Principles Why Inheritance Hierarchy</vt:lpstr>
      <vt:lpstr>5.1.4: Object-Oriented Principles Types of Inheritance Hierarchy</vt:lpstr>
      <vt:lpstr>5.1.4: Object-Oriented Principles Object Hierarchy</vt:lpstr>
      <vt:lpstr>5.1.4: Object-Oriented Principles A glance at relationships</vt:lpstr>
      <vt:lpstr>5.1.4: Object-Oriented Principles A glance at relationships</vt:lpstr>
      <vt:lpstr>5.2: Polymorphism Key Feature – Polymorphism</vt:lpstr>
      <vt:lpstr>5.2: Polymorphism Key Feature – Static Polymorphism</vt:lpstr>
      <vt:lpstr>5.2: Polymorphism Key Feature – Dynamic Polymorphism</vt:lpstr>
      <vt:lpstr>5.2: Polymorphism Key Feature – Polymorphism</vt:lpstr>
      <vt:lpstr>5.3.1: Use Case Diagrams   Use Case Diagrams - Features </vt:lpstr>
      <vt:lpstr>5.3.1: Use Case Diagrams  Definition of Actor</vt:lpstr>
      <vt:lpstr>5.3.1: Use Case Diagrams   Definition of Use Cases</vt:lpstr>
      <vt:lpstr>5.3.1: Use Case Diagrams  Drawing the Use Case Diagram</vt:lpstr>
      <vt:lpstr>5.3.1: Use Case Diagrams  Use Case Relationships - Overview</vt:lpstr>
      <vt:lpstr>5.3.1: Use Case Diagrams  Include relationship - Characteristics</vt:lpstr>
      <vt:lpstr>5.3.1: Use Case Diagrams  Include relationship - Example</vt:lpstr>
      <vt:lpstr>5.3.1 : Use Case Diagrams   Extend relationship - Characteristics</vt:lpstr>
      <vt:lpstr>5.3.1 : Use Case Diagrams   Extend relationship - Example</vt:lpstr>
      <vt:lpstr>5.3.1 : Use Case Diagrams  Examples of Use Case Relationships </vt:lpstr>
      <vt:lpstr>5.3.1 : Use Case Diagrams  Examples of Use Case Relationships (Contd…)</vt:lpstr>
      <vt:lpstr>5.3.2 : Sequence Diagrams  Features</vt:lpstr>
      <vt:lpstr>5.3.2 : Sequence Diagrams  Notations</vt:lpstr>
      <vt:lpstr>5.3.2 : Sequence Diagrams  Notations (Contd…)</vt:lpstr>
      <vt:lpstr>5.3.2 : Sequence Diagrams  Direction of Arrows</vt:lpstr>
      <vt:lpstr>5.3.2 : Sequence Diagrams  Example of Sequence Diagrams</vt:lpstr>
      <vt:lpstr>5.3.3: Class Diagrams Features</vt:lpstr>
      <vt:lpstr>5.3.3 : Class Diagrams Functions</vt:lpstr>
      <vt:lpstr>5.3.3 : Class Diagrams Uses</vt:lpstr>
      <vt:lpstr>5.3.3 : Class Diagrams Notations for Class</vt:lpstr>
      <vt:lpstr>5.3.3 : Class Diagrams Notations for Class (Contd…)</vt:lpstr>
      <vt:lpstr>5.3.3 : Class Diagrams  Association Relationship - Features</vt:lpstr>
      <vt:lpstr>5.3.3 : Class Diagrams  Association Relationship - Example</vt:lpstr>
      <vt:lpstr>5.3.3 : Class Diagrams  Relationships - Features</vt:lpstr>
      <vt:lpstr>5.3.3 : Class Diagrams  Relationships - Examples</vt:lpstr>
      <vt:lpstr>5.3.3 Class Diagrams   Definition of Multiplicity</vt:lpstr>
      <vt:lpstr>5.3.3 : Class Diagrams  Association Class Relationship - Features</vt:lpstr>
      <vt:lpstr>5.3.3 : Class Diagrams   Dependency - Features</vt:lpstr>
      <vt:lpstr>5.3.3 : Class Diagrams  Generalization - Features</vt:lpstr>
      <vt:lpstr>5.3.3 : Class Diagrams  Example of Class Diagrams</vt:lpstr>
      <vt:lpstr>5.3.4 Demos Demo</vt:lpstr>
      <vt:lpstr>5.3.5 Case Study Scenario from Banking System </vt:lpstr>
      <vt:lpstr>5.3.5 :Case Study  Scenario from Banking System </vt:lpstr>
      <vt:lpstr>Summary</vt:lpstr>
      <vt:lpstr>Review Question</vt:lpstr>
      <vt:lpstr>Review Question</vt:lpstr>
      <vt:lpstr>Review Question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dc:title>
  <dc:creator>nandesat</dc:creator>
  <cp:lastModifiedBy>Misal, Dinesh</cp:lastModifiedBy>
  <cp:revision>44</cp:revision>
  <dcterms:created xsi:type="dcterms:W3CDTF">2014-05-15T10:17:17Z</dcterms:created>
  <dcterms:modified xsi:type="dcterms:W3CDTF">2017-05-09T11:58:32Z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0x010100BC290F0099B6204A992AAF82A2A26582</vt:lpwstr>
  </property>
</Properties>
</file>