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3" r:id="rId4"/>
  </p:sldMasterIdLst>
  <p:notesMasterIdLst>
    <p:notesMasterId r:id="rId46"/>
  </p:notesMasterIdLst>
  <p:handoutMasterIdLst>
    <p:handoutMasterId r:id="rId47"/>
  </p:handoutMasterIdLst>
  <p:sldIdLst>
    <p:sldId id="327" r:id="rId5"/>
    <p:sldId id="261" r:id="rId6"/>
    <p:sldId id="265" r:id="rId7"/>
    <p:sldId id="266" r:id="rId8"/>
    <p:sldId id="278" r:id="rId9"/>
    <p:sldId id="279" r:id="rId10"/>
    <p:sldId id="280" r:id="rId11"/>
    <p:sldId id="281" r:id="rId12"/>
    <p:sldId id="282" r:id="rId13"/>
    <p:sldId id="284" r:id="rId14"/>
    <p:sldId id="286" r:id="rId15"/>
    <p:sldId id="287" r:id="rId16"/>
    <p:sldId id="288" r:id="rId17"/>
    <p:sldId id="290" r:id="rId18"/>
    <p:sldId id="291" r:id="rId19"/>
    <p:sldId id="292" r:id="rId20"/>
    <p:sldId id="294" r:id="rId21"/>
    <p:sldId id="295" r:id="rId22"/>
    <p:sldId id="296" r:id="rId23"/>
    <p:sldId id="297" r:id="rId24"/>
    <p:sldId id="298" r:id="rId25"/>
    <p:sldId id="300" r:id="rId26"/>
    <p:sldId id="301" r:id="rId27"/>
    <p:sldId id="302" r:id="rId28"/>
    <p:sldId id="303" r:id="rId29"/>
    <p:sldId id="304" r:id="rId30"/>
    <p:sldId id="307" r:id="rId31"/>
    <p:sldId id="308" r:id="rId32"/>
    <p:sldId id="309" r:id="rId33"/>
    <p:sldId id="311" r:id="rId34"/>
    <p:sldId id="313" r:id="rId35"/>
    <p:sldId id="314" r:id="rId36"/>
    <p:sldId id="315" r:id="rId37"/>
    <p:sldId id="317" r:id="rId38"/>
    <p:sldId id="318" r:id="rId39"/>
    <p:sldId id="319" r:id="rId40"/>
    <p:sldId id="322" r:id="rId41"/>
    <p:sldId id="323" r:id="rId42"/>
    <p:sldId id="329" r:id="rId43"/>
    <p:sldId id="325" r:id="rId44"/>
    <p:sldId id="324" r:id="rId45"/>
  </p:sldIdLst>
  <p:sldSz cx="9144000" cy="6858000" type="screen4x3"/>
  <p:notesSz cx="6858000" cy="9144000"/>
  <p:embeddedFontLst>
    <p:embeddedFont>
      <p:font typeface="Candara" panose="020E0502030303020204" pitchFamily="34" charset="0"/>
      <p:regular r:id="rId48"/>
      <p:bold r:id="rId49"/>
      <p:italic r:id="rId50"/>
      <p:boldItalic r:id="rId51"/>
    </p:embeddedFont>
    <p:embeddedFont>
      <p:font typeface="Lucida Sans" panose="020B0602030504020204" pitchFamily="34" charset="0"/>
      <p:regular r:id="rId52"/>
      <p:bold r:id="rId53"/>
      <p:italic r:id="rId54"/>
      <p:boldItalic r:id="rId55"/>
    </p:embeddedFont>
    <p:embeddedFont>
      <p:font typeface="Calibri" panose="020F0502020204030204" pitchFamily="34" charset="0"/>
      <p:regular r:id="rId56"/>
      <p:bold r:id="rId57"/>
      <p:italic r:id="rId58"/>
      <p:boldItalic r:id="rId5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678">
          <p15:clr>
            <a:srgbClr val="A4A3A4"/>
          </p15:clr>
        </p15:guide>
        <p15:guide id="2" pos="127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6378" autoAdjust="0"/>
    <p:restoredTop sz="86482" autoAdjust="0"/>
  </p:normalViewPr>
  <p:slideViewPr>
    <p:cSldViewPr snapToGrid="0" showGuides="1">
      <p:cViewPr>
        <p:scale>
          <a:sx n="50" d="100"/>
          <a:sy n="50" d="100"/>
        </p:scale>
        <p:origin x="1640" y="200"/>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2624" y="40"/>
      </p:cViewPr>
      <p:guideLst>
        <p:guide orient="horz" pos="2678"/>
        <p:guide pos="127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font" Target="fonts/font7.fntdata"/><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2.fntdata"/><Relationship Id="rId57" Type="http://schemas.openxmlformats.org/officeDocument/2006/relationships/font" Target="fonts/font10.fntdata"/><Relationship Id="rId61"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5.fntdata"/><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4.xml"/><Relationship Id="rId51" Type="http://schemas.openxmlformats.org/officeDocument/2006/relationships/font" Target="fonts/font4.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59" Type="http://schemas.openxmlformats.org/officeDocument/2006/relationships/font" Target="fonts/font12.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228672-4337-41E0-A109-2BF6C0A0EED5}" type="datetimeFigureOut">
              <a:rPr lang="en-US" smtClean="0"/>
              <a:pPr/>
              <a:t>5/9/2017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Page XX-#</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21750" y="685800"/>
            <a:ext cx="4572000" cy="3429000"/>
          </a:xfrm>
          <a:prstGeom prst="rect">
            <a:avLst/>
          </a:prstGeom>
          <a:noFill/>
          <a:ln w="12700">
            <a:solidFill>
              <a:prstClr val="black"/>
            </a:solidFill>
          </a:ln>
        </p:spPr>
        <p:txBody>
          <a:bodyPr vert="horz" lIns="91440" tIns="45720" rIns="91440" bIns="45720" rtlCol="0" anchor="ctr"/>
          <a:lstStyle/>
          <a:p>
            <a:r>
              <a:rPr lang="en-US" dirty="0" smtClean="0"/>
              <a:t>text</a:t>
            </a:r>
            <a:endParaRPr lang="en-US" dirty="0"/>
          </a:p>
        </p:txBody>
      </p:sp>
      <p:sp>
        <p:nvSpPr>
          <p:cNvPr id="5" name="Notes Placeholder 4"/>
          <p:cNvSpPr>
            <a:spLocks noGrp="1"/>
          </p:cNvSpPr>
          <p:nvPr>
            <p:ph type="body" sz="quarter" idx="3"/>
          </p:nvPr>
        </p:nvSpPr>
        <p:spPr>
          <a:xfrm>
            <a:off x="2016126" y="4338637"/>
            <a:ext cx="4610306" cy="425515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738750" y="457200"/>
            <a:ext cx="0" cy="8001000"/>
          </a:xfrm>
          <a:prstGeom prst="line">
            <a:avLst/>
          </a:prstGeom>
          <a:noFill/>
          <a:ln w="9525">
            <a:solidFill>
              <a:schemeClr val="tx1"/>
            </a:solidFill>
            <a:round/>
            <a:headEnd/>
            <a:tailEnd/>
          </a:ln>
          <a:effectLst/>
        </p:spPr>
        <p:txBody>
          <a:bodyPr/>
          <a:lstStyle/>
          <a:p>
            <a:endParaRPr lang="en-US"/>
          </a:p>
        </p:txBody>
      </p:sp>
      <p:sp>
        <p:nvSpPr>
          <p:cNvPr id="14" name="Text Box 9"/>
          <p:cNvSpPr txBox="1">
            <a:spLocks noChangeArrowheads="1"/>
          </p:cNvSpPr>
          <p:nvPr/>
        </p:nvSpPr>
        <p:spPr bwMode="auto">
          <a:xfrm>
            <a:off x="152400" y="717181"/>
            <a:ext cx="1600200" cy="274638"/>
          </a:xfrm>
          <a:prstGeom prst="rect">
            <a:avLst/>
          </a:prstGeom>
          <a:noFill/>
          <a:ln w="9525">
            <a:noFill/>
            <a:miter lim="800000"/>
            <a:headEnd/>
            <a:tailEnd/>
          </a:ln>
          <a:effectLst/>
        </p:spPr>
        <p:txBody>
          <a:bodyPr>
            <a:spAutoFit/>
          </a:bodyPr>
          <a:lstStyle/>
          <a:p>
            <a:pPr>
              <a:spcBef>
                <a:spcPct val="50000"/>
              </a:spcBef>
            </a:pPr>
            <a:r>
              <a:rPr lang="en-US" sz="1200" b="1" dirty="0">
                <a:latin typeface="Arial" pitchFamily="34" charset="0"/>
                <a:cs typeface="Arial" pitchFamily="34" charset="0"/>
              </a:rPr>
              <a:t>Instructor Notes:</a:t>
            </a:r>
          </a:p>
        </p:txBody>
      </p:sp>
      <p:sp>
        <p:nvSpPr>
          <p:cNvPr id="11" name="Rectangle 14"/>
          <p:cNvSpPr>
            <a:spLocks noChangeArrowheads="1"/>
          </p:cNvSpPr>
          <p:nvPr/>
        </p:nvSpPr>
        <p:spPr bwMode="auto">
          <a:xfrm>
            <a:off x="241300" y="152400"/>
            <a:ext cx="6500813" cy="309563"/>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Arial" pitchFamily="34" charset="0"/>
                <a:cs typeface="Arial" pitchFamily="34" charset="0"/>
              </a:rPr>
              <a:t>Software Engineering</a:t>
            </a:r>
            <a:endParaRPr lang="en-US" dirty="0">
              <a:latin typeface="Arial" pitchFamily="34" charset="0"/>
              <a:cs typeface="Arial" pitchFamily="34" charset="0"/>
            </a:endParaRPr>
          </a:p>
        </p:txBody>
      </p:sp>
      <p:sp>
        <p:nvSpPr>
          <p:cNvPr id="12" name="Rectangle 14"/>
          <p:cNvSpPr>
            <a:spLocks noChangeArrowheads="1"/>
          </p:cNvSpPr>
          <p:nvPr/>
        </p:nvSpPr>
        <p:spPr bwMode="auto">
          <a:xfrm>
            <a:off x="3891543" y="8593791"/>
            <a:ext cx="2762530" cy="224117"/>
          </a:xfrm>
          <a:prstGeom prst="rect">
            <a:avLst/>
          </a:prstGeom>
          <a:noFill/>
          <a:ln w="9525">
            <a:noFill/>
            <a:miter lim="800000"/>
            <a:headEnd/>
            <a:tailEnd/>
          </a:ln>
          <a:effectLst/>
        </p:spPr>
        <p:txBody>
          <a:bodyPr lIns="92446" tIns="46223" rIns="92446" bIns="46223"/>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smtClean="0">
                <a:latin typeface="Arial" pitchFamily="34" charset="0"/>
                <a:cs typeface="Arial" pitchFamily="34" charset="0"/>
              </a:rPr>
              <a:t>		 Page </a:t>
            </a:r>
            <a:r>
              <a:rPr lang="en-US" sz="1000" dirty="0" smtClean="0">
                <a:latin typeface="Arial" pitchFamily="34" charset="0"/>
                <a:cs typeface="Arial" pitchFamily="34" charset="0"/>
              </a:rPr>
              <a:t>06-</a:t>
            </a:r>
            <a:fld id="{BD9FB300-F9DC-4669-88F4-967ABA23CC04}" type="slidenum">
              <a:rPr lang="en-US" sz="1000" smtClean="0">
                <a:latin typeface="Arial" pitchFamily="34" charset="0"/>
                <a:cs typeface="Arial" pitchFamily="34" charset="0"/>
              </a:rPr>
              <a:pPr marL="0" marR="0" indent="0" algn="l" defTabSz="914400" rtl="0" eaLnBrk="1" fontAlgn="auto" latinLnBrk="0" hangingPunct="1">
                <a:lnSpc>
                  <a:spcPct val="100000"/>
                </a:lnSpc>
                <a:spcBef>
                  <a:spcPts val="0"/>
                </a:spcBef>
                <a:spcAft>
                  <a:spcPts val="0"/>
                </a:spcAft>
                <a:buClrTx/>
                <a:buSzTx/>
                <a:buFontTx/>
                <a:buNone/>
                <a:tabLst/>
                <a:defRPr/>
              </a:pPr>
              <a:t>‹#›</a:t>
            </a:fld>
            <a:r>
              <a:rPr lang="en-US" sz="1000" dirty="0" smtClean="0">
                <a:latin typeface="Arial" pitchFamily="34" charset="0"/>
                <a:cs typeface="Arial" pitchFamily="34" charset="0"/>
              </a:rPr>
              <a:t> </a:t>
            </a: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anose="020B0604020202020204" pitchFamily="34" charset="0"/>
        <a:ea typeface="+mn-ea"/>
        <a:cs typeface="Arial" pitchFamily="34" charset="0"/>
      </a:defRPr>
    </a:lvl1pPr>
    <a:lvl2pPr marL="457200" algn="l" defTabSz="914400" rtl="0" eaLnBrk="1" latinLnBrk="0" hangingPunct="1">
      <a:defRPr sz="1000" kern="1200">
        <a:solidFill>
          <a:schemeClr val="tx1"/>
        </a:solidFill>
        <a:latin typeface="Arial" panose="020B0604020202020204" pitchFamily="34" charset="0"/>
        <a:ea typeface="+mn-ea"/>
        <a:cs typeface="Arial" pitchFamily="34" charset="0"/>
      </a:defRPr>
    </a:lvl2pPr>
    <a:lvl3pPr marL="914400" algn="l" defTabSz="914400" rtl="0" eaLnBrk="1" latinLnBrk="0" hangingPunct="1">
      <a:defRPr sz="1000" kern="1200">
        <a:solidFill>
          <a:schemeClr val="tx1"/>
        </a:solidFill>
        <a:latin typeface="Arial" panose="020B0604020202020204" pitchFamily="34" charset="0"/>
        <a:ea typeface="+mn-ea"/>
        <a:cs typeface="Arial" pitchFamily="34" charset="0"/>
      </a:defRPr>
    </a:lvl3pPr>
    <a:lvl4pPr marL="1371600" algn="l" defTabSz="914400" rtl="0" eaLnBrk="1" latinLnBrk="0" hangingPunct="1">
      <a:defRPr sz="1000" kern="1200">
        <a:solidFill>
          <a:schemeClr val="tx1"/>
        </a:solidFill>
        <a:latin typeface="Arial" panose="020B0604020202020204" pitchFamily="34" charset="0"/>
        <a:ea typeface="+mn-ea"/>
        <a:cs typeface="Arial" pitchFamily="34" charset="0"/>
      </a:defRPr>
    </a:lvl4pPr>
    <a:lvl5pPr marL="1828800" algn="l" defTabSz="914400" rtl="0" eaLnBrk="1" latinLnBrk="0" hangingPunct="1">
      <a:defRPr sz="1000" kern="1200">
        <a:solidFill>
          <a:schemeClr val="tx1"/>
        </a:solidFill>
        <a:latin typeface="Arial" panose="020B0604020202020204"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39930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522424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The architecture of a system is its 'skeleton'. It's the highest level of abstraction of a system. What kind of data storage is present, how do modules interact with </a:t>
            </a:r>
            <a:r>
              <a:rPr lang="en-US" dirty="0" smtClean="0"/>
              <a:t>each other</a:t>
            </a:r>
            <a:r>
              <a:rPr lang="en-US" dirty="0"/>
              <a:t>, what recovery systems are in place. </a:t>
            </a:r>
            <a:endParaRPr lang="en-US" dirty="0" smtClean="0"/>
          </a:p>
          <a:p>
            <a:r>
              <a:rPr lang="en-US" dirty="0" smtClean="0"/>
              <a:t>Software </a:t>
            </a:r>
            <a:r>
              <a:rPr lang="en-US" dirty="0"/>
              <a:t>design is about designing the individual modules / components. What are the responsibilities, functions, of module x? Of class Y? What can it do, and what not? What design patterns can be used?</a:t>
            </a:r>
          </a:p>
          <a:p>
            <a:r>
              <a:rPr lang="en-US" dirty="0"/>
              <a:t>So in short, Software architecture is more about the design of the entire system, while software design emphasizes on module / component / class level</a:t>
            </a:r>
          </a:p>
          <a:p>
            <a:endParaRPr lang="en-US" dirty="0"/>
          </a:p>
        </p:txBody>
      </p:sp>
    </p:spTree>
    <p:extLst>
      <p:ext uri="{BB962C8B-B14F-4D97-AF65-F5344CB8AC3E}">
        <p14:creationId xmlns:p14="http://schemas.microsoft.com/office/powerpoint/2010/main" val="1228832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a:xfrm>
            <a:off x="2016125" y="4251326"/>
            <a:ext cx="4570942" cy="4449232"/>
          </a:xfrm>
        </p:spPr>
        <p:txBody>
          <a:bodyPr>
            <a:normAutofit/>
          </a:bodyPr>
          <a:lstStyle/>
          <a:p>
            <a:r>
              <a:rPr lang="en-US" dirty="0"/>
              <a:t>Architecture constitutes of the following key activities: </a:t>
            </a:r>
          </a:p>
          <a:p>
            <a:pPr marL="171450" indent="-171450">
              <a:buFont typeface="Arial" pitchFamily="34" charset="0"/>
              <a:buChar char="•"/>
            </a:pPr>
            <a:r>
              <a:rPr lang="en-US" dirty="0" smtClean="0"/>
              <a:t>Solution </a:t>
            </a:r>
            <a:r>
              <a:rPr lang="en-US" dirty="0"/>
              <a:t>space for “non-functional requirements” </a:t>
            </a:r>
          </a:p>
          <a:p>
            <a:pPr marL="171450" indent="-171450">
              <a:buFont typeface="Arial" pitchFamily="34" charset="0"/>
              <a:buChar char="•"/>
            </a:pPr>
            <a:r>
              <a:rPr lang="en-US" dirty="0" smtClean="0"/>
              <a:t> </a:t>
            </a:r>
            <a:r>
              <a:rPr lang="en-US" dirty="0"/>
              <a:t>Decision on Technology Stack </a:t>
            </a:r>
          </a:p>
          <a:p>
            <a:pPr marL="171450" indent="-171450">
              <a:buFont typeface="Arial" pitchFamily="34" charset="0"/>
              <a:buChar char="•"/>
            </a:pPr>
            <a:r>
              <a:rPr lang="en-US" dirty="0" smtClean="0"/>
              <a:t> </a:t>
            </a:r>
            <a:r>
              <a:rPr lang="en-US" dirty="0"/>
              <a:t>Framework requirements definition and solution </a:t>
            </a:r>
          </a:p>
          <a:p>
            <a:pPr marL="171450" indent="-171450">
              <a:buFont typeface="Arial" pitchFamily="34" charset="0"/>
              <a:buChar char="•"/>
            </a:pPr>
            <a:r>
              <a:rPr lang="en-US" dirty="0" smtClean="0"/>
              <a:t> </a:t>
            </a:r>
            <a:r>
              <a:rPr lang="en-US" dirty="0"/>
              <a:t>Critical decisions for some risky "functional" requirements </a:t>
            </a:r>
          </a:p>
          <a:p>
            <a:endParaRPr lang="en-US" dirty="0"/>
          </a:p>
          <a:p>
            <a:r>
              <a:rPr lang="en-US" dirty="0"/>
              <a:t>Architecture activities are delivered by the Technical Architect and supported by the Design lead </a:t>
            </a:r>
            <a:r>
              <a:rPr lang="en-US" dirty="0" smtClean="0"/>
              <a:t>  </a:t>
            </a:r>
            <a:r>
              <a:rPr lang="en-US" b="1" dirty="0" smtClean="0"/>
              <a:t>Design </a:t>
            </a:r>
            <a:r>
              <a:rPr lang="en-US" dirty="0"/>
              <a:t>is mainly focused on modeling the functional aspects of an application. </a:t>
            </a:r>
          </a:p>
          <a:p>
            <a:r>
              <a:rPr lang="en-US" dirty="0" smtClean="0"/>
              <a:t>Solution </a:t>
            </a:r>
            <a:r>
              <a:rPr lang="en-US" dirty="0"/>
              <a:t>space for “functional requirements” based on defined architecture </a:t>
            </a:r>
          </a:p>
          <a:p>
            <a:r>
              <a:rPr lang="en-US" dirty="0" smtClean="0"/>
              <a:t> </a:t>
            </a:r>
            <a:r>
              <a:rPr lang="en-US" dirty="0"/>
              <a:t>Design Pattern choice </a:t>
            </a:r>
          </a:p>
          <a:p>
            <a:r>
              <a:rPr lang="en-US" dirty="0" smtClean="0"/>
              <a:t>Application </a:t>
            </a:r>
            <a:r>
              <a:rPr lang="en-US" dirty="0"/>
              <a:t>design </a:t>
            </a:r>
          </a:p>
          <a:p>
            <a:r>
              <a:rPr lang="en-US" dirty="0" smtClean="0"/>
              <a:t> </a:t>
            </a:r>
            <a:r>
              <a:rPr lang="en-US" dirty="0"/>
              <a:t>Logical ER Data Model ( entities, attributes, relationships) </a:t>
            </a:r>
          </a:p>
          <a:p>
            <a:r>
              <a:rPr lang="en-US" dirty="0" smtClean="0"/>
              <a:t>UML </a:t>
            </a:r>
            <a:r>
              <a:rPr lang="en-US" dirty="0"/>
              <a:t>Models  </a:t>
            </a:r>
            <a:r>
              <a:rPr lang="en-US" dirty="0" smtClean="0"/>
              <a:t>- Class, Sequence , Activity </a:t>
            </a:r>
            <a:r>
              <a:rPr lang="en-US" dirty="0" err="1" smtClean="0"/>
              <a:t>etc</a:t>
            </a:r>
            <a:r>
              <a:rPr lang="en-US" dirty="0" smtClean="0"/>
              <a:t> </a:t>
            </a:r>
            <a:endParaRPr lang="en-US" dirty="0"/>
          </a:p>
          <a:p>
            <a:r>
              <a:rPr lang="en-US" dirty="0"/>
              <a:t>A</a:t>
            </a:r>
            <a:r>
              <a:rPr lang="en-US" dirty="0" smtClean="0"/>
              <a:t>nalysis </a:t>
            </a:r>
            <a:r>
              <a:rPr lang="en-US" dirty="0"/>
              <a:t>Model ( domain entities, control and boundary classes, their functional attributes and associations ) </a:t>
            </a:r>
          </a:p>
          <a:p>
            <a:r>
              <a:rPr lang="en-US" dirty="0" smtClean="0"/>
              <a:t> </a:t>
            </a:r>
            <a:r>
              <a:rPr lang="en-US" dirty="0"/>
              <a:t>Additional UML diagrams ( as needed) </a:t>
            </a:r>
          </a:p>
          <a:p>
            <a:r>
              <a:rPr lang="en-US" dirty="0" smtClean="0"/>
              <a:t> </a:t>
            </a:r>
            <a:r>
              <a:rPr lang="en-US" dirty="0"/>
              <a:t>Data types of attributes </a:t>
            </a:r>
          </a:p>
          <a:p>
            <a:r>
              <a:rPr lang="en-US" dirty="0" smtClean="0"/>
              <a:t> </a:t>
            </a:r>
            <a:r>
              <a:rPr lang="en-US" dirty="0"/>
              <a:t>Additional classes, attributes for technical implementation (ex. primary key) </a:t>
            </a:r>
          </a:p>
          <a:p>
            <a:endParaRPr lang="en-US" dirty="0"/>
          </a:p>
          <a:p>
            <a:r>
              <a:rPr lang="en-US" dirty="0"/>
              <a:t>Design activities are delivered by the Design Lead and the Designer </a:t>
            </a:r>
            <a:r>
              <a:rPr lang="en-US" dirty="0" smtClean="0"/>
              <a:t>.Design </a:t>
            </a:r>
            <a:r>
              <a:rPr lang="en-US" dirty="0"/>
              <a:t>Lead is a key role and which acts as a communicator between the architect and designers </a:t>
            </a:r>
          </a:p>
        </p:txBody>
      </p:sp>
    </p:spTree>
    <p:extLst>
      <p:ext uri="{BB962C8B-B14F-4D97-AF65-F5344CB8AC3E}">
        <p14:creationId xmlns:p14="http://schemas.microsoft.com/office/powerpoint/2010/main" val="387509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208" y="1345235"/>
            <a:ext cx="960505" cy="784830"/>
          </a:xfrm>
          <a:prstGeom prst="rect">
            <a:avLst/>
          </a:prstGeom>
          <a:noFill/>
        </p:spPr>
        <p:txBody>
          <a:bodyPr wrap="square" rtlCol="0">
            <a:spAutoFit/>
          </a:bodyPr>
          <a:lstStyle/>
          <a:p>
            <a:r>
              <a:rPr lang="en-US" sz="900" b="1" dirty="0" smtClean="0"/>
              <a:t>Instructor Notes </a:t>
            </a:r>
          </a:p>
          <a:p>
            <a:endParaRPr lang="en-US" sz="900" b="1" dirty="0"/>
          </a:p>
          <a:p>
            <a:r>
              <a:rPr lang="en-US" sz="900" dirty="0" smtClean="0"/>
              <a:t>Show a sample  design document </a:t>
            </a:r>
            <a:endParaRPr lang="en-US" sz="900" dirty="0"/>
          </a:p>
        </p:txBody>
      </p:sp>
      <p:sp>
        <p:nvSpPr>
          <p:cNvPr id="4" name="Slide Image Placeholder 3"/>
          <p:cNvSpPr>
            <a:spLocks noGrp="1" noRot="1" noChangeAspect="1"/>
          </p:cNvSpPr>
          <p:nvPr>
            <p:ph type="sldImg"/>
          </p:nvPr>
        </p:nvSpPr>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2197544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274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220232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6756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Goal of functional  testing is to test the functionality of the system . The test cases are written from the requirement documents by the QA team as a parallel activity once the requirements are frozen  .  The system is treated as a black box (implementation independent) . </a:t>
            </a:r>
          </a:p>
          <a:p>
            <a:endParaRPr lang="en-US" smtClean="0"/>
          </a:p>
          <a:p>
            <a:r>
              <a:rPr lang="en-US" smtClean="0"/>
              <a:t>Goal of the performance testing is to validate the non functional requirement of the system (captured during requirements) , In this kind of testing the system is pushed to its limits to see how it behaves . Some of the performance tests </a:t>
            </a:r>
          </a:p>
          <a:p>
            <a:pPr lvl="1"/>
            <a:r>
              <a:rPr lang="en-US" smtClean="0"/>
              <a:t>Stress testing    to test stress limits of system (maximum # of users, peak demands etc)</a:t>
            </a:r>
          </a:p>
          <a:p>
            <a:r>
              <a:rPr lang="en-US" smtClean="0"/>
              <a:t>Volume testing   to test large volume of data </a:t>
            </a:r>
          </a:p>
          <a:p>
            <a:r>
              <a:rPr lang="en-US" smtClean="0"/>
              <a:t>Security Testing    to test if the system behavior on security violation </a:t>
            </a:r>
          </a:p>
          <a:p>
            <a:r>
              <a:rPr lang="en-US" smtClean="0"/>
              <a:t>Recovery Testing   to test system’s response to loss of data  and presence of  errors</a:t>
            </a:r>
          </a:p>
          <a:p>
            <a:r>
              <a:rPr lang="en-US" smtClean="0"/>
              <a:t> Usability testing   to test the ease of  Use of the system </a:t>
            </a:r>
          </a:p>
          <a:p>
            <a:endParaRPr lang="en-US" smtClean="0"/>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957802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p:sp>
      <p:sp>
        <p:nvSpPr>
          <p:cNvPr id="5" name="Notes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8016980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2836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ChangeArrowheads="1" noTextEdit="1"/>
          </p:cNvSpPr>
          <p:nvPr>
            <p:ph type="sldImg"/>
          </p:nvPr>
        </p:nvSpPr>
        <p:spPr>
          <a:xfrm>
            <a:off x="2024063" y="688975"/>
            <a:ext cx="4608512" cy="3455988"/>
          </a:xfrm>
          <a:ln/>
        </p:spPr>
      </p:sp>
      <p:sp>
        <p:nvSpPr>
          <p:cNvPr id="266243" name="Rectangle 3"/>
          <p:cNvSpPr>
            <a:spLocks noGrp="1" noChangeArrowheads="1"/>
          </p:cNvSpPr>
          <p:nvPr>
            <p:ph type="body" idx="1"/>
          </p:nvPr>
        </p:nvSpPr>
        <p:spPr/>
        <p:txBody>
          <a:bodyPr/>
          <a:lstStyle/>
          <a:p>
            <a:endParaRPr lang="en-US" dirty="0"/>
          </a:p>
        </p:txBody>
      </p:sp>
      <p:sp>
        <p:nvSpPr>
          <p:cNvPr id="266244" name="Text Box 4"/>
          <p:cNvSpPr txBox="1">
            <a:spLocks noChangeArrowheads="1"/>
          </p:cNvSpPr>
          <p:nvPr/>
        </p:nvSpPr>
        <p:spPr bwMode="auto">
          <a:xfrm>
            <a:off x="304800" y="1143001"/>
            <a:ext cx="1219200" cy="369332"/>
          </a:xfrm>
          <a:prstGeom prst="rect">
            <a:avLst/>
          </a:prstGeom>
          <a:noFill/>
          <a:ln w="9525">
            <a:noFill/>
            <a:miter lim="800000"/>
            <a:headEnd/>
            <a:tailEnd/>
          </a:ln>
          <a:effectLst/>
        </p:spPr>
        <p:txBody>
          <a:bodyPr>
            <a:spAutoFit/>
          </a:bodyPr>
          <a:lstStyle/>
          <a:p>
            <a:endParaRPr lang="en-US" dirty="0"/>
          </a:p>
        </p:txBody>
      </p:sp>
      <p:sp>
        <p:nvSpPr>
          <p:cNvPr id="266245" name="Text Box 5"/>
          <p:cNvSpPr txBox="1">
            <a:spLocks noChangeArrowheads="1"/>
          </p:cNvSpPr>
          <p:nvPr/>
        </p:nvSpPr>
        <p:spPr bwMode="auto">
          <a:xfrm>
            <a:off x="288927" y="1179514"/>
            <a:ext cx="1387475" cy="1463675"/>
          </a:xfrm>
          <a:prstGeom prst="rect">
            <a:avLst/>
          </a:prstGeom>
          <a:noFill/>
          <a:ln w="9525">
            <a:noFill/>
            <a:miter lim="800000"/>
            <a:headEnd/>
            <a:tailEnd/>
          </a:ln>
          <a:effectLst/>
        </p:spPr>
        <p:txBody>
          <a:bodyPr>
            <a:spAutoFit/>
          </a:bodyPr>
          <a:lstStyle/>
          <a:p>
            <a:r>
              <a:rPr lang="en-US" sz="1000" dirty="0"/>
              <a:t>Tell the participants that we are just briefly touching these topics for their general awareness purpose. Some of these topics have a separate training program of their own.</a:t>
            </a:r>
          </a:p>
        </p:txBody>
      </p:sp>
    </p:spTree>
    <p:extLst>
      <p:ext uri="{BB962C8B-B14F-4D97-AF65-F5344CB8AC3E}">
        <p14:creationId xmlns:p14="http://schemas.microsoft.com/office/powerpoint/2010/main" val="2828191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458140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2499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45224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01068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96829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Inspection – It is a more systematic and rigorous type of peer review. Inspections are more effective at finding defects than are informal reviews.  In inspection reviewer drives the review process .</a:t>
            </a:r>
            <a:br>
              <a:rPr lang="en-US" smtClean="0"/>
            </a:br>
            <a:endParaRPr lang="en-US" smtClean="0"/>
          </a:p>
          <a:p>
            <a:r>
              <a:rPr lang="en-US" smtClean="0"/>
              <a:t>Walkthrough – It is an informal review because the work product’s author describes it to some colleagues and asks for suggestions. Walkthroughs are informal because they typically do not follow a defined procedure, do not specify exit criteria, require no management reporting, and generate no metrics.</a:t>
            </a:r>
            <a:br>
              <a:rPr lang="en-US" smtClean="0"/>
            </a:br>
            <a:r>
              <a:rPr lang="en-US" smtClean="0"/>
              <a:t/>
            </a:r>
            <a:br>
              <a:rPr lang="en-US" smtClean="0"/>
            </a:br>
            <a:r>
              <a:rPr lang="en-US" smtClean="0"/>
              <a:t>Pair Programming – In Pair Programming, two developers work together on the same program at a single workstation and continuously reviewing their work.</a:t>
            </a:r>
            <a:br>
              <a:rPr lang="en-US" smtClean="0"/>
            </a:br>
            <a:r>
              <a:rPr lang="en-US" smtClean="0"/>
              <a:t/>
            </a:r>
            <a:br>
              <a:rPr lang="en-US" smtClean="0"/>
            </a:br>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2452909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a:p>
        </p:txBody>
      </p:sp>
      <p:sp>
        <p:nvSpPr>
          <p:cNvPr id="5" name="TextBox 4"/>
          <p:cNvSpPr txBox="1"/>
          <p:nvPr/>
        </p:nvSpPr>
        <p:spPr>
          <a:xfrm>
            <a:off x="84524" y="1175657"/>
            <a:ext cx="998925" cy="923330"/>
          </a:xfrm>
          <a:prstGeom prst="rect">
            <a:avLst/>
          </a:prstGeom>
          <a:noFill/>
        </p:spPr>
        <p:txBody>
          <a:bodyPr wrap="square" rtlCol="0">
            <a:spAutoFit/>
          </a:bodyPr>
          <a:lstStyle/>
          <a:p>
            <a:r>
              <a:rPr lang="en-US" sz="900" dirty="0" smtClean="0"/>
              <a:t>Instructor Notes:</a:t>
            </a:r>
          </a:p>
          <a:p>
            <a:endParaRPr lang="en-US" sz="900" dirty="0"/>
          </a:p>
          <a:p>
            <a:r>
              <a:rPr lang="en-US" sz="900" dirty="0" smtClean="0"/>
              <a:t>Show the coding checklist  which is there in QMS as sample .  </a:t>
            </a:r>
            <a:endParaRPr lang="en-US" sz="900" dirty="0"/>
          </a:p>
        </p:txBody>
      </p:sp>
    </p:spTree>
    <p:extLst>
      <p:ext uri="{BB962C8B-B14F-4D97-AF65-F5344CB8AC3E}">
        <p14:creationId xmlns:p14="http://schemas.microsoft.com/office/powerpoint/2010/main" val="22104165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3"/>
          <p:cNvSpPr>
            <a:spLocks noGrp="1" noChangeArrowheads="1"/>
          </p:cNvSpPr>
          <p:nvPr>
            <p:ph type="body" idx="1"/>
          </p:nvPr>
        </p:nvSpPr>
        <p:spPr/>
        <p:txBody>
          <a:bodyPr/>
          <a:lstStyle/>
          <a:p>
            <a:r>
              <a:rPr lang="en-US" smtClean="0"/>
              <a:t>A configuration is an arrangement of functional units according to their nature, number, and chief characteristics. Often, configuration pertains to the choice of hardware, software, firmware, and documentation. The configuration affects system function and performance. </a:t>
            </a:r>
          </a:p>
          <a:p>
            <a:endParaRPr lang="en-US"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2418436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726737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p:cNvSpPr>
            <a:spLocks noGrp="1" noChangeArrowheads="1"/>
          </p:cNvSpPr>
          <p:nvPr>
            <p:ph type="body" idx="1"/>
          </p:nvPr>
        </p:nvSpPr>
        <p:spPr/>
        <p:txBody>
          <a:bodyPr/>
          <a:lstStyle/>
          <a:p>
            <a:r>
              <a:rPr lang="en-US" smtClean="0"/>
              <a:t>SCM is the process that defines how to control and manage change.</a:t>
            </a:r>
          </a:p>
          <a:p>
            <a:r>
              <a:rPr lang="en-US" smtClean="0"/>
              <a:t>The need for an SCM process is acutely felt when there are many developers and many versions of the software. Suffice to say that in a complex scenario where bug fixing should happen on multiple production systems and enhancements must be continued on the main code base, SCM acts as the backbone which can make this happen.</a:t>
            </a:r>
          </a:p>
          <a:p>
            <a:endParaRPr lang="en-US" smtClean="0"/>
          </a:p>
          <a:p>
            <a:r>
              <a:rPr lang="en-US" smtClean="0"/>
              <a:t>Without configuration Management  the following can happen </a:t>
            </a:r>
          </a:p>
          <a:p>
            <a:pPr lvl="2"/>
            <a:r>
              <a:rPr lang="en-US" smtClean="0"/>
              <a:t>Unorganized project items</a:t>
            </a:r>
          </a:p>
          <a:p>
            <a:pPr lvl="2"/>
            <a:r>
              <a:rPr lang="en-US" smtClean="0"/>
              <a:t>Confused naming conventions</a:t>
            </a:r>
          </a:p>
          <a:p>
            <a:pPr lvl="2"/>
            <a:r>
              <a:rPr lang="en-US" smtClean="0"/>
              <a:t>Review / Delivery of wrong version of code</a:t>
            </a:r>
          </a:p>
          <a:p>
            <a:pPr lvl="2"/>
            <a:r>
              <a:rPr lang="en-US" smtClean="0"/>
              <a:t>Development based on old version of specifications</a:t>
            </a:r>
          </a:p>
          <a:p>
            <a:pPr lvl="2"/>
            <a:r>
              <a:rPr lang="en-US" smtClean="0"/>
              <a:t>No proper access / privilege control; Unauthorized access to secure information</a:t>
            </a:r>
          </a:p>
          <a:p>
            <a:pPr lvl="2"/>
            <a:r>
              <a:rPr lang="en-US" smtClean="0"/>
              <a:t>Redundant file creation</a:t>
            </a:r>
          </a:p>
          <a:p>
            <a:pPr lvl="2"/>
            <a:r>
              <a:rPr lang="en-US" smtClean="0"/>
              <a:t>Change Management becomes ineffective</a:t>
            </a:r>
            <a:endParaRPr lang="en-GB" smtClean="0"/>
          </a:p>
          <a:p>
            <a:endParaRPr lang="en-US" smtClean="0"/>
          </a:p>
          <a:p>
            <a:endParaRPr lang="en-US" dirty="0"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3055802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r>
              <a:rPr lang="en-US" dirty="0"/>
              <a:t>Also known as  </a:t>
            </a:r>
            <a:r>
              <a:rPr lang="en-US" b="1" dirty="0" smtClean="0"/>
              <a:t>systems </a:t>
            </a:r>
            <a:r>
              <a:rPr lang="en-US" b="1" dirty="0"/>
              <a:t>development life cycle (SDLC)</a:t>
            </a:r>
            <a:r>
              <a:rPr lang="en-US" dirty="0"/>
              <a:t>, or </a:t>
            </a:r>
            <a:r>
              <a:rPr lang="en-US" b="1" dirty="0"/>
              <a:t>software development process</a:t>
            </a:r>
            <a:r>
              <a:rPr lang="en-US" dirty="0"/>
              <a:t>, or </a:t>
            </a:r>
            <a:r>
              <a:rPr lang="en-US" b="1" dirty="0"/>
              <a:t>Software Development Life Cycle</a:t>
            </a:r>
            <a:r>
              <a:rPr lang="en-US" dirty="0"/>
              <a:t> </a:t>
            </a:r>
            <a:endParaRPr lang="en-US" dirty="0" smtClean="0"/>
          </a:p>
          <a:p>
            <a:endParaRPr lang="en-US" dirty="0"/>
          </a:p>
          <a:p>
            <a:r>
              <a:rPr lang="en-US" dirty="0" smtClean="0"/>
              <a:t>It  is </a:t>
            </a:r>
            <a:r>
              <a:rPr lang="en-US" dirty="0"/>
              <a:t>a process of creating or altering information </a:t>
            </a:r>
            <a:r>
              <a:rPr lang="en-US" dirty="0" smtClean="0"/>
              <a:t>systems</a:t>
            </a:r>
            <a:r>
              <a:rPr lang="en-US" dirty="0"/>
              <a:t> </a:t>
            </a:r>
            <a:r>
              <a:rPr lang="en-US" dirty="0" smtClean="0"/>
              <a:t>using various models and  methodologies  The </a:t>
            </a:r>
            <a:r>
              <a:rPr lang="en-US" dirty="0"/>
              <a:t>SDLC aims to produce a high quality system that meets or exceeds customer expectations, reaches completion within times and cost estimates, works effectively and </a:t>
            </a:r>
            <a:r>
              <a:rPr lang="en-US" dirty="0" smtClean="0"/>
              <a:t>efficiently</a:t>
            </a:r>
          </a:p>
          <a:p>
            <a:endParaRPr lang="en-US" dirty="0"/>
          </a:p>
          <a:p>
            <a:r>
              <a:rPr lang="en-US" dirty="0" smtClean="0"/>
              <a:t>The SDLC   framework </a:t>
            </a:r>
            <a:r>
              <a:rPr lang="en-US" dirty="0"/>
              <a:t>provides a sequence of activities for system </a:t>
            </a:r>
            <a:r>
              <a:rPr lang="en-US" dirty="0" smtClean="0"/>
              <a:t>design and development . </a:t>
            </a:r>
            <a:r>
              <a:rPr lang="en-US" dirty="0"/>
              <a:t>It consists of a set of steps or phases in which each phase of the SDLC uses the results of the previous one.</a:t>
            </a:r>
          </a:p>
          <a:p>
            <a:endParaRPr lang="en-US" dirty="0"/>
          </a:p>
          <a:p>
            <a:r>
              <a:rPr lang="en-US" dirty="0" smtClean="0"/>
              <a:t> .</a:t>
            </a:r>
          </a:p>
          <a:p>
            <a:endParaRPr lang="en-US" dirty="0"/>
          </a:p>
        </p:txBody>
      </p:sp>
    </p:spTree>
    <p:extLst>
      <p:ext uri="{BB962C8B-B14F-4D97-AF65-F5344CB8AC3E}">
        <p14:creationId xmlns:p14="http://schemas.microsoft.com/office/powerpoint/2010/main" val="34486202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type="body" idx="1"/>
          </p:nvPr>
        </p:nvSpPr>
        <p:spPr/>
        <p:txBody>
          <a:bodyPr/>
          <a:lstStyle/>
          <a:p>
            <a:r>
              <a:rPr lang="en-US" smtClean="0"/>
              <a:t>Version: </a:t>
            </a:r>
          </a:p>
          <a:p>
            <a:pPr lvl="1"/>
            <a:r>
              <a:rPr lang="en-US" smtClean="0"/>
              <a:t>The term 'version' is used to define a stage in the evolution of a CI, for example versions of source code, etc.</a:t>
            </a:r>
            <a:endParaRPr lang="en-US" dirty="0"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695484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354" name="Rectangle 2"/>
          <p:cNvSpPr>
            <a:spLocks noGrp="1" noRot="1" noChangeAspect="1" noChangeArrowheads="1" noTextEdit="1"/>
          </p:cNvSpPr>
          <p:nvPr>
            <p:ph type="sldImg"/>
          </p:nvPr>
        </p:nvSpPr>
        <p:spPr>
          <a:xfrm>
            <a:off x="2022475" y="685800"/>
            <a:ext cx="4572000" cy="3429000"/>
          </a:xfrm>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6714774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Rot="1" noChangeAspect="1" noChangeArrowheads="1" noTextEdit="1"/>
          </p:cNvSpPr>
          <p:nvPr>
            <p:ph type="sldImg"/>
          </p:nvPr>
        </p:nvSpPr>
        <p:spPr>
          <a:xfrm>
            <a:off x="2022475" y="685800"/>
            <a:ext cx="4572000" cy="3429000"/>
          </a:xfrm>
          <a:solidFill>
            <a:srgbClr val="FFFFFF"/>
          </a:solidFill>
          <a:ln/>
        </p:spPr>
      </p:sp>
      <p:sp>
        <p:nvSpPr>
          <p:cNvPr id="46084" name="Rectangle 3"/>
          <p:cNvSpPr>
            <a:spLocks noGrp="1" noChangeArrowheads="1"/>
          </p:cNvSpPr>
          <p:nvPr>
            <p:ph type="body" idx="1"/>
          </p:nvPr>
        </p:nvSpPr>
        <p:spPr>
          <a:solidFill>
            <a:srgbClr val="FFFFFF"/>
          </a:solidFill>
          <a:ln>
            <a:noFill/>
          </a:ln>
        </p:spPr>
        <p:txBody>
          <a:bodyPr/>
          <a:lstStyle/>
          <a:p>
            <a:endParaRPr lang="en-US" dirty="0" smtClean="0"/>
          </a:p>
        </p:txBody>
      </p:sp>
    </p:spTree>
    <p:extLst>
      <p:ext uri="{BB962C8B-B14F-4D97-AF65-F5344CB8AC3E}">
        <p14:creationId xmlns:p14="http://schemas.microsoft.com/office/powerpoint/2010/main" val="33344919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Rot="1" noChangeAspect="1" noChangeArrowheads="1" noTextEdit="1"/>
          </p:cNvSpPr>
          <p:nvPr>
            <p:ph type="sldImg"/>
          </p:nvPr>
        </p:nvSpPr>
        <p:spPr>
          <a:xfrm>
            <a:off x="2022475" y="685800"/>
            <a:ext cx="4572000" cy="3429000"/>
          </a:xfrm>
          <a:ln/>
        </p:spPr>
      </p:sp>
      <p:sp>
        <p:nvSpPr>
          <p:cNvPr id="2" name="Notes Placeholder 1"/>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118591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66426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 baseline defines a set of files, each at a particular version. These need not be the latest (most recent) version. A baseline label uniquely identifies the configuration. Files may belong to one or more baselines.</a:t>
            </a:r>
          </a:p>
          <a:p>
            <a:endParaRPr lang="en-US" dirty="0" smtClean="0"/>
          </a:p>
          <a:p>
            <a:endParaRPr lang="en-US" dirty="0" smtClean="0"/>
          </a:p>
          <a:p>
            <a:endParaRPr lang="en-US" dirty="0" smtClean="0"/>
          </a:p>
          <a:p>
            <a:r>
              <a:rPr lang="en-US" dirty="0" smtClean="0"/>
              <a:t>In the example of Figure 12 baseline BL1.0 is the first baseline recorded. It consists of seven artefacts, each at a unique revision number. For this example, assume that BL1 records the most recent versions of each artefact. As development progresses each artefact is modified as required (that is, some artefact are modified, some are not). At some time later another baseline is taken – BL2.0. In this case BL2.0 records the current latest revisions of each file. Notice that artefact F is unchanged, so F v1.0 is included in both baseline BL1.0 and BL2.0. </a:t>
            </a:r>
          </a:p>
          <a:p>
            <a:r>
              <a:rPr lang="en-US" dirty="0" smtClean="0"/>
              <a:t>In general each successive baseline contains more recent versions of files (but not always).</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2532062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Branching and Merging are two  important aspects of version control. This concepts are extremely useful in  parallel  software development   The two concepts are  briefly explained below</a:t>
            </a:r>
          </a:p>
          <a:p>
            <a:endParaRPr lang="en-US" smtClean="0"/>
          </a:p>
          <a:p>
            <a:r>
              <a:rPr lang="en-US" smtClean="0"/>
              <a:t>Branch : It is  a line of development that exists independently of another line, yet still shares a common history. For example assume we are developing a banking application for American customers. The same application  can be  used by Canadians with some customization. T he solution to this requirement can be achieved by creating a branch  for the Canadian customers and  incorporating  the needed changes. Since the two branches are related , if any changes /bug fixes needed in both can be easily duplicated . The main  line of development is called trunk (shown in the diagram), whereas a branch is a side line of a development </a:t>
            </a:r>
          </a:p>
          <a:p>
            <a:endParaRPr lang="en-US" smtClean="0"/>
          </a:p>
          <a:p>
            <a:r>
              <a:rPr lang="en-US" smtClean="0"/>
              <a:t>Merge : In simple terminologies  a merge is basically  “copying” the changes across  branches . To quote an example  , assume that we have started working on the next version of our product  (version 4.0) . A  critical bug and some minor customization is asked for . To accommodate we create a branch to incorporate change and  deploy to the customer.  Once the  next release is ready we merge the branch  completely so as to incorporate the changes done  in the branch in the new version </a:t>
            </a:r>
            <a:endParaRPr lang="en-US" dirty="0"/>
          </a:p>
        </p:txBody>
      </p:sp>
      <p:sp>
        <p:nvSpPr>
          <p:cNvPr id="5" name="TextBox 4"/>
          <p:cNvSpPr txBox="1"/>
          <p:nvPr/>
        </p:nvSpPr>
        <p:spPr>
          <a:xfrm>
            <a:off x="153681" y="1429230"/>
            <a:ext cx="960504" cy="923330"/>
          </a:xfrm>
          <a:prstGeom prst="rect">
            <a:avLst/>
          </a:prstGeom>
          <a:noFill/>
        </p:spPr>
        <p:txBody>
          <a:bodyPr wrap="square" rtlCol="0">
            <a:spAutoFit/>
          </a:bodyPr>
          <a:lstStyle/>
          <a:p>
            <a:r>
              <a:rPr lang="en-US" sz="900" b="1" dirty="0" smtClean="0"/>
              <a:t>Instructor Notes</a:t>
            </a:r>
          </a:p>
          <a:p>
            <a:endParaRPr lang="en-US" sz="900" dirty="0"/>
          </a:p>
          <a:p>
            <a:r>
              <a:rPr lang="en-US" sz="900" dirty="0" smtClean="0"/>
              <a:t> This would  be shown in the demo session of </a:t>
            </a:r>
            <a:r>
              <a:rPr lang="en-US" sz="900" dirty="0" err="1" smtClean="0"/>
              <a:t>sv</a:t>
            </a:r>
            <a:r>
              <a:rPr lang="en-US" sz="900" dirty="0" smtClean="0"/>
              <a:t>/</a:t>
            </a:r>
            <a:r>
              <a:rPr lang="en-US" sz="900" dirty="0" err="1" smtClean="0"/>
              <a:t>tfs</a:t>
            </a:r>
            <a:r>
              <a:rPr lang="en-US" sz="900" dirty="0" smtClean="0"/>
              <a:t> </a:t>
            </a:r>
            <a:endParaRPr lang="en-US" sz="900" dirty="0"/>
          </a:p>
        </p:txBody>
      </p:sp>
      <p:sp>
        <p:nvSpPr>
          <p:cNvPr id="6" name="Slide Image Placeholder 5"/>
          <p:cNvSpPr>
            <a:spLocks noGrp="1" noRot="1" noChangeAspect="1"/>
          </p:cNvSpPr>
          <p:nvPr>
            <p:ph type="sldImg"/>
          </p:nvPr>
        </p:nvSpPr>
        <p:spPr/>
      </p:sp>
    </p:spTree>
    <p:extLst>
      <p:ext uri="{BB962C8B-B14F-4D97-AF65-F5344CB8AC3E}">
        <p14:creationId xmlns:p14="http://schemas.microsoft.com/office/powerpoint/2010/main" val="34887867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845334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mtClean="0"/>
              <a:t>File locking</a:t>
            </a:r>
          </a:p>
          <a:p>
            <a:r>
              <a:rPr lang="en-US" smtClean="0"/>
              <a:t>In a file locking system only one developer has write access to the artifact   Other developers will have read-only access to the current (stored) version. The file is only available again once it is checked back in.</a:t>
            </a:r>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3788622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36100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pPr>
              <a:lnSpc>
                <a:spcPct val="97000"/>
              </a:lnSpc>
            </a:pPr>
            <a:r>
              <a:rPr lang="en-GB" b="1" i="1" dirty="0" smtClean="0"/>
              <a:t>Activities during phases </a:t>
            </a:r>
          </a:p>
          <a:p>
            <a:pPr>
              <a:lnSpc>
                <a:spcPct val="97000"/>
              </a:lnSpc>
            </a:pPr>
            <a:r>
              <a:rPr lang="en-GB" b="1" i="1" dirty="0" smtClean="0"/>
              <a:t>Requirements</a:t>
            </a:r>
            <a:r>
              <a:rPr lang="en-GB" b="1" i="1" dirty="0"/>
              <a:t>:</a:t>
            </a:r>
            <a:r>
              <a:rPr lang="en-GB" dirty="0"/>
              <a:t> establish the customer’s needs</a:t>
            </a:r>
          </a:p>
          <a:p>
            <a:pPr>
              <a:lnSpc>
                <a:spcPct val="90000"/>
              </a:lnSpc>
            </a:pPr>
            <a:r>
              <a:rPr lang="en-GB" b="1" i="1" dirty="0"/>
              <a:t>System Design:</a:t>
            </a:r>
            <a:r>
              <a:rPr lang="en-GB" dirty="0"/>
              <a:t> develop the system’s structure</a:t>
            </a:r>
          </a:p>
          <a:p>
            <a:pPr>
              <a:lnSpc>
                <a:spcPct val="90000"/>
              </a:lnSpc>
            </a:pPr>
            <a:r>
              <a:rPr lang="en-GB" b="1" i="1" dirty="0"/>
              <a:t>Detailed Design:</a:t>
            </a:r>
            <a:r>
              <a:rPr lang="en-GB" dirty="0"/>
              <a:t> develop module structures</a:t>
            </a:r>
          </a:p>
          <a:p>
            <a:pPr>
              <a:lnSpc>
                <a:spcPct val="90000"/>
              </a:lnSpc>
            </a:pPr>
            <a:r>
              <a:rPr lang="en-GB" b="1" i="1" dirty="0"/>
              <a:t>Implementation:</a:t>
            </a:r>
            <a:r>
              <a:rPr lang="en-GB" dirty="0"/>
              <a:t> code or otherwise</a:t>
            </a:r>
          </a:p>
          <a:p>
            <a:pPr>
              <a:lnSpc>
                <a:spcPct val="90000"/>
              </a:lnSpc>
            </a:pPr>
            <a:r>
              <a:rPr lang="en-GB" b="1" i="1" dirty="0"/>
              <a:t>Testing:</a:t>
            </a:r>
            <a:r>
              <a:rPr lang="en-GB" dirty="0"/>
              <a:t> check what’s been developed</a:t>
            </a:r>
          </a:p>
          <a:p>
            <a:pPr>
              <a:lnSpc>
                <a:spcPct val="90000"/>
              </a:lnSpc>
            </a:pPr>
            <a:r>
              <a:rPr lang="en-GB" b="1" i="1" dirty="0"/>
              <a:t>Installation:</a:t>
            </a:r>
            <a:r>
              <a:rPr lang="en-GB" dirty="0"/>
              <a:t> bring the system into production</a:t>
            </a:r>
          </a:p>
          <a:p>
            <a:pPr>
              <a:lnSpc>
                <a:spcPct val="90000"/>
              </a:lnSpc>
            </a:pPr>
            <a:r>
              <a:rPr lang="en-GB" b="1" i="1" dirty="0"/>
              <a:t>Maintenance:</a:t>
            </a:r>
            <a:r>
              <a:rPr lang="en-GB" dirty="0"/>
              <a:t> correct, adapt, improve</a:t>
            </a:r>
          </a:p>
          <a:p>
            <a:endParaRPr lang="en-US" dirty="0"/>
          </a:p>
        </p:txBody>
      </p:sp>
    </p:spTree>
    <p:extLst>
      <p:ext uri="{BB962C8B-B14F-4D97-AF65-F5344CB8AC3E}">
        <p14:creationId xmlns:p14="http://schemas.microsoft.com/office/powerpoint/2010/main" val="7447687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04776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3716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type="body" idx="1"/>
          </p:nvPr>
        </p:nvSpPr>
        <p:spPr/>
        <p:txBody>
          <a:bodyPr/>
          <a:lstStyle/>
          <a:p>
            <a:r>
              <a:rPr lang="en-US" smtClean="0"/>
              <a:t>A requirement is a capability or condition to which the system must conform.</a:t>
            </a:r>
          </a:p>
          <a:p>
            <a:r>
              <a:rPr lang="en-US" smtClean="0"/>
              <a:t>Software requirements provide a “black box” definition of the system. They define only those externally observable “What’s” of the system, not the “How’s.”</a:t>
            </a:r>
          </a:p>
          <a:p>
            <a:endParaRPr lang="en-US" smtClean="0"/>
          </a:p>
          <a:p>
            <a:r>
              <a:rPr lang="en-US" smtClean="0"/>
              <a:t>Requirements are very important for any project, or sub-section of a project, because they define what will be built, hence requires a rigorous engineering process, , hence the term Requirement engineering .</a:t>
            </a:r>
          </a:p>
          <a:p>
            <a:endParaRPr lang="en-US" smtClean="0"/>
          </a:p>
          <a:p>
            <a:r>
              <a:rPr lang="en-US" smtClean="0"/>
              <a:t>Requirement engineering is a continuous activity throughout the lifetime of a software as requirements are subject to change  . New requirements needs to be elucidated existing requirements revamped etc. </a:t>
            </a:r>
          </a:p>
          <a:p>
            <a:r>
              <a:rPr lang="en-US" smtClean="0"/>
              <a:t> </a:t>
            </a:r>
          </a:p>
          <a:p>
            <a:endParaRPr lang="en-US" dirty="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2717635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22475" y="685800"/>
            <a:ext cx="4572000" cy="3429000"/>
          </a:xfrm>
        </p:spPr>
      </p:sp>
      <p:sp>
        <p:nvSpPr>
          <p:cNvPr id="3" name="Notes Placeholder 2"/>
          <p:cNvSpPr>
            <a:spLocks noGrp="1"/>
          </p:cNvSpPr>
          <p:nvPr>
            <p:ph type="body" idx="1"/>
          </p:nvPr>
        </p:nvSpPr>
        <p:spPr/>
        <p:txBody>
          <a:bodyPr>
            <a:normAutofit/>
          </a:bodyPr>
          <a:lstStyle/>
          <a:p>
            <a:r>
              <a:rPr lang="en-US" dirty="0"/>
              <a:t>Stakeholders are individuals who affect or are affected by the software product  They have some influence over the software , in terms of requirements   </a:t>
            </a:r>
          </a:p>
          <a:p>
            <a:r>
              <a:rPr lang="en-US" dirty="0"/>
              <a:t>Stakeholders can be categorized as </a:t>
            </a:r>
          </a:p>
          <a:p>
            <a:pPr lvl="1"/>
            <a:r>
              <a:rPr lang="en-US" dirty="0"/>
              <a:t>Acquirers  of the software (both management and users)</a:t>
            </a:r>
          </a:p>
          <a:p>
            <a:pPr lvl="1"/>
            <a:r>
              <a:rPr lang="en-US" dirty="0"/>
              <a:t>Suppliers of the software (individuals and team </a:t>
            </a:r>
            <a:r>
              <a:rPr lang="en-US" dirty="0" smtClean="0"/>
              <a:t>, management)</a:t>
            </a:r>
            <a:endParaRPr lang="en-US" dirty="0"/>
          </a:p>
          <a:p>
            <a:pPr lvl="1"/>
            <a:r>
              <a:rPr lang="en-US" dirty="0"/>
              <a:t>Others  (Sales , Legal teams , other internal teams</a:t>
            </a:r>
            <a:r>
              <a:rPr lang="en-US" dirty="0" smtClean="0"/>
              <a:t>)</a:t>
            </a:r>
          </a:p>
          <a:p>
            <a:pPr lvl="1"/>
            <a:endParaRPr lang="en-US" dirty="0" smtClean="0"/>
          </a:p>
          <a:p>
            <a:pPr lvl="1"/>
            <a:endParaRPr lang="en-US" dirty="0"/>
          </a:p>
          <a:p>
            <a:r>
              <a:rPr lang="en-US" dirty="0"/>
              <a:t>RE  who are </a:t>
            </a:r>
            <a:r>
              <a:rPr lang="en-US" dirty="0" smtClean="0"/>
              <a:t>also  </a:t>
            </a:r>
            <a:r>
              <a:rPr lang="en-US" dirty="0"/>
              <a:t>known as requirements engineer, business analyst, system analyst, product manager, or simply analyst</a:t>
            </a:r>
          </a:p>
          <a:p>
            <a:r>
              <a:rPr lang="en-US" dirty="0"/>
              <a:t>RA’s primary responsibility is to gather, analyze, document and validate the needs of the project </a:t>
            </a:r>
            <a:r>
              <a:rPr lang="en-US" dirty="0" err="1"/>
              <a:t>stakeholders.They</a:t>
            </a:r>
            <a:r>
              <a:rPr lang="en-US" dirty="0"/>
              <a:t> help to determine the difference between what customers say they want and what they really need</a:t>
            </a:r>
          </a:p>
          <a:p>
            <a:endParaRPr lang="en-US" dirty="0"/>
          </a:p>
          <a:p>
            <a:r>
              <a:rPr lang="en-US" b="1" dirty="0"/>
              <a:t>Identifying and considering the needs of all of the different stakeholders can help prevent requirements from being </a:t>
            </a:r>
            <a:r>
              <a:rPr lang="en-US" b="1" dirty="0" smtClean="0"/>
              <a:t>overlooked</a:t>
            </a:r>
            <a:r>
              <a:rPr lang="en-US" dirty="0" smtClean="0"/>
              <a:t>.</a:t>
            </a:r>
          </a:p>
          <a:p>
            <a:r>
              <a:rPr lang="en-US" dirty="0" smtClean="0"/>
              <a:t>Requirement s can be classified under two categories :</a:t>
            </a:r>
          </a:p>
          <a:p>
            <a:r>
              <a:rPr lang="en-US" b="1" dirty="0" smtClean="0"/>
              <a:t>Functional :  </a:t>
            </a:r>
            <a:r>
              <a:rPr lang="en-US" dirty="0" smtClean="0"/>
              <a:t>Requirements what the system should do or provide for users .They can include all the business processes /</a:t>
            </a:r>
            <a:r>
              <a:rPr lang="en-US" dirty="0" err="1" smtClean="0"/>
              <a:t>funcionality</a:t>
            </a:r>
            <a:r>
              <a:rPr lang="en-US" dirty="0" smtClean="0"/>
              <a:t>,  reports  and queries  and details of data to be stored and managed . </a:t>
            </a:r>
          </a:p>
          <a:p>
            <a:r>
              <a:rPr lang="en-US" b="1" dirty="0" smtClean="0"/>
              <a:t>Non Functional : </a:t>
            </a:r>
            <a:r>
              <a:rPr lang="en-US" dirty="0"/>
              <a:t>Non-functional requirements </a:t>
            </a:r>
            <a:r>
              <a:rPr lang="en-US" dirty="0" smtClean="0"/>
              <a:t>are  </a:t>
            </a:r>
            <a:r>
              <a:rPr lang="en-US" dirty="0"/>
              <a:t>constraints, targets or control mechanisms for the new system. They describe how, how well </a:t>
            </a:r>
            <a:r>
              <a:rPr lang="en-US" dirty="0" smtClean="0"/>
              <a:t> the system should e provide services like response time , ease of  use-usability , security, recoverability etc. </a:t>
            </a:r>
            <a:endParaRPr lang="en-US" b="1" dirty="0"/>
          </a:p>
          <a:p>
            <a:endParaRPr lang="en-US" dirty="0"/>
          </a:p>
          <a:p>
            <a:endParaRPr lang="en-US" dirty="0"/>
          </a:p>
          <a:p>
            <a:endParaRPr lang="en-US" dirty="0"/>
          </a:p>
        </p:txBody>
      </p:sp>
    </p:spTree>
    <p:extLst>
      <p:ext uri="{BB962C8B-B14F-4D97-AF65-F5344CB8AC3E}">
        <p14:creationId xmlns:p14="http://schemas.microsoft.com/office/powerpoint/2010/main" val="42063457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78161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type="body" idx="1"/>
          </p:nvPr>
        </p:nvSpPr>
        <p:spPr/>
        <p:txBody>
          <a:bodyPr/>
          <a:lstStyle/>
          <a:p>
            <a:r>
              <a:rPr lang="en-US" smtClean="0"/>
              <a:t>Requirements Engineering = Requirements Development + Requirements Management</a:t>
            </a:r>
            <a:endParaRPr lang="en-US" dirty="0" smtClean="0"/>
          </a:p>
        </p:txBody>
      </p:sp>
      <p:sp>
        <p:nvSpPr>
          <p:cNvPr id="3" name="Slide Image Placeholder 2"/>
          <p:cNvSpPr>
            <a:spLocks noGrp="1" noRot="1" noChangeAspect="1"/>
          </p:cNvSpPr>
          <p:nvPr>
            <p:ph type="sldImg"/>
          </p:nvPr>
        </p:nvSpPr>
        <p:spPr/>
      </p:sp>
    </p:spTree>
    <p:extLst>
      <p:ext uri="{BB962C8B-B14F-4D97-AF65-F5344CB8AC3E}">
        <p14:creationId xmlns:p14="http://schemas.microsoft.com/office/powerpoint/2010/main" val="1101735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lnSpcReduction="10000"/>
          </a:bodyPr>
          <a:lstStyle/>
          <a:p>
            <a:r>
              <a:rPr lang="en-US" dirty="0" smtClean="0"/>
              <a:t>Requirements Specifications include</a:t>
            </a:r>
          </a:p>
          <a:p>
            <a:r>
              <a:rPr lang="en-US" dirty="0" smtClean="0"/>
              <a:t>What is in scope and out of scope</a:t>
            </a:r>
          </a:p>
          <a:p>
            <a:r>
              <a:rPr lang="en-US" dirty="0" smtClean="0"/>
              <a:t>Related or referenced documents  (Customer supplied artifacts and materials )</a:t>
            </a:r>
          </a:p>
          <a:p>
            <a:r>
              <a:rPr lang="en-US" dirty="0" smtClean="0"/>
              <a:t>Requirement providers and stakeholders of the project</a:t>
            </a:r>
          </a:p>
          <a:p>
            <a:r>
              <a:rPr lang="en-US" dirty="0" smtClean="0"/>
              <a:t>Deliverables &amp; delivery dates</a:t>
            </a:r>
          </a:p>
          <a:p>
            <a:r>
              <a:rPr lang="en-US" dirty="0" smtClean="0"/>
              <a:t>Risks and assumptions</a:t>
            </a:r>
          </a:p>
          <a:p>
            <a:r>
              <a:rPr lang="en-US" dirty="0" smtClean="0"/>
              <a:t>Current and proposed business system	</a:t>
            </a:r>
          </a:p>
          <a:p>
            <a:r>
              <a:rPr lang="en-US" dirty="0" smtClean="0"/>
              <a:t>Acceptance criteria and Customer CTQs</a:t>
            </a:r>
          </a:p>
          <a:p>
            <a:r>
              <a:rPr lang="en-US" dirty="0" smtClean="0"/>
              <a:t>Functional and non functional requirements</a:t>
            </a:r>
          </a:p>
          <a:p>
            <a:r>
              <a:rPr lang="en-US" dirty="0" smtClean="0"/>
              <a:t>Limitations  and constraints </a:t>
            </a:r>
          </a:p>
          <a:p>
            <a:endParaRPr lang="en-US" dirty="0" smtClean="0"/>
          </a:p>
          <a:p>
            <a:pPr lvl="1"/>
            <a:r>
              <a:rPr lang="en-US" dirty="0" smtClean="0"/>
              <a:t>URS : User Requirement Specification</a:t>
            </a:r>
          </a:p>
          <a:p>
            <a:pPr lvl="2"/>
            <a:r>
              <a:rPr lang="en-US" dirty="0" smtClean="0"/>
              <a:t>Typically written prior to the SRS, based on the user's experience and expectations, with inputs from stakeholders </a:t>
            </a:r>
          </a:p>
          <a:p>
            <a:pPr lvl="2"/>
            <a:endParaRPr lang="en-US" dirty="0" smtClean="0"/>
          </a:p>
          <a:p>
            <a:pPr lvl="1"/>
            <a:r>
              <a:rPr lang="en-US" dirty="0" smtClean="0"/>
              <a:t>SRS : System Requirement Specification</a:t>
            </a:r>
          </a:p>
          <a:p>
            <a:pPr lvl="2"/>
            <a:r>
              <a:rPr lang="en-US" dirty="0" smtClean="0"/>
              <a:t>This information includes detailed  descriptions of the operations performed by each screen, the data that can be entered into the system , work-flows performed by the system and system reports or other outputs,</a:t>
            </a:r>
          </a:p>
          <a:p>
            <a:pPr lvl="2"/>
            <a:r>
              <a:rPr lang="en-US" dirty="0" smtClean="0"/>
              <a:t>. An SRS also specifies who can enter data into the system as well as how the system meets regulatory requirements that are applicable to the specific system.</a:t>
            </a:r>
          </a:p>
          <a:p>
            <a:pPr lvl="2"/>
            <a:endParaRPr lang="en-US" dirty="0" smtClean="0"/>
          </a:p>
          <a:p>
            <a:pPr lvl="1"/>
            <a:r>
              <a:rPr lang="en-US" dirty="0" smtClean="0"/>
              <a:t>Use Case Documents :  The document and  diagrams together forms the UCD . Typically done when the approach is Use case modelling </a:t>
            </a:r>
          </a:p>
          <a:p>
            <a:pPr lvl="1"/>
            <a:endParaRPr lang="en-US" dirty="0" smtClean="0"/>
          </a:p>
          <a:p>
            <a:r>
              <a:rPr lang="en-US" dirty="0" smtClean="0"/>
              <a:t>QMS provides templates for creating specification document</a:t>
            </a:r>
          </a:p>
          <a:p>
            <a:endParaRPr lang="en-US" dirty="0" smtClean="0"/>
          </a:p>
          <a:p>
            <a:endParaRPr lang="en-US" dirty="0"/>
          </a:p>
        </p:txBody>
      </p:sp>
      <p:sp>
        <p:nvSpPr>
          <p:cNvPr id="5" name="Slide Image Placeholder 4"/>
          <p:cNvSpPr>
            <a:spLocks noGrp="1" noRot="1" noChangeAspect="1"/>
          </p:cNvSpPr>
          <p:nvPr>
            <p:ph type="sldImg"/>
          </p:nvPr>
        </p:nvSpPr>
        <p:spPr/>
      </p:sp>
    </p:spTree>
    <p:extLst>
      <p:ext uri="{BB962C8B-B14F-4D97-AF65-F5344CB8AC3E}">
        <p14:creationId xmlns:p14="http://schemas.microsoft.com/office/powerpoint/2010/main" val="16055370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xml"/><Relationship Id="rId7" Type="http://schemas.openxmlformats.org/officeDocument/2006/relationships/oleObject" Target="../embeddings/oleObject4.bin"/><Relationship Id="rId2" Type="http://schemas.openxmlformats.org/officeDocument/2006/relationships/tags" Target="../tags/tag20.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3.xml"/><Relationship Id="rId4" Type="http://schemas.openxmlformats.org/officeDocument/2006/relationships/tags" Target="../tags/tag2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5.xml"/><Relationship Id="rId7" Type="http://schemas.openxmlformats.org/officeDocument/2006/relationships/oleObject" Target="../embeddings/oleObject5.bin"/><Relationship Id="rId2" Type="http://schemas.openxmlformats.org/officeDocument/2006/relationships/tags" Target="../tags/tag24.xml"/><Relationship Id="rId1" Type="http://schemas.openxmlformats.org/officeDocument/2006/relationships/vmlDrawing" Target="../drawings/vmlDrawing5.vml"/><Relationship Id="rId6" Type="http://schemas.openxmlformats.org/officeDocument/2006/relationships/slideMaster" Target="../slideMasters/slideMaster1.xml"/><Relationship Id="rId5" Type="http://schemas.openxmlformats.org/officeDocument/2006/relationships/tags" Target="../tags/tag27.xml"/><Relationship Id="rId4" Type="http://schemas.openxmlformats.org/officeDocument/2006/relationships/tags" Target="../tags/tag26.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vmlDrawing" Target="../drawings/vmlDrawing6.vml"/><Relationship Id="rId6" Type="http://schemas.openxmlformats.org/officeDocument/2006/relationships/tags" Target="../tags/tag32.xml"/><Relationship Id="rId5" Type="http://schemas.openxmlformats.org/officeDocument/2006/relationships/tags" Target="../tags/tag31.xml"/><Relationship Id="rId10" Type="http://schemas.openxmlformats.org/officeDocument/2006/relationships/image" Target="../media/image1.emf"/><Relationship Id="rId4" Type="http://schemas.openxmlformats.org/officeDocument/2006/relationships/tags" Target="../tags/tag30.xml"/><Relationship Id="rId9" Type="http://schemas.openxmlformats.org/officeDocument/2006/relationships/oleObject" Target="../embeddings/oleObject6.bin"/></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10249"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4"/>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7336906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2297"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2111956"/>
            <a:ext cx="8845484"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5"/>
            </p:custDataLst>
          </p:nvPr>
        </p:nvSpPr>
        <p:spPr>
          <a:xfrm>
            <a:off x="298604" y="1495447"/>
            <a:ext cx="8860286"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190623594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3321" name="think-cell Slide" r:id="rId7" imgW="360" imgH="360" progId="">
                  <p:embed/>
                </p:oleObj>
              </mc:Choice>
              <mc:Fallback>
                <p:oleObj name="think-cell Slide" r:id="rId7" imgW="360" imgH="36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1533439"/>
            <a:ext cx="4155820"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1533440"/>
            <a:ext cx="4155820"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48974512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345" name="think-cell Slide" r:id="rId9" imgW="360" imgH="360" progId="">
                  <p:embed/>
                </p:oleObj>
              </mc:Choice>
              <mc:Fallback>
                <p:oleObj name="think-cell Slide" r:id="rId9" imgW="360" imgH="36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4"/>
            </p:custDataLst>
          </p:nvPr>
        </p:nvSpPr>
        <p:spPr>
          <a:xfrm>
            <a:off x="290500" y="2206953"/>
            <a:ext cx="4155820"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5"/>
            </p:custDataLst>
          </p:nvPr>
        </p:nvSpPr>
        <p:spPr>
          <a:xfrm>
            <a:off x="4636466" y="2208394"/>
            <a:ext cx="4155820"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6"/>
            </p:custDataLst>
          </p:nvPr>
        </p:nvSpPr>
        <p:spPr>
          <a:xfrm>
            <a:off x="290501" y="1542648"/>
            <a:ext cx="4155820"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7"/>
            </p:custDataLst>
          </p:nvPr>
        </p:nvSpPr>
        <p:spPr>
          <a:xfrm>
            <a:off x="4636749" y="1533439"/>
            <a:ext cx="4155820"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extLst>
      <p:ext uri="{BB962C8B-B14F-4D97-AF65-F5344CB8AC3E}">
        <p14:creationId xmlns:p14="http://schemas.microsoft.com/office/powerpoint/2010/main" val="34898413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408791"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408791"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4766260" y="1459814"/>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4766260" y="1984895"/>
            <a:ext cx="3990466" cy="1685312"/>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408791"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408791"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4766260" y="3843789"/>
            <a:ext cx="3990466" cy="468996"/>
          </a:xfrm>
          <a:solidFill>
            <a:schemeClr val="accent2"/>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accent2">
                    <a:lumMod val="20000"/>
                    <a:lumOff val="80000"/>
                  </a:schemeClr>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4766260" y="4375488"/>
            <a:ext cx="3990466" cy="1820917"/>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14022101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O NOT US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12"/>
          <p:cNvPicPr>
            <a:picLocks noChangeAspect="1" noChangeArrowheads="1"/>
          </p:cNvPicPr>
          <p:nvPr userDrawn="1"/>
        </p:nvPicPr>
        <p:blipFill>
          <a:blip r:embed="rId3"/>
          <a:srcRect/>
          <a:stretch>
            <a:fillRect/>
          </a:stretch>
        </p:blipFill>
        <p:spPr bwMode="auto">
          <a:xfrm>
            <a:off x="7315200" y="1828799"/>
            <a:ext cx="1693941" cy="1554480"/>
          </a:xfrm>
          <a:prstGeom prst="rect">
            <a:avLst/>
          </a:prstGeom>
          <a:noFill/>
          <a:ln w="9525">
            <a:noFill/>
            <a:miter lim="800000"/>
            <a:headEnd/>
            <a:tailEnd/>
          </a:ln>
          <a:effectLst/>
        </p:spPr>
      </p:pic>
      <p:sp>
        <p:nvSpPr>
          <p:cNvPr id="4" name="Content Placeholder 2"/>
          <p:cNvSpPr>
            <a:spLocks noGrp="1"/>
          </p:cNvSpPr>
          <p:nvPr>
            <p:ph idx="1" hasCustomPrompt="1"/>
            <p:custDataLst>
              <p:tags r:id="rId1"/>
            </p:custDataLst>
          </p:nvPr>
        </p:nvSpPr>
        <p:spPr>
          <a:xfrm>
            <a:off x="298516" y="1494766"/>
            <a:ext cx="700978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3895733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5369"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smtClean="0"/>
              <a:t>Click to edit Master title style</a:t>
            </a:r>
          </a:p>
        </p:txBody>
      </p:sp>
    </p:spTree>
    <p:extLst>
      <p:ext uri="{BB962C8B-B14F-4D97-AF65-F5344CB8AC3E}">
        <p14:creationId xmlns:p14="http://schemas.microsoft.com/office/powerpoint/2010/main" val="203351557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buFont typeface="Wingdings" pitchFamily="2" charset="2"/>
              <a:buChar char="Ø"/>
              <a:defRPr/>
            </a:lvl1pPr>
            <a:lvl4pPr>
              <a:defRPr lang="en-US" sz="1600" kern="1200" dirty="0" smtClean="0">
                <a:solidFill>
                  <a:schemeClr val="bg1">
                    <a:lumMod val="50000"/>
                  </a:schemeClr>
                </a:solidFill>
                <a:latin typeface="Candara" panose="020E0502030303020204" pitchFamily="34" charset="0"/>
                <a:ea typeface="+mn-ea"/>
                <a:cs typeface="+mn-cs"/>
              </a:defRPr>
            </a:lvl4pPr>
            <a:lvl5pPr>
              <a:defRPr lang="en-US" sz="1600" kern="1200" dirty="0">
                <a:solidFill>
                  <a:schemeClr val="bg1">
                    <a:lumMod val="50000"/>
                  </a:schemeClr>
                </a:solidFill>
                <a:latin typeface="Candara" panose="020E0502030303020204" pitchFamily="34" charset="0"/>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1288717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6393" name="think-cell Slide" r:id="rId4" imgW="360" imgH="360" progId="">
                  <p:embed/>
                </p:oleObj>
              </mc:Choice>
              <mc:Fallback>
                <p:oleObj name="think-cell Slide" r:id="rId4" imgW="360" imgH="36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2572468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Capgemini Public</a:t>
            </a:r>
            <a:endParaRPr lang="en-US" dirty="0"/>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77C1CF3-A711-4C17-A994-E6863511BAD7}" type="slidenum">
              <a:rPr lang="en-US" smtClean="0"/>
              <a:pPr/>
              <a:t>‹#›</a:t>
            </a:fld>
            <a:endParaRPr lang="en-US"/>
          </a:p>
        </p:txBody>
      </p:sp>
    </p:spTree>
    <p:extLst>
      <p:ext uri="{BB962C8B-B14F-4D97-AF65-F5344CB8AC3E}">
        <p14:creationId xmlns:p14="http://schemas.microsoft.com/office/powerpoint/2010/main" val="2740597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11273"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29235520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41299836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1443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55948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8434"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0" y="1828800"/>
            <a:ext cx="2286000" cy="1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827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9458"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90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20482"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3622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5583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bjectiv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47880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28"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 Id="rId27" Type="http://schemas.openxmlformats.org/officeDocument/2006/relationships/tags" Target="../tags/tag7.xml"/><Relationship Id="rId30"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1"/>
            </p:custDataLst>
          </p:nvPr>
        </p:nvGraphicFramePr>
        <p:xfrm>
          <a:off x="1" y="0"/>
          <a:ext cx="146538" cy="158750"/>
        </p:xfrm>
        <a:graphic>
          <a:graphicData uri="http://schemas.openxmlformats.org/presentationml/2006/ole">
            <mc:AlternateContent xmlns:mc="http://schemas.openxmlformats.org/markup-compatibility/2006">
              <mc:Choice xmlns:v="urn:schemas-microsoft-com:vml" Requires="v">
                <p:oleObj spid="_x0000_s9225" name="think-cell Slide" r:id="rId28" imgW="360" imgH="360" progId="">
                  <p:embed/>
                </p:oleObj>
              </mc:Choice>
              <mc:Fallback>
                <p:oleObj name="think-cell Slide" r:id="rId28" imgW="360" imgH="360" progId="">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2"/>
            </p:custDataLst>
          </p:nvPr>
        </p:nvSpPr>
        <p:spPr>
          <a:xfrm>
            <a:off x="1" y="0"/>
            <a:ext cx="9143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23"/>
            </p:custDataLst>
          </p:nvPr>
        </p:nvSpPr>
        <p:spPr>
          <a:xfrm>
            <a:off x="298516" y="1501977"/>
            <a:ext cx="871211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24"/>
            </p:custDataLst>
          </p:nvPr>
        </p:nvSpPr>
        <p:spPr>
          <a:xfrm>
            <a:off x="8827276"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25"/>
            </p:custDataLst>
          </p:nvPr>
        </p:nvSpPr>
        <p:spPr bwMode="auto">
          <a:xfrm>
            <a:off x="2" y="676402"/>
            <a:ext cx="9143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26"/>
            </p:custDataLst>
          </p:nvPr>
        </p:nvSpPr>
        <p:spPr bwMode="auto">
          <a:xfrm>
            <a:off x="6223228" y="6623404"/>
            <a:ext cx="245597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2015. All Rights Reserved</a:t>
            </a:r>
          </a:p>
        </p:txBody>
      </p:sp>
      <p:cxnSp>
        <p:nvCxnSpPr>
          <p:cNvPr id="15" name="Straight Connector 5"/>
          <p:cNvCxnSpPr/>
          <p:nvPr>
            <p:custDataLst>
              <p:tags r:id="rId27"/>
            </p:custDataLst>
          </p:nvPr>
        </p:nvCxnSpPr>
        <p:spPr>
          <a:xfrm flipH="1">
            <a:off x="2" y="6362700"/>
            <a:ext cx="9143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30" cstate="print"/>
          <a:stretch>
            <a:fillRect/>
          </a:stretch>
        </p:blipFill>
        <p:spPr>
          <a:xfrm>
            <a:off x="270463" y="6439028"/>
            <a:ext cx="1438102" cy="344978"/>
          </a:xfrm>
          <a:prstGeom prst="rect">
            <a:avLst/>
          </a:prstGeom>
          <a:noFill/>
          <a:ln>
            <a:noFill/>
          </a:ln>
        </p:spPr>
      </p:pic>
    </p:spTree>
    <p:extLst>
      <p:ext uri="{BB962C8B-B14F-4D97-AF65-F5344CB8AC3E}">
        <p14:creationId xmlns:p14="http://schemas.microsoft.com/office/powerpoint/2010/main" val="108234376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Lst>
  <p:timing>
    <p:tnLst>
      <p:par>
        <p:cTn id="1" dur="indefinite" restart="never" nodeType="tmRoot"/>
      </p:par>
    </p:tnLst>
  </p:timing>
  <p:hf sldNum="0" hdr="0" ftr="0" dt="0"/>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bg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bg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bg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bg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19.wmf"/><Relationship Id="rId3" Type="http://schemas.openxmlformats.org/officeDocument/2006/relationships/image" Target="../media/image9.jpeg"/><Relationship Id="rId7" Type="http://schemas.openxmlformats.org/officeDocument/2006/relationships/image" Target="../media/image13.png"/><Relationship Id="rId12" Type="http://schemas.openxmlformats.org/officeDocument/2006/relationships/image" Target="../media/image18.jpe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2.jpeg"/><Relationship Id="rId11" Type="http://schemas.openxmlformats.org/officeDocument/2006/relationships/image" Target="../media/image17.wmf"/><Relationship Id="rId5" Type="http://schemas.openxmlformats.org/officeDocument/2006/relationships/image" Target="../media/image11.jpeg"/><Relationship Id="rId10" Type="http://schemas.openxmlformats.org/officeDocument/2006/relationships/image" Target="../media/image16.jpeg"/><Relationship Id="rId4" Type="http://schemas.openxmlformats.org/officeDocument/2006/relationships/image" Target="../media/image10.jpeg"/><Relationship Id="rId9" Type="http://schemas.openxmlformats.org/officeDocument/2006/relationships/image" Target="../media/image15.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en.wikipedia.org/wiki/File:Revision_controlled_project_visualization-2010-24-02.svg"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blog.feabhas.com/wp-content/uploads/2011/05/image3.png"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TextBox 11"/>
          <p:cNvSpPr txBox="1">
            <a:spLocks noChangeArrowheads="1"/>
          </p:cNvSpPr>
          <p:nvPr/>
        </p:nvSpPr>
        <p:spPr bwMode="auto">
          <a:xfrm>
            <a:off x="6770688" y="5240338"/>
            <a:ext cx="1797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r>
              <a:rPr lang="en-US" sz="900" dirty="0">
                <a:solidFill>
                  <a:schemeClr val="bg1"/>
                </a:solidFill>
                <a:latin typeface="Candara" pitchFamily="34" charset="0"/>
              </a:rPr>
              <a:t>IGATE is now a part of Capgemini</a:t>
            </a:r>
          </a:p>
        </p:txBody>
      </p:sp>
      <p:sp>
        <p:nvSpPr>
          <p:cNvPr id="3" name="Title 2"/>
          <p:cNvSpPr>
            <a:spLocks noGrp="1"/>
          </p:cNvSpPr>
          <p:nvPr>
            <p:ph type="ctrTitle"/>
          </p:nvPr>
        </p:nvSpPr>
        <p:spPr/>
        <p:txBody>
          <a:bodyPr/>
          <a:lstStyle/>
          <a:p>
            <a:r>
              <a:rPr lang="en-US" dirty="0"/>
              <a:t>Software </a:t>
            </a:r>
            <a:r>
              <a:rPr lang="en-US" dirty="0" smtClean="0"/>
              <a:t>Engineering</a:t>
            </a:r>
            <a:endParaRPr lang="en-US" dirty="0"/>
          </a:p>
        </p:txBody>
      </p:sp>
      <p:sp>
        <p:nvSpPr>
          <p:cNvPr id="4" name="Subtitle 3"/>
          <p:cNvSpPr>
            <a:spLocks noGrp="1"/>
          </p:cNvSpPr>
          <p:nvPr>
            <p:ph type="subTitle" idx="1"/>
          </p:nvPr>
        </p:nvSpPr>
        <p:spPr/>
        <p:txBody>
          <a:bodyPr/>
          <a:lstStyle/>
          <a:p>
            <a:r>
              <a:rPr lang="en-US" dirty="0"/>
              <a:t>Lesson 06</a:t>
            </a:r>
            <a:r>
              <a:rPr lang="en-US" dirty="0" smtClean="0"/>
              <a:t>:</a:t>
            </a:r>
            <a:endParaRPr lang="en-US" dirty="0"/>
          </a:p>
        </p:txBody>
      </p:sp>
    </p:spTree>
    <p:extLst>
      <p:ext uri="{BB962C8B-B14F-4D97-AF65-F5344CB8AC3E}">
        <p14:creationId xmlns:p14="http://schemas.microsoft.com/office/powerpoint/2010/main" val="2168084202"/>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1200" dirty="0"/>
              <a:t>6.1.1 Requirements Phase</a:t>
            </a:r>
            <a:r>
              <a:rPr lang="en-US" dirty="0" smtClean="0"/>
              <a:t/>
            </a:r>
            <a:br>
              <a:rPr lang="en-US" dirty="0" smtClean="0"/>
            </a:br>
            <a:r>
              <a:rPr lang="en-US" dirty="0" smtClean="0"/>
              <a:t>Requirement </a:t>
            </a:r>
            <a:r>
              <a:rPr lang="en-US" dirty="0"/>
              <a:t>phase key points </a:t>
            </a:r>
          </a:p>
        </p:txBody>
      </p:sp>
      <p:grpSp>
        <p:nvGrpSpPr>
          <p:cNvPr id="17" name="Group 2"/>
          <p:cNvGrpSpPr>
            <a:grpSpLocks/>
          </p:cNvGrpSpPr>
          <p:nvPr/>
        </p:nvGrpSpPr>
        <p:grpSpPr bwMode="auto">
          <a:xfrm>
            <a:off x="304800" y="1504950"/>
            <a:ext cx="8840003" cy="4752634"/>
            <a:chOff x="720" y="1359"/>
            <a:chExt cx="5068" cy="3084"/>
          </a:xfrm>
        </p:grpSpPr>
        <p:sp>
          <p:nvSpPr>
            <p:cNvPr id="18" name="Text Box 3"/>
            <p:cNvSpPr txBox="1">
              <a:spLocks noChangeArrowheads="1"/>
            </p:cNvSpPr>
            <p:nvPr/>
          </p:nvSpPr>
          <p:spPr bwMode="auto">
            <a:xfrm>
              <a:off x="2060" y="1459"/>
              <a:ext cx="2068" cy="2669"/>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Char char="•"/>
              </a:pPr>
              <a:endParaRPr lang="en-US" sz="1200" dirty="0">
                <a:latin typeface="+mj-lt"/>
                <a:cs typeface="Times New Roman" pitchFamily="18" charset="0"/>
              </a:endParaRPr>
            </a:p>
            <a:p>
              <a:pPr>
                <a:buFontTx/>
                <a:buChar char="•"/>
              </a:pPr>
              <a:endParaRPr lang="en-US" sz="1200" dirty="0">
                <a:latin typeface="+mj-lt"/>
                <a:cs typeface="Times New Roman" pitchFamily="18" charset="0"/>
              </a:endParaRPr>
            </a:p>
            <a:p>
              <a:pPr>
                <a:buFontTx/>
                <a:buChar char="•"/>
              </a:pPr>
              <a:r>
                <a:rPr lang="en-US" sz="1400" dirty="0">
                  <a:latin typeface="+mj-lt"/>
                  <a:cs typeface="Times New Roman" pitchFamily="18" charset="0"/>
                </a:rPr>
                <a:t>Capture requirements </a:t>
              </a:r>
            </a:p>
            <a:p>
              <a:pPr lvl="1">
                <a:buFontTx/>
                <a:buChar char="•"/>
              </a:pPr>
              <a:r>
                <a:rPr lang="en-US" sz="1400" dirty="0">
                  <a:latin typeface="+mj-lt"/>
                  <a:cs typeface="Times New Roman" pitchFamily="18" charset="0"/>
                </a:rPr>
                <a:t> Functional</a:t>
              </a:r>
            </a:p>
            <a:p>
              <a:pPr lvl="1">
                <a:buFontTx/>
                <a:buChar char="•"/>
              </a:pPr>
              <a:r>
                <a:rPr lang="en-US" sz="1400" dirty="0">
                  <a:latin typeface="+mj-lt"/>
                  <a:cs typeface="Times New Roman" pitchFamily="18" charset="0"/>
                </a:rPr>
                <a:t> Technical</a:t>
              </a:r>
            </a:p>
            <a:p>
              <a:pPr lvl="1">
                <a:buFontTx/>
                <a:buChar char="•"/>
              </a:pPr>
              <a:r>
                <a:rPr lang="en-US" sz="1400" dirty="0">
                  <a:latin typeface="+mj-lt"/>
                  <a:cs typeface="Times New Roman" pitchFamily="18" charset="0"/>
                </a:rPr>
                <a:t> Performance</a:t>
              </a:r>
            </a:p>
            <a:p>
              <a:pPr>
                <a:buFontTx/>
                <a:buChar char="•"/>
              </a:pPr>
              <a:r>
                <a:rPr lang="en-US" sz="1400" dirty="0" smtClean="0">
                  <a:latin typeface="+mj-lt"/>
                  <a:cs typeface="Times New Roman" pitchFamily="18" charset="0"/>
                </a:rPr>
                <a:t>Gap </a:t>
              </a:r>
              <a:r>
                <a:rPr lang="en-US" sz="1400" dirty="0">
                  <a:latin typeface="+mj-lt"/>
                  <a:cs typeface="Times New Roman" pitchFamily="18" charset="0"/>
                </a:rPr>
                <a:t>Analysis where applicable</a:t>
              </a:r>
            </a:p>
            <a:p>
              <a:pPr>
                <a:buFontTx/>
                <a:buChar char="•"/>
              </a:pPr>
              <a:r>
                <a:rPr lang="en-US" sz="1400" dirty="0">
                  <a:latin typeface="+mj-lt"/>
                  <a:cs typeface="Times New Roman" pitchFamily="18" charset="0"/>
                </a:rPr>
                <a:t>Define interfacing requirements </a:t>
              </a:r>
            </a:p>
            <a:p>
              <a:pPr>
                <a:buFontTx/>
                <a:buChar char="•"/>
              </a:pPr>
              <a:r>
                <a:rPr lang="en-US" sz="1400" dirty="0">
                  <a:latin typeface="+mj-lt"/>
                  <a:cs typeface="Times New Roman" pitchFamily="18" charset="0"/>
                </a:rPr>
                <a:t>Documentation of complete requirements</a:t>
              </a:r>
            </a:p>
            <a:p>
              <a:pPr>
                <a:buFontTx/>
                <a:buChar char="•"/>
              </a:pPr>
              <a:r>
                <a:rPr lang="en-US" sz="1400" dirty="0">
                  <a:latin typeface="+mj-lt"/>
                  <a:cs typeface="Times New Roman" pitchFamily="18" charset="0"/>
                </a:rPr>
                <a:t>Develop Requirements Traceability Matrix</a:t>
              </a:r>
            </a:p>
            <a:p>
              <a:pPr>
                <a:buFontTx/>
                <a:buChar char="•"/>
              </a:pPr>
              <a:r>
                <a:rPr lang="en-US" sz="1400" dirty="0">
                  <a:latin typeface="+mj-lt"/>
                  <a:cs typeface="Times New Roman" pitchFamily="18" charset="0"/>
                </a:rPr>
                <a:t>Present requirements document to client team</a:t>
              </a:r>
            </a:p>
            <a:p>
              <a:pPr>
                <a:buFontTx/>
                <a:buChar char="•"/>
              </a:pPr>
              <a:r>
                <a:rPr lang="en-US" sz="1400" dirty="0">
                  <a:latin typeface="+mj-lt"/>
                  <a:cs typeface="Times New Roman" pitchFamily="18" charset="0"/>
                </a:rPr>
                <a:t>UI prototyping where necessary</a:t>
              </a:r>
            </a:p>
            <a:p>
              <a:pPr>
                <a:buFontTx/>
                <a:buChar char="•"/>
              </a:pPr>
              <a:r>
                <a:rPr lang="en-US" sz="1400" dirty="0">
                  <a:latin typeface="+mj-lt"/>
                  <a:cs typeface="Times New Roman" pitchFamily="18" charset="0"/>
                </a:rPr>
                <a:t>Finalize Acceptance Criteria</a:t>
              </a:r>
            </a:p>
            <a:p>
              <a:pPr>
                <a:buFontTx/>
                <a:buChar char="•"/>
              </a:pPr>
              <a:r>
                <a:rPr lang="en-US" sz="1400" dirty="0">
                  <a:latin typeface="+mj-lt"/>
                  <a:cs typeface="Times New Roman" pitchFamily="18" charset="0"/>
                </a:rPr>
                <a:t>Identify data migration requirements</a:t>
              </a:r>
            </a:p>
          </p:txBody>
        </p:sp>
        <p:sp>
          <p:nvSpPr>
            <p:cNvPr id="19" name="Text Box 4"/>
            <p:cNvSpPr txBox="1">
              <a:spLocks noChangeArrowheads="1"/>
            </p:cNvSpPr>
            <p:nvPr/>
          </p:nvSpPr>
          <p:spPr bwMode="auto">
            <a:xfrm>
              <a:off x="2160" y="1377"/>
              <a:ext cx="859" cy="199"/>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400" b="1">
                  <a:solidFill>
                    <a:schemeClr val="bg1"/>
                  </a:solidFill>
                  <a:latin typeface="+mj-lt"/>
                  <a:cs typeface="Times New Roman" pitchFamily="18" charset="0"/>
                </a:rPr>
                <a:t>Activities</a:t>
              </a:r>
            </a:p>
          </p:txBody>
        </p:sp>
        <p:sp>
          <p:nvSpPr>
            <p:cNvPr id="20" name="Text Box 5"/>
            <p:cNvSpPr txBox="1">
              <a:spLocks noChangeArrowheads="1"/>
            </p:cNvSpPr>
            <p:nvPr/>
          </p:nvSpPr>
          <p:spPr bwMode="auto">
            <a:xfrm>
              <a:off x="4224" y="1470"/>
              <a:ext cx="1564" cy="1323"/>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Char char="•"/>
              </a:pPr>
              <a:endParaRPr lang="en-US" sz="1200" dirty="0">
                <a:latin typeface="+mj-lt"/>
                <a:cs typeface="Times New Roman" pitchFamily="18" charset="0"/>
              </a:endParaRPr>
            </a:p>
            <a:p>
              <a:pPr>
                <a:buFontTx/>
                <a:buChar char="•"/>
              </a:pPr>
              <a:r>
                <a:rPr lang="en-US" sz="1400" dirty="0">
                  <a:latin typeface="+mj-lt"/>
                  <a:cs typeface="Times New Roman" pitchFamily="18" charset="0"/>
                </a:rPr>
                <a:t>Client signoff on technical, functional and </a:t>
              </a:r>
              <a:r>
                <a:rPr lang="en-US" sz="1400" dirty="0" smtClean="0">
                  <a:latin typeface="+mj-lt"/>
                  <a:cs typeface="Times New Roman" pitchFamily="18" charset="0"/>
                </a:rPr>
                <a:t>performance requirements</a:t>
              </a:r>
              <a:endParaRPr lang="en-US" sz="1400" dirty="0">
                <a:latin typeface="+mj-lt"/>
                <a:cs typeface="Times New Roman" pitchFamily="18" charset="0"/>
              </a:endParaRPr>
            </a:p>
            <a:p>
              <a:pPr>
                <a:buFontTx/>
                <a:buChar char="•"/>
              </a:pPr>
              <a:r>
                <a:rPr lang="en-US" sz="1400" dirty="0">
                  <a:latin typeface="+mj-lt"/>
                  <a:cs typeface="Times New Roman" pitchFamily="18" charset="0"/>
                </a:rPr>
                <a:t>Validation of UI prototypes</a:t>
              </a:r>
            </a:p>
            <a:p>
              <a:pPr>
                <a:buFontTx/>
                <a:buChar char="•"/>
              </a:pPr>
              <a:r>
                <a:rPr lang="en-US" sz="1400" dirty="0" smtClean="0">
                  <a:latin typeface="+mj-lt"/>
                  <a:cs typeface="Times New Roman" pitchFamily="18" charset="0"/>
                </a:rPr>
                <a:t>Signoff </a:t>
              </a:r>
              <a:r>
                <a:rPr lang="en-US" sz="1400" dirty="0">
                  <a:latin typeface="+mj-lt"/>
                  <a:cs typeface="Times New Roman" pitchFamily="18" charset="0"/>
                </a:rPr>
                <a:t>on Acceptance criteria</a:t>
              </a:r>
            </a:p>
          </p:txBody>
        </p:sp>
        <p:sp>
          <p:nvSpPr>
            <p:cNvPr id="21" name="Text Box 6"/>
            <p:cNvSpPr txBox="1">
              <a:spLocks noChangeArrowheads="1"/>
            </p:cNvSpPr>
            <p:nvPr/>
          </p:nvSpPr>
          <p:spPr bwMode="auto">
            <a:xfrm>
              <a:off x="4272" y="1359"/>
              <a:ext cx="1357" cy="206"/>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400" b="1">
                  <a:solidFill>
                    <a:schemeClr val="bg1"/>
                  </a:solidFill>
                  <a:latin typeface="+mj-lt"/>
                  <a:cs typeface="Times New Roman" pitchFamily="18" charset="0"/>
                </a:rPr>
                <a:t>Completion  Criteria</a:t>
              </a:r>
            </a:p>
          </p:txBody>
        </p:sp>
        <p:sp>
          <p:nvSpPr>
            <p:cNvPr id="22" name="Text Box 7"/>
            <p:cNvSpPr txBox="1">
              <a:spLocks noChangeArrowheads="1"/>
            </p:cNvSpPr>
            <p:nvPr/>
          </p:nvSpPr>
          <p:spPr bwMode="auto">
            <a:xfrm>
              <a:off x="4320" y="3065"/>
              <a:ext cx="1357" cy="1378"/>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Char char="•"/>
              </a:pPr>
              <a:endParaRPr lang="en-US" sz="1200" dirty="0">
                <a:latin typeface="+mj-lt"/>
                <a:cs typeface="Times New Roman" pitchFamily="18" charset="0"/>
              </a:endParaRPr>
            </a:p>
            <a:p>
              <a:pPr>
                <a:buFontTx/>
                <a:buChar char="•"/>
              </a:pPr>
              <a:r>
                <a:rPr lang="en-US" sz="1400" dirty="0" smtClean="0">
                  <a:latin typeface="+mj-lt"/>
                  <a:cs typeface="Times New Roman" pitchFamily="18" charset="0"/>
                </a:rPr>
                <a:t>SRS /Use Case document</a:t>
              </a:r>
            </a:p>
            <a:p>
              <a:pPr>
                <a:buFontTx/>
                <a:buChar char="•"/>
              </a:pPr>
              <a:r>
                <a:rPr lang="en-US" sz="1400" dirty="0" smtClean="0">
                  <a:latin typeface="+mj-lt"/>
                  <a:cs typeface="Times New Roman" pitchFamily="18" charset="0"/>
                </a:rPr>
                <a:t>UI </a:t>
              </a:r>
              <a:r>
                <a:rPr lang="en-US" sz="1400" dirty="0">
                  <a:latin typeface="+mj-lt"/>
                  <a:cs typeface="Times New Roman" pitchFamily="18" charset="0"/>
                </a:rPr>
                <a:t>design</a:t>
              </a:r>
            </a:p>
            <a:p>
              <a:pPr>
                <a:buFontTx/>
                <a:buChar char="•"/>
              </a:pPr>
              <a:r>
                <a:rPr lang="en-US" sz="1400" dirty="0">
                  <a:latin typeface="+mj-lt"/>
                  <a:cs typeface="Times New Roman" pitchFamily="18" charset="0"/>
                </a:rPr>
                <a:t>Acceptance criteria</a:t>
              </a:r>
            </a:p>
            <a:p>
              <a:pPr>
                <a:buFontTx/>
                <a:buChar char="•"/>
              </a:pPr>
              <a:r>
                <a:rPr lang="en-US" sz="1400" dirty="0">
                  <a:latin typeface="+mj-lt"/>
                  <a:cs typeface="Times New Roman" pitchFamily="18" charset="0"/>
                </a:rPr>
                <a:t>Interface requirements</a:t>
              </a:r>
            </a:p>
          </p:txBody>
        </p:sp>
        <p:sp>
          <p:nvSpPr>
            <p:cNvPr id="23" name="Text Box 8"/>
            <p:cNvSpPr txBox="1">
              <a:spLocks noChangeArrowheads="1"/>
            </p:cNvSpPr>
            <p:nvPr/>
          </p:nvSpPr>
          <p:spPr bwMode="auto">
            <a:xfrm>
              <a:off x="4399" y="2964"/>
              <a:ext cx="1169" cy="206"/>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400" b="1">
                  <a:solidFill>
                    <a:schemeClr val="bg1"/>
                  </a:solidFill>
                  <a:latin typeface="+mj-lt"/>
                  <a:cs typeface="Times New Roman" pitchFamily="18" charset="0"/>
                </a:rPr>
                <a:t>Deliverables</a:t>
              </a:r>
            </a:p>
          </p:txBody>
        </p:sp>
        <p:sp>
          <p:nvSpPr>
            <p:cNvPr id="24" name="Text Box 9"/>
            <p:cNvSpPr txBox="1">
              <a:spLocks noChangeArrowheads="1"/>
            </p:cNvSpPr>
            <p:nvPr/>
          </p:nvSpPr>
          <p:spPr bwMode="auto">
            <a:xfrm>
              <a:off x="720" y="1464"/>
              <a:ext cx="1213" cy="2592"/>
            </a:xfrm>
            <a:prstGeom prst="rect">
              <a:avLst/>
            </a:prstGeom>
            <a:solidFill>
              <a:schemeClr val="bg1"/>
            </a:solid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buFontTx/>
                <a:buChar char="•"/>
              </a:pPr>
              <a:endParaRPr lang="en-US" sz="1200" dirty="0">
                <a:latin typeface="+mj-lt"/>
                <a:cs typeface="Times New Roman" pitchFamily="18" charset="0"/>
              </a:endParaRPr>
            </a:p>
            <a:p>
              <a:pPr>
                <a:buFontTx/>
                <a:buChar char="•"/>
              </a:pPr>
              <a:endParaRPr lang="en-US" sz="1200" dirty="0">
                <a:latin typeface="+mj-lt"/>
                <a:cs typeface="Times New Roman" pitchFamily="18" charset="0"/>
              </a:endParaRPr>
            </a:p>
            <a:p>
              <a:pPr>
                <a:buFontTx/>
                <a:buChar char="•"/>
              </a:pPr>
              <a:r>
                <a:rPr lang="en-US" sz="1400" dirty="0" smtClean="0">
                  <a:latin typeface="+mj-lt"/>
                  <a:cs typeface="Times New Roman" pitchFamily="18" charset="0"/>
                </a:rPr>
                <a:t>Contract/Statement </a:t>
              </a:r>
              <a:r>
                <a:rPr lang="en-US" sz="1400" dirty="0">
                  <a:latin typeface="+mj-lt"/>
                  <a:cs typeface="Times New Roman" pitchFamily="18" charset="0"/>
                </a:rPr>
                <a:t>of Work</a:t>
              </a:r>
            </a:p>
            <a:p>
              <a:pPr>
                <a:buFontTx/>
                <a:buChar char="•"/>
              </a:pPr>
              <a:r>
                <a:rPr lang="en-US" sz="1400" dirty="0">
                  <a:latin typeface="+mj-lt"/>
                  <a:cs typeface="Times New Roman" pitchFamily="18" charset="0"/>
                </a:rPr>
                <a:t>Finalization of Engagement boundaries</a:t>
              </a:r>
            </a:p>
          </p:txBody>
        </p:sp>
        <p:sp>
          <p:nvSpPr>
            <p:cNvPr id="25" name="Text Box 10"/>
            <p:cNvSpPr txBox="1">
              <a:spLocks noChangeArrowheads="1"/>
            </p:cNvSpPr>
            <p:nvPr/>
          </p:nvSpPr>
          <p:spPr bwMode="auto">
            <a:xfrm>
              <a:off x="816" y="1363"/>
              <a:ext cx="906" cy="206"/>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400" b="1" dirty="0">
                  <a:solidFill>
                    <a:schemeClr val="bg1"/>
                  </a:solidFill>
                  <a:latin typeface="+mj-lt"/>
                  <a:cs typeface="Times New Roman" pitchFamily="18" charset="0"/>
                </a:rPr>
                <a:t>Pre-requisites</a:t>
              </a:r>
            </a:p>
          </p:txBody>
        </p:sp>
      </p:grpSp>
    </p:spTree>
    <p:extLst>
      <p:ext uri="{BB962C8B-B14F-4D97-AF65-F5344CB8AC3E}">
        <p14:creationId xmlns:p14="http://schemas.microsoft.com/office/powerpoint/2010/main" val="53674581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1200" dirty="0" smtClean="0"/>
              <a:t>6.1.2 Design </a:t>
            </a:r>
            <a:r>
              <a:rPr lang="en-GB" sz="1200" dirty="0"/>
              <a:t>Phase</a:t>
            </a:r>
            <a:r>
              <a:rPr lang="en-US" sz="1200" dirty="0" smtClean="0"/>
              <a:t/>
            </a:r>
            <a:br>
              <a:rPr lang="en-US" sz="1200" dirty="0" smtClean="0"/>
            </a:br>
            <a:r>
              <a:rPr lang="en-US" dirty="0" smtClean="0"/>
              <a:t>Architecture and Design </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chemeClr val="tx1"/>
                </a:solidFill>
              </a:rPr>
              <a:t>Architecture </a:t>
            </a:r>
          </a:p>
          <a:p>
            <a:pPr lvl="1"/>
            <a:r>
              <a:rPr lang="en-US" dirty="0" smtClean="0">
                <a:solidFill>
                  <a:schemeClr val="tx1"/>
                </a:solidFill>
              </a:rPr>
              <a:t>It </a:t>
            </a:r>
            <a:r>
              <a:rPr lang="en-US" b="1" dirty="0" smtClean="0">
                <a:solidFill>
                  <a:schemeClr val="tx1"/>
                </a:solidFill>
              </a:rPr>
              <a:t> </a:t>
            </a:r>
            <a:r>
              <a:rPr lang="en-US" dirty="0">
                <a:solidFill>
                  <a:schemeClr val="tx1"/>
                </a:solidFill>
              </a:rPr>
              <a:t>is </a:t>
            </a:r>
            <a:r>
              <a:rPr lang="en-US" dirty="0" smtClean="0">
                <a:solidFill>
                  <a:schemeClr val="tx1"/>
                </a:solidFill>
              </a:rPr>
              <a:t>the high </a:t>
            </a:r>
            <a:r>
              <a:rPr lang="en-US" dirty="0">
                <a:solidFill>
                  <a:schemeClr val="tx1"/>
                </a:solidFill>
              </a:rPr>
              <a:t>level organizing structure of the system </a:t>
            </a:r>
            <a:endParaRPr lang="en-US" dirty="0" smtClean="0">
              <a:solidFill>
                <a:schemeClr val="tx1"/>
              </a:solidFill>
            </a:endParaRPr>
          </a:p>
          <a:p>
            <a:pPr lvl="1"/>
            <a:r>
              <a:rPr lang="en-US" dirty="0" smtClean="0">
                <a:solidFill>
                  <a:schemeClr val="tx1"/>
                </a:solidFill>
              </a:rPr>
              <a:t>It  </a:t>
            </a:r>
            <a:r>
              <a:rPr lang="en-US" dirty="0">
                <a:solidFill>
                  <a:schemeClr val="tx1"/>
                </a:solidFill>
              </a:rPr>
              <a:t>defines the </a:t>
            </a:r>
            <a:r>
              <a:rPr lang="en-US" dirty="0" smtClean="0">
                <a:solidFill>
                  <a:schemeClr val="tx1"/>
                </a:solidFill>
              </a:rPr>
              <a:t>components</a:t>
            </a:r>
            <a:r>
              <a:rPr lang="en-US" dirty="0">
                <a:solidFill>
                  <a:schemeClr val="tx1"/>
                </a:solidFill>
              </a:rPr>
              <a:t>, interfaces, and behaviors of the system</a:t>
            </a:r>
            <a:r>
              <a:rPr lang="en-US" dirty="0" smtClean="0">
                <a:solidFill>
                  <a:schemeClr val="tx1"/>
                </a:solidFill>
              </a:rPr>
              <a:t>.</a:t>
            </a:r>
          </a:p>
          <a:p>
            <a:pPr lvl="1"/>
            <a:r>
              <a:rPr lang="en-US" dirty="0" smtClean="0">
                <a:solidFill>
                  <a:schemeClr val="tx1"/>
                </a:solidFill>
              </a:rPr>
              <a:t>The process of architecting a software involves defining </a:t>
            </a:r>
            <a:r>
              <a:rPr lang="en-US" dirty="0">
                <a:solidFill>
                  <a:schemeClr val="tx1"/>
                </a:solidFill>
              </a:rPr>
              <a:t>a structured solution that meets all of the technical and operational requirements, </a:t>
            </a:r>
            <a:r>
              <a:rPr lang="en-US" dirty="0" smtClean="0">
                <a:solidFill>
                  <a:schemeClr val="tx1"/>
                </a:solidFill>
              </a:rPr>
              <a:t>along with  </a:t>
            </a:r>
            <a:r>
              <a:rPr lang="en-US" dirty="0">
                <a:solidFill>
                  <a:schemeClr val="tx1"/>
                </a:solidFill>
              </a:rPr>
              <a:t>attributes such as performance, security, and manageability. </a:t>
            </a:r>
            <a:endParaRPr lang="en-US" dirty="0" smtClean="0">
              <a:solidFill>
                <a:schemeClr val="tx1"/>
              </a:solidFill>
            </a:endParaRPr>
          </a:p>
          <a:p>
            <a:pPr lvl="1"/>
            <a:r>
              <a:rPr lang="en-US" dirty="0" smtClean="0">
                <a:solidFill>
                  <a:schemeClr val="tx1"/>
                </a:solidFill>
              </a:rPr>
              <a:t>This phase usually involves the technical/solution architect </a:t>
            </a:r>
          </a:p>
          <a:p>
            <a:pPr lvl="1"/>
            <a:endParaRPr lang="en-US" dirty="0">
              <a:solidFill>
                <a:schemeClr val="tx1"/>
              </a:solidFill>
            </a:endParaRPr>
          </a:p>
          <a:p>
            <a:r>
              <a:rPr lang="en-US" dirty="0" smtClean="0">
                <a:solidFill>
                  <a:schemeClr val="tx1"/>
                </a:solidFill>
              </a:rPr>
              <a:t>Design </a:t>
            </a:r>
          </a:p>
          <a:p>
            <a:pPr lvl="1"/>
            <a:r>
              <a:rPr lang="en-US" dirty="0" smtClean="0">
                <a:solidFill>
                  <a:schemeClr val="tx1"/>
                </a:solidFill>
              </a:rPr>
              <a:t>It is a process of  creating a detailed  </a:t>
            </a:r>
            <a:r>
              <a:rPr lang="en-US" dirty="0">
                <a:solidFill>
                  <a:schemeClr val="tx1"/>
                </a:solidFill>
              </a:rPr>
              <a:t>specification </a:t>
            </a:r>
            <a:r>
              <a:rPr lang="en-US" dirty="0" smtClean="0">
                <a:solidFill>
                  <a:schemeClr val="tx1"/>
                </a:solidFill>
              </a:rPr>
              <a:t>for  </a:t>
            </a:r>
            <a:r>
              <a:rPr lang="en-US" dirty="0">
                <a:solidFill>
                  <a:schemeClr val="tx1"/>
                </a:solidFill>
              </a:rPr>
              <a:t>a </a:t>
            </a:r>
            <a:r>
              <a:rPr lang="en-US" dirty="0" smtClean="0">
                <a:solidFill>
                  <a:schemeClr val="tx1"/>
                </a:solidFill>
              </a:rPr>
              <a:t> software module .</a:t>
            </a:r>
          </a:p>
          <a:p>
            <a:pPr lvl="1"/>
            <a:r>
              <a:rPr lang="en-US" dirty="0" smtClean="0">
                <a:solidFill>
                  <a:schemeClr val="tx1"/>
                </a:solidFill>
              </a:rPr>
              <a:t>It  involves algorithmic design and other implementation specific approaches for a s/w component such as modularity , control hierarchy, data structures </a:t>
            </a:r>
            <a:r>
              <a:rPr lang="en-US" dirty="0" err="1" smtClean="0">
                <a:solidFill>
                  <a:schemeClr val="tx1"/>
                </a:solidFill>
              </a:rPr>
              <a:t>etc</a:t>
            </a:r>
            <a:r>
              <a:rPr lang="en-US" dirty="0" smtClean="0">
                <a:solidFill>
                  <a:schemeClr val="tx1"/>
                </a:solidFill>
              </a:rPr>
              <a:t> </a:t>
            </a:r>
          </a:p>
          <a:p>
            <a:pPr lvl="1"/>
            <a:r>
              <a:rPr lang="en-US" dirty="0" smtClean="0">
                <a:solidFill>
                  <a:schemeClr val="tx1"/>
                </a:solidFill>
              </a:rPr>
              <a:t>Designers  /Technical leads ,senior developers , architects are involved in this phase </a:t>
            </a:r>
            <a:endParaRPr lang="en-US" dirty="0">
              <a:solidFill>
                <a:schemeClr val="tx1"/>
              </a:solidFill>
            </a:endParaRPr>
          </a:p>
          <a:p>
            <a:pPr lvl="1"/>
            <a:endParaRPr lang="en-US" dirty="0">
              <a:solidFill>
                <a:schemeClr val="tx1"/>
              </a:solidFill>
            </a:endParaRPr>
          </a:p>
          <a:p>
            <a:pPr marL="447675" lvl="1" indent="0">
              <a:buNone/>
            </a:pPr>
            <a:r>
              <a:rPr lang="en-US" b="1" i="1" dirty="0" smtClean="0">
                <a:solidFill>
                  <a:schemeClr val="tx1"/>
                </a:solidFill>
              </a:rPr>
              <a:t>Architecture deals with Non functional requirements whereas design deals with functional  </a:t>
            </a:r>
          </a:p>
          <a:p>
            <a:pPr marL="447675" lvl="1" indent="0">
              <a:buNone/>
            </a:pPr>
            <a:endParaRPr lang="en-US" dirty="0">
              <a:solidFill>
                <a:schemeClr val="tx1"/>
              </a:solidFill>
            </a:endParaRPr>
          </a:p>
        </p:txBody>
      </p:sp>
    </p:spTree>
    <p:extLst>
      <p:ext uri="{BB962C8B-B14F-4D97-AF65-F5344CB8AC3E}">
        <p14:creationId xmlns:p14="http://schemas.microsoft.com/office/powerpoint/2010/main" val="2271773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1200" dirty="0"/>
              <a:t>6.1.2 Design Phase</a:t>
            </a:r>
            <a:r>
              <a:rPr lang="en-US" dirty="0" smtClean="0"/>
              <a:t/>
            </a:r>
            <a:br>
              <a:rPr lang="en-US" dirty="0" smtClean="0"/>
            </a:br>
            <a:r>
              <a:rPr lang="en-US" dirty="0" smtClean="0"/>
              <a:t>Key activities in Design phase</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tx1"/>
                </a:solidFill>
              </a:rPr>
              <a:t>The design phase includes  following activities</a:t>
            </a:r>
          </a:p>
          <a:p>
            <a:pPr lvl="1"/>
            <a:r>
              <a:rPr lang="en-US" b="0" dirty="0" smtClean="0">
                <a:solidFill>
                  <a:schemeClr val="tx1"/>
                </a:solidFill>
              </a:rPr>
              <a:t>Identify  solution which will meet the customers non functional requirements like performance , security etc.. </a:t>
            </a:r>
          </a:p>
          <a:p>
            <a:pPr lvl="1"/>
            <a:r>
              <a:rPr lang="en-US" dirty="0" smtClean="0">
                <a:solidFill>
                  <a:schemeClr val="tx1"/>
                </a:solidFill>
              </a:rPr>
              <a:t>Identify technology stack </a:t>
            </a:r>
          </a:p>
          <a:p>
            <a:pPr lvl="1"/>
            <a:r>
              <a:rPr lang="en-US" dirty="0" smtClean="0">
                <a:solidFill>
                  <a:schemeClr val="tx1"/>
                </a:solidFill>
              </a:rPr>
              <a:t>Identify framework and design pattern </a:t>
            </a:r>
            <a:endParaRPr lang="en-US" b="0" dirty="0" smtClean="0">
              <a:solidFill>
                <a:schemeClr val="tx1"/>
              </a:solidFill>
            </a:endParaRPr>
          </a:p>
          <a:p>
            <a:pPr lvl="1"/>
            <a:r>
              <a:rPr lang="en-US" dirty="0" smtClean="0">
                <a:solidFill>
                  <a:schemeClr val="tx1"/>
                </a:solidFill>
              </a:rPr>
              <a:t>Create software architectural overview document </a:t>
            </a:r>
          </a:p>
          <a:p>
            <a:pPr lvl="1"/>
            <a:r>
              <a:rPr lang="en-US" dirty="0" smtClean="0">
                <a:solidFill>
                  <a:schemeClr val="tx1"/>
                </a:solidFill>
              </a:rPr>
              <a:t>Identify  </a:t>
            </a:r>
            <a:r>
              <a:rPr lang="en-US" dirty="0">
                <a:solidFill>
                  <a:schemeClr val="tx1"/>
                </a:solidFill>
              </a:rPr>
              <a:t>major modules  and its interfacing with each other as well as external systems if any </a:t>
            </a:r>
          </a:p>
          <a:p>
            <a:pPr lvl="1"/>
            <a:r>
              <a:rPr lang="en-US" dirty="0">
                <a:solidFill>
                  <a:schemeClr val="tx1"/>
                </a:solidFill>
              </a:rPr>
              <a:t>Defining the logical </a:t>
            </a:r>
            <a:r>
              <a:rPr lang="en-US" dirty="0" smtClean="0">
                <a:solidFill>
                  <a:schemeClr val="tx1"/>
                </a:solidFill>
              </a:rPr>
              <a:t>and physical  database </a:t>
            </a:r>
            <a:r>
              <a:rPr lang="en-US" dirty="0">
                <a:solidFill>
                  <a:schemeClr val="tx1"/>
                </a:solidFill>
              </a:rPr>
              <a:t>model </a:t>
            </a:r>
          </a:p>
          <a:p>
            <a:pPr lvl="1"/>
            <a:r>
              <a:rPr lang="en-US" dirty="0" smtClean="0">
                <a:solidFill>
                  <a:schemeClr val="tx1"/>
                </a:solidFill>
              </a:rPr>
              <a:t>Create </a:t>
            </a:r>
            <a:r>
              <a:rPr lang="en-US" dirty="0">
                <a:solidFill>
                  <a:schemeClr val="tx1"/>
                </a:solidFill>
              </a:rPr>
              <a:t>test design </a:t>
            </a:r>
          </a:p>
          <a:p>
            <a:pPr lvl="1"/>
            <a:r>
              <a:rPr lang="en-US" dirty="0">
                <a:solidFill>
                  <a:schemeClr val="tx1"/>
                </a:solidFill>
              </a:rPr>
              <a:t>Plan of  the unit  and integration test cases </a:t>
            </a:r>
          </a:p>
          <a:p>
            <a:pPr lvl="1"/>
            <a:r>
              <a:rPr lang="en-US" dirty="0" smtClean="0">
                <a:solidFill>
                  <a:schemeClr val="tx1"/>
                </a:solidFill>
              </a:rPr>
              <a:t>Detailing </a:t>
            </a:r>
            <a:r>
              <a:rPr lang="en-US" dirty="0">
                <a:solidFill>
                  <a:schemeClr val="tx1"/>
                </a:solidFill>
              </a:rPr>
              <a:t>the overall logic of the module  in pseudo code or flow charts </a:t>
            </a:r>
          </a:p>
          <a:p>
            <a:pPr lvl="1"/>
            <a:r>
              <a:rPr lang="en-US" dirty="0">
                <a:solidFill>
                  <a:schemeClr val="tx1"/>
                </a:solidFill>
              </a:rPr>
              <a:t>Detailed database design including constraints data types </a:t>
            </a:r>
            <a:r>
              <a:rPr lang="en-US" dirty="0" smtClean="0">
                <a:solidFill>
                  <a:schemeClr val="tx1"/>
                </a:solidFill>
              </a:rPr>
              <a:t>etc.. </a:t>
            </a:r>
            <a:r>
              <a:rPr lang="en-US" dirty="0">
                <a:solidFill>
                  <a:schemeClr val="tx1"/>
                </a:solidFill>
              </a:rPr>
              <a:t>(Physical)</a:t>
            </a:r>
          </a:p>
          <a:p>
            <a:pPr lvl="1"/>
            <a:r>
              <a:rPr lang="en-US" dirty="0">
                <a:solidFill>
                  <a:schemeClr val="tx1"/>
                </a:solidFill>
              </a:rPr>
              <a:t>Detailed interfacing reference (with API and </a:t>
            </a:r>
            <a:r>
              <a:rPr lang="en-US" dirty="0" smtClean="0">
                <a:solidFill>
                  <a:schemeClr val="tx1"/>
                </a:solidFill>
              </a:rPr>
              <a:t>parameters</a:t>
            </a:r>
          </a:p>
          <a:p>
            <a:pPr lvl="1"/>
            <a:r>
              <a:rPr lang="en-US" dirty="0" smtClean="0">
                <a:solidFill>
                  <a:schemeClr val="tx1"/>
                </a:solidFill>
              </a:rPr>
              <a:t>Prepare design documents </a:t>
            </a:r>
            <a:endParaRPr lang="en-US" dirty="0">
              <a:solidFill>
                <a:schemeClr val="tx1"/>
              </a:solidFill>
            </a:endParaRPr>
          </a:p>
          <a:p>
            <a:pPr lvl="1"/>
            <a:endParaRPr lang="en-US" dirty="0" smtClean="0">
              <a:solidFill>
                <a:schemeClr val="tx1"/>
              </a:solidFill>
            </a:endParaRPr>
          </a:p>
          <a:p>
            <a:endParaRPr lang="en-US" dirty="0" smtClean="0">
              <a:solidFill>
                <a:schemeClr val="tx1"/>
              </a:solidFill>
            </a:endParaRPr>
          </a:p>
        </p:txBody>
      </p:sp>
    </p:spTree>
    <p:extLst>
      <p:ext uri="{BB962C8B-B14F-4D97-AF65-F5344CB8AC3E}">
        <p14:creationId xmlns:p14="http://schemas.microsoft.com/office/powerpoint/2010/main" val="9809018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1200" dirty="0"/>
              <a:t>6.1.2 Design Phase</a:t>
            </a:r>
            <a:r>
              <a:rPr lang="en-US" dirty="0" smtClean="0"/>
              <a:t/>
            </a:r>
            <a:br>
              <a:rPr lang="en-US" dirty="0" smtClean="0"/>
            </a:br>
            <a:r>
              <a:rPr lang="en-US" dirty="0" smtClean="0"/>
              <a:t>Design </a:t>
            </a:r>
            <a:r>
              <a:rPr lang="en-US" dirty="0"/>
              <a:t>phase key points </a:t>
            </a:r>
          </a:p>
        </p:txBody>
      </p:sp>
      <p:grpSp>
        <p:nvGrpSpPr>
          <p:cNvPr id="17" name="Group 2"/>
          <p:cNvGrpSpPr>
            <a:grpSpLocks/>
          </p:cNvGrpSpPr>
          <p:nvPr/>
        </p:nvGrpSpPr>
        <p:grpSpPr bwMode="auto">
          <a:xfrm>
            <a:off x="304800" y="1466889"/>
            <a:ext cx="8707438" cy="4883727"/>
            <a:chOff x="685" y="624"/>
            <a:chExt cx="4992" cy="2769"/>
          </a:xfrm>
        </p:grpSpPr>
        <p:sp>
          <p:nvSpPr>
            <p:cNvPr id="18" name="Text Box 3"/>
            <p:cNvSpPr txBox="1">
              <a:spLocks noChangeArrowheads="1"/>
            </p:cNvSpPr>
            <p:nvPr/>
          </p:nvSpPr>
          <p:spPr bwMode="auto">
            <a:xfrm>
              <a:off x="2025" y="724"/>
              <a:ext cx="2068" cy="2453"/>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0" dirty="0">
                  <a:latin typeface="+mj-lt"/>
                  <a:cs typeface="Times New Roman" pitchFamily="18" charset="0"/>
                </a:rPr>
                <a:t>Detailed System </a:t>
              </a:r>
              <a:r>
                <a:rPr lang="en-US" sz="1400" b="0" dirty="0" smtClean="0">
                  <a:latin typeface="+mj-lt"/>
                  <a:cs typeface="Times New Roman" pitchFamily="18" charset="0"/>
                </a:rPr>
                <a:t>Design</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Prepare Object Models (Class diagrams, Sequence Diagrams</a:t>
              </a:r>
              <a:r>
                <a:rPr lang="en-US" sz="1400" b="0" dirty="0" smtClean="0">
                  <a:latin typeface="+mj-lt"/>
                  <a:cs typeface="Times New Roman" pitchFamily="18" charset="0"/>
                </a:rPr>
                <a:t>)</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Prepare Database Models (Conceptual Data Model, Physical Data Model</a:t>
              </a:r>
              <a:r>
                <a:rPr lang="en-US" sz="1400" b="0" dirty="0" smtClean="0">
                  <a:latin typeface="+mj-lt"/>
                  <a:cs typeface="Times New Roman" pitchFamily="18" charset="0"/>
                </a:rPr>
                <a:t>)</a:t>
              </a:r>
            </a:p>
            <a:p>
              <a:pPr eaLnBrk="1" hangingPunct="1">
                <a:buFontTx/>
                <a:buChar char="•"/>
              </a:pPr>
              <a:endParaRPr lang="en-US" sz="1400" b="0" dirty="0" smtClean="0">
                <a:latin typeface="+mj-lt"/>
                <a:cs typeface="Times New Roman" pitchFamily="18" charset="0"/>
              </a:endParaRPr>
            </a:p>
            <a:p>
              <a:pPr eaLnBrk="1" hangingPunct="1">
                <a:buFontTx/>
                <a:buChar char="•"/>
              </a:pPr>
              <a:r>
                <a:rPr lang="en-US" sz="1400" dirty="0">
                  <a:latin typeface="+mj-lt"/>
                  <a:cs typeface="Times New Roman" pitchFamily="18" charset="0"/>
                </a:rPr>
                <a:t>Design review</a:t>
              </a:r>
            </a:p>
            <a:p>
              <a:pPr eaLnBrk="1" hangingPunct="1">
                <a:buFontTx/>
                <a:buChar char="•"/>
              </a:pPr>
              <a:endParaRPr lang="en-US" sz="1400" b="0" dirty="0" smtClean="0">
                <a:latin typeface="+mj-lt"/>
                <a:cs typeface="Times New Roman" pitchFamily="18" charset="0"/>
              </a:endParaRP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Develop QA </a:t>
              </a:r>
              <a:r>
                <a:rPr lang="en-US" sz="1400" b="0" dirty="0" smtClean="0">
                  <a:latin typeface="+mj-lt"/>
                  <a:cs typeface="Times New Roman" pitchFamily="18" charset="0"/>
                </a:rPr>
                <a:t>plan</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smtClean="0">
                  <a:latin typeface="+mj-lt"/>
                  <a:cs typeface="Times New Roman" pitchFamily="18" charset="0"/>
                </a:rPr>
                <a:t>Develop </a:t>
              </a:r>
              <a:r>
                <a:rPr lang="en-US" sz="1400" b="0" dirty="0">
                  <a:latin typeface="+mj-lt"/>
                  <a:cs typeface="Times New Roman" pitchFamily="18" charset="0"/>
                </a:rPr>
                <a:t>data migration </a:t>
              </a:r>
              <a:r>
                <a:rPr lang="en-US" sz="1400" b="0" dirty="0" smtClean="0">
                  <a:latin typeface="+mj-lt"/>
                  <a:cs typeface="Times New Roman" pitchFamily="18" charset="0"/>
                </a:rPr>
                <a:t>plan</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Develop </a:t>
              </a:r>
              <a:r>
                <a:rPr lang="en-US" sz="1400" b="0" dirty="0" smtClean="0">
                  <a:latin typeface="+mj-lt"/>
                  <a:cs typeface="Times New Roman" pitchFamily="18" charset="0"/>
                </a:rPr>
                <a:t>Integration  </a:t>
              </a:r>
              <a:r>
                <a:rPr lang="en-US" sz="1400" b="0" dirty="0">
                  <a:latin typeface="+mj-lt"/>
                  <a:cs typeface="Times New Roman" pitchFamily="18" charset="0"/>
                </a:rPr>
                <a:t>Test plans and test </a:t>
              </a:r>
              <a:r>
                <a:rPr lang="en-US" sz="1400" b="0" dirty="0" smtClean="0">
                  <a:latin typeface="+mj-lt"/>
                  <a:cs typeface="Times New Roman" pitchFamily="18" charset="0"/>
                </a:rPr>
                <a:t>cases</a:t>
              </a:r>
            </a:p>
            <a:p>
              <a:pPr eaLnBrk="1" hangingPunct="1">
                <a:buFontTx/>
                <a:buChar char="•"/>
              </a:pPr>
              <a:endParaRPr lang="en-US" sz="14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p:txBody>
        </p:sp>
        <p:sp>
          <p:nvSpPr>
            <p:cNvPr id="19" name="Text Box 4"/>
            <p:cNvSpPr txBox="1">
              <a:spLocks noChangeArrowheads="1"/>
            </p:cNvSpPr>
            <p:nvPr/>
          </p:nvSpPr>
          <p:spPr bwMode="auto">
            <a:xfrm>
              <a:off x="2125" y="642"/>
              <a:ext cx="859" cy="175"/>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Activities</a:t>
              </a:r>
            </a:p>
          </p:txBody>
        </p:sp>
        <p:sp>
          <p:nvSpPr>
            <p:cNvPr id="20" name="Text Box 5"/>
            <p:cNvSpPr txBox="1">
              <a:spLocks noChangeArrowheads="1"/>
            </p:cNvSpPr>
            <p:nvPr/>
          </p:nvSpPr>
          <p:spPr bwMode="auto">
            <a:xfrm>
              <a:off x="4189" y="735"/>
              <a:ext cx="1488" cy="1272"/>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r>
                <a:rPr lang="en-US" sz="1400" b="0" dirty="0">
                  <a:latin typeface="+mj-lt"/>
                  <a:cs typeface="Times New Roman" pitchFamily="18" charset="0"/>
                </a:rPr>
                <a:t>Approved System Design </a:t>
              </a:r>
              <a:r>
                <a:rPr lang="en-US" sz="1400" b="0" dirty="0" smtClean="0">
                  <a:latin typeface="+mj-lt"/>
                  <a:cs typeface="Times New Roman" pitchFamily="18" charset="0"/>
                </a:rPr>
                <a:t>documents</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Approved </a:t>
              </a:r>
              <a:r>
                <a:rPr lang="en-US" sz="1400" b="0" dirty="0" smtClean="0">
                  <a:latin typeface="+mj-lt"/>
                  <a:cs typeface="Times New Roman" pitchFamily="18" charset="0"/>
                </a:rPr>
                <a:t>Models – </a:t>
              </a:r>
              <a:r>
                <a:rPr lang="en-US" sz="1400" b="0" dirty="0" err="1" smtClean="0">
                  <a:latin typeface="+mj-lt"/>
                  <a:cs typeface="Times New Roman" pitchFamily="18" charset="0"/>
                </a:rPr>
                <a:t>Db</a:t>
              </a:r>
              <a:r>
                <a:rPr lang="en-US" sz="1400" b="0" dirty="0" smtClean="0">
                  <a:latin typeface="+mj-lt"/>
                  <a:cs typeface="Times New Roman" pitchFamily="18" charset="0"/>
                </a:rPr>
                <a:t> , Application </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Approved </a:t>
              </a:r>
              <a:r>
                <a:rPr lang="en-US" sz="1400" b="0" dirty="0" smtClean="0">
                  <a:latin typeface="+mj-lt"/>
                  <a:cs typeface="Times New Roman" pitchFamily="18" charset="0"/>
                </a:rPr>
                <a:t>QA plan</a:t>
              </a:r>
              <a:endParaRPr lang="en-US" sz="1400" b="0" dirty="0">
                <a:latin typeface="+mj-lt"/>
                <a:cs typeface="Times New Roman" pitchFamily="18" charset="0"/>
              </a:endParaRPr>
            </a:p>
          </p:txBody>
        </p:sp>
        <p:sp>
          <p:nvSpPr>
            <p:cNvPr id="21" name="Text Box 6"/>
            <p:cNvSpPr txBox="1">
              <a:spLocks noChangeArrowheads="1"/>
            </p:cNvSpPr>
            <p:nvPr/>
          </p:nvSpPr>
          <p:spPr bwMode="auto">
            <a:xfrm>
              <a:off x="4237" y="624"/>
              <a:ext cx="1357" cy="175"/>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Completion  Criteria</a:t>
              </a:r>
            </a:p>
          </p:txBody>
        </p:sp>
        <p:sp>
          <p:nvSpPr>
            <p:cNvPr id="22" name="Text Box 7"/>
            <p:cNvSpPr txBox="1">
              <a:spLocks noChangeArrowheads="1"/>
            </p:cNvSpPr>
            <p:nvPr/>
          </p:nvSpPr>
          <p:spPr bwMode="auto">
            <a:xfrm>
              <a:off x="4285" y="2330"/>
              <a:ext cx="1357" cy="1063"/>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r>
                <a:rPr lang="en-US" sz="1400" b="0" dirty="0" smtClean="0">
                  <a:latin typeface="+mj-lt"/>
                  <a:cs typeface="Times New Roman" pitchFamily="18" charset="0"/>
                </a:rPr>
                <a:t>SAD</a:t>
              </a:r>
            </a:p>
            <a:p>
              <a:pPr eaLnBrk="1" hangingPunct="1">
                <a:buFontTx/>
                <a:buChar char="•"/>
              </a:pPr>
              <a:endParaRPr lang="en-US" sz="1400" b="0" dirty="0" smtClean="0">
                <a:latin typeface="+mj-lt"/>
                <a:cs typeface="Times New Roman" pitchFamily="18" charset="0"/>
              </a:endParaRPr>
            </a:p>
            <a:p>
              <a:pPr eaLnBrk="1" hangingPunct="1">
                <a:buFontTx/>
                <a:buChar char="•"/>
              </a:pPr>
              <a:r>
                <a:rPr lang="en-US" sz="1400" b="0" dirty="0" smtClean="0">
                  <a:latin typeface="+mj-lt"/>
                  <a:cs typeface="Times New Roman" pitchFamily="18" charset="0"/>
                </a:rPr>
                <a:t>HLD</a:t>
              </a:r>
            </a:p>
            <a:p>
              <a:pPr marL="0" indent="0" eaLnBrk="1" hangingPunct="1"/>
              <a:endParaRPr lang="en-US" sz="1400" b="0" dirty="0" smtClean="0">
                <a:latin typeface="+mj-lt"/>
                <a:cs typeface="Times New Roman" pitchFamily="18" charset="0"/>
              </a:endParaRPr>
            </a:p>
            <a:p>
              <a:pPr eaLnBrk="1" hangingPunct="1">
                <a:buFontTx/>
                <a:buChar char="•"/>
              </a:pPr>
              <a:r>
                <a:rPr lang="en-US" sz="1400" dirty="0" smtClean="0">
                  <a:latin typeface="+mj-lt"/>
                  <a:cs typeface="Times New Roman" pitchFamily="18" charset="0"/>
                </a:rPr>
                <a:t>LLD</a:t>
              </a:r>
            </a:p>
            <a:p>
              <a:pPr eaLnBrk="1" hangingPunct="1">
                <a:buFontTx/>
                <a:buChar char="•"/>
              </a:pPr>
              <a:endParaRPr lang="en-US" sz="1400" dirty="0">
                <a:latin typeface="+mj-lt"/>
                <a:cs typeface="Times New Roman" pitchFamily="18" charset="0"/>
              </a:endParaRPr>
            </a:p>
            <a:p>
              <a:pPr eaLnBrk="1" hangingPunct="1">
                <a:buFontTx/>
                <a:buChar char="•"/>
              </a:pPr>
              <a:r>
                <a:rPr lang="en-US" sz="1400" dirty="0">
                  <a:latin typeface="+mj-lt"/>
                  <a:cs typeface="Times New Roman" pitchFamily="18" charset="0"/>
                </a:rPr>
                <a:t>I</a:t>
              </a:r>
              <a:r>
                <a:rPr lang="en-US" sz="1400" dirty="0" smtClean="0">
                  <a:latin typeface="+mj-lt"/>
                  <a:cs typeface="Times New Roman" pitchFamily="18" charset="0"/>
                </a:rPr>
                <a:t>TP </a:t>
              </a:r>
            </a:p>
            <a:p>
              <a:pPr eaLnBrk="1" hangingPunct="1">
                <a:buFontTx/>
                <a:buChar char="•"/>
              </a:pPr>
              <a:endParaRPr lang="en-US" sz="1200" b="0" dirty="0">
                <a:latin typeface="+mj-lt"/>
                <a:cs typeface="Times New Roman" pitchFamily="18" charset="0"/>
              </a:endParaRPr>
            </a:p>
          </p:txBody>
        </p:sp>
        <p:sp>
          <p:nvSpPr>
            <p:cNvPr id="23" name="Text Box 8"/>
            <p:cNvSpPr txBox="1">
              <a:spLocks noChangeArrowheads="1"/>
            </p:cNvSpPr>
            <p:nvPr/>
          </p:nvSpPr>
          <p:spPr bwMode="auto">
            <a:xfrm>
              <a:off x="4364" y="2230"/>
              <a:ext cx="1169" cy="175"/>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Deliverables</a:t>
              </a:r>
            </a:p>
          </p:txBody>
        </p:sp>
        <p:sp>
          <p:nvSpPr>
            <p:cNvPr id="24" name="Text Box 9"/>
            <p:cNvSpPr txBox="1">
              <a:spLocks noChangeArrowheads="1"/>
            </p:cNvSpPr>
            <p:nvPr/>
          </p:nvSpPr>
          <p:spPr bwMode="auto">
            <a:xfrm>
              <a:off x="685" y="729"/>
              <a:ext cx="1213" cy="2276"/>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0" dirty="0">
                  <a:latin typeface="+mj-lt"/>
                  <a:cs typeface="Times New Roman" pitchFamily="18" charset="0"/>
                </a:rPr>
                <a:t>Signed off </a:t>
              </a:r>
              <a:r>
                <a:rPr lang="en-US" sz="1400" b="0" dirty="0" smtClean="0">
                  <a:latin typeface="+mj-lt"/>
                  <a:cs typeface="Times New Roman" pitchFamily="18" charset="0"/>
                </a:rPr>
                <a:t>requirements</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Signed off </a:t>
              </a:r>
              <a:r>
                <a:rPr lang="en-US" sz="1400" b="0" dirty="0" smtClean="0">
                  <a:latin typeface="+mj-lt"/>
                  <a:cs typeface="Times New Roman" pitchFamily="18" charset="0"/>
                </a:rPr>
                <a:t>prototype</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Finalized acceptance </a:t>
              </a:r>
              <a:r>
                <a:rPr lang="en-US" sz="1400" b="0" dirty="0" smtClean="0">
                  <a:latin typeface="+mj-lt"/>
                  <a:cs typeface="Times New Roman" pitchFamily="18" charset="0"/>
                </a:rPr>
                <a:t>criteria</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Finalized interface requirements</a:t>
              </a:r>
            </a:p>
          </p:txBody>
        </p:sp>
        <p:sp>
          <p:nvSpPr>
            <p:cNvPr id="25" name="Text Box 10"/>
            <p:cNvSpPr txBox="1">
              <a:spLocks noChangeArrowheads="1"/>
            </p:cNvSpPr>
            <p:nvPr/>
          </p:nvSpPr>
          <p:spPr bwMode="auto">
            <a:xfrm>
              <a:off x="781" y="628"/>
              <a:ext cx="906" cy="175"/>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dirty="0">
                  <a:solidFill>
                    <a:schemeClr val="bg1"/>
                  </a:solidFill>
                  <a:latin typeface="+mj-lt"/>
                  <a:cs typeface="Times New Roman" pitchFamily="18" charset="0"/>
                </a:rPr>
                <a:t>Pre-requisites</a:t>
              </a:r>
            </a:p>
          </p:txBody>
        </p:sp>
      </p:grpSp>
    </p:spTree>
    <p:extLst>
      <p:ext uri="{BB962C8B-B14F-4D97-AF65-F5344CB8AC3E}">
        <p14:creationId xmlns:p14="http://schemas.microsoft.com/office/powerpoint/2010/main" val="290073885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1200" dirty="0" smtClean="0"/>
              <a:t>6.1.3 Construction </a:t>
            </a:r>
            <a:r>
              <a:rPr lang="en-GB" sz="1200" dirty="0"/>
              <a:t>Phase</a:t>
            </a:r>
            <a:r>
              <a:rPr lang="en-US" dirty="0" smtClean="0"/>
              <a:t/>
            </a:r>
            <a:br>
              <a:rPr lang="en-US" dirty="0" smtClean="0"/>
            </a:br>
            <a:r>
              <a:rPr lang="en-US" dirty="0" smtClean="0"/>
              <a:t>Construction phase </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tx1"/>
                </a:solidFill>
              </a:rPr>
              <a:t>Also known as implementation phase </a:t>
            </a:r>
          </a:p>
          <a:p>
            <a:pPr marL="0" indent="0">
              <a:buNone/>
            </a:pPr>
            <a:endParaRPr lang="en-US" dirty="0" smtClean="0">
              <a:solidFill>
                <a:schemeClr val="tx1"/>
              </a:solidFill>
            </a:endParaRPr>
          </a:p>
          <a:p>
            <a:r>
              <a:rPr lang="en-US" dirty="0" smtClean="0">
                <a:solidFill>
                  <a:schemeClr val="tx1"/>
                </a:solidFill>
              </a:rPr>
              <a:t>Main objective of this phase is to translate the software design into code , each component  identified in design is implemented as a program module following coding guidelines </a:t>
            </a:r>
          </a:p>
          <a:p>
            <a:endParaRPr lang="en-US" dirty="0">
              <a:solidFill>
                <a:schemeClr val="tx1"/>
              </a:solidFill>
            </a:endParaRPr>
          </a:p>
          <a:p>
            <a:r>
              <a:rPr lang="en-US" dirty="0" smtClean="0">
                <a:solidFill>
                  <a:schemeClr val="tx1"/>
                </a:solidFill>
              </a:rPr>
              <a:t>Each module in this phase is reviewed  and unit tested to determine correct working (White Box testing) </a:t>
            </a:r>
          </a:p>
          <a:p>
            <a:endParaRPr lang="en-US" dirty="0">
              <a:solidFill>
                <a:schemeClr val="tx1"/>
              </a:solidFill>
            </a:endParaRPr>
          </a:p>
          <a:p>
            <a:r>
              <a:rPr lang="en-US" dirty="0" smtClean="0">
                <a:solidFill>
                  <a:schemeClr val="tx1"/>
                </a:solidFill>
              </a:rPr>
              <a:t>Unit tested code are then integrated  in a planned and a phased manner .</a:t>
            </a:r>
          </a:p>
          <a:p>
            <a:endParaRPr lang="en-US" dirty="0" smtClean="0">
              <a:solidFill>
                <a:schemeClr val="tx1"/>
              </a:solidFill>
            </a:endParaRPr>
          </a:p>
          <a:p>
            <a:r>
              <a:rPr lang="en-US" dirty="0" smtClean="0">
                <a:solidFill>
                  <a:schemeClr val="tx1"/>
                </a:solidFill>
              </a:rPr>
              <a:t>In each integration step the partially integrated system is tested </a:t>
            </a:r>
          </a:p>
          <a:p>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4737415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1200" dirty="0" smtClean="0"/>
              <a:t>6.1.3 </a:t>
            </a:r>
            <a:r>
              <a:rPr lang="en-GB" sz="1200" dirty="0"/>
              <a:t>Construction Phase</a:t>
            </a:r>
            <a:r>
              <a:rPr lang="en-US" sz="1200" dirty="0"/>
              <a:t/>
            </a:r>
            <a:br>
              <a:rPr lang="en-US" sz="1200" dirty="0"/>
            </a:br>
            <a:r>
              <a:rPr lang="en-US" dirty="0" smtClean="0"/>
              <a:t>Construction </a:t>
            </a:r>
            <a:r>
              <a:rPr lang="en-US" dirty="0"/>
              <a:t>phase </a:t>
            </a:r>
          </a:p>
        </p:txBody>
      </p:sp>
      <p:sp>
        <p:nvSpPr>
          <p:cNvPr id="3" name="Content Placeholder 2"/>
          <p:cNvSpPr>
            <a:spLocks noGrp="1"/>
          </p:cNvSpPr>
          <p:nvPr>
            <p:ph idx="1"/>
          </p:nvPr>
        </p:nvSpPr>
        <p:spPr/>
        <p:txBody>
          <a:bodyPr/>
          <a:lstStyle/>
          <a:p>
            <a:r>
              <a:rPr lang="en-US" dirty="0" smtClean="0">
                <a:solidFill>
                  <a:schemeClr val="tx1"/>
                </a:solidFill>
              </a:rPr>
              <a:t>In addition to the major activities the following activities are also carried out as well </a:t>
            </a:r>
          </a:p>
          <a:p>
            <a:pPr lvl="1"/>
            <a:r>
              <a:rPr lang="en-US" dirty="0" smtClean="0">
                <a:solidFill>
                  <a:schemeClr val="tx1"/>
                </a:solidFill>
              </a:rPr>
              <a:t>Prepare unit test plan and test case</a:t>
            </a:r>
          </a:p>
          <a:p>
            <a:pPr lvl="1"/>
            <a:r>
              <a:rPr lang="en-US" dirty="0" smtClean="0">
                <a:solidFill>
                  <a:schemeClr val="tx1"/>
                </a:solidFill>
              </a:rPr>
              <a:t>Prepare unit test data </a:t>
            </a:r>
          </a:p>
          <a:p>
            <a:pPr lvl="1"/>
            <a:r>
              <a:rPr lang="en-US" dirty="0" smtClean="0">
                <a:solidFill>
                  <a:schemeClr val="tx1"/>
                </a:solidFill>
              </a:rPr>
              <a:t>Setup coding guidelines </a:t>
            </a:r>
          </a:p>
          <a:p>
            <a:pPr lvl="1"/>
            <a:r>
              <a:rPr lang="en-US" dirty="0" smtClean="0">
                <a:solidFill>
                  <a:schemeClr val="tx1"/>
                </a:solidFill>
              </a:rPr>
              <a:t>Setup the environment for Configuration Management as per CM guidelines </a:t>
            </a:r>
          </a:p>
          <a:p>
            <a:pPr lvl="1"/>
            <a:r>
              <a:rPr lang="en-US" dirty="0" smtClean="0">
                <a:solidFill>
                  <a:schemeClr val="tx1"/>
                </a:solidFill>
              </a:rPr>
              <a:t>Provide suitable environment for base lining code and  continuous integration </a:t>
            </a:r>
          </a:p>
          <a:p>
            <a:pPr lvl="1"/>
            <a:r>
              <a:rPr lang="en-US" dirty="0" smtClean="0">
                <a:solidFill>
                  <a:schemeClr val="tx1"/>
                </a:solidFill>
              </a:rPr>
              <a:t>Defect reporting and fixing </a:t>
            </a:r>
          </a:p>
          <a:p>
            <a:endParaRPr lang="en-US" dirty="0">
              <a:solidFill>
                <a:schemeClr val="tx1"/>
              </a:solidFill>
            </a:endParaRPr>
          </a:p>
          <a:p>
            <a:r>
              <a:rPr lang="en-US" dirty="0" smtClean="0">
                <a:solidFill>
                  <a:schemeClr val="tx1"/>
                </a:solidFill>
              </a:rPr>
              <a:t>The main role players in this phase are </a:t>
            </a:r>
          </a:p>
          <a:p>
            <a:pPr lvl="1"/>
            <a:r>
              <a:rPr lang="en-US" dirty="0" smtClean="0">
                <a:solidFill>
                  <a:schemeClr val="tx1"/>
                </a:solidFill>
              </a:rPr>
              <a:t>Developers</a:t>
            </a:r>
          </a:p>
          <a:p>
            <a:pPr lvl="1"/>
            <a:r>
              <a:rPr lang="en-US" dirty="0" smtClean="0">
                <a:solidFill>
                  <a:schemeClr val="tx1"/>
                </a:solidFill>
              </a:rPr>
              <a:t>Team Leads </a:t>
            </a:r>
          </a:p>
          <a:p>
            <a:endParaRPr lang="en-US" dirty="0">
              <a:solidFill>
                <a:schemeClr val="tx1"/>
              </a:solidFill>
            </a:endParaRPr>
          </a:p>
        </p:txBody>
      </p:sp>
    </p:spTree>
    <p:extLst>
      <p:ext uri="{BB962C8B-B14F-4D97-AF65-F5344CB8AC3E}">
        <p14:creationId xmlns:p14="http://schemas.microsoft.com/office/powerpoint/2010/main" val="9417981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r>
            <a:br>
              <a:rPr lang="en-GB" dirty="0" smtClean="0"/>
            </a:br>
            <a:r>
              <a:rPr lang="en-GB" sz="1200" dirty="0" smtClean="0"/>
              <a:t>6.1.3 </a:t>
            </a:r>
            <a:r>
              <a:rPr lang="en-GB" sz="1200" dirty="0"/>
              <a:t>Construction Phase</a:t>
            </a:r>
            <a:r>
              <a:rPr lang="en-US" sz="1200" dirty="0"/>
              <a:t/>
            </a:r>
            <a:br>
              <a:rPr lang="en-US" sz="1200" dirty="0"/>
            </a:br>
            <a:r>
              <a:rPr lang="en-US" dirty="0" smtClean="0"/>
              <a:t>Construction </a:t>
            </a:r>
            <a:r>
              <a:rPr lang="en-US" dirty="0"/>
              <a:t>phase – key activities </a:t>
            </a:r>
            <a:br>
              <a:rPr lang="en-US" dirty="0"/>
            </a:br>
            <a:endParaRPr lang="en-US" dirty="0"/>
          </a:p>
        </p:txBody>
      </p:sp>
      <p:grpSp>
        <p:nvGrpSpPr>
          <p:cNvPr id="15" name="Group 2"/>
          <p:cNvGrpSpPr>
            <a:grpSpLocks/>
          </p:cNvGrpSpPr>
          <p:nvPr/>
        </p:nvGrpSpPr>
        <p:grpSpPr bwMode="auto">
          <a:xfrm>
            <a:off x="214659" y="1695450"/>
            <a:ext cx="8839200" cy="4724400"/>
            <a:chOff x="720" y="624"/>
            <a:chExt cx="4992" cy="2769"/>
          </a:xfrm>
        </p:grpSpPr>
        <p:sp>
          <p:nvSpPr>
            <p:cNvPr id="16" name="Text Box 3"/>
            <p:cNvSpPr txBox="1">
              <a:spLocks noChangeArrowheads="1"/>
            </p:cNvSpPr>
            <p:nvPr/>
          </p:nvSpPr>
          <p:spPr bwMode="auto">
            <a:xfrm>
              <a:off x="2060" y="724"/>
              <a:ext cx="2068" cy="2281"/>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400" b="0" dirty="0">
                <a:latin typeface="+mj-lt"/>
                <a:cs typeface="Times New Roman" pitchFamily="18" charset="0"/>
              </a:endParaRP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Development environment </a:t>
              </a:r>
              <a:r>
                <a:rPr lang="en-US" sz="1400" b="0" dirty="0" smtClean="0">
                  <a:latin typeface="+mj-lt"/>
                  <a:cs typeface="Times New Roman" pitchFamily="18" charset="0"/>
                </a:rPr>
                <a:t>setup</a:t>
              </a:r>
            </a:p>
            <a:p>
              <a:pPr marL="0" indent="0" eaLnBrk="1" hangingPunct="1"/>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Prepare Unit Test </a:t>
              </a:r>
              <a:r>
                <a:rPr lang="en-US" sz="1400" b="0" dirty="0" smtClean="0">
                  <a:latin typeface="+mj-lt"/>
                  <a:cs typeface="Times New Roman" pitchFamily="18" charset="0"/>
                </a:rPr>
                <a:t> plan and data</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smtClean="0">
                  <a:latin typeface="+mj-lt"/>
                  <a:cs typeface="Times New Roman" pitchFamily="18" charset="0"/>
                </a:rPr>
                <a:t>Build  Code </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Code </a:t>
              </a:r>
              <a:r>
                <a:rPr lang="en-US" sz="1400" b="0" dirty="0" smtClean="0">
                  <a:latin typeface="+mj-lt"/>
                  <a:cs typeface="Times New Roman" pitchFamily="18" charset="0"/>
                </a:rPr>
                <a:t>review</a:t>
              </a:r>
            </a:p>
            <a:p>
              <a:pPr eaLnBrk="1" hangingPunct="1">
                <a:buFontTx/>
                <a:buChar char="•"/>
              </a:pPr>
              <a:r>
                <a:rPr lang="en-US" sz="1400" b="0" dirty="0" smtClean="0">
                  <a:latin typeface="+mj-lt"/>
                  <a:cs typeface="Times New Roman" pitchFamily="18" charset="0"/>
                </a:rPr>
                <a:t> </a:t>
              </a: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Perform Unit </a:t>
              </a:r>
              <a:r>
                <a:rPr lang="en-US" sz="1400" b="0" dirty="0" smtClean="0">
                  <a:latin typeface="+mj-lt"/>
                  <a:cs typeface="Times New Roman" pitchFamily="18" charset="0"/>
                </a:rPr>
                <a:t>Test</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Rework and </a:t>
              </a:r>
              <a:r>
                <a:rPr lang="en-US" sz="1400" b="0" dirty="0" smtClean="0">
                  <a:latin typeface="+mj-lt"/>
                  <a:cs typeface="Times New Roman" pitchFamily="18" charset="0"/>
                </a:rPr>
                <a:t>re-test</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Baseline source </a:t>
              </a:r>
              <a:r>
                <a:rPr lang="en-US" sz="1400" b="0" dirty="0" smtClean="0">
                  <a:latin typeface="+mj-lt"/>
                  <a:cs typeface="Times New Roman" pitchFamily="18" charset="0"/>
                </a:rPr>
                <a:t>code</a:t>
              </a:r>
            </a:p>
            <a:p>
              <a:pPr eaLnBrk="1" hangingPunct="1">
                <a:buFontTx/>
                <a:buChar char="•"/>
              </a:pPr>
              <a:endParaRPr lang="en-US" sz="1400" b="0" dirty="0">
                <a:latin typeface="+mj-lt"/>
                <a:cs typeface="Times New Roman" pitchFamily="18" charset="0"/>
              </a:endParaRPr>
            </a:p>
            <a:p>
              <a:pPr eaLnBrk="1" hangingPunct="1">
                <a:buFontTx/>
                <a:buChar char="•"/>
              </a:pPr>
              <a:endParaRPr lang="en-US" sz="1400" b="0" dirty="0">
                <a:latin typeface="+mj-lt"/>
                <a:cs typeface="Times New Roman" pitchFamily="18" charset="0"/>
              </a:endParaRPr>
            </a:p>
          </p:txBody>
        </p:sp>
        <p:sp>
          <p:nvSpPr>
            <p:cNvPr id="17" name="Text Box 4"/>
            <p:cNvSpPr txBox="1">
              <a:spLocks noChangeArrowheads="1"/>
            </p:cNvSpPr>
            <p:nvPr/>
          </p:nvSpPr>
          <p:spPr bwMode="auto">
            <a:xfrm>
              <a:off x="2160" y="642"/>
              <a:ext cx="859" cy="180"/>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dirty="0">
                  <a:solidFill>
                    <a:schemeClr val="bg1"/>
                  </a:solidFill>
                  <a:latin typeface="+mj-lt"/>
                  <a:cs typeface="Times New Roman" pitchFamily="18" charset="0"/>
                </a:rPr>
                <a:t>Activities</a:t>
              </a:r>
            </a:p>
          </p:txBody>
        </p:sp>
        <p:sp>
          <p:nvSpPr>
            <p:cNvPr id="18" name="Text Box 5"/>
            <p:cNvSpPr txBox="1">
              <a:spLocks noChangeArrowheads="1"/>
            </p:cNvSpPr>
            <p:nvPr/>
          </p:nvSpPr>
          <p:spPr bwMode="auto">
            <a:xfrm>
              <a:off x="4224" y="735"/>
              <a:ext cx="1488" cy="1170"/>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Code ready for </a:t>
              </a:r>
              <a:r>
                <a:rPr lang="en-US" sz="1400" b="0" dirty="0" smtClean="0">
                  <a:latin typeface="+mj-lt"/>
                  <a:cs typeface="Times New Roman" pitchFamily="18" charset="0"/>
                </a:rPr>
                <a:t>System testing </a:t>
              </a:r>
              <a:endParaRPr lang="en-US" sz="1400" b="0" dirty="0">
                <a:latin typeface="+mj-lt"/>
                <a:cs typeface="Times New Roman" pitchFamily="18" charset="0"/>
              </a:endParaRPr>
            </a:p>
          </p:txBody>
        </p:sp>
        <p:sp>
          <p:nvSpPr>
            <p:cNvPr id="19" name="Text Box 6"/>
            <p:cNvSpPr txBox="1">
              <a:spLocks noChangeArrowheads="1"/>
            </p:cNvSpPr>
            <p:nvPr/>
          </p:nvSpPr>
          <p:spPr bwMode="auto">
            <a:xfrm>
              <a:off x="4272" y="624"/>
              <a:ext cx="1357" cy="180"/>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dirty="0">
                  <a:solidFill>
                    <a:schemeClr val="bg1"/>
                  </a:solidFill>
                  <a:latin typeface="+mj-lt"/>
                  <a:cs typeface="Times New Roman" pitchFamily="18" charset="0"/>
                </a:rPr>
                <a:t>Completion  Criteria</a:t>
              </a:r>
            </a:p>
          </p:txBody>
        </p:sp>
        <p:sp>
          <p:nvSpPr>
            <p:cNvPr id="20" name="Text Box 7"/>
            <p:cNvSpPr txBox="1">
              <a:spLocks noChangeArrowheads="1"/>
            </p:cNvSpPr>
            <p:nvPr/>
          </p:nvSpPr>
          <p:spPr bwMode="auto">
            <a:xfrm>
              <a:off x="4320" y="2330"/>
              <a:ext cx="1357" cy="1063"/>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400" b="0" dirty="0">
                <a:latin typeface="+mj-lt"/>
                <a:cs typeface="Times New Roman" pitchFamily="18" charset="0"/>
              </a:endParaRPr>
            </a:p>
            <a:p>
              <a:pPr eaLnBrk="1" hangingPunct="1">
                <a:buFontTx/>
                <a:buChar char="•"/>
              </a:pPr>
              <a:r>
                <a:rPr lang="en-US" sz="1400" b="0" dirty="0" smtClean="0">
                  <a:latin typeface="+mj-lt"/>
                  <a:cs typeface="Times New Roman" pitchFamily="18" charset="0"/>
                </a:rPr>
                <a:t> Test reports </a:t>
              </a: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Baseline source code</a:t>
              </a:r>
            </a:p>
            <a:p>
              <a:pPr eaLnBrk="1" hangingPunct="1">
                <a:buFontTx/>
                <a:buChar char="•"/>
              </a:pPr>
              <a:endParaRPr lang="en-US" sz="1400" b="0" dirty="0">
                <a:latin typeface="+mj-lt"/>
                <a:cs typeface="Times New Roman" pitchFamily="18" charset="0"/>
              </a:endParaRPr>
            </a:p>
          </p:txBody>
        </p:sp>
        <p:sp>
          <p:nvSpPr>
            <p:cNvPr id="21" name="Text Box 8"/>
            <p:cNvSpPr txBox="1">
              <a:spLocks noChangeArrowheads="1"/>
            </p:cNvSpPr>
            <p:nvPr/>
          </p:nvSpPr>
          <p:spPr bwMode="auto">
            <a:xfrm>
              <a:off x="4399" y="2229"/>
              <a:ext cx="1169" cy="180"/>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dirty="0">
                  <a:solidFill>
                    <a:schemeClr val="bg1"/>
                  </a:solidFill>
                  <a:latin typeface="+mj-lt"/>
                  <a:cs typeface="Times New Roman" pitchFamily="18" charset="0"/>
                </a:rPr>
                <a:t>Deliverables</a:t>
              </a:r>
            </a:p>
          </p:txBody>
        </p:sp>
        <p:sp>
          <p:nvSpPr>
            <p:cNvPr id="22" name="Text Box 9"/>
            <p:cNvSpPr txBox="1">
              <a:spLocks noChangeArrowheads="1"/>
            </p:cNvSpPr>
            <p:nvPr/>
          </p:nvSpPr>
          <p:spPr bwMode="auto">
            <a:xfrm>
              <a:off x="720" y="729"/>
              <a:ext cx="1213" cy="2276"/>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400" b="0" dirty="0">
                <a:latin typeface="+mj-lt"/>
                <a:cs typeface="Times New Roman" pitchFamily="18" charset="0"/>
              </a:endParaRP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Approved </a:t>
              </a:r>
              <a:r>
                <a:rPr lang="en-US" sz="1400" b="0" dirty="0" smtClean="0">
                  <a:latin typeface="+mj-lt"/>
                  <a:cs typeface="Times New Roman" pitchFamily="18" charset="0"/>
                </a:rPr>
                <a:t>design documents </a:t>
              </a:r>
            </a:p>
            <a:p>
              <a:pPr eaLnBrk="1" hangingPunct="1">
                <a:buFontTx/>
                <a:buChar char="•"/>
              </a:pPr>
              <a:endParaRPr lang="en-US" sz="1400" dirty="0">
                <a:latin typeface="+mj-lt"/>
                <a:cs typeface="Times New Roman" pitchFamily="18" charset="0"/>
              </a:endParaRPr>
            </a:p>
            <a:p>
              <a:pPr eaLnBrk="1" hangingPunct="1">
                <a:buFontTx/>
                <a:buChar char="•"/>
              </a:pPr>
              <a:endParaRPr lang="en-US" sz="1400" b="0" dirty="0">
                <a:latin typeface="+mj-lt"/>
                <a:cs typeface="Times New Roman" pitchFamily="18" charset="0"/>
              </a:endParaRPr>
            </a:p>
            <a:p>
              <a:pPr eaLnBrk="1" hangingPunct="1">
                <a:buFontTx/>
                <a:buChar char="•"/>
              </a:pPr>
              <a:r>
                <a:rPr lang="en-US" sz="1400" b="0" dirty="0">
                  <a:latin typeface="+mj-lt"/>
                  <a:cs typeface="Times New Roman" pitchFamily="18" charset="0"/>
                </a:rPr>
                <a:t>Approved QA </a:t>
              </a:r>
              <a:r>
                <a:rPr lang="en-US" sz="1400" b="0" dirty="0" smtClean="0">
                  <a:latin typeface="+mj-lt"/>
                  <a:cs typeface="Times New Roman" pitchFamily="18" charset="0"/>
                </a:rPr>
                <a:t>plan</a:t>
              </a:r>
            </a:p>
            <a:p>
              <a:pPr eaLnBrk="1" hangingPunct="1">
                <a:buFontTx/>
                <a:buChar char="•"/>
              </a:pPr>
              <a:endParaRPr lang="en-US" sz="1400" dirty="0">
                <a:latin typeface="+mj-lt"/>
                <a:cs typeface="Times New Roman" pitchFamily="18" charset="0"/>
              </a:endParaRPr>
            </a:p>
            <a:p>
              <a:pPr eaLnBrk="1" hangingPunct="1">
                <a:buFontTx/>
                <a:buChar char="•"/>
              </a:pPr>
              <a:r>
                <a:rPr lang="en-US" sz="1400" b="0" dirty="0" smtClean="0">
                  <a:latin typeface="+mj-lt"/>
                  <a:cs typeface="Times New Roman" pitchFamily="18" charset="0"/>
                </a:rPr>
                <a:t>Standard Coding guidelines </a:t>
              </a:r>
            </a:p>
            <a:p>
              <a:pPr eaLnBrk="1" hangingPunct="1">
                <a:buFontTx/>
                <a:buChar char="•"/>
              </a:pPr>
              <a:endParaRPr lang="en-US" sz="1400" dirty="0">
                <a:latin typeface="+mj-lt"/>
                <a:cs typeface="Times New Roman" pitchFamily="18" charset="0"/>
              </a:endParaRPr>
            </a:p>
            <a:p>
              <a:pPr eaLnBrk="1" hangingPunct="1">
                <a:buFontTx/>
                <a:buChar char="•"/>
              </a:pPr>
              <a:r>
                <a:rPr lang="en-US" sz="1400" b="0" dirty="0" smtClean="0">
                  <a:latin typeface="+mj-lt"/>
                  <a:cs typeface="Times New Roman" pitchFamily="18" charset="0"/>
                </a:rPr>
                <a:t>Review checklists </a:t>
              </a:r>
              <a:endParaRPr lang="en-US" sz="1400" b="0" dirty="0">
                <a:latin typeface="+mj-lt"/>
                <a:cs typeface="Times New Roman" pitchFamily="18" charset="0"/>
              </a:endParaRPr>
            </a:p>
          </p:txBody>
        </p:sp>
        <p:sp>
          <p:nvSpPr>
            <p:cNvPr id="23" name="Text Box 10"/>
            <p:cNvSpPr txBox="1">
              <a:spLocks noChangeArrowheads="1"/>
            </p:cNvSpPr>
            <p:nvPr/>
          </p:nvSpPr>
          <p:spPr bwMode="auto">
            <a:xfrm>
              <a:off x="816" y="628"/>
              <a:ext cx="906" cy="180"/>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b="1" dirty="0">
                  <a:solidFill>
                    <a:schemeClr val="bg1"/>
                  </a:solidFill>
                  <a:latin typeface="+mj-lt"/>
                  <a:cs typeface="Times New Roman" pitchFamily="18" charset="0"/>
                </a:rPr>
                <a:t>Pre-requisites</a:t>
              </a:r>
            </a:p>
          </p:txBody>
        </p:sp>
      </p:grpSp>
    </p:spTree>
    <p:extLst>
      <p:ext uri="{BB962C8B-B14F-4D97-AF65-F5344CB8AC3E}">
        <p14:creationId xmlns:p14="http://schemas.microsoft.com/office/powerpoint/2010/main" val="224417774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6.1.4 Testing Phase</a:t>
            </a:r>
            <a:r>
              <a:rPr lang="en-US" dirty="0" smtClean="0"/>
              <a:t/>
            </a:r>
            <a:br>
              <a:rPr lang="en-US" dirty="0" smtClean="0"/>
            </a:br>
            <a:r>
              <a:rPr lang="en-US" dirty="0" smtClean="0"/>
              <a:t>System  Testing </a:t>
            </a:r>
            <a:endParaRPr lang="en-US" dirty="0"/>
          </a:p>
        </p:txBody>
      </p:sp>
      <p:sp>
        <p:nvSpPr>
          <p:cNvPr id="3" name="Content Placeholder 2"/>
          <p:cNvSpPr>
            <a:spLocks noGrp="1"/>
          </p:cNvSpPr>
          <p:nvPr>
            <p:ph idx="1"/>
          </p:nvPr>
        </p:nvSpPr>
        <p:spPr/>
        <p:txBody>
          <a:bodyPr/>
          <a:lstStyle/>
          <a:p>
            <a:r>
              <a:rPr lang="en-US" dirty="0" smtClean="0">
                <a:solidFill>
                  <a:schemeClr val="tx1"/>
                </a:solidFill>
              </a:rPr>
              <a:t>System testing involves testing of all subsystems together </a:t>
            </a:r>
          </a:p>
          <a:p>
            <a:endParaRPr lang="en-US" dirty="0">
              <a:solidFill>
                <a:schemeClr val="tx1"/>
              </a:solidFill>
            </a:endParaRPr>
          </a:p>
          <a:p>
            <a:r>
              <a:rPr lang="en-US" dirty="0" smtClean="0">
                <a:solidFill>
                  <a:schemeClr val="tx1"/>
                </a:solidFill>
              </a:rPr>
              <a:t>Also known as Black Box testing It is ideally done by the QA team </a:t>
            </a:r>
          </a:p>
          <a:p>
            <a:endParaRPr lang="en-US" dirty="0">
              <a:solidFill>
                <a:schemeClr val="tx1"/>
              </a:solidFill>
            </a:endParaRPr>
          </a:p>
          <a:p>
            <a:r>
              <a:rPr lang="en-US" dirty="0" smtClean="0">
                <a:solidFill>
                  <a:schemeClr val="tx1"/>
                </a:solidFill>
              </a:rPr>
              <a:t>The following types of testing are done as part of system testing </a:t>
            </a:r>
          </a:p>
          <a:p>
            <a:pPr lvl="1"/>
            <a:r>
              <a:rPr lang="en-US" dirty="0" smtClean="0">
                <a:solidFill>
                  <a:schemeClr val="tx1"/>
                </a:solidFill>
              </a:rPr>
              <a:t>Functional testing to validate functional requirements </a:t>
            </a:r>
          </a:p>
          <a:p>
            <a:pPr lvl="1"/>
            <a:r>
              <a:rPr lang="en-US" dirty="0" smtClean="0">
                <a:solidFill>
                  <a:schemeClr val="tx1"/>
                </a:solidFill>
              </a:rPr>
              <a:t>Performance testing  to validate non functional requirements </a:t>
            </a:r>
          </a:p>
          <a:p>
            <a:pPr marL="447675" lvl="1" indent="0">
              <a:buNone/>
            </a:pPr>
            <a:endParaRPr lang="en-US" dirty="0">
              <a:solidFill>
                <a:schemeClr val="tx1"/>
              </a:solidFill>
            </a:endParaRPr>
          </a:p>
        </p:txBody>
      </p:sp>
    </p:spTree>
    <p:extLst>
      <p:ext uri="{BB962C8B-B14F-4D97-AF65-F5344CB8AC3E}">
        <p14:creationId xmlns:p14="http://schemas.microsoft.com/office/powerpoint/2010/main" val="18403594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6162" name="Group 2"/>
          <p:cNvGrpSpPr>
            <a:grpSpLocks/>
          </p:cNvGrpSpPr>
          <p:nvPr/>
        </p:nvGrpSpPr>
        <p:grpSpPr bwMode="auto">
          <a:xfrm>
            <a:off x="381000" y="1925782"/>
            <a:ext cx="8686800" cy="4246418"/>
            <a:chOff x="720" y="768"/>
            <a:chExt cx="4992" cy="2769"/>
          </a:xfrm>
        </p:grpSpPr>
        <p:sp>
          <p:nvSpPr>
            <p:cNvPr id="1116163" name="Text Box 3"/>
            <p:cNvSpPr txBox="1">
              <a:spLocks noChangeArrowheads="1"/>
            </p:cNvSpPr>
            <p:nvPr/>
          </p:nvSpPr>
          <p:spPr bwMode="auto">
            <a:xfrm>
              <a:off x="2060" y="868"/>
              <a:ext cx="2068" cy="2281"/>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Test environment </a:t>
              </a:r>
              <a:r>
                <a:rPr lang="en-US" sz="1400" b="1" dirty="0" smtClean="0">
                  <a:latin typeface="+mj-lt"/>
                  <a:cs typeface="Times New Roman" pitchFamily="18" charset="0"/>
                </a:rPr>
                <a:t>setup</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smtClean="0">
                  <a:latin typeface="+mj-lt"/>
                  <a:cs typeface="Times New Roman" pitchFamily="18" charset="0"/>
                </a:rPr>
                <a:t>Validate </a:t>
              </a:r>
              <a:r>
                <a:rPr lang="en-US" sz="1400" b="1" dirty="0">
                  <a:latin typeface="+mj-lt"/>
                  <a:cs typeface="Times New Roman" pitchFamily="18" charset="0"/>
                </a:rPr>
                <a:t>test plan with </a:t>
              </a:r>
              <a:r>
                <a:rPr lang="en-US" sz="1400" b="1" dirty="0" smtClean="0">
                  <a:latin typeface="+mj-lt"/>
                  <a:cs typeface="Times New Roman" pitchFamily="18" charset="0"/>
                </a:rPr>
                <a:t>Requirements</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smtClean="0">
                  <a:latin typeface="+mj-lt"/>
                  <a:cs typeface="Times New Roman" pitchFamily="18" charset="0"/>
                </a:rPr>
                <a:t>Perform  system testing</a:t>
              </a:r>
            </a:p>
            <a:p>
              <a:pPr eaLnBrk="1" hangingPunct="1">
                <a:buFontTx/>
                <a:buChar char="•"/>
              </a:pPr>
              <a:r>
                <a:rPr lang="en-US" sz="1400" b="1" dirty="0" smtClean="0">
                  <a:latin typeface="+mj-lt"/>
                  <a:cs typeface="Times New Roman" pitchFamily="18" charset="0"/>
                </a:rPr>
                <a:t> </a:t>
              </a:r>
            </a:p>
            <a:p>
              <a:pPr eaLnBrk="1" hangingPunct="1">
                <a:buFontTx/>
                <a:buChar char="•"/>
              </a:pPr>
              <a:r>
                <a:rPr lang="en-US" sz="1400" b="1" dirty="0" smtClean="0">
                  <a:latin typeface="+mj-lt"/>
                  <a:cs typeface="Times New Roman" pitchFamily="18" charset="0"/>
                </a:rPr>
                <a:t>Write additional  test cases if needed</a:t>
              </a:r>
            </a:p>
            <a:p>
              <a:pPr eaLnBrk="1" hangingPunct="1">
                <a:buFontTx/>
                <a:buChar char="•"/>
              </a:pPr>
              <a:endParaRPr lang="en-US" sz="1400" b="1" dirty="0" smtClean="0">
                <a:latin typeface="+mj-lt"/>
                <a:cs typeface="Times New Roman" pitchFamily="18" charset="0"/>
              </a:endParaRPr>
            </a:p>
            <a:p>
              <a:pPr eaLnBrk="1" hangingPunct="1">
                <a:buFontTx/>
                <a:buChar char="•"/>
              </a:pPr>
              <a:r>
                <a:rPr lang="en-US" sz="1400" b="1" dirty="0" smtClean="0">
                  <a:latin typeface="+mj-lt"/>
                  <a:cs typeface="Times New Roman" pitchFamily="18" charset="0"/>
                </a:rPr>
                <a:t>Log defects</a:t>
              </a:r>
            </a:p>
            <a:p>
              <a:pPr eaLnBrk="1" hangingPunct="1">
                <a:buFontTx/>
                <a:buChar char="•"/>
              </a:pPr>
              <a:r>
                <a:rPr lang="en-US" sz="1400" b="1" dirty="0" smtClean="0">
                  <a:latin typeface="+mj-lt"/>
                  <a:cs typeface="Times New Roman" pitchFamily="18" charset="0"/>
                </a:rPr>
                <a:t>  </a:t>
              </a:r>
            </a:p>
            <a:p>
              <a:pPr eaLnBrk="1" hangingPunct="1">
                <a:buFontTx/>
                <a:buChar char="•"/>
              </a:pPr>
              <a:r>
                <a:rPr lang="en-US" sz="1400" b="1" dirty="0" smtClean="0">
                  <a:latin typeface="+mj-lt"/>
                  <a:cs typeface="Times New Roman" pitchFamily="18" charset="0"/>
                </a:rPr>
                <a:t>Rework </a:t>
              </a:r>
              <a:r>
                <a:rPr lang="en-US" sz="1400" b="1" dirty="0">
                  <a:latin typeface="+mj-lt"/>
                  <a:cs typeface="Times New Roman" pitchFamily="18" charset="0"/>
                </a:rPr>
                <a:t>based on test results</a:t>
              </a:r>
            </a:p>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p:txBody>
        </p:sp>
        <p:sp>
          <p:nvSpPr>
            <p:cNvPr id="1116164" name="Text Box 4"/>
            <p:cNvSpPr txBox="1">
              <a:spLocks noChangeArrowheads="1"/>
            </p:cNvSpPr>
            <p:nvPr/>
          </p:nvSpPr>
          <p:spPr bwMode="auto">
            <a:xfrm>
              <a:off x="2160" y="786"/>
              <a:ext cx="859" cy="201"/>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Activities</a:t>
              </a:r>
            </a:p>
          </p:txBody>
        </p:sp>
        <p:sp>
          <p:nvSpPr>
            <p:cNvPr id="1116165" name="Text Box 5"/>
            <p:cNvSpPr txBox="1">
              <a:spLocks noChangeArrowheads="1"/>
            </p:cNvSpPr>
            <p:nvPr/>
          </p:nvSpPr>
          <p:spPr bwMode="auto">
            <a:xfrm>
              <a:off x="4224" y="879"/>
              <a:ext cx="1488" cy="1170"/>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Satisfactory completion of </a:t>
              </a:r>
              <a:r>
                <a:rPr lang="en-US" sz="1400" b="1" dirty="0" smtClean="0">
                  <a:latin typeface="+mj-lt"/>
                  <a:cs typeface="Times New Roman" pitchFamily="18" charset="0"/>
                </a:rPr>
                <a:t> System   tests</a:t>
              </a:r>
              <a:endParaRPr lang="en-US" sz="1400" b="1" dirty="0">
                <a:latin typeface="+mj-lt"/>
                <a:cs typeface="Times New Roman" pitchFamily="18" charset="0"/>
              </a:endParaRPr>
            </a:p>
            <a:p>
              <a:pPr eaLnBrk="1" hangingPunct="1">
                <a:buFontTx/>
                <a:buChar char="•"/>
              </a:pPr>
              <a:endParaRPr lang="en-US" sz="1200" b="0" dirty="0">
                <a:latin typeface="+mj-lt"/>
                <a:cs typeface="Times New Roman" pitchFamily="18" charset="0"/>
              </a:endParaRPr>
            </a:p>
          </p:txBody>
        </p:sp>
        <p:sp>
          <p:nvSpPr>
            <p:cNvPr id="1116166" name="Text Box 6"/>
            <p:cNvSpPr txBox="1">
              <a:spLocks noChangeArrowheads="1"/>
            </p:cNvSpPr>
            <p:nvPr/>
          </p:nvSpPr>
          <p:spPr bwMode="auto">
            <a:xfrm>
              <a:off x="4272" y="768"/>
              <a:ext cx="1357" cy="20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Completion  Criteria</a:t>
              </a:r>
            </a:p>
          </p:txBody>
        </p:sp>
        <p:sp>
          <p:nvSpPr>
            <p:cNvPr id="1116167" name="Text Box 7"/>
            <p:cNvSpPr txBox="1">
              <a:spLocks noChangeArrowheads="1"/>
            </p:cNvSpPr>
            <p:nvPr/>
          </p:nvSpPr>
          <p:spPr bwMode="auto">
            <a:xfrm>
              <a:off x="4320" y="2474"/>
              <a:ext cx="1357" cy="1063"/>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System tested code ready for UAT</a:t>
              </a:r>
            </a:p>
            <a:p>
              <a:pPr eaLnBrk="1" hangingPunct="1">
                <a:buFontTx/>
                <a:buChar char="•"/>
              </a:pPr>
              <a:endParaRPr lang="en-US" sz="1200" b="0" dirty="0">
                <a:latin typeface="+mj-lt"/>
                <a:cs typeface="Times New Roman" pitchFamily="18" charset="0"/>
              </a:endParaRPr>
            </a:p>
          </p:txBody>
        </p:sp>
        <p:sp>
          <p:nvSpPr>
            <p:cNvPr id="1116168" name="Text Box 8"/>
            <p:cNvSpPr txBox="1">
              <a:spLocks noChangeArrowheads="1"/>
            </p:cNvSpPr>
            <p:nvPr/>
          </p:nvSpPr>
          <p:spPr bwMode="auto">
            <a:xfrm>
              <a:off x="4399" y="2374"/>
              <a:ext cx="1169" cy="20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Deliverables</a:t>
              </a:r>
            </a:p>
          </p:txBody>
        </p:sp>
        <p:sp>
          <p:nvSpPr>
            <p:cNvPr id="1116169" name="Text Box 9"/>
            <p:cNvSpPr txBox="1">
              <a:spLocks noChangeArrowheads="1"/>
            </p:cNvSpPr>
            <p:nvPr/>
          </p:nvSpPr>
          <p:spPr bwMode="auto">
            <a:xfrm>
              <a:off x="720" y="873"/>
              <a:ext cx="1213" cy="2276"/>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1" dirty="0" smtClean="0">
                  <a:latin typeface="+mj-lt"/>
                  <a:cs typeface="Times New Roman" pitchFamily="18" charset="0"/>
                </a:rPr>
                <a:t>System Test plans </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smtClean="0">
                  <a:latin typeface="+mj-lt"/>
                  <a:cs typeface="Times New Roman" pitchFamily="18" charset="0"/>
                </a:rPr>
                <a:t> Integrated Application  </a:t>
              </a:r>
              <a:endParaRPr lang="en-US" sz="1400" b="1" dirty="0">
                <a:latin typeface="+mj-lt"/>
                <a:cs typeface="Times New Roman" pitchFamily="18" charset="0"/>
              </a:endParaRPr>
            </a:p>
          </p:txBody>
        </p:sp>
        <p:sp>
          <p:nvSpPr>
            <p:cNvPr id="1116170" name="Text Box 10"/>
            <p:cNvSpPr txBox="1">
              <a:spLocks noChangeArrowheads="1"/>
            </p:cNvSpPr>
            <p:nvPr/>
          </p:nvSpPr>
          <p:spPr bwMode="auto">
            <a:xfrm>
              <a:off x="816" y="771"/>
              <a:ext cx="906" cy="20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Pre-requisites</a:t>
              </a:r>
            </a:p>
          </p:txBody>
        </p:sp>
      </p:grpSp>
      <p:sp>
        <p:nvSpPr>
          <p:cNvPr id="3" name="Title 2"/>
          <p:cNvSpPr>
            <a:spLocks noGrp="1"/>
          </p:cNvSpPr>
          <p:nvPr>
            <p:ph type="title"/>
          </p:nvPr>
        </p:nvSpPr>
        <p:spPr/>
        <p:txBody>
          <a:bodyPr/>
          <a:lstStyle/>
          <a:p>
            <a:r>
              <a:rPr lang="en-US" sz="1200" dirty="0"/>
              <a:t>6.1.4 Testing Phase</a:t>
            </a:r>
            <a:r>
              <a:rPr lang="en-US" dirty="0"/>
              <a:t/>
            </a:r>
            <a:br>
              <a:rPr lang="en-US" dirty="0"/>
            </a:br>
            <a:r>
              <a:rPr lang="en-US" dirty="0"/>
              <a:t>System Testing Key Activities </a:t>
            </a:r>
          </a:p>
        </p:txBody>
      </p:sp>
    </p:spTree>
    <p:extLst>
      <p:ext uri="{BB962C8B-B14F-4D97-AF65-F5344CB8AC3E}">
        <p14:creationId xmlns:p14="http://schemas.microsoft.com/office/powerpoint/2010/main" val="391651173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6.1.5 </a:t>
            </a:r>
            <a:r>
              <a:rPr lang="en-US" sz="1200" dirty="0"/>
              <a:t>Testing Phase</a:t>
            </a:r>
            <a:r>
              <a:rPr lang="en-US" dirty="0"/>
              <a:t/>
            </a:r>
            <a:br>
              <a:rPr lang="en-US" dirty="0"/>
            </a:br>
            <a:r>
              <a:rPr lang="en-US" dirty="0"/>
              <a:t>Acceptance </a:t>
            </a:r>
            <a:r>
              <a:rPr lang="en-US" dirty="0" smtClean="0"/>
              <a:t>Testing </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Usually done at the client location by the client , after the findings of System testing is fixed </a:t>
            </a:r>
          </a:p>
          <a:p>
            <a:r>
              <a:rPr lang="en-US" dirty="0">
                <a:solidFill>
                  <a:schemeClr val="tx1"/>
                </a:solidFill>
              </a:rPr>
              <a:t>Focus of Acceptance test is  </a:t>
            </a:r>
            <a:r>
              <a:rPr lang="en-US" dirty="0" smtClean="0">
                <a:solidFill>
                  <a:schemeClr val="tx1"/>
                </a:solidFill>
              </a:rPr>
              <a:t>to evaluate </a:t>
            </a:r>
            <a:r>
              <a:rPr lang="en-US" dirty="0">
                <a:solidFill>
                  <a:schemeClr val="tx1"/>
                </a:solidFill>
              </a:rPr>
              <a:t>the system’s compliance with the business requirements and assess </a:t>
            </a:r>
            <a:r>
              <a:rPr lang="en-US" dirty="0" smtClean="0">
                <a:solidFill>
                  <a:schemeClr val="tx1"/>
                </a:solidFill>
              </a:rPr>
              <a:t>readiness for </a:t>
            </a:r>
            <a:r>
              <a:rPr lang="en-US" dirty="0">
                <a:solidFill>
                  <a:schemeClr val="tx1"/>
                </a:solidFill>
              </a:rPr>
              <a:t>delivery.</a:t>
            </a:r>
            <a:r>
              <a:rPr lang="en-US" dirty="0" smtClean="0">
                <a:solidFill>
                  <a:schemeClr val="tx1"/>
                </a:solidFill>
              </a:rPr>
              <a:t> </a:t>
            </a:r>
          </a:p>
          <a:p>
            <a:r>
              <a:rPr lang="en-US" dirty="0" smtClean="0">
                <a:solidFill>
                  <a:schemeClr val="tx1"/>
                </a:solidFill>
              </a:rPr>
              <a:t>Acceptance Testing is done in two ways </a:t>
            </a:r>
          </a:p>
          <a:p>
            <a:pPr lvl="1"/>
            <a:r>
              <a:rPr lang="en-US" dirty="0">
                <a:solidFill>
                  <a:schemeClr val="tx1"/>
                </a:solidFill>
              </a:rPr>
              <a:t>Alpha </a:t>
            </a:r>
            <a:r>
              <a:rPr lang="en-US" dirty="0" smtClean="0">
                <a:solidFill>
                  <a:schemeClr val="tx1"/>
                </a:solidFill>
              </a:rPr>
              <a:t>Testing or Internal Acceptance Testing </a:t>
            </a:r>
          </a:p>
          <a:p>
            <a:pPr lvl="2"/>
            <a:r>
              <a:rPr lang="en-US" b="1" dirty="0" smtClean="0">
                <a:solidFill>
                  <a:schemeClr val="tx1"/>
                </a:solidFill>
              </a:rPr>
              <a:t>done by s/w vendors </a:t>
            </a:r>
          </a:p>
          <a:p>
            <a:pPr lvl="1"/>
            <a:r>
              <a:rPr lang="en-US" dirty="0" smtClean="0">
                <a:solidFill>
                  <a:schemeClr val="tx1"/>
                </a:solidFill>
              </a:rPr>
              <a:t>Beta Testing  or User Acceptance testing </a:t>
            </a:r>
          </a:p>
          <a:p>
            <a:pPr lvl="2"/>
            <a:r>
              <a:rPr lang="en-US" b="1" dirty="0" smtClean="0">
                <a:solidFill>
                  <a:schemeClr val="tx1"/>
                </a:solidFill>
              </a:rPr>
              <a:t>Done by end users of customers or customer’s customer </a:t>
            </a:r>
          </a:p>
          <a:p>
            <a:r>
              <a:rPr lang="en-US" dirty="0" smtClean="0">
                <a:solidFill>
                  <a:schemeClr val="tx1"/>
                </a:solidFill>
              </a:rPr>
              <a:t> Outcome of the acceptance testing will enable </a:t>
            </a:r>
            <a:r>
              <a:rPr lang="en-US" dirty="0">
                <a:solidFill>
                  <a:schemeClr val="tx1"/>
                </a:solidFill>
              </a:rPr>
              <a:t>the user, customers or other authorized entity to determine whether or not to accept the system.</a:t>
            </a:r>
          </a:p>
        </p:txBody>
      </p:sp>
    </p:spTree>
    <p:extLst>
      <p:ext uri="{BB962C8B-B14F-4D97-AF65-F5344CB8AC3E}">
        <p14:creationId xmlns:p14="http://schemas.microsoft.com/office/powerpoint/2010/main" val="1250787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noAutofit/>
          </a:bodyPr>
          <a:lstStyle/>
          <a:p>
            <a:r>
              <a:rPr lang="en-US" dirty="0" smtClean="0"/>
              <a:t>Lesson Objectives</a:t>
            </a:r>
            <a:endParaRPr lang="en-US" dirty="0"/>
          </a:p>
        </p:txBody>
      </p:sp>
      <p:sp>
        <p:nvSpPr>
          <p:cNvPr id="204803" name="Rectangle 3"/>
          <p:cNvSpPr>
            <a:spLocks noGrp="1" noChangeArrowheads="1"/>
          </p:cNvSpPr>
          <p:nvPr>
            <p:ph idx="1"/>
          </p:nvPr>
        </p:nvSpPr>
        <p:spPr>
          <a:noFill/>
          <a:ln/>
        </p:spPr>
        <p:txBody>
          <a:bodyPr lIns="94788" tIns="46562" rIns="94788" bIns="46562"/>
          <a:lstStyle/>
          <a:p>
            <a:r>
              <a:rPr lang="en-US" dirty="0">
                <a:solidFill>
                  <a:schemeClr val="tx1"/>
                </a:solidFill>
              </a:rPr>
              <a:t>To Understand the following :</a:t>
            </a:r>
          </a:p>
          <a:p>
            <a:pPr lvl="1"/>
            <a:r>
              <a:rPr lang="en-US" altLang="en-US" dirty="0">
                <a:solidFill>
                  <a:srgbClr val="000000"/>
                </a:solidFill>
              </a:rPr>
              <a:t>Different </a:t>
            </a:r>
            <a:r>
              <a:rPr lang="en-US" dirty="0">
                <a:solidFill>
                  <a:schemeClr val="tx1"/>
                </a:solidFill>
              </a:rPr>
              <a:t>Phases in </a:t>
            </a:r>
            <a:r>
              <a:rPr lang="en-US" dirty="0">
                <a:solidFill>
                  <a:srgbClr val="000000"/>
                </a:solidFill>
              </a:rPr>
              <a:t>Software Development Life Cycle</a:t>
            </a:r>
          </a:p>
          <a:p>
            <a:pPr lvl="2"/>
            <a:r>
              <a:rPr lang="en-US" dirty="0">
                <a:solidFill>
                  <a:schemeClr val="tx1"/>
                </a:solidFill>
              </a:rPr>
              <a:t>Requirements </a:t>
            </a:r>
            <a:r>
              <a:rPr lang="en-US" dirty="0" smtClean="0">
                <a:solidFill>
                  <a:schemeClr val="tx1"/>
                </a:solidFill>
              </a:rPr>
              <a:t>Phase</a:t>
            </a:r>
          </a:p>
          <a:p>
            <a:pPr lvl="2"/>
            <a:r>
              <a:rPr lang="en-US" dirty="0" smtClean="0">
                <a:solidFill>
                  <a:schemeClr val="tx1"/>
                </a:solidFill>
              </a:rPr>
              <a:t>Design Phase</a:t>
            </a:r>
          </a:p>
          <a:p>
            <a:pPr lvl="2"/>
            <a:r>
              <a:rPr lang="en-US" dirty="0" smtClean="0">
                <a:solidFill>
                  <a:schemeClr val="tx1"/>
                </a:solidFill>
              </a:rPr>
              <a:t>Construction Phase</a:t>
            </a:r>
          </a:p>
          <a:p>
            <a:pPr lvl="2"/>
            <a:r>
              <a:rPr lang="en-US" dirty="0" smtClean="0">
                <a:solidFill>
                  <a:schemeClr val="tx1"/>
                </a:solidFill>
              </a:rPr>
              <a:t>Testing Phase</a:t>
            </a:r>
          </a:p>
          <a:p>
            <a:pPr lvl="2"/>
            <a:r>
              <a:rPr lang="en-US" dirty="0" smtClean="0">
                <a:solidFill>
                  <a:schemeClr val="tx1"/>
                </a:solidFill>
              </a:rPr>
              <a:t>Acceptance </a:t>
            </a:r>
            <a:r>
              <a:rPr lang="en-US" dirty="0">
                <a:solidFill>
                  <a:schemeClr val="tx1"/>
                </a:solidFill>
              </a:rPr>
              <a:t>Phase </a:t>
            </a:r>
          </a:p>
          <a:p>
            <a:pPr lvl="1"/>
            <a:r>
              <a:rPr lang="en-US" dirty="0">
                <a:solidFill>
                  <a:srgbClr val="000000"/>
                </a:solidFill>
              </a:rPr>
              <a:t>Review  Process</a:t>
            </a:r>
          </a:p>
          <a:p>
            <a:pPr lvl="1"/>
            <a:r>
              <a:rPr lang="en-US" dirty="0">
                <a:solidFill>
                  <a:srgbClr val="000000"/>
                </a:solidFill>
              </a:rPr>
              <a:t>Configuration Management Process </a:t>
            </a:r>
          </a:p>
        </p:txBody>
      </p:sp>
    </p:spTree>
    <p:extLst>
      <p:ext uri="{BB962C8B-B14F-4D97-AF65-F5344CB8AC3E}">
        <p14:creationId xmlns:p14="http://schemas.microsoft.com/office/powerpoint/2010/main" val="614874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6.1.5 </a:t>
            </a:r>
            <a:r>
              <a:rPr lang="en-US" sz="1200" dirty="0"/>
              <a:t>Testing Phase</a:t>
            </a:r>
            <a:r>
              <a:rPr lang="en-US" dirty="0"/>
              <a:t/>
            </a:r>
            <a:br>
              <a:rPr lang="en-US" dirty="0"/>
            </a:br>
            <a:r>
              <a:rPr lang="en-US" dirty="0" smtClean="0"/>
              <a:t>Acceptance </a:t>
            </a:r>
            <a:r>
              <a:rPr lang="en-US" dirty="0" smtClean="0"/>
              <a:t>Testing - </a:t>
            </a:r>
            <a:r>
              <a:rPr lang="en-US" dirty="0"/>
              <a:t>Key activities </a:t>
            </a:r>
          </a:p>
        </p:txBody>
      </p:sp>
      <p:sp>
        <p:nvSpPr>
          <p:cNvPr id="3" name="Content Placeholder 2"/>
          <p:cNvSpPr>
            <a:spLocks noGrp="1"/>
          </p:cNvSpPr>
          <p:nvPr>
            <p:ph idx="1"/>
          </p:nvPr>
        </p:nvSpPr>
        <p:spPr/>
        <p:txBody>
          <a:bodyPr/>
          <a:lstStyle/>
          <a:p>
            <a:endParaRPr lang="en-US"/>
          </a:p>
        </p:txBody>
      </p:sp>
      <p:grpSp>
        <p:nvGrpSpPr>
          <p:cNvPr id="1117186" name="Group 2"/>
          <p:cNvGrpSpPr>
            <a:grpSpLocks/>
          </p:cNvGrpSpPr>
          <p:nvPr/>
        </p:nvGrpSpPr>
        <p:grpSpPr bwMode="auto">
          <a:xfrm>
            <a:off x="304224" y="1821873"/>
            <a:ext cx="8534400" cy="3962400"/>
            <a:chOff x="720" y="768"/>
            <a:chExt cx="4992" cy="2381"/>
          </a:xfrm>
        </p:grpSpPr>
        <p:sp>
          <p:nvSpPr>
            <p:cNvPr id="1117187" name="Text Box 3"/>
            <p:cNvSpPr txBox="1">
              <a:spLocks noChangeArrowheads="1"/>
            </p:cNvSpPr>
            <p:nvPr/>
          </p:nvSpPr>
          <p:spPr bwMode="auto">
            <a:xfrm>
              <a:off x="2060" y="868"/>
              <a:ext cx="2068" cy="2281"/>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Assist client in setting up testing </a:t>
              </a:r>
              <a:r>
                <a:rPr lang="en-US" sz="1400" b="1" dirty="0" smtClean="0">
                  <a:latin typeface="+mj-lt"/>
                  <a:cs typeface="Times New Roman" pitchFamily="18" charset="0"/>
                </a:rPr>
                <a:t>environment</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smtClean="0">
                  <a:latin typeface="+mj-lt"/>
                  <a:cs typeface="Times New Roman" pitchFamily="18" charset="0"/>
                </a:rPr>
                <a:t>Support </a:t>
              </a:r>
              <a:r>
                <a:rPr lang="en-US" sz="1400" b="1" dirty="0">
                  <a:latin typeface="+mj-lt"/>
                  <a:cs typeface="Times New Roman" pitchFamily="18" charset="0"/>
                </a:rPr>
                <a:t>users / </a:t>
              </a:r>
              <a:r>
                <a:rPr lang="en-US" sz="1400" b="1">
                  <a:latin typeface="+mj-lt"/>
                  <a:cs typeface="Times New Roman" pitchFamily="18" charset="0"/>
                </a:rPr>
                <a:t>client </a:t>
              </a:r>
              <a:r>
                <a:rPr lang="en-US" sz="1400" b="1" smtClean="0">
                  <a:latin typeface="+mj-lt"/>
                  <a:cs typeface="Times New Roman" pitchFamily="18" charset="0"/>
                </a:rPr>
                <a:t>team, </a:t>
              </a:r>
              <a:r>
                <a:rPr lang="en-US" sz="1400" b="1" dirty="0">
                  <a:latin typeface="+mj-lt"/>
                  <a:cs typeface="Times New Roman" pitchFamily="18" charset="0"/>
                </a:rPr>
                <a:t>in acceptance </a:t>
              </a:r>
              <a:r>
                <a:rPr lang="en-US" sz="1400" b="1" dirty="0" smtClean="0">
                  <a:latin typeface="+mj-lt"/>
                  <a:cs typeface="Times New Roman" pitchFamily="18" charset="0"/>
                </a:rPr>
                <a:t>testing</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a:latin typeface="+mj-lt"/>
                  <a:cs typeface="Times New Roman" pitchFamily="18" charset="0"/>
                </a:rPr>
                <a:t>Fix defects / </a:t>
              </a:r>
              <a:r>
                <a:rPr lang="en-US" sz="1400" b="1" dirty="0" smtClean="0">
                  <a:latin typeface="+mj-lt"/>
                  <a:cs typeface="Times New Roman" pitchFamily="18" charset="0"/>
                </a:rPr>
                <a:t>bugs</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a:latin typeface="+mj-lt"/>
                  <a:cs typeface="Times New Roman" pitchFamily="18" charset="0"/>
                </a:rPr>
                <a:t>Acceptance and signoff from the </a:t>
              </a:r>
              <a:r>
                <a:rPr lang="en-US" sz="1400" b="1" dirty="0" smtClean="0">
                  <a:latin typeface="+mj-lt"/>
                  <a:cs typeface="Times New Roman" pitchFamily="18" charset="0"/>
                </a:rPr>
                <a:t>client</a:t>
              </a:r>
            </a:p>
            <a:p>
              <a:pPr eaLnBrk="1" hangingPunct="1">
                <a:buFontTx/>
                <a:buChar char="•"/>
              </a:pPr>
              <a:endParaRPr lang="en-US" sz="1400" b="1" dirty="0">
                <a:latin typeface="+mj-lt"/>
                <a:cs typeface="Times New Roman" pitchFamily="18" charset="0"/>
              </a:endParaRPr>
            </a:p>
            <a:p>
              <a:pPr eaLnBrk="1" hangingPunct="1">
                <a:buFontTx/>
                <a:buChar char="•"/>
              </a:pPr>
              <a:r>
                <a:rPr lang="en-US" sz="1400" b="1" dirty="0">
                  <a:latin typeface="+mj-lt"/>
                  <a:cs typeface="Times New Roman" pitchFamily="18" charset="0"/>
                </a:rPr>
                <a:t>Assist client team in preparing implementation </a:t>
              </a:r>
              <a:r>
                <a:rPr lang="en-US" sz="1400" b="1" dirty="0" smtClean="0">
                  <a:latin typeface="+mj-lt"/>
                  <a:cs typeface="Times New Roman" pitchFamily="18" charset="0"/>
                </a:rPr>
                <a:t>plan</a:t>
              </a:r>
            </a:p>
            <a:p>
              <a:pPr eaLnBrk="1" hangingPunct="1">
                <a:buFontTx/>
                <a:buChar char="•"/>
              </a:pPr>
              <a:endParaRPr lang="en-US" sz="1200" b="0" dirty="0">
                <a:latin typeface="+mj-lt"/>
                <a:cs typeface="Times New Roman" pitchFamily="18" charset="0"/>
              </a:endParaRPr>
            </a:p>
          </p:txBody>
        </p:sp>
        <p:sp>
          <p:nvSpPr>
            <p:cNvPr id="1117188" name="Text Box 4"/>
            <p:cNvSpPr txBox="1">
              <a:spLocks noChangeArrowheads="1"/>
            </p:cNvSpPr>
            <p:nvPr/>
          </p:nvSpPr>
          <p:spPr bwMode="auto">
            <a:xfrm>
              <a:off x="2160" y="787"/>
              <a:ext cx="859" cy="185"/>
            </a:xfrm>
            <a:prstGeom prst="rect">
              <a:avLst/>
            </a:prstGeom>
            <a:solidFill>
              <a:srgbClr val="FF9933"/>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Activities</a:t>
              </a:r>
            </a:p>
          </p:txBody>
        </p:sp>
        <p:sp>
          <p:nvSpPr>
            <p:cNvPr id="1117189" name="Text Box 5"/>
            <p:cNvSpPr txBox="1">
              <a:spLocks noChangeArrowheads="1"/>
            </p:cNvSpPr>
            <p:nvPr/>
          </p:nvSpPr>
          <p:spPr bwMode="auto">
            <a:xfrm>
              <a:off x="4224" y="879"/>
              <a:ext cx="1488" cy="1170"/>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User accepted application</a:t>
              </a:r>
            </a:p>
          </p:txBody>
        </p:sp>
        <p:sp>
          <p:nvSpPr>
            <p:cNvPr id="1117190" name="Text Box 6"/>
            <p:cNvSpPr txBox="1">
              <a:spLocks noChangeArrowheads="1"/>
            </p:cNvSpPr>
            <p:nvPr/>
          </p:nvSpPr>
          <p:spPr bwMode="auto">
            <a:xfrm>
              <a:off x="4272" y="768"/>
              <a:ext cx="1357" cy="19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a:solidFill>
                    <a:schemeClr val="bg1"/>
                  </a:solidFill>
                  <a:latin typeface="+mj-lt"/>
                  <a:cs typeface="Times New Roman" pitchFamily="18" charset="0"/>
                </a:rPr>
                <a:t>Completion  Criteria</a:t>
              </a:r>
            </a:p>
          </p:txBody>
        </p:sp>
        <p:sp>
          <p:nvSpPr>
            <p:cNvPr id="1117191" name="Text Box 7"/>
            <p:cNvSpPr txBox="1">
              <a:spLocks noChangeArrowheads="1"/>
            </p:cNvSpPr>
            <p:nvPr/>
          </p:nvSpPr>
          <p:spPr bwMode="auto">
            <a:xfrm>
              <a:off x="720" y="873"/>
              <a:ext cx="1213" cy="2276"/>
            </a:xfrm>
            <a:prstGeom prst="rect">
              <a:avLst/>
            </a:prstGeom>
            <a:noFill/>
            <a:ln w="31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114300" indent="-114300" algn="l" eaLnBrk="0" hangingPunct="0">
                <a:defRPr sz="2400">
                  <a:solidFill>
                    <a:schemeClr val="tx1"/>
                  </a:solidFill>
                  <a:latin typeface="Times New Roman" pitchFamily="18" charset="0"/>
                </a:defRPr>
              </a:lvl1pPr>
              <a:lvl2pPr algn="l" eaLnBrk="0" hangingPunct="0">
                <a:defRPr sz="2400">
                  <a:solidFill>
                    <a:schemeClr val="tx1"/>
                  </a:solidFill>
                  <a:latin typeface="Times New Roman" pitchFamily="18" charset="0"/>
                </a:defRPr>
              </a:lvl2pPr>
              <a:lvl3pPr algn="l" eaLnBrk="0" hangingPunct="0">
                <a:defRPr sz="2400">
                  <a:solidFill>
                    <a:schemeClr val="tx1"/>
                  </a:solidFill>
                  <a:latin typeface="Times New Roman" pitchFamily="18" charset="0"/>
                </a:defRPr>
              </a:lvl3pPr>
              <a:lvl4pPr algn="l" eaLnBrk="0" hangingPunct="0">
                <a:defRPr sz="2400">
                  <a:solidFill>
                    <a:schemeClr val="tx1"/>
                  </a:solidFill>
                  <a:latin typeface="Times New Roman" pitchFamily="18" charset="0"/>
                </a:defRPr>
              </a:lvl4pPr>
              <a:lvl5pPr algn="l" eaLnBrk="0" hangingPunct="0">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eaLnBrk="1" hangingPunct="1">
                <a:buFontTx/>
                <a:buChar char="•"/>
              </a:pPr>
              <a:endParaRPr lang="en-US" sz="1200" b="0" dirty="0">
                <a:latin typeface="+mj-lt"/>
                <a:cs typeface="Times New Roman" pitchFamily="18" charset="0"/>
              </a:endParaRPr>
            </a:p>
            <a:p>
              <a:pPr eaLnBrk="1" hangingPunct="1">
                <a:buFontTx/>
                <a:buChar char="•"/>
              </a:pPr>
              <a:endParaRPr lang="en-US" sz="1200" b="0" dirty="0">
                <a:latin typeface="+mj-lt"/>
                <a:cs typeface="Times New Roman" pitchFamily="18" charset="0"/>
              </a:endParaRPr>
            </a:p>
            <a:p>
              <a:pPr eaLnBrk="1" hangingPunct="1">
                <a:buFontTx/>
                <a:buChar char="•"/>
              </a:pPr>
              <a:r>
                <a:rPr lang="en-US" sz="1400" b="1" dirty="0">
                  <a:latin typeface="+mj-lt"/>
                  <a:cs typeface="Times New Roman" pitchFamily="18" charset="0"/>
                </a:rPr>
                <a:t>System and Integration tested code</a:t>
              </a:r>
            </a:p>
            <a:p>
              <a:pPr eaLnBrk="1" hangingPunct="1">
                <a:buFontTx/>
                <a:buChar char="•"/>
              </a:pPr>
              <a:endParaRPr lang="en-US" sz="1200" b="0" dirty="0">
                <a:latin typeface="+mj-lt"/>
                <a:cs typeface="Times New Roman" pitchFamily="18" charset="0"/>
              </a:endParaRPr>
            </a:p>
          </p:txBody>
        </p:sp>
        <p:sp>
          <p:nvSpPr>
            <p:cNvPr id="1117192" name="Text Box 8"/>
            <p:cNvSpPr txBox="1">
              <a:spLocks noChangeArrowheads="1"/>
            </p:cNvSpPr>
            <p:nvPr/>
          </p:nvSpPr>
          <p:spPr bwMode="auto">
            <a:xfrm>
              <a:off x="816" y="772"/>
              <a:ext cx="906" cy="191"/>
            </a:xfrm>
            <a:prstGeom prst="rect">
              <a:avLst/>
            </a:prstGeom>
            <a:solidFill>
              <a:srgbClr val="FF9933"/>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400" dirty="0">
                  <a:solidFill>
                    <a:schemeClr val="bg1"/>
                  </a:solidFill>
                  <a:latin typeface="+mj-lt"/>
                  <a:cs typeface="Times New Roman" pitchFamily="18" charset="0"/>
                </a:rPr>
                <a:t>Pre-requisites</a:t>
              </a:r>
            </a:p>
          </p:txBody>
        </p:sp>
      </p:grpSp>
    </p:spTree>
    <p:extLst>
      <p:ext uri="{BB962C8B-B14F-4D97-AF65-F5344CB8AC3E}">
        <p14:creationId xmlns:p14="http://schemas.microsoft.com/office/powerpoint/2010/main" val="269739594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6.1.5 </a:t>
            </a:r>
            <a:r>
              <a:rPr lang="en-US" sz="1200" dirty="0"/>
              <a:t>Testing Phase</a:t>
            </a:r>
            <a:r>
              <a:rPr lang="en-US" dirty="0"/>
              <a:t/>
            </a:r>
            <a:br>
              <a:rPr lang="en-US" dirty="0"/>
            </a:br>
            <a:r>
              <a:rPr lang="en-US" dirty="0"/>
              <a:t>Post </a:t>
            </a:r>
            <a:r>
              <a:rPr lang="en-US" dirty="0" smtClean="0"/>
              <a:t>Acceptance phase </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After successful acceptance testing plans are made  to move the application to the “live environment” </a:t>
            </a:r>
          </a:p>
          <a:p>
            <a:pPr marL="0" indent="0">
              <a:buNone/>
            </a:pPr>
            <a:endParaRPr lang="en-US" dirty="0" smtClean="0">
              <a:solidFill>
                <a:schemeClr val="tx1"/>
              </a:solidFill>
            </a:endParaRPr>
          </a:p>
          <a:p>
            <a:r>
              <a:rPr lang="en-US" dirty="0" smtClean="0">
                <a:solidFill>
                  <a:schemeClr val="tx1"/>
                </a:solidFill>
              </a:rPr>
              <a:t>Activities like knowledge transfer , end user training , project signoff are also done .</a:t>
            </a:r>
          </a:p>
          <a:p>
            <a:endParaRPr lang="en-US" dirty="0">
              <a:solidFill>
                <a:schemeClr val="tx1"/>
              </a:solidFill>
            </a:endParaRPr>
          </a:p>
          <a:p>
            <a:r>
              <a:rPr lang="en-US" dirty="0" smtClean="0">
                <a:solidFill>
                  <a:schemeClr val="tx1"/>
                </a:solidFill>
              </a:rPr>
              <a:t> Once </a:t>
            </a:r>
            <a:r>
              <a:rPr lang="en-US" dirty="0">
                <a:solidFill>
                  <a:schemeClr val="tx1"/>
                </a:solidFill>
              </a:rPr>
              <a:t>when the customers starts using the developed system </a:t>
            </a:r>
            <a:r>
              <a:rPr lang="en-US" dirty="0" smtClean="0">
                <a:solidFill>
                  <a:schemeClr val="tx1"/>
                </a:solidFill>
              </a:rPr>
              <a:t> the maintenance team  supports and monitors the system to resolve  errors and performance .</a:t>
            </a:r>
          </a:p>
          <a:p>
            <a:pPr marL="0" indent="0">
              <a:buNone/>
            </a:pP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5846992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6.2 Review</a:t>
            </a:r>
            <a:r>
              <a:rPr lang="en-US" dirty="0" smtClean="0"/>
              <a:t/>
            </a:r>
            <a:br>
              <a:rPr lang="en-US" dirty="0" smtClean="0"/>
            </a:br>
            <a:r>
              <a:rPr lang="en-US" dirty="0" smtClean="0"/>
              <a:t>Reviews </a:t>
            </a:r>
            <a:r>
              <a:rPr lang="en-US" dirty="0"/>
              <a:t>– </a:t>
            </a:r>
            <a:r>
              <a:rPr lang="en-US" dirty="0" smtClean="0"/>
              <a:t>What is review ? </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An </a:t>
            </a:r>
            <a:r>
              <a:rPr lang="en-US" dirty="0">
                <a:solidFill>
                  <a:schemeClr val="tx1"/>
                </a:solidFill>
              </a:rPr>
              <a:t>assessment of a work product created during the software engineering process</a:t>
            </a:r>
          </a:p>
          <a:p>
            <a:r>
              <a:rPr lang="en-US" dirty="0">
                <a:solidFill>
                  <a:schemeClr val="tx1"/>
                </a:solidFill>
              </a:rPr>
              <a:t>Ensure completeness and consistency  of the work product</a:t>
            </a:r>
          </a:p>
          <a:p>
            <a:r>
              <a:rPr lang="en-US" dirty="0">
                <a:solidFill>
                  <a:schemeClr val="tx1"/>
                </a:solidFill>
              </a:rPr>
              <a:t>Identify needed improvements</a:t>
            </a:r>
          </a:p>
          <a:p>
            <a:r>
              <a:rPr lang="en-US" dirty="0">
                <a:solidFill>
                  <a:schemeClr val="tx1"/>
                </a:solidFill>
              </a:rPr>
              <a:t> It is a Quality Assurance mechanism to identify discrepancy /deviation from the accepted standards </a:t>
            </a:r>
          </a:p>
          <a:p>
            <a:r>
              <a:rPr lang="en-US" dirty="0">
                <a:solidFill>
                  <a:schemeClr val="tx1"/>
                </a:solidFill>
              </a:rPr>
              <a:t>Goal of Review </a:t>
            </a:r>
          </a:p>
          <a:p>
            <a:pPr lvl="1"/>
            <a:r>
              <a:rPr lang="en-US" sz="1800" dirty="0">
                <a:solidFill>
                  <a:schemeClr val="tx1"/>
                </a:solidFill>
              </a:rPr>
              <a:t>To detect and eliminate defects </a:t>
            </a:r>
            <a:r>
              <a:rPr lang="en-US" sz="1800" dirty="0" smtClean="0">
                <a:solidFill>
                  <a:schemeClr val="tx1"/>
                </a:solidFill>
              </a:rPr>
              <a:t>early</a:t>
            </a:r>
            <a:r>
              <a:rPr lang="en-US" sz="1800" dirty="0">
                <a:solidFill>
                  <a:schemeClr val="tx1"/>
                </a:solidFill>
              </a:rPr>
              <a:t>, </a:t>
            </a:r>
            <a:r>
              <a:rPr lang="en-US" sz="1800" dirty="0" smtClean="0">
                <a:solidFill>
                  <a:schemeClr val="tx1"/>
                </a:solidFill>
              </a:rPr>
              <a:t>effectively </a:t>
            </a:r>
            <a:r>
              <a:rPr lang="en-US" sz="1800" dirty="0">
                <a:solidFill>
                  <a:schemeClr val="tx1"/>
                </a:solidFill>
              </a:rPr>
              <a:t>and </a:t>
            </a:r>
            <a:r>
              <a:rPr lang="en-US" sz="1800" dirty="0" smtClean="0">
                <a:solidFill>
                  <a:schemeClr val="tx1"/>
                </a:solidFill>
              </a:rPr>
              <a:t>before </a:t>
            </a:r>
            <a:r>
              <a:rPr lang="en-US" sz="1800" dirty="0">
                <a:solidFill>
                  <a:schemeClr val="tx1"/>
                </a:solidFill>
              </a:rPr>
              <a:t>delivering the product to the customer </a:t>
            </a:r>
          </a:p>
          <a:p>
            <a:endParaRPr lang="en-US" dirty="0">
              <a:solidFill>
                <a:schemeClr val="tx1"/>
              </a:solidFill>
            </a:endParaRPr>
          </a:p>
          <a:p>
            <a:pPr lvl="1"/>
            <a:endParaRPr lang="en-US" sz="1800" dirty="0">
              <a:solidFill>
                <a:schemeClr val="tx1"/>
              </a:solidFill>
            </a:endParaRPr>
          </a:p>
          <a:p>
            <a:pPr lvl="1"/>
            <a:endParaRPr lang="en-US" sz="1800" dirty="0" smtClean="0">
              <a:solidFill>
                <a:schemeClr val="tx1"/>
              </a:solidFill>
            </a:endParaRPr>
          </a:p>
          <a:p>
            <a:pPr lvl="1"/>
            <a:endParaRPr lang="en-US" sz="1800"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5827692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6.2 </a:t>
            </a:r>
            <a:r>
              <a:rPr lang="en-US" sz="1200" dirty="0" smtClean="0"/>
              <a:t>Review Process</a:t>
            </a:r>
            <a:r>
              <a:rPr lang="en-US" dirty="0"/>
              <a:t/>
            </a:r>
            <a:br>
              <a:rPr lang="en-US" dirty="0"/>
            </a:br>
            <a:r>
              <a:rPr lang="en-US" dirty="0"/>
              <a:t>Reviews </a:t>
            </a:r>
            <a:r>
              <a:rPr lang="en-US" dirty="0" smtClean="0"/>
              <a:t>– Why review ? </a:t>
            </a:r>
            <a:endParaRPr lang="en-US" dirty="0"/>
          </a:p>
        </p:txBody>
      </p:sp>
      <p:sp>
        <p:nvSpPr>
          <p:cNvPr id="3" name="Content Placeholder 2"/>
          <p:cNvSpPr>
            <a:spLocks noGrp="1"/>
          </p:cNvSpPr>
          <p:nvPr>
            <p:ph idx="1"/>
          </p:nvPr>
        </p:nvSpPr>
        <p:spPr/>
        <p:txBody>
          <a:bodyPr>
            <a:normAutofit/>
          </a:bodyPr>
          <a:lstStyle/>
          <a:p>
            <a:pPr>
              <a:lnSpc>
                <a:spcPct val="90000"/>
              </a:lnSpc>
            </a:pPr>
            <a:r>
              <a:rPr lang="en-US" dirty="0">
                <a:solidFill>
                  <a:schemeClr val="tx1"/>
                </a:solidFill>
              </a:rPr>
              <a:t>Intermediate software products which are not testable as standalone units </a:t>
            </a:r>
            <a:endParaRPr lang="en-US" dirty="0" smtClean="0">
              <a:solidFill>
                <a:schemeClr val="tx1"/>
              </a:solidFill>
            </a:endParaRPr>
          </a:p>
          <a:p>
            <a:pPr>
              <a:lnSpc>
                <a:spcPct val="90000"/>
              </a:lnSpc>
            </a:pPr>
            <a:endParaRPr lang="en-US" dirty="0">
              <a:solidFill>
                <a:schemeClr val="tx1"/>
              </a:solidFill>
            </a:endParaRPr>
          </a:p>
          <a:p>
            <a:pPr>
              <a:lnSpc>
                <a:spcPct val="90000"/>
              </a:lnSpc>
            </a:pPr>
            <a:r>
              <a:rPr lang="en-US" dirty="0" smtClean="0">
                <a:solidFill>
                  <a:schemeClr val="tx1"/>
                </a:solidFill>
              </a:rPr>
              <a:t>Can </a:t>
            </a:r>
            <a:r>
              <a:rPr lang="en-US" dirty="0">
                <a:solidFill>
                  <a:schemeClr val="tx1"/>
                </a:solidFill>
              </a:rPr>
              <a:t>find errors not possible through testing</a:t>
            </a:r>
          </a:p>
          <a:p>
            <a:pPr lvl="1">
              <a:lnSpc>
                <a:spcPct val="90000"/>
              </a:lnSpc>
            </a:pPr>
            <a:r>
              <a:rPr lang="en-US" dirty="0">
                <a:solidFill>
                  <a:schemeClr val="tx1"/>
                </a:solidFill>
              </a:rPr>
              <a:t>E.g., Maintainability: Comments, Consistency, Standards </a:t>
            </a:r>
            <a:endParaRPr lang="en-US" dirty="0" smtClean="0">
              <a:solidFill>
                <a:schemeClr val="tx1"/>
              </a:solidFill>
            </a:endParaRPr>
          </a:p>
          <a:p>
            <a:pPr marL="447675" lvl="1" indent="0">
              <a:lnSpc>
                <a:spcPct val="90000"/>
              </a:lnSpc>
              <a:buNone/>
            </a:pPr>
            <a:endParaRPr lang="en-US" sz="1800" dirty="0">
              <a:solidFill>
                <a:schemeClr val="tx1"/>
              </a:solidFill>
            </a:endParaRPr>
          </a:p>
          <a:p>
            <a:pPr>
              <a:lnSpc>
                <a:spcPct val="90000"/>
              </a:lnSpc>
            </a:pPr>
            <a:r>
              <a:rPr lang="en-GB" dirty="0">
                <a:solidFill>
                  <a:schemeClr val="tx1"/>
                </a:solidFill>
              </a:rPr>
              <a:t>Are proactive measure to find out 60-80 % of defects </a:t>
            </a:r>
            <a:endParaRPr lang="en-GB" dirty="0" smtClean="0">
              <a:solidFill>
                <a:schemeClr val="tx1"/>
              </a:solidFill>
            </a:endParaRPr>
          </a:p>
          <a:p>
            <a:pPr marL="0" indent="0">
              <a:lnSpc>
                <a:spcPct val="90000"/>
              </a:lnSpc>
              <a:buNone/>
            </a:pPr>
            <a:endParaRPr lang="en-GB" dirty="0">
              <a:solidFill>
                <a:schemeClr val="tx1"/>
              </a:solidFill>
            </a:endParaRPr>
          </a:p>
          <a:p>
            <a:pPr marL="166189" lvl="1" indent="-166189">
              <a:buClr>
                <a:schemeClr val="accent5"/>
              </a:buClr>
            </a:pPr>
            <a:r>
              <a:rPr lang="en-US" sz="2200" dirty="0">
                <a:solidFill>
                  <a:schemeClr val="tx1"/>
                </a:solidFill>
              </a:rPr>
              <a:t>  Reduce </a:t>
            </a:r>
            <a:r>
              <a:rPr lang="en-US" sz="2200" dirty="0">
                <a:solidFill>
                  <a:schemeClr val="tx1"/>
                </a:solidFill>
              </a:rPr>
              <a:t>Rework </a:t>
            </a:r>
            <a:r>
              <a:rPr lang="en-US" sz="2200" dirty="0">
                <a:solidFill>
                  <a:schemeClr val="tx1"/>
                </a:solidFill>
              </a:rPr>
              <a:t>Effort and </a:t>
            </a:r>
            <a:r>
              <a:rPr lang="en-US" sz="2200" dirty="0">
                <a:solidFill>
                  <a:schemeClr val="tx1"/>
                </a:solidFill>
              </a:rPr>
              <a:t>Improve Schedule </a:t>
            </a:r>
            <a:r>
              <a:rPr lang="en-US" sz="2200" dirty="0">
                <a:solidFill>
                  <a:schemeClr val="tx1"/>
                </a:solidFill>
              </a:rPr>
              <a:t>adherence</a:t>
            </a:r>
          </a:p>
          <a:p>
            <a:pPr marL="166189" lvl="1" indent="-166189">
              <a:buClr>
                <a:schemeClr val="accent5"/>
              </a:buClr>
            </a:pPr>
            <a:endParaRPr lang="en-US" sz="2200" dirty="0">
              <a:solidFill>
                <a:schemeClr val="tx1"/>
              </a:solidFill>
            </a:endParaRPr>
          </a:p>
          <a:p>
            <a:r>
              <a:rPr lang="en-US" dirty="0">
                <a:solidFill>
                  <a:schemeClr val="tx1"/>
                </a:solidFill>
              </a:rPr>
              <a:t>Enables </a:t>
            </a:r>
            <a:r>
              <a:rPr lang="en-US" dirty="0">
                <a:solidFill>
                  <a:schemeClr val="tx1"/>
                </a:solidFill>
              </a:rPr>
              <a:t>Quantitative Quality Assessment of any work product</a:t>
            </a:r>
          </a:p>
          <a:p>
            <a:endParaRPr lang="en-US" dirty="0">
              <a:solidFill>
                <a:schemeClr val="tx1"/>
              </a:solidFill>
            </a:endParaRPr>
          </a:p>
        </p:txBody>
      </p:sp>
    </p:spTree>
    <p:extLst>
      <p:ext uri="{BB962C8B-B14F-4D97-AF65-F5344CB8AC3E}">
        <p14:creationId xmlns:p14="http://schemas.microsoft.com/office/powerpoint/2010/main" val="117333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6.2 </a:t>
            </a:r>
            <a:r>
              <a:rPr lang="en-US" sz="1200" dirty="0" smtClean="0"/>
              <a:t>Review </a:t>
            </a:r>
            <a:r>
              <a:rPr lang="en-US" sz="1200" dirty="0"/>
              <a:t>Process</a:t>
            </a:r>
            <a:r>
              <a:rPr lang="en-US" dirty="0"/>
              <a:t/>
            </a:r>
            <a:br>
              <a:rPr lang="en-US" dirty="0"/>
            </a:br>
            <a:r>
              <a:rPr lang="en-US" dirty="0"/>
              <a:t>Software </a:t>
            </a:r>
            <a:r>
              <a:rPr lang="en-US" dirty="0" smtClean="0"/>
              <a:t>Reviews – When , where </a:t>
            </a:r>
            <a:endParaRPr lang="en-US" dirty="0"/>
          </a:p>
        </p:txBody>
      </p:sp>
      <p:sp>
        <p:nvSpPr>
          <p:cNvPr id="3" name="Content Placeholder 2"/>
          <p:cNvSpPr>
            <a:spLocks noGrp="1"/>
          </p:cNvSpPr>
          <p:nvPr>
            <p:ph idx="1"/>
          </p:nvPr>
        </p:nvSpPr>
        <p:spPr/>
        <p:txBody>
          <a:bodyPr>
            <a:normAutofit/>
          </a:bodyPr>
          <a:lstStyle/>
          <a:p>
            <a:r>
              <a:rPr lang="en-US" dirty="0" smtClean="0">
                <a:solidFill>
                  <a:schemeClr val="tx1"/>
                </a:solidFill>
              </a:rPr>
              <a:t>Can happen in all phases of SDLC </a:t>
            </a:r>
          </a:p>
          <a:p>
            <a:r>
              <a:rPr lang="en-US" dirty="0" smtClean="0">
                <a:solidFill>
                  <a:schemeClr val="tx1"/>
                </a:solidFill>
              </a:rPr>
              <a:t>All artifacts can go for reviews</a:t>
            </a:r>
          </a:p>
          <a:p>
            <a:pPr lvl="1"/>
            <a:r>
              <a:rPr lang="en-US" dirty="0">
                <a:solidFill>
                  <a:schemeClr val="tx1"/>
                </a:solidFill>
              </a:rPr>
              <a:t>Proposals,  contracts,  statement of work</a:t>
            </a:r>
          </a:p>
          <a:p>
            <a:pPr lvl="1"/>
            <a:r>
              <a:rPr lang="en-US" dirty="0">
                <a:solidFill>
                  <a:schemeClr val="tx1"/>
                </a:solidFill>
              </a:rPr>
              <a:t>All project work products - Plans, Configuration </a:t>
            </a:r>
            <a:r>
              <a:rPr lang="en-US" dirty="0" err="1">
                <a:solidFill>
                  <a:schemeClr val="tx1"/>
                </a:solidFill>
              </a:rPr>
              <a:t>Mgmt</a:t>
            </a:r>
            <a:r>
              <a:rPr lang="en-US" dirty="0">
                <a:solidFill>
                  <a:schemeClr val="tx1"/>
                </a:solidFill>
              </a:rPr>
              <a:t>, Test Plans </a:t>
            </a:r>
          </a:p>
          <a:p>
            <a:pPr lvl="1"/>
            <a:r>
              <a:rPr lang="en-US" dirty="0" smtClean="0">
                <a:solidFill>
                  <a:schemeClr val="tx1"/>
                </a:solidFill>
              </a:rPr>
              <a:t>Deliverable </a:t>
            </a:r>
            <a:r>
              <a:rPr lang="en-US" dirty="0">
                <a:solidFill>
                  <a:schemeClr val="tx1"/>
                </a:solidFill>
              </a:rPr>
              <a:t>and non deliverable work products</a:t>
            </a:r>
          </a:p>
          <a:p>
            <a:pPr lvl="1"/>
            <a:r>
              <a:rPr lang="en-US" dirty="0">
                <a:solidFill>
                  <a:schemeClr val="tx1"/>
                </a:solidFill>
              </a:rPr>
              <a:t>Software( e.g.: source code) and non software work products (e.g.: documents,  test data, etc.)</a:t>
            </a:r>
          </a:p>
          <a:p>
            <a:r>
              <a:rPr lang="en-US" dirty="0">
                <a:solidFill>
                  <a:schemeClr val="tx1"/>
                </a:solidFill>
              </a:rPr>
              <a:t>Process descriptions</a:t>
            </a:r>
          </a:p>
          <a:p>
            <a:r>
              <a:rPr lang="en-US" dirty="0">
                <a:solidFill>
                  <a:schemeClr val="tx1"/>
                </a:solidFill>
              </a:rPr>
              <a:t>Policies,  brochures,  reports,   guidelines,   standards, training  material where required</a:t>
            </a:r>
          </a:p>
          <a:p>
            <a:pPr lvl="1"/>
            <a:endParaRPr lang="en-US" sz="1800" dirty="0">
              <a:solidFill>
                <a:schemeClr val="tx1"/>
              </a:solidFill>
            </a:endParaRPr>
          </a:p>
        </p:txBody>
      </p:sp>
    </p:spTree>
    <p:extLst>
      <p:ext uri="{BB962C8B-B14F-4D97-AF65-F5344CB8AC3E}">
        <p14:creationId xmlns:p14="http://schemas.microsoft.com/office/powerpoint/2010/main" val="15508591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6.2 </a:t>
            </a:r>
            <a:r>
              <a:rPr lang="en-US" sz="1200" dirty="0" smtClean="0"/>
              <a:t>Review </a:t>
            </a:r>
            <a:r>
              <a:rPr lang="en-US" sz="1200" dirty="0"/>
              <a:t>Process</a:t>
            </a:r>
            <a:r>
              <a:rPr lang="en-US" dirty="0"/>
              <a:t/>
            </a:r>
            <a:br>
              <a:rPr lang="en-US" dirty="0"/>
            </a:br>
            <a:r>
              <a:rPr lang="en-US" dirty="0"/>
              <a:t>Types </a:t>
            </a:r>
            <a:r>
              <a:rPr lang="en-US" dirty="0" smtClean="0"/>
              <a:t>of Review </a:t>
            </a:r>
            <a:endParaRPr lang="en-US" dirty="0"/>
          </a:p>
        </p:txBody>
      </p:sp>
      <p:sp>
        <p:nvSpPr>
          <p:cNvPr id="3" name="Content Placeholder 2"/>
          <p:cNvSpPr>
            <a:spLocks noGrp="1"/>
          </p:cNvSpPr>
          <p:nvPr>
            <p:ph idx="1"/>
          </p:nvPr>
        </p:nvSpPr>
        <p:spPr/>
        <p:txBody>
          <a:bodyPr/>
          <a:lstStyle/>
          <a:p>
            <a:r>
              <a:rPr lang="en-US" dirty="0" smtClean="0">
                <a:solidFill>
                  <a:schemeClr val="tx1"/>
                </a:solidFill>
              </a:rPr>
              <a:t>Self  Review </a:t>
            </a:r>
          </a:p>
          <a:p>
            <a:pPr lvl="1"/>
            <a:r>
              <a:rPr lang="en-US" dirty="0" smtClean="0">
                <a:solidFill>
                  <a:schemeClr val="tx1"/>
                </a:solidFill>
              </a:rPr>
              <a:t>Done by the author himself  with the aid of tools like checklists , review guidelines , rules etc..</a:t>
            </a:r>
          </a:p>
          <a:p>
            <a:r>
              <a:rPr lang="en-US" dirty="0" smtClean="0">
                <a:solidFill>
                  <a:schemeClr val="tx1"/>
                </a:solidFill>
              </a:rPr>
              <a:t>Peer Review </a:t>
            </a:r>
          </a:p>
          <a:p>
            <a:pPr lvl="1"/>
            <a:r>
              <a:rPr lang="en-US" dirty="0" smtClean="0">
                <a:solidFill>
                  <a:schemeClr val="tx1"/>
                </a:solidFill>
              </a:rPr>
              <a:t>Done by “peer” or colleague formally or informally  using various approaches </a:t>
            </a:r>
          </a:p>
          <a:p>
            <a:pPr lvl="2"/>
            <a:r>
              <a:rPr lang="en-US" dirty="0" smtClean="0">
                <a:solidFill>
                  <a:schemeClr val="tx1"/>
                </a:solidFill>
              </a:rPr>
              <a:t>Inspection </a:t>
            </a:r>
          </a:p>
          <a:p>
            <a:pPr lvl="2"/>
            <a:r>
              <a:rPr lang="en-US" dirty="0" smtClean="0">
                <a:solidFill>
                  <a:schemeClr val="tx1"/>
                </a:solidFill>
              </a:rPr>
              <a:t>Walk through</a:t>
            </a:r>
          </a:p>
          <a:p>
            <a:pPr lvl="2"/>
            <a:r>
              <a:rPr lang="en-US" dirty="0" smtClean="0">
                <a:solidFill>
                  <a:schemeClr val="tx1"/>
                </a:solidFill>
              </a:rPr>
              <a:t>Pair Programming </a:t>
            </a:r>
          </a:p>
          <a:p>
            <a:pPr lvl="2"/>
            <a:endParaRPr lang="en-US" b="1" dirty="0">
              <a:solidFill>
                <a:schemeClr val="tx1"/>
              </a:solidFill>
            </a:endParaRPr>
          </a:p>
          <a:p>
            <a:pPr lvl="2"/>
            <a:endParaRPr lang="en-US" b="1" dirty="0" smtClean="0">
              <a:solidFill>
                <a:schemeClr val="tx1"/>
              </a:solidFill>
            </a:endParaRPr>
          </a:p>
          <a:p>
            <a:pPr lvl="2"/>
            <a:endParaRPr lang="en-US" dirty="0" smtClean="0">
              <a:solidFill>
                <a:schemeClr val="tx1"/>
              </a:solidFill>
            </a:endParaRPr>
          </a:p>
          <a:p>
            <a:pPr lvl="1"/>
            <a:endParaRPr lang="en-US" dirty="0">
              <a:solidFill>
                <a:schemeClr val="tx1"/>
              </a:solidFill>
            </a:endParaRPr>
          </a:p>
          <a:p>
            <a:pPr marL="0" indent="0">
              <a:buNone/>
            </a:pPr>
            <a:endParaRPr lang="en-US" dirty="0" smtClean="0">
              <a:solidFill>
                <a:schemeClr val="tx1"/>
              </a:solidFill>
            </a:endParaRPr>
          </a:p>
        </p:txBody>
      </p:sp>
    </p:spTree>
    <p:extLst>
      <p:ext uri="{BB962C8B-B14F-4D97-AF65-F5344CB8AC3E}">
        <p14:creationId xmlns:p14="http://schemas.microsoft.com/office/powerpoint/2010/main" val="14601060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a:t>6.2 </a:t>
            </a:r>
            <a:r>
              <a:rPr lang="en-US" sz="1200" dirty="0" smtClean="0"/>
              <a:t>Review Process</a:t>
            </a:r>
            <a:r>
              <a:rPr lang="en-US" dirty="0"/>
              <a:t/>
            </a:r>
            <a:br>
              <a:rPr lang="en-US" dirty="0"/>
            </a:br>
            <a:r>
              <a:rPr lang="en-US" dirty="0"/>
              <a:t>Review </a:t>
            </a:r>
            <a:r>
              <a:rPr lang="en-US" dirty="0" smtClean="0"/>
              <a:t>Process </a:t>
            </a:r>
            <a:endParaRPr lang="en-US" dirty="0"/>
          </a:p>
        </p:txBody>
      </p:sp>
      <p:sp>
        <p:nvSpPr>
          <p:cNvPr id="3" name="Content Placeholder 2"/>
          <p:cNvSpPr>
            <a:spLocks noGrp="1"/>
          </p:cNvSpPr>
          <p:nvPr>
            <p:ph idx="1"/>
          </p:nvPr>
        </p:nvSpPr>
        <p:spPr/>
        <p:txBody>
          <a:bodyPr>
            <a:normAutofit/>
          </a:bodyPr>
          <a:lstStyle/>
          <a:p>
            <a:pPr>
              <a:lnSpc>
                <a:spcPct val="90000"/>
              </a:lnSpc>
            </a:pPr>
            <a:r>
              <a:rPr lang="en-US" dirty="0">
                <a:solidFill>
                  <a:schemeClr val="tx1"/>
                </a:solidFill>
              </a:rPr>
              <a:t>Input</a:t>
            </a:r>
          </a:p>
          <a:p>
            <a:pPr lvl="1">
              <a:lnSpc>
                <a:spcPct val="90000"/>
              </a:lnSpc>
            </a:pPr>
            <a:r>
              <a:rPr lang="en-US" dirty="0">
                <a:solidFill>
                  <a:schemeClr val="tx1"/>
                </a:solidFill>
              </a:rPr>
              <a:t>Work Product ,  Specifications,  Checklists,  Guidelines, Historical Data</a:t>
            </a:r>
          </a:p>
          <a:p>
            <a:pPr>
              <a:lnSpc>
                <a:spcPct val="90000"/>
              </a:lnSpc>
            </a:pPr>
            <a:r>
              <a:rPr lang="en-US" dirty="0">
                <a:solidFill>
                  <a:schemeClr val="tx1"/>
                </a:solidFill>
              </a:rPr>
              <a:t>Process</a:t>
            </a:r>
          </a:p>
          <a:p>
            <a:pPr lvl="1">
              <a:lnSpc>
                <a:spcPct val="90000"/>
              </a:lnSpc>
            </a:pPr>
            <a:r>
              <a:rPr lang="en-US" dirty="0">
                <a:solidFill>
                  <a:schemeClr val="tx1"/>
                </a:solidFill>
              </a:rPr>
              <a:t>Prepare for Review</a:t>
            </a:r>
          </a:p>
          <a:p>
            <a:pPr lvl="1">
              <a:lnSpc>
                <a:spcPct val="90000"/>
              </a:lnSpc>
            </a:pPr>
            <a:r>
              <a:rPr lang="en-US" dirty="0">
                <a:solidFill>
                  <a:schemeClr val="tx1"/>
                </a:solidFill>
              </a:rPr>
              <a:t>Conduct Reviews</a:t>
            </a:r>
          </a:p>
          <a:p>
            <a:pPr lvl="1">
              <a:lnSpc>
                <a:spcPct val="90000"/>
              </a:lnSpc>
            </a:pPr>
            <a:r>
              <a:rPr lang="en-US" dirty="0">
                <a:solidFill>
                  <a:schemeClr val="tx1"/>
                </a:solidFill>
              </a:rPr>
              <a:t>Analyze Deviations</a:t>
            </a:r>
          </a:p>
          <a:p>
            <a:pPr lvl="1">
              <a:lnSpc>
                <a:spcPct val="90000"/>
              </a:lnSpc>
            </a:pPr>
            <a:r>
              <a:rPr lang="en-US" dirty="0">
                <a:solidFill>
                  <a:schemeClr val="tx1"/>
                </a:solidFill>
              </a:rPr>
              <a:t>Correct Defects</a:t>
            </a:r>
          </a:p>
          <a:p>
            <a:pPr>
              <a:lnSpc>
                <a:spcPct val="90000"/>
              </a:lnSpc>
            </a:pPr>
            <a:r>
              <a:rPr lang="en-US" dirty="0">
                <a:solidFill>
                  <a:schemeClr val="tx1"/>
                </a:solidFill>
              </a:rPr>
              <a:t>Output </a:t>
            </a:r>
          </a:p>
          <a:p>
            <a:pPr lvl="1">
              <a:lnSpc>
                <a:spcPct val="90000"/>
              </a:lnSpc>
            </a:pPr>
            <a:r>
              <a:rPr lang="en-US" dirty="0">
                <a:solidFill>
                  <a:schemeClr val="tx1"/>
                </a:solidFill>
              </a:rPr>
              <a:t>Review Form, reviewed work product, </a:t>
            </a:r>
          </a:p>
          <a:p>
            <a:endParaRPr lang="en-US" dirty="0">
              <a:solidFill>
                <a:schemeClr val="tx1"/>
              </a:solidFill>
            </a:endParaRPr>
          </a:p>
        </p:txBody>
      </p:sp>
    </p:spTree>
    <p:extLst>
      <p:ext uri="{BB962C8B-B14F-4D97-AF65-F5344CB8AC3E}">
        <p14:creationId xmlns:p14="http://schemas.microsoft.com/office/powerpoint/2010/main" val="37901479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lIns="94788" tIns="46562" rIns="94788" bIns="46562"/>
          <a:lstStyle/>
          <a:p>
            <a:r>
              <a:rPr lang="en-US" sz="1200" dirty="0" smtClean="0"/>
              <a:t>     6.3 </a:t>
            </a:r>
            <a:r>
              <a:rPr lang="en-US" sz="1200" dirty="0" smtClean="0"/>
              <a:t>Configuration Process</a:t>
            </a:r>
            <a:r>
              <a:rPr lang="en-US" dirty="0"/>
              <a:t/>
            </a:r>
            <a:br>
              <a:rPr lang="en-US" dirty="0"/>
            </a:br>
            <a:r>
              <a:rPr lang="en-US" dirty="0" smtClean="0"/>
              <a:t>  What </a:t>
            </a:r>
            <a:r>
              <a:rPr lang="en-US" dirty="0" smtClean="0"/>
              <a:t>is a “Configuration”?</a:t>
            </a:r>
          </a:p>
        </p:txBody>
      </p:sp>
      <p:sp>
        <p:nvSpPr>
          <p:cNvPr id="5" name="Content Placeholder 4"/>
          <p:cNvSpPr>
            <a:spLocks noGrp="1"/>
          </p:cNvSpPr>
          <p:nvPr>
            <p:ph idx="1"/>
          </p:nvPr>
        </p:nvSpPr>
        <p:spPr/>
        <p:txBody>
          <a:bodyPr/>
          <a:lstStyle/>
          <a:p>
            <a:r>
              <a:rPr lang="en-US" dirty="0"/>
              <a:t>Arrangement of  functional unit  of a system in a particular order </a:t>
            </a:r>
          </a:p>
          <a:p>
            <a:endParaRPr lang="en-US" dirty="0"/>
          </a:p>
        </p:txBody>
      </p:sp>
      <p:pic>
        <p:nvPicPr>
          <p:cNvPr id="44055" name="Picture 23" descr="ca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82900" y="4414838"/>
            <a:ext cx="3344863" cy="1733550"/>
          </a:xfrm>
          <a:prstGeom prst="rect">
            <a:avLst/>
          </a:prstGeom>
          <a:noFill/>
          <a:ln w="9525">
            <a:noFill/>
            <a:miter lim="800000"/>
            <a:headEnd/>
            <a:tailEnd/>
          </a:ln>
        </p:spPr>
      </p:pic>
      <p:grpSp>
        <p:nvGrpSpPr>
          <p:cNvPr id="2" name="Group 46"/>
          <p:cNvGrpSpPr>
            <a:grpSpLocks/>
          </p:cNvGrpSpPr>
          <p:nvPr/>
        </p:nvGrpSpPr>
        <p:grpSpPr bwMode="auto">
          <a:xfrm>
            <a:off x="990600" y="2057400"/>
            <a:ext cx="7729538" cy="4251325"/>
            <a:chOff x="255" y="854"/>
            <a:chExt cx="5238" cy="3120"/>
          </a:xfrm>
        </p:grpSpPr>
        <p:pic>
          <p:nvPicPr>
            <p:cNvPr id="6153" name="Picture 9" descr="AlTech32img01"/>
            <p:cNvPicPr>
              <a:picLocks noChangeAspect="1" noChangeArrowheads="1"/>
            </p:cNvPicPr>
            <p:nvPr/>
          </p:nvPicPr>
          <p:blipFill>
            <a:blip r:embed="rId4" cstate="print"/>
            <a:srcRect/>
            <a:stretch>
              <a:fillRect/>
            </a:stretch>
          </p:blipFill>
          <p:spPr bwMode="auto">
            <a:xfrm>
              <a:off x="654" y="2741"/>
              <a:ext cx="488" cy="423"/>
            </a:xfrm>
            <a:prstGeom prst="rect">
              <a:avLst/>
            </a:prstGeom>
            <a:noFill/>
            <a:ln w="9525">
              <a:noFill/>
              <a:miter lim="800000"/>
              <a:headEnd/>
              <a:tailEnd/>
            </a:ln>
          </p:spPr>
        </p:pic>
        <p:pic>
          <p:nvPicPr>
            <p:cNvPr id="6154" name="Picture 11" descr="dynamicIMG7"/>
            <p:cNvPicPr>
              <a:picLocks noChangeAspect="1" noChangeArrowheads="1"/>
            </p:cNvPicPr>
            <p:nvPr/>
          </p:nvPicPr>
          <p:blipFill>
            <a:blip r:embed="rId5" cstate="print"/>
            <a:srcRect/>
            <a:stretch>
              <a:fillRect/>
            </a:stretch>
          </p:blipFill>
          <p:spPr bwMode="auto">
            <a:xfrm>
              <a:off x="2298" y="975"/>
              <a:ext cx="316" cy="316"/>
            </a:xfrm>
            <a:prstGeom prst="rect">
              <a:avLst/>
            </a:prstGeom>
            <a:noFill/>
            <a:ln w="9525">
              <a:noFill/>
              <a:miter lim="800000"/>
              <a:headEnd/>
              <a:tailEnd/>
            </a:ln>
          </p:spPr>
        </p:pic>
        <p:pic>
          <p:nvPicPr>
            <p:cNvPr id="6155" name="Picture 13" descr="canbusimg"/>
            <p:cNvPicPr>
              <a:picLocks noChangeAspect="1" noChangeArrowheads="1"/>
            </p:cNvPicPr>
            <p:nvPr/>
          </p:nvPicPr>
          <p:blipFill>
            <a:blip r:embed="rId6" cstate="print"/>
            <a:srcRect l="46468" t="15987" r="10753"/>
            <a:stretch>
              <a:fillRect/>
            </a:stretch>
          </p:blipFill>
          <p:spPr bwMode="auto">
            <a:xfrm>
              <a:off x="4428" y="1458"/>
              <a:ext cx="372" cy="330"/>
            </a:xfrm>
            <a:prstGeom prst="rect">
              <a:avLst/>
            </a:prstGeom>
            <a:noFill/>
            <a:ln w="9525">
              <a:noFill/>
              <a:miter lim="800000"/>
              <a:headEnd/>
              <a:tailEnd/>
            </a:ln>
          </p:spPr>
        </p:pic>
        <p:pic>
          <p:nvPicPr>
            <p:cNvPr id="6156" name="Picture 25" descr="intro_graphic"/>
            <p:cNvPicPr>
              <a:picLocks noChangeAspect="1" noChangeArrowheads="1"/>
            </p:cNvPicPr>
            <p:nvPr/>
          </p:nvPicPr>
          <p:blipFill>
            <a:blip r:embed="rId7" cstate="print">
              <a:clrChange>
                <a:clrFrom>
                  <a:srgbClr val="FFFFFF"/>
                </a:clrFrom>
                <a:clrTo>
                  <a:srgbClr val="FFFFFF">
                    <a:alpha val="0"/>
                  </a:srgbClr>
                </a:clrTo>
              </a:clrChange>
            </a:blip>
            <a:srcRect l="4337" t="10141" r="70403" b="12149"/>
            <a:stretch>
              <a:fillRect/>
            </a:stretch>
          </p:blipFill>
          <p:spPr bwMode="auto">
            <a:xfrm>
              <a:off x="4598" y="2717"/>
              <a:ext cx="432" cy="532"/>
            </a:xfrm>
            <a:prstGeom prst="rect">
              <a:avLst/>
            </a:prstGeom>
            <a:noFill/>
            <a:ln w="9525">
              <a:noFill/>
              <a:miter lim="800000"/>
              <a:headEnd/>
              <a:tailEnd/>
            </a:ln>
          </p:spPr>
        </p:pic>
        <p:pic>
          <p:nvPicPr>
            <p:cNvPr id="6157" name="Picture 27" descr="990E0-62J03"/>
            <p:cNvPicPr>
              <a:picLocks noChangeAspect="1" noChangeArrowheads="1"/>
            </p:cNvPicPr>
            <p:nvPr/>
          </p:nvPicPr>
          <p:blipFill>
            <a:blip r:embed="rId8" cstate="print"/>
            <a:srcRect/>
            <a:stretch>
              <a:fillRect/>
            </a:stretch>
          </p:blipFill>
          <p:spPr bwMode="auto">
            <a:xfrm>
              <a:off x="3848" y="1120"/>
              <a:ext cx="363" cy="363"/>
            </a:xfrm>
            <a:prstGeom prst="rect">
              <a:avLst/>
            </a:prstGeom>
            <a:noFill/>
            <a:ln w="9525">
              <a:noFill/>
              <a:miter lim="800000"/>
              <a:headEnd/>
              <a:tailEnd/>
            </a:ln>
          </p:spPr>
        </p:pic>
        <p:pic>
          <p:nvPicPr>
            <p:cNvPr id="6158" name="Picture 29" descr="99000M99549"/>
            <p:cNvPicPr>
              <a:picLocks noChangeAspect="1" noChangeArrowheads="1"/>
            </p:cNvPicPr>
            <p:nvPr/>
          </p:nvPicPr>
          <p:blipFill>
            <a:blip r:embed="rId9" cstate="print"/>
            <a:srcRect/>
            <a:stretch>
              <a:fillRect/>
            </a:stretch>
          </p:blipFill>
          <p:spPr bwMode="auto">
            <a:xfrm>
              <a:off x="4840" y="1967"/>
              <a:ext cx="387" cy="387"/>
            </a:xfrm>
            <a:prstGeom prst="rect">
              <a:avLst/>
            </a:prstGeom>
            <a:noFill/>
            <a:ln w="9525">
              <a:noFill/>
              <a:miter lim="800000"/>
              <a:headEnd/>
              <a:tailEnd/>
            </a:ln>
          </p:spPr>
        </p:pic>
        <p:pic>
          <p:nvPicPr>
            <p:cNvPr id="6159" name="Picture 31" descr="990E0-62J02"/>
            <p:cNvPicPr>
              <a:picLocks noChangeAspect="1" noChangeArrowheads="1"/>
            </p:cNvPicPr>
            <p:nvPr/>
          </p:nvPicPr>
          <p:blipFill>
            <a:blip r:embed="rId10" cstate="print"/>
            <a:srcRect/>
            <a:stretch>
              <a:fillRect/>
            </a:stretch>
          </p:blipFill>
          <p:spPr bwMode="auto">
            <a:xfrm>
              <a:off x="1549" y="1144"/>
              <a:ext cx="324" cy="324"/>
            </a:xfrm>
            <a:prstGeom prst="rect">
              <a:avLst/>
            </a:prstGeom>
            <a:noFill/>
            <a:ln w="9525">
              <a:noFill/>
              <a:miter lim="800000"/>
              <a:headEnd/>
              <a:tailEnd/>
            </a:ln>
          </p:spPr>
        </p:pic>
        <p:pic>
          <p:nvPicPr>
            <p:cNvPr id="6160" name="Picture 33"/>
            <p:cNvPicPr>
              <a:picLocks noChangeAspect="1" noChangeArrowheads="1"/>
            </p:cNvPicPr>
            <p:nvPr/>
          </p:nvPicPr>
          <p:blipFill>
            <a:blip r:embed="rId11" cstate="print"/>
            <a:srcRect/>
            <a:stretch>
              <a:fillRect/>
            </a:stretch>
          </p:blipFill>
          <p:spPr bwMode="auto">
            <a:xfrm>
              <a:off x="3035" y="968"/>
              <a:ext cx="426" cy="345"/>
            </a:xfrm>
            <a:prstGeom prst="rect">
              <a:avLst/>
            </a:prstGeom>
            <a:noFill/>
            <a:ln w="9525">
              <a:noFill/>
              <a:miter lim="800000"/>
              <a:headEnd/>
              <a:tailEnd/>
            </a:ln>
          </p:spPr>
        </p:pic>
        <p:pic>
          <p:nvPicPr>
            <p:cNvPr id="6161" name="Picture 34"/>
            <p:cNvPicPr>
              <a:picLocks noChangeAspect="1" noChangeArrowheads="1"/>
            </p:cNvPicPr>
            <p:nvPr/>
          </p:nvPicPr>
          <p:blipFill>
            <a:blip r:embed="rId12" cstate="print">
              <a:clrChange>
                <a:clrFrom>
                  <a:srgbClr val="FEFEFE"/>
                </a:clrFrom>
                <a:clrTo>
                  <a:srgbClr val="FEFEFE">
                    <a:alpha val="0"/>
                  </a:srgbClr>
                </a:clrTo>
              </a:clrChange>
            </a:blip>
            <a:srcRect/>
            <a:stretch>
              <a:fillRect/>
            </a:stretch>
          </p:blipFill>
          <p:spPr bwMode="auto">
            <a:xfrm>
              <a:off x="402" y="1991"/>
              <a:ext cx="615" cy="306"/>
            </a:xfrm>
            <a:prstGeom prst="rect">
              <a:avLst/>
            </a:prstGeom>
            <a:noFill/>
            <a:ln w="9525">
              <a:noFill/>
              <a:miter lim="800000"/>
              <a:headEnd/>
              <a:tailEnd/>
            </a:ln>
          </p:spPr>
        </p:pic>
        <p:pic>
          <p:nvPicPr>
            <p:cNvPr id="6162" name="Picture 35"/>
            <p:cNvPicPr>
              <a:picLocks noChangeAspect="1" noChangeArrowheads="1"/>
            </p:cNvPicPr>
            <p:nvPr/>
          </p:nvPicPr>
          <p:blipFill>
            <a:blip r:embed="rId13" cstate="print"/>
            <a:srcRect/>
            <a:stretch>
              <a:fillRect/>
            </a:stretch>
          </p:blipFill>
          <p:spPr bwMode="auto">
            <a:xfrm>
              <a:off x="916" y="1428"/>
              <a:ext cx="440" cy="369"/>
            </a:xfrm>
            <a:prstGeom prst="rect">
              <a:avLst/>
            </a:prstGeom>
            <a:noFill/>
            <a:ln w="9525">
              <a:noFill/>
              <a:miter lim="800000"/>
              <a:headEnd/>
              <a:tailEnd/>
            </a:ln>
          </p:spPr>
        </p:pic>
        <p:sp>
          <p:nvSpPr>
            <p:cNvPr id="6163" name="AutoShape 39"/>
            <p:cNvSpPr>
              <a:spLocks noChangeArrowheads="1"/>
            </p:cNvSpPr>
            <p:nvPr/>
          </p:nvSpPr>
          <p:spPr bwMode="auto">
            <a:xfrm>
              <a:off x="255" y="854"/>
              <a:ext cx="5238" cy="31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17169 h 21600"/>
              </a:gdLst>
              <a:ahLst/>
              <a:cxnLst>
                <a:cxn ang="T8">
                  <a:pos x="T0" y="T1"/>
                </a:cxn>
                <a:cxn ang="T9">
                  <a:pos x="T2" y="T3"/>
                </a:cxn>
                <a:cxn ang="T10">
                  <a:pos x="T4" y="T5"/>
                </a:cxn>
                <a:cxn ang="T11">
                  <a:pos x="T6" y="T7"/>
                </a:cxn>
              </a:cxnLst>
              <a:rect l="T12" t="T13" r="T14" b="T15"/>
              <a:pathLst>
                <a:path w="21600" h="21600">
                  <a:moveTo>
                    <a:pt x="5922" y="16275"/>
                  </a:moveTo>
                  <a:cubicBezTo>
                    <a:pt x="4360" y="14884"/>
                    <a:pt x="3467" y="12891"/>
                    <a:pt x="3467" y="10800"/>
                  </a:cubicBezTo>
                  <a:cubicBezTo>
                    <a:pt x="3467" y="6750"/>
                    <a:pt x="6750" y="3467"/>
                    <a:pt x="10800" y="3467"/>
                  </a:cubicBezTo>
                  <a:cubicBezTo>
                    <a:pt x="14849" y="3467"/>
                    <a:pt x="18133" y="6750"/>
                    <a:pt x="18133" y="10800"/>
                  </a:cubicBezTo>
                  <a:cubicBezTo>
                    <a:pt x="18133" y="12891"/>
                    <a:pt x="17239" y="14884"/>
                    <a:pt x="15677" y="16275"/>
                  </a:cubicBezTo>
                  <a:lnTo>
                    <a:pt x="17983" y="18864"/>
                  </a:lnTo>
                  <a:cubicBezTo>
                    <a:pt x="20284" y="16815"/>
                    <a:pt x="21600" y="13880"/>
                    <a:pt x="21600" y="10800"/>
                  </a:cubicBezTo>
                  <a:cubicBezTo>
                    <a:pt x="21600" y="4835"/>
                    <a:pt x="16764" y="0"/>
                    <a:pt x="10800" y="0"/>
                  </a:cubicBezTo>
                  <a:cubicBezTo>
                    <a:pt x="4835" y="0"/>
                    <a:pt x="0" y="4835"/>
                    <a:pt x="0" y="10800"/>
                  </a:cubicBezTo>
                  <a:cubicBezTo>
                    <a:pt x="-1" y="13880"/>
                    <a:pt x="1315" y="16815"/>
                    <a:pt x="3616" y="18864"/>
                  </a:cubicBezTo>
                  <a:close/>
                </a:path>
              </a:pathLst>
            </a:custGeom>
            <a:noFill/>
            <a:ln w="25400">
              <a:solidFill>
                <a:srgbClr val="A11133"/>
              </a:solidFill>
              <a:miter lim="800000"/>
              <a:headEnd/>
              <a:tailEnd/>
            </a:ln>
          </p:spPr>
          <p:txBody>
            <a:bodyPr wrap="none" anchor="ctr"/>
            <a:lstStyle/>
            <a:p>
              <a:endParaRPr lang="en-US"/>
            </a:p>
          </p:txBody>
        </p:sp>
      </p:grpSp>
      <p:grpSp>
        <p:nvGrpSpPr>
          <p:cNvPr id="3" name="Group 47"/>
          <p:cNvGrpSpPr>
            <a:grpSpLocks/>
          </p:cNvGrpSpPr>
          <p:nvPr/>
        </p:nvGrpSpPr>
        <p:grpSpPr bwMode="auto">
          <a:xfrm>
            <a:off x="2530475" y="2619375"/>
            <a:ext cx="4749800" cy="2286000"/>
            <a:chOff x="1594" y="1650"/>
            <a:chExt cx="2992" cy="1440"/>
          </a:xfrm>
        </p:grpSpPr>
        <p:sp>
          <p:nvSpPr>
            <p:cNvPr id="6151" name="AutoShape 44"/>
            <p:cNvSpPr>
              <a:spLocks noChangeArrowheads="1"/>
            </p:cNvSpPr>
            <p:nvPr/>
          </p:nvSpPr>
          <p:spPr bwMode="auto">
            <a:xfrm rot="2700000">
              <a:off x="1162" y="2082"/>
              <a:ext cx="1440" cy="576"/>
            </a:xfrm>
            <a:prstGeom prst="rightArrow">
              <a:avLst>
                <a:gd name="adj1" fmla="val 50000"/>
                <a:gd name="adj2" fmla="val 62500"/>
              </a:avLst>
            </a:prstGeom>
            <a:solidFill>
              <a:srgbClr val="A11133"/>
            </a:solidFill>
            <a:ln w="25400">
              <a:solidFill>
                <a:srgbClr val="A11133"/>
              </a:solidFill>
              <a:miter lim="800000"/>
              <a:headEnd/>
              <a:tailEnd/>
            </a:ln>
          </p:spPr>
          <p:txBody>
            <a:bodyPr wrap="none" anchor="ctr"/>
            <a:lstStyle/>
            <a:p>
              <a:pPr algn="l"/>
              <a:endParaRPr lang="en-US" sz="2400" b="0">
                <a:latin typeface="Times New Roman" pitchFamily="18" charset="0"/>
              </a:endParaRPr>
            </a:p>
          </p:txBody>
        </p:sp>
        <p:sp>
          <p:nvSpPr>
            <p:cNvPr id="6152" name="AutoShape 45"/>
            <p:cNvSpPr>
              <a:spLocks noChangeArrowheads="1"/>
            </p:cNvSpPr>
            <p:nvPr/>
          </p:nvSpPr>
          <p:spPr bwMode="auto">
            <a:xfrm rot="8100000">
              <a:off x="3146" y="2084"/>
              <a:ext cx="1440" cy="576"/>
            </a:xfrm>
            <a:prstGeom prst="rightArrow">
              <a:avLst>
                <a:gd name="adj1" fmla="val 50000"/>
                <a:gd name="adj2" fmla="val 62500"/>
              </a:avLst>
            </a:prstGeom>
            <a:solidFill>
              <a:srgbClr val="A11133"/>
            </a:solidFill>
            <a:ln w="25400">
              <a:solidFill>
                <a:srgbClr val="A11133"/>
              </a:solidFill>
              <a:miter lim="800000"/>
              <a:headEnd/>
              <a:tailEnd/>
            </a:ln>
          </p:spPr>
          <p:txBody>
            <a:bodyPr wrap="none" anchor="ctr"/>
            <a:lstStyle/>
            <a:p>
              <a:pPr algn="l"/>
              <a:endParaRPr lang="en-US" sz="2400" b="0">
                <a:latin typeface="Times New Roman" pitchFamily="18" charset="0"/>
              </a:endParaRPr>
            </a:p>
          </p:txBody>
        </p:sp>
      </p:grpSp>
    </p:spTree>
    <p:extLst>
      <p:ext uri="{BB962C8B-B14F-4D97-AF65-F5344CB8AC3E}">
        <p14:creationId xmlns:p14="http://schemas.microsoft.com/office/powerpoint/2010/main" val="314369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2000"/>
                                        <p:tgtEl>
                                          <p:spTgt spid="2"/>
                                        </p:tgtEl>
                                      </p:cBhvr>
                                    </p:animEffect>
                                  </p:childTnLst>
                                </p:cTn>
                              </p:par>
                            </p:childTnLst>
                          </p:cTn>
                        </p:par>
                        <p:par>
                          <p:cTn id="8" fill="hold">
                            <p:stCondLst>
                              <p:cond delay="20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2500"/>
                            </p:stCondLst>
                            <p:childTnLst>
                              <p:par>
                                <p:cTn id="13" presetID="22" presetClass="entr" presetSubtype="1" fill="hold" nodeType="afterEffect">
                                  <p:stCondLst>
                                    <p:cond delay="0"/>
                                  </p:stCondLst>
                                  <p:childTnLst>
                                    <p:set>
                                      <p:cBhvr>
                                        <p:cTn id="14" dur="1" fill="hold">
                                          <p:stCondLst>
                                            <p:cond delay="0"/>
                                          </p:stCondLst>
                                        </p:cTn>
                                        <p:tgtEl>
                                          <p:spTgt spid="44055"/>
                                        </p:tgtEl>
                                        <p:attrNameLst>
                                          <p:attrName>style.visibility</p:attrName>
                                        </p:attrNameLst>
                                      </p:cBhvr>
                                      <p:to>
                                        <p:strVal val="visible"/>
                                      </p:to>
                                    </p:set>
                                    <p:animEffect transition="in" filter="wipe(up)">
                                      <p:cBhvr>
                                        <p:cTn id="15" dur="500"/>
                                        <p:tgtEl>
                                          <p:spTgt spid="44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noFill/>
        </p:spPr>
        <p:txBody>
          <a:bodyPr rIns="0">
            <a:noAutofit/>
          </a:bodyPr>
          <a:lstStyle/>
          <a:p>
            <a:r>
              <a:rPr lang="en-US" sz="1200" dirty="0"/>
              <a:t>6.3 Configuration Process</a:t>
            </a:r>
            <a:r>
              <a:rPr lang="en-US" dirty="0"/>
              <a:t/>
            </a:r>
            <a:br>
              <a:rPr lang="en-US" dirty="0"/>
            </a:br>
            <a:r>
              <a:rPr lang="en-US" dirty="0"/>
              <a:t>What </a:t>
            </a:r>
            <a:r>
              <a:rPr lang="en-US" dirty="0" smtClean="0"/>
              <a:t>is Software Configuration Management?</a:t>
            </a:r>
          </a:p>
        </p:txBody>
      </p:sp>
      <p:sp>
        <p:nvSpPr>
          <p:cNvPr id="2" name="Content Placeholder 1"/>
          <p:cNvSpPr>
            <a:spLocks noGrp="1"/>
          </p:cNvSpPr>
          <p:nvPr>
            <p:ph idx="1"/>
          </p:nvPr>
        </p:nvSpPr>
        <p:spPr/>
        <p:txBody>
          <a:bodyPr/>
          <a:lstStyle/>
          <a:p>
            <a:r>
              <a:rPr lang="en-US" dirty="0"/>
              <a:t>SCM is the overall management of a  software project as it evolves into a software system.</a:t>
            </a:r>
          </a:p>
          <a:p>
            <a:r>
              <a:rPr lang="en-US" dirty="0" smtClean="0"/>
              <a:t> </a:t>
            </a:r>
            <a:r>
              <a:rPr lang="en-US" dirty="0"/>
              <a:t>This includes managing , tracking, organizing, communicating, </a:t>
            </a:r>
            <a:r>
              <a:rPr lang="en-US" dirty="0" smtClean="0"/>
              <a:t>controlling  </a:t>
            </a:r>
            <a:r>
              <a:rPr lang="en-US" dirty="0"/>
              <a:t>modifications made in project including release plan </a:t>
            </a:r>
          </a:p>
          <a:p>
            <a:r>
              <a:rPr lang="en-US" dirty="0" smtClean="0"/>
              <a:t> </a:t>
            </a:r>
            <a:r>
              <a:rPr lang="en-US" dirty="0"/>
              <a:t>Also includes the ability to control and manage change in a software project</a:t>
            </a:r>
          </a:p>
          <a:p>
            <a:r>
              <a:rPr lang="en-US" dirty="0" smtClean="0"/>
              <a:t>Configuration </a:t>
            </a:r>
            <a:r>
              <a:rPr lang="en-US" dirty="0"/>
              <a:t>Managers  Are responsible for planning the CM activities of their project </a:t>
            </a:r>
          </a:p>
          <a:p>
            <a:r>
              <a:rPr lang="en-US" dirty="0" smtClean="0"/>
              <a:t>The </a:t>
            </a:r>
            <a:r>
              <a:rPr lang="en-US" dirty="0"/>
              <a:t>configuration details of  the project are  documented in the CMP (Configuration management Plan) </a:t>
            </a:r>
          </a:p>
          <a:p>
            <a:endParaRPr lang="en-US" dirty="0"/>
          </a:p>
        </p:txBody>
      </p:sp>
      <p:sp>
        <p:nvSpPr>
          <p:cNvPr id="7171"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a:solidFill>
                <a:srgbClr val="000000"/>
              </a:solidFill>
              <a:latin typeface="Candara"/>
            </a:endParaRPr>
          </a:p>
          <a:p>
            <a:pPr marL="342900" indent="-342900" algn="l">
              <a:spcBef>
                <a:spcPct val="20000"/>
              </a:spcBef>
              <a:buClr>
                <a:srgbClr val="00A1E4"/>
              </a:buClr>
              <a:buFontTx/>
              <a:buChar char="•"/>
            </a:pPr>
            <a:endParaRPr lang="en-GB" sz="2000" b="0">
              <a:solidFill>
                <a:srgbClr val="000000"/>
              </a:solidFill>
              <a:latin typeface="Candara"/>
            </a:endParaRPr>
          </a:p>
        </p:txBody>
      </p:sp>
    </p:spTree>
    <p:extLst>
      <p:ext uri="{BB962C8B-B14F-4D97-AF65-F5344CB8AC3E}">
        <p14:creationId xmlns:p14="http://schemas.microsoft.com/office/powerpoint/2010/main" val="316156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noFill/>
        </p:spPr>
        <p:txBody>
          <a:bodyPr rIns="0">
            <a:normAutofit/>
          </a:bodyPr>
          <a:lstStyle/>
          <a:p>
            <a:r>
              <a:rPr lang="en-US" sz="1200" dirty="0"/>
              <a:t>6.3 Configuration Process</a:t>
            </a:r>
            <a:r>
              <a:rPr lang="en-US" dirty="0"/>
              <a:t/>
            </a:r>
            <a:br>
              <a:rPr lang="en-US" dirty="0"/>
            </a:br>
            <a:r>
              <a:rPr lang="en-US" dirty="0"/>
              <a:t>Why </a:t>
            </a:r>
            <a:r>
              <a:rPr lang="en-US" dirty="0" smtClean="0"/>
              <a:t>do we need SCM?</a:t>
            </a:r>
          </a:p>
        </p:txBody>
      </p:sp>
      <p:sp>
        <p:nvSpPr>
          <p:cNvPr id="2" name="Content Placeholder 1"/>
          <p:cNvSpPr>
            <a:spLocks noGrp="1"/>
          </p:cNvSpPr>
          <p:nvPr>
            <p:ph idx="1"/>
          </p:nvPr>
        </p:nvSpPr>
        <p:spPr/>
        <p:txBody>
          <a:bodyPr/>
          <a:lstStyle/>
          <a:p>
            <a:r>
              <a:rPr lang="en-US" dirty="0"/>
              <a:t>Some of the frustrating problems we face are</a:t>
            </a:r>
          </a:p>
          <a:p>
            <a:pPr lvl="1"/>
            <a:r>
              <a:rPr lang="en-US" dirty="0"/>
              <a:t>The latest version of the source code not found</a:t>
            </a:r>
          </a:p>
          <a:p>
            <a:pPr lvl="1"/>
            <a:r>
              <a:rPr lang="en-US" dirty="0"/>
              <a:t>A developed and tested feature is mysteriously missing</a:t>
            </a:r>
          </a:p>
          <a:p>
            <a:pPr lvl="1"/>
            <a:r>
              <a:rPr lang="en-US" dirty="0"/>
              <a:t>A fully tested program suddenly does not work</a:t>
            </a:r>
          </a:p>
          <a:p>
            <a:pPr lvl="1"/>
            <a:r>
              <a:rPr lang="en-US" dirty="0"/>
              <a:t>A wrong version of code was tested</a:t>
            </a:r>
          </a:p>
          <a:p>
            <a:endParaRPr lang="en-US" dirty="0"/>
          </a:p>
          <a:p>
            <a:r>
              <a:rPr lang="en-US" dirty="0"/>
              <a:t>SCM answers who, what, when and why</a:t>
            </a:r>
          </a:p>
          <a:p>
            <a:pPr lvl="1"/>
            <a:r>
              <a:rPr lang="en-US" dirty="0"/>
              <a:t>Who makes the changes?</a:t>
            </a:r>
          </a:p>
          <a:p>
            <a:pPr lvl="1"/>
            <a:r>
              <a:rPr lang="en-US" dirty="0"/>
              <a:t>What changes were made to the system?</a:t>
            </a:r>
          </a:p>
          <a:p>
            <a:pPr lvl="1"/>
            <a:r>
              <a:rPr lang="en-US" dirty="0"/>
              <a:t>When were the changes made?</a:t>
            </a:r>
          </a:p>
          <a:p>
            <a:pPr lvl="1"/>
            <a:r>
              <a:rPr lang="en-US" dirty="0"/>
              <a:t>Why were the changes made?</a:t>
            </a:r>
          </a:p>
          <a:p>
            <a:endParaRPr lang="en-US" dirty="0"/>
          </a:p>
        </p:txBody>
      </p:sp>
      <p:sp>
        <p:nvSpPr>
          <p:cNvPr id="8195"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a:solidFill>
                <a:srgbClr val="000000"/>
              </a:solidFill>
              <a:latin typeface="Candara"/>
            </a:endParaRPr>
          </a:p>
          <a:p>
            <a:pPr marL="342900" indent="-342900" algn="l">
              <a:spcBef>
                <a:spcPct val="20000"/>
              </a:spcBef>
              <a:buClr>
                <a:srgbClr val="00A1E4"/>
              </a:buClr>
              <a:buFontTx/>
              <a:buChar char="•"/>
            </a:pPr>
            <a:endParaRPr lang="en-GB" sz="2000" b="0">
              <a:solidFill>
                <a:srgbClr val="000000"/>
              </a:solidFill>
              <a:latin typeface="Candara"/>
            </a:endParaRPr>
          </a:p>
        </p:txBody>
      </p:sp>
    </p:spTree>
    <p:extLst>
      <p:ext uri="{BB962C8B-B14F-4D97-AF65-F5344CB8AC3E}">
        <p14:creationId xmlns:p14="http://schemas.microsoft.com/office/powerpoint/2010/main" val="39824088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6.1 SDLC </a:t>
            </a:r>
            <a:r>
              <a:rPr lang="en-US" dirty="0" smtClean="0"/>
              <a:t/>
            </a:r>
            <a:br>
              <a:rPr lang="en-US" dirty="0" smtClean="0"/>
            </a:br>
            <a:r>
              <a:rPr lang="en-US" dirty="0" smtClean="0"/>
              <a:t>Software Development Life Cycle (SDLC)</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chemeClr val="tx1"/>
                </a:solidFill>
              </a:rPr>
              <a:t>Also </a:t>
            </a:r>
            <a:r>
              <a:rPr lang="en-US" dirty="0" smtClean="0">
                <a:solidFill>
                  <a:schemeClr val="tx1"/>
                </a:solidFill>
              </a:rPr>
              <a:t>known as software development process  or Systems development life cycle </a:t>
            </a:r>
          </a:p>
          <a:p>
            <a:pPr marL="0" indent="0">
              <a:buNone/>
            </a:pPr>
            <a:endParaRPr lang="en-US" dirty="0" smtClean="0">
              <a:solidFill>
                <a:schemeClr val="tx1"/>
              </a:solidFill>
            </a:endParaRPr>
          </a:p>
          <a:p>
            <a:r>
              <a:rPr lang="en-US" dirty="0" smtClean="0">
                <a:solidFill>
                  <a:schemeClr val="tx1"/>
                </a:solidFill>
              </a:rPr>
              <a:t>A set of  </a:t>
            </a:r>
            <a:r>
              <a:rPr lang="en-US" dirty="0">
                <a:solidFill>
                  <a:schemeClr val="tx1"/>
                </a:solidFill>
              </a:rPr>
              <a:t>processes, standards and tools </a:t>
            </a:r>
            <a:r>
              <a:rPr lang="en-US" dirty="0" smtClean="0">
                <a:solidFill>
                  <a:schemeClr val="tx1"/>
                </a:solidFill>
              </a:rPr>
              <a:t>used to develop, alter  software in a optimal manner</a:t>
            </a:r>
          </a:p>
          <a:p>
            <a:endParaRPr lang="en-US" dirty="0">
              <a:solidFill>
                <a:schemeClr val="tx1"/>
              </a:solidFill>
            </a:endParaRPr>
          </a:p>
          <a:p>
            <a:r>
              <a:rPr lang="en-US" dirty="0" smtClean="0">
                <a:solidFill>
                  <a:schemeClr val="tx1"/>
                </a:solidFill>
              </a:rPr>
              <a:t>Starts when a product is conceived and ends when the product is no longer available or is  effective to use </a:t>
            </a:r>
          </a:p>
          <a:p>
            <a:endParaRPr lang="en-US" dirty="0">
              <a:solidFill>
                <a:schemeClr val="tx1"/>
              </a:solidFill>
            </a:endParaRPr>
          </a:p>
          <a:p>
            <a:r>
              <a:rPr lang="en-US" dirty="0" smtClean="0">
                <a:solidFill>
                  <a:schemeClr val="tx1"/>
                </a:solidFill>
              </a:rPr>
              <a:t>Composed of phases , where each phase is dependent on the previous phase’s result </a:t>
            </a:r>
          </a:p>
          <a:p>
            <a:endParaRPr lang="en-US" dirty="0">
              <a:solidFill>
                <a:schemeClr val="tx1"/>
              </a:solidFill>
            </a:endParaRPr>
          </a:p>
          <a:p>
            <a:r>
              <a:rPr lang="en-US" dirty="0" smtClean="0">
                <a:solidFill>
                  <a:schemeClr val="tx1"/>
                </a:solidFill>
              </a:rPr>
              <a:t>Each phase is a limited period of time starting with a definite set of  data and having a definite set of results </a:t>
            </a: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290160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a:noFill/>
        </p:spPr>
        <p:txBody>
          <a:bodyPr rIns="0"/>
          <a:lstStyle/>
          <a:p>
            <a:r>
              <a:rPr lang="en-US" sz="1200" dirty="0"/>
              <a:t>6.3 Configuration Process</a:t>
            </a:r>
            <a:r>
              <a:rPr lang="en-US" dirty="0"/>
              <a:t/>
            </a:r>
            <a:br>
              <a:rPr lang="en-US" dirty="0"/>
            </a:br>
            <a:r>
              <a:rPr lang="en-US" dirty="0"/>
              <a:t>Elements </a:t>
            </a:r>
            <a:r>
              <a:rPr lang="en-US" dirty="0" smtClean="0"/>
              <a:t>of SCM</a:t>
            </a:r>
          </a:p>
        </p:txBody>
      </p:sp>
      <p:sp>
        <p:nvSpPr>
          <p:cNvPr id="11267" name="Rectangle 4"/>
          <p:cNvSpPr>
            <a:spLocks noGrp="1"/>
          </p:cNvSpPr>
          <p:nvPr>
            <p:ph idx="1"/>
          </p:nvPr>
        </p:nvSpPr>
        <p:spPr/>
        <p:txBody>
          <a:bodyPr>
            <a:noAutofit/>
          </a:bodyPr>
          <a:lstStyle/>
          <a:p>
            <a:pPr eaLnBrk="1" hangingPunct="1"/>
            <a:r>
              <a:rPr lang="en-US" dirty="0">
                <a:solidFill>
                  <a:schemeClr val="tx1"/>
                </a:solidFill>
              </a:rPr>
              <a:t>Configurable item (CI)</a:t>
            </a:r>
          </a:p>
          <a:p>
            <a:pPr lvl="1"/>
            <a:r>
              <a:rPr lang="en-US" b="0" dirty="0">
                <a:solidFill>
                  <a:schemeClr val="tx1"/>
                </a:solidFill>
              </a:rPr>
              <a:t>CI is a collection of items, treated as a unit </a:t>
            </a:r>
            <a:r>
              <a:rPr lang="en-US" b="0" dirty="0" smtClean="0">
                <a:solidFill>
                  <a:schemeClr val="tx1"/>
                </a:solidFill>
              </a:rPr>
              <a:t>which </a:t>
            </a:r>
            <a:r>
              <a:rPr lang="en-US" b="0" dirty="0">
                <a:solidFill>
                  <a:schemeClr val="tx1"/>
                </a:solidFill>
              </a:rPr>
              <a:t>are likely to undergo change during the project life cycle and a change to them is likely to affect other CIs. </a:t>
            </a:r>
          </a:p>
          <a:p>
            <a:pPr lvl="1" eaLnBrk="1" hangingPunct="1"/>
            <a:r>
              <a:rPr lang="en-US" dirty="0">
                <a:solidFill>
                  <a:schemeClr val="tx1"/>
                </a:solidFill>
              </a:rPr>
              <a:t>Items that needs to be accessed, controlled, secured and archived is a configurable item</a:t>
            </a:r>
          </a:p>
          <a:p>
            <a:pPr marL="447675" lvl="1" indent="0">
              <a:lnSpc>
                <a:spcPct val="85000"/>
              </a:lnSpc>
              <a:buNone/>
            </a:pPr>
            <a:r>
              <a:rPr lang="en-US" dirty="0">
                <a:solidFill>
                  <a:schemeClr val="tx1"/>
                </a:solidFill>
              </a:rPr>
              <a:t>    (E.g.) Design </a:t>
            </a:r>
            <a:r>
              <a:rPr lang="en-US" dirty="0" smtClean="0">
                <a:solidFill>
                  <a:schemeClr val="tx1"/>
                </a:solidFill>
              </a:rPr>
              <a:t>document, project plan etc..</a:t>
            </a:r>
            <a:endParaRPr lang="en-US" dirty="0">
              <a:solidFill>
                <a:schemeClr val="tx1"/>
              </a:solidFill>
            </a:endParaRPr>
          </a:p>
          <a:p>
            <a:pPr eaLnBrk="1" hangingPunct="1">
              <a:lnSpc>
                <a:spcPct val="85000"/>
              </a:lnSpc>
              <a:buNone/>
            </a:pPr>
            <a:endParaRPr lang="en-US" dirty="0">
              <a:solidFill>
                <a:schemeClr val="tx1"/>
              </a:solidFill>
            </a:endParaRPr>
          </a:p>
          <a:p>
            <a:pPr eaLnBrk="1" hangingPunct="1">
              <a:lnSpc>
                <a:spcPct val="85000"/>
              </a:lnSpc>
            </a:pPr>
            <a:r>
              <a:rPr lang="en-US" dirty="0">
                <a:solidFill>
                  <a:schemeClr val="tx1"/>
                </a:solidFill>
              </a:rPr>
              <a:t>Non Configurable item (NCI)</a:t>
            </a:r>
          </a:p>
          <a:p>
            <a:pPr lvl="1" eaLnBrk="1" hangingPunct="1">
              <a:lnSpc>
                <a:spcPct val="85000"/>
              </a:lnSpc>
            </a:pPr>
            <a:r>
              <a:rPr lang="en-US" dirty="0">
                <a:solidFill>
                  <a:schemeClr val="tx1"/>
                </a:solidFill>
              </a:rPr>
              <a:t>Any item / file for which changes need NOT be </a:t>
            </a:r>
            <a:r>
              <a:rPr lang="en-US" dirty="0" smtClean="0">
                <a:solidFill>
                  <a:schemeClr val="tx1"/>
                </a:solidFill>
              </a:rPr>
              <a:t>tracked) </a:t>
            </a:r>
            <a:r>
              <a:rPr lang="en-US" dirty="0">
                <a:solidFill>
                  <a:schemeClr val="tx1"/>
                </a:solidFill>
              </a:rPr>
              <a:t>i.e. no need to roll back to earlier versions is called a Non-Configured Item. </a:t>
            </a:r>
          </a:p>
          <a:p>
            <a:pPr lvl="1" eaLnBrk="1" hangingPunct="1">
              <a:lnSpc>
                <a:spcPct val="85000"/>
              </a:lnSpc>
              <a:buNone/>
            </a:pPr>
            <a:r>
              <a:rPr lang="en-US" dirty="0">
                <a:solidFill>
                  <a:schemeClr val="tx1"/>
                </a:solidFill>
              </a:rPr>
              <a:t>(E.g.) Minutes of Meeting(MOM)</a:t>
            </a:r>
          </a:p>
        </p:txBody>
      </p:sp>
      <p:sp>
        <p:nvSpPr>
          <p:cNvPr id="11268"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a:solidFill>
                <a:srgbClr val="000000"/>
              </a:solidFill>
              <a:latin typeface="Candara"/>
            </a:endParaRPr>
          </a:p>
          <a:p>
            <a:pPr marL="342900" indent="-342900" algn="l">
              <a:spcBef>
                <a:spcPct val="20000"/>
              </a:spcBef>
              <a:buClr>
                <a:srgbClr val="00A1E4"/>
              </a:buClr>
              <a:buFontTx/>
              <a:buChar char="•"/>
            </a:pPr>
            <a:endParaRPr lang="en-GB" sz="2000" b="0">
              <a:solidFill>
                <a:srgbClr val="000000"/>
              </a:solidFill>
              <a:latin typeface="Candara"/>
            </a:endParaRPr>
          </a:p>
        </p:txBody>
      </p:sp>
    </p:spTree>
    <p:extLst>
      <p:ext uri="{BB962C8B-B14F-4D97-AF65-F5344CB8AC3E}">
        <p14:creationId xmlns:p14="http://schemas.microsoft.com/office/powerpoint/2010/main" val="6529134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1200" dirty="0"/>
              <a:t>6.3 Configuration Process</a:t>
            </a:r>
            <a:r>
              <a:rPr lang="en-US" dirty="0"/>
              <a:t/>
            </a:r>
            <a:br>
              <a:rPr lang="en-US" dirty="0"/>
            </a:br>
            <a:r>
              <a:rPr lang="en-US" dirty="0"/>
              <a:t>Libraries/Folder </a:t>
            </a:r>
            <a:r>
              <a:rPr lang="en-US" dirty="0" smtClean="0"/>
              <a:t>Structure within configuration </a:t>
            </a:r>
            <a:br>
              <a:rPr lang="en-US" dirty="0" smtClean="0"/>
            </a:br>
            <a:r>
              <a:rPr lang="en-US" dirty="0" smtClean="0"/>
              <a:t>management server</a:t>
            </a:r>
            <a:endParaRPr lang="en-US" dirty="0"/>
          </a:p>
        </p:txBody>
      </p:sp>
      <p:sp>
        <p:nvSpPr>
          <p:cNvPr id="1123331" name="Rectangle 3"/>
          <p:cNvSpPr>
            <a:spLocks noGrp="1" noChangeArrowheads="1"/>
          </p:cNvSpPr>
          <p:nvPr>
            <p:ph idx="1"/>
          </p:nvPr>
        </p:nvSpPr>
        <p:spPr/>
        <p:txBody>
          <a:bodyPr>
            <a:normAutofit/>
          </a:bodyPr>
          <a:lstStyle/>
          <a:p>
            <a:r>
              <a:rPr lang="en-US" dirty="0">
                <a:solidFill>
                  <a:schemeClr val="tx1"/>
                </a:solidFill>
              </a:rPr>
              <a:t>Input Library</a:t>
            </a:r>
          </a:p>
          <a:p>
            <a:r>
              <a:rPr lang="en-US" dirty="0">
                <a:solidFill>
                  <a:schemeClr val="tx1"/>
                </a:solidFill>
              </a:rPr>
              <a:t>Development Library</a:t>
            </a:r>
          </a:p>
          <a:p>
            <a:r>
              <a:rPr lang="en-US" dirty="0">
                <a:solidFill>
                  <a:schemeClr val="tx1"/>
                </a:solidFill>
              </a:rPr>
              <a:t>Testing / Review Library</a:t>
            </a:r>
          </a:p>
          <a:p>
            <a:r>
              <a:rPr lang="en-US" dirty="0">
                <a:solidFill>
                  <a:schemeClr val="tx1"/>
                </a:solidFill>
              </a:rPr>
              <a:t>Release / Delivery Library</a:t>
            </a:r>
          </a:p>
          <a:p>
            <a:r>
              <a:rPr lang="en-US" dirty="0">
                <a:solidFill>
                  <a:schemeClr val="tx1"/>
                </a:solidFill>
              </a:rPr>
              <a:t>Template Library</a:t>
            </a:r>
          </a:p>
          <a:p>
            <a:r>
              <a:rPr lang="en-US" dirty="0">
                <a:solidFill>
                  <a:schemeClr val="tx1"/>
                </a:solidFill>
              </a:rPr>
              <a:t>Project Management Library</a:t>
            </a:r>
          </a:p>
          <a:p>
            <a:pPr>
              <a:buFontTx/>
              <a:buNone/>
            </a:pPr>
            <a:endParaRPr lang="en-US" b="0" dirty="0">
              <a:solidFill>
                <a:schemeClr val="tx1"/>
              </a:solidFill>
              <a:latin typeface="Lucida Sans" pitchFamily="34" charset="0"/>
            </a:endParaRPr>
          </a:p>
        </p:txBody>
      </p:sp>
      <p:grpSp>
        <p:nvGrpSpPr>
          <p:cNvPr id="2" name="Group 4"/>
          <p:cNvGrpSpPr>
            <a:grpSpLocks/>
          </p:cNvGrpSpPr>
          <p:nvPr/>
        </p:nvGrpSpPr>
        <p:grpSpPr bwMode="auto">
          <a:xfrm>
            <a:off x="457200" y="4191001"/>
            <a:ext cx="8077200" cy="1630363"/>
            <a:chOff x="384" y="2812"/>
            <a:chExt cx="5088" cy="1027"/>
          </a:xfrm>
        </p:grpSpPr>
        <p:sp>
          <p:nvSpPr>
            <p:cNvPr id="1123333" name="Text Box 5"/>
            <p:cNvSpPr txBox="1">
              <a:spLocks noChangeArrowheads="1"/>
            </p:cNvSpPr>
            <p:nvPr/>
          </p:nvSpPr>
          <p:spPr bwMode="auto">
            <a:xfrm>
              <a:off x="384" y="2812"/>
              <a:ext cx="5088" cy="404"/>
            </a:xfrm>
            <a:prstGeom prst="rect">
              <a:avLst/>
            </a:prstGeom>
            <a:noFill/>
            <a:ln w="57150">
              <a:noFill/>
              <a:miter lim="800000"/>
              <a:headEnd type="none" w="lg" len="lg"/>
              <a:tailEnd type="none" w="lg" len="lg"/>
            </a:ln>
            <a:effectLst/>
          </p:spPr>
          <p:txBody>
            <a:bodyPr anchorCtr="1">
              <a:spAutoFit/>
            </a:bodyPr>
            <a:lstStyle/>
            <a:p>
              <a:pPr algn="l">
                <a:spcBef>
                  <a:spcPct val="20000"/>
                </a:spcBef>
              </a:pPr>
              <a:r>
                <a:rPr lang="en-US" b="1" dirty="0">
                  <a:solidFill>
                    <a:schemeClr val="tx1">
                      <a:lumMod val="75000"/>
                    </a:schemeClr>
                  </a:solidFill>
                  <a:latin typeface="+mj-lt"/>
                  <a:cs typeface="Times New Roman" pitchFamily="18" charset="0"/>
                </a:rPr>
                <a:t>Tip:  The library (folder) can be created on need basis for the project.  No thumb rule to create the same.</a:t>
              </a:r>
            </a:p>
          </p:txBody>
        </p:sp>
        <p:grpSp>
          <p:nvGrpSpPr>
            <p:cNvPr id="3" name="Group 6"/>
            <p:cNvGrpSpPr>
              <a:grpSpLocks/>
            </p:cNvGrpSpPr>
            <p:nvPr/>
          </p:nvGrpSpPr>
          <p:grpSpPr bwMode="auto">
            <a:xfrm>
              <a:off x="912" y="3504"/>
              <a:ext cx="4080" cy="335"/>
              <a:chOff x="912" y="2976"/>
              <a:chExt cx="4080" cy="335"/>
            </a:xfrm>
          </p:grpSpPr>
          <p:sp>
            <p:nvSpPr>
              <p:cNvPr id="1123335" name="Text Box 7"/>
              <p:cNvSpPr txBox="1">
                <a:spLocks noChangeArrowheads="1"/>
              </p:cNvSpPr>
              <p:nvPr/>
            </p:nvSpPr>
            <p:spPr bwMode="auto">
              <a:xfrm>
                <a:off x="912" y="3024"/>
                <a:ext cx="4080" cy="233"/>
              </a:xfrm>
              <a:prstGeom prst="rect">
                <a:avLst/>
              </a:prstGeom>
              <a:noFill/>
              <a:ln w="57150">
                <a:noFill/>
                <a:miter lim="800000"/>
                <a:headEnd type="none" w="lg" len="lg"/>
                <a:tailEnd type="none" w="lg" len="lg"/>
              </a:ln>
              <a:effectLst/>
            </p:spPr>
            <p:txBody>
              <a:bodyPr anchorCtr="1">
                <a:spAutoFit/>
              </a:bodyPr>
              <a:lstStyle/>
              <a:p>
                <a:pPr algn="l">
                  <a:spcBef>
                    <a:spcPct val="50000"/>
                  </a:spcBef>
                </a:pPr>
                <a:r>
                  <a:rPr lang="en-US" b="1">
                    <a:solidFill>
                      <a:schemeClr val="accent2"/>
                    </a:solidFill>
                    <a:latin typeface="+mj-lt"/>
                    <a:cs typeface="Times New Roman" pitchFamily="18" charset="0"/>
                  </a:rPr>
                  <a:t>SDLC                   </a:t>
                </a:r>
                <a:r>
                  <a:rPr lang="en-US" b="1">
                    <a:solidFill>
                      <a:schemeClr val="accent2"/>
                    </a:solidFill>
                    <a:latin typeface="+mj-lt"/>
                    <a:cs typeface="Times New Roman" pitchFamily="18" charset="0"/>
                    <a:sym typeface="Wingdings" pitchFamily="2" charset="2"/>
                  </a:rPr>
                  <a:t>Folders</a:t>
                </a:r>
                <a:endParaRPr lang="en-US" b="1">
                  <a:solidFill>
                    <a:schemeClr val="accent2"/>
                  </a:solidFill>
                  <a:latin typeface="+mj-lt"/>
                  <a:cs typeface="Times New Roman" pitchFamily="18" charset="0"/>
                </a:endParaRPr>
              </a:p>
            </p:txBody>
          </p:sp>
          <p:pic>
            <p:nvPicPr>
              <p:cNvPr id="1123336" name="Picture 8" descr="BD21298_"/>
              <p:cNvPicPr>
                <a:picLocks noChangeAspect="1" noChangeArrowheads="1"/>
              </p:cNvPicPr>
              <p:nvPr/>
            </p:nvPicPr>
            <p:blipFill>
              <a:blip r:embed="rId3" cstate="print"/>
              <a:srcRect/>
              <a:stretch>
                <a:fillRect/>
              </a:stretch>
            </p:blipFill>
            <p:spPr bwMode="auto">
              <a:xfrm>
                <a:off x="2736" y="2976"/>
                <a:ext cx="335" cy="335"/>
              </a:xfrm>
              <a:prstGeom prst="rect">
                <a:avLst/>
              </a:prstGeom>
              <a:noFill/>
            </p:spPr>
          </p:pic>
        </p:grpSp>
      </p:grpSp>
    </p:spTree>
    <p:extLst>
      <p:ext uri="{BB962C8B-B14F-4D97-AF65-F5344CB8AC3E}">
        <p14:creationId xmlns:p14="http://schemas.microsoft.com/office/powerpoint/2010/main" val="4280574283"/>
      </p:ext>
    </p:extLst>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a:noFill/>
        </p:spPr>
        <p:txBody>
          <a:bodyPr lIns="94788" tIns="46562" rIns="94788" bIns="46562"/>
          <a:lstStyle/>
          <a:p>
            <a:r>
              <a:rPr lang="en-US" sz="1200" dirty="0" smtClean="0"/>
              <a:t>   6.3 </a:t>
            </a:r>
            <a:r>
              <a:rPr lang="en-US" sz="1200" dirty="0"/>
              <a:t>Configuration Process</a:t>
            </a:r>
            <a:r>
              <a:rPr lang="en-US" dirty="0"/>
              <a:t/>
            </a:r>
            <a:br>
              <a:rPr lang="en-US" dirty="0"/>
            </a:br>
            <a:r>
              <a:rPr lang="en-US" dirty="0"/>
              <a:t> </a:t>
            </a:r>
            <a:r>
              <a:rPr lang="en-US" dirty="0" smtClean="0"/>
              <a:t>Usage </a:t>
            </a:r>
            <a:r>
              <a:rPr lang="en-US" dirty="0" smtClean="0"/>
              <a:t>of library - example </a:t>
            </a:r>
          </a:p>
        </p:txBody>
      </p:sp>
      <p:sp>
        <p:nvSpPr>
          <p:cNvPr id="15363" name="Rectangle 4"/>
          <p:cNvSpPr>
            <a:spLocks noGrp="1"/>
          </p:cNvSpPr>
          <p:nvPr>
            <p:ph idx="1"/>
          </p:nvPr>
        </p:nvSpPr>
        <p:spPr/>
        <p:txBody>
          <a:bodyPr>
            <a:normAutofit/>
          </a:bodyPr>
          <a:lstStyle/>
          <a:p>
            <a:r>
              <a:rPr lang="en-US" dirty="0">
                <a:solidFill>
                  <a:schemeClr val="tx1"/>
                </a:solidFill>
              </a:rPr>
              <a:t>Coding and Testing </a:t>
            </a:r>
            <a:r>
              <a:rPr lang="en-US" dirty="0" smtClean="0">
                <a:solidFill>
                  <a:schemeClr val="tx1"/>
                </a:solidFill>
              </a:rPr>
              <a:t>scenario </a:t>
            </a:r>
            <a:endParaRPr lang="en-US" dirty="0">
              <a:solidFill>
                <a:schemeClr val="tx1"/>
              </a:solidFill>
            </a:endParaRPr>
          </a:p>
          <a:p>
            <a:pPr marL="625475" lvl="2" indent="-285750">
              <a:buClr>
                <a:srgbClr val="00B0F0"/>
              </a:buClr>
              <a:buFont typeface="Candara" panose="020E0502030303020204" pitchFamily="34" charset="0"/>
              <a:buChar char="–"/>
            </a:pPr>
            <a:r>
              <a:rPr lang="en-US" sz="1600" dirty="0">
                <a:solidFill>
                  <a:schemeClr val="tx1"/>
                </a:solidFill>
              </a:rPr>
              <a:t>Development done in Development </a:t>
            </a:r>
            <a:r>
              <a:rPr lang="en-US" sz="1600" dirty="0" smtClean="0">
                <a:solidFill>
                  <a:schemeClr val="tx1"/>
                </a:solidFill>
              </a:rPr>
              <a:t>library</a:t>
            </a:r>
            <a:r>
              <a:rPr lang="en-US" sz="1600" dirty="0">
                <a:solidFill>
                  <a:schemeClr val="tx1"/>
                </a:solidFill>
              </a:rPr>
              <a:t> </a:t>
            </a:r>
            <a:r>
              <a:rPr lang="en-US" sz="1600" dirty="0" smtClean="0">
                <a:solidFill>
                  <a:schemeClr val="tx1"/>
                </a:solidFill>
              </a:rPr>
              <a:t>by development </a:t>
            </a:r>
            <a:r>
              <a:rPr lang="en-US" sz="1600" dirty="0">
                <a:solidFill>
                  <a:schemeClr val="tx1"/>
                </a:solidFill>
              </a:rPr>
              <a:t>team who have access to development folder </a:t>
            </a:r>
          </a:p>
          <a:p>
            <a:pPr marL="625475" lvl="2" indent="-285750">
              <a:buClr>
                <a:srgbClr val="00B0F0"/>
              </a:buClr>
              <a:buFont typeface="Candara" panose="020E0502030303020204" pitchFamily="34" charset="0"/>
              <a:buChar char="–"/>
            </a:pPr>
            <a:r>
              <a:rPr lang="en-US" sz="1600" dirty="0" smtClean="0">
                <a:solidFill>
                  <a:schemeClr val="tx1"/>
                </a:solidFill>
              </a:rPr>
              <a:t>QA team (testing team)  would be doing the testing </a:t>
            </a:r>
          </a:p>
          <a:p>
            <a:pPr marL="625475" lvl="2" indent="-285750">
              <a:buClr>
                <a:srgbClr val="00B0F0"/>
              </a:buClr>
              <a:buFont typeface="Candara" panose="020E0502030303020204" pitchFamily="34" charset="0"/>
              <a:buChar char="–"/>
            </a:pPr>
            <a:r>
              <a:rPr lang="en-US" sz="1600" dirty="0" smtClean="0">
                <a:solidFill>
                  <a:schemeClr val="tx1"/>
                </a:solidFill>
              </a:rPr>
              <a:t>As per CM policy QA team wont have permission on Development folder , </a:t>
            </a:r>
            <a:endParaRPr lang="en-US" sz="1600" dirty="0">
              <a:solidFill>
                <a:schemeClr val="tx1"/>
              </a:solidFill>
            </a:endParaRPr>
          </a:p>
          <a:p>
            <a:pPr marL="631825" lvl="3" indent="-285750">
              <a:buClr>
                <a:srgbClr val="00B0F0"/>
              </a:buClr>
              <a:buFont typeface="Candara" panose="020E0502030303020204" pitchFamily="34" charset="0"/>
              <a:buChar char="–"/>
            </a:pPr>
            <a:r>
              <a:rPr lang="en-US" dirty="0" smtClean="0">
                <a:solidFill>
                  <a:schemeClr val="tx1"/>
                </a:solidFill>
              </a:rPr>
              <a:t>The code is </a:t>
            </a:r>
            <a:r>
              <a:rPr lang="en-US" b="1" u="sng" dirty="0" smtClean="0">
                <a:solidFill>
                  <a:schemeClr val="tx1"/>
                </a:solidFill>
              </a:rPr>
              <a:t>moved</a:t>
            </a:r>
            <a:r>
              <a:rPr lang="en-US" dirty="0" smtClean="0">
                <a:solidFill>
                  <a:schemeClr val="tx1"/>
                </a:solidFill>
              </a:rPr>
              <a:t>  from development folder to testing folder</a:t>
            </a:r>
          </a:p>
          <a:p>
            <a:pPr marL="631825" lvl="3" indent="-285750">
              <a:buClr>
                <a:srgbClr val="00B0F0"/>
              </a:buClr>
              <a:buFont typeface="Candara" panose="020E0502030303020204" pitchFamily="34" charset="0"/>
              <a:buChar char="–"/>
            </a:pPr>
            <a:r>
              <a:rPr lang="en-US" dirty="0" smtClean="0">
                <a:solidFill>
                  <a:schemeClr val="tx1"/>
                </a:solidFill>
              </a:rPr>
              <a:t>The code </a:t>
            </a:r>
            <a:r>
              <a:rPr lang="en-US" b="1" u="sng" dirty="0" smtClean="0">
                <a:solidFill>
                  <a:schemeClr val="tx1"/>
                </a:solidFill>
              </a:rPr>
              <a:t>is moved back </a:t>
            </a:r>
            <a:r>
              <a:rPr lang="en-US" dirty="0" smtClean="0">
                <a:solidFill>
                  <a:schemeClr val="tx1"/>
                </a:solidFill>
              </a:rPr>
              <a:t>to development folder for rework  </a:t>
            </a:r>
          </a:p>
          <a:p>
            <a:pPr marL="625475" lvl="2" indent="-285750">
              <a:buClr>
                <a:srgbClr val="00B0F0"/>
              </a:buClr>
              <a:buFont typeface="Candara" panose="020E0502030303020204" pitchFamily="34" charset="0"/>
              <a:buChar char="–"/>
            </a:pPr>
            <a:r>
              <a:rPr lang="en-US" sz="1600" dirty="0" smtClean="0">
                <a:solidFill>
                  <a:schemeClr val="tx1"/>
                </a:solidFill>
              </a:rPr>
              <a:t>The Re-testing  </a:t>
            </a:r>
            <a:r>
              <a:rPr lang="en-US" sz="1600" dirty="0">
                <a:solidFill>
                  <a:schemeClr val="tx1"/>
                </a:solidFill>
              </a:rPr>
              <a:t>happens in Testing </a:t>
            </a:r>
            <a:r>
              <a:rPr lang="en-US" sz="1600" dirty="0" smtClean="0">
                <a:solidFill>
                  <a:schemeClr val="tx1"/>
                </a:solidFill>
              </a:rPr>
              <a:t>library following the above steps </a:t>
            </a:r>
            <a:endParaRPr lang="en-US" sz="1600" dirty="0">
              <a:solidFill>
                <a:schemeClr val="tx1"/>
              </a:solidFill>
            </a:endParaRPr>
          </a:p>
          <a:p>
            <a:pPr marL="625475" lvl="2" indent="-285750">
              <a:buClr>
                <a:srgbClr val="00B0F0"/>
              </a:buClr>
              <a:buFont typeface="Candara" panose="020E0502030303020204" pitchFamily="34" charset="0"/>
              <a:buChar char="–"/>
            </a:pPr>
            <a:r>
              <a:rPr lang="en-US" sz="1600" dirty="0" smtClean="0">
                <a:solidFill>
                  <a:schemeClr val="tx1"/>
                </a:solidFill>
              </a:rPr>
              <a:t>Once all the bugs are fixed , the code is moved to release folder .</a:t>
            </a:r>
            <a:endParaRPr lang="en-US" sz="1600" dirty="0">
              <a:solidFill>
                <a:schemeClr val="tx1"/>
              </a:solidFill>
            </a:endParaRPr>
          </a:p>
        </p:txBody>
      </p:sp>
    </p:spTree>
    <p:extLst>
      <p:ext uri="{BB962C8B-B14F-4D97-AF65-F5344CB8AC3E}">
        <p14:creationId xmlns:p14="http://schemas.microsoft.com/office/powerpoint/2010/main" val="31907750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z="1200" dirty="0"/>
              <a:t>6.3 Configuration Process</a:t>
            </a:r>
            <a:r>
              <a:rPr lang="en-US" dirty="0"/>
              <a:t/>
            </a:r>
            <a:br>
              <a:rPr lang="en-US" dirty="0"/>
            </a:br>
            <a:r>
              <a:rPr lang="en-US" dirty="0"/>
              <a:t>Version </a:t>
            </a:r>
            <a:r>
              <a:rPr lang="en-US" dirty="0" smtClean="0"/>
              <a:t>Numbering</a:t>
            </a:r>
            <a:endParaRPr lang="en-US" dirty="0"/>
          </a:p>
        </p:txBody>
      </p:sp>
      <p:sp>
        <p:nvSpPr>
          <p:cNvPr id="34820" name="Rectangle 2"/>
          <p:cNvSpPr>
            <a:spLocks noGrp="1" noChangeArrowheads="1"/>
          </p:cNvSpPr>
          <p:nvPr>
            <p:ph idx="1"/>
          </p:nvPr>
        </p:nvSpPr>
        <p:spPr/>
        <p:txBody>
          <a:bodyPr>
            <a:normAutofit/>
          </a:bodyPr>
          <a:lstStyle/>
          <a:p>
            <a:pPr>
              <a:lnSpc>
                <a:spcPct val="120000"/>
              </a:lnSpc>
            </a:pPr>
            <a:r>
              <a:rPr lang="en-US" dirty="0" smtClean="0">
                <a:solidFill>
                  <a:schemeClr val="tx1"/>
                </a:solidFill>
              </a:rPr>
              <a:t> </a:t>
            </a:r>
            <a:r>
              <a:rPr lang="en-US" dirty="0">
                <a:solidFill>
                  <a:schemeClr val="tx1"/>
                </a:solidFill>
              </a:rPr>
              <a:t>A version number is a unique number or set of numbers assigned to a specific release of a </a:t>
            </a:r>
            <a:r>
              <a:rPr lang="en-US" dirty="0" smtClean="0">
                <a:solidFill>
                  <a:schemeClr val="tx1"/>
                </a:solidFill>
              </a:rPr>
              <a:t>software/hardware/firmware</a:t>
            </a:r>
          </a:p>
          <a:p>
            <a:pPr>
              <a:lnSpc>
                <a:spcPct val="120000"/>
              </a:lnSpc>
            </a:pPr>
            <a:r>
              <a:rPr lang="en-US" dirty="0">
                <a:solidFill>
                  <a:schemeClr val="tx1"/>
                </a:solidFill>
              </a:rPr>
              <a:t>As updates and  new editions of product are released, the version number will increase</a:t>
            </a:r>
          </a:p>
          <a:p>
            <a:pPr>
              <a:lnSpc>
                <a:spcPct val="120000"/>
              </a:lnSpc>
            </a:pPr>
            <a:r>
              <a:rPr lang="en-US" dirty="0">
                <a:solidFill>
                  <a:schemeClr val="tx1"/>
                </a:solidFill>
              </a:rPr>
              <a:t>Version numbers are usually divided into sets of numbers, separated by decimal </a:t>
            </a:r>
            <a:r>
              <a:rPr lang="en-US" dirty="0" smtClean="0">
                <a:solidFill>
                  <a:schemeClr val="tx1"/>
                </a:solidFill>
              </a:rPr>
              <a:t>points</a:t>
            </a:r>
          </a:p>
          <a:p>
            <a:pPr>
              <a:lnSpc>
                <a:spcPct val="120000"/>
              </a:lnSpc>
            </a:pPr>
            <a:r>
              <a:rPr lang="en-US" dirty="0" smtClean="0">
                <a:solidFill>
                  <a:schemeClr val="tx1"/>
                </a:solidFill>
              </a:rPr>
              <a:t>Draft version has  X as 0 </a:t>
            </a:r>
            <a:endParaRPr lang="en-US" dirty="0">
              <a:solidFill>
                <a:schemeClr val="tx1"/>
              </a:solidFill>
            </a:endParaRPr>
          </a:p>
          <a:p>
            <a:pPr>
              <a:lnSpc>
                <a:spcPct val="120000"/>
              </a:lnSpc>
            </a:pPr>
            <a:endParaRPr lang="en-US" dirty="0">
              <a:solidFill>
                <a:schemeClr val="tx1"/>
              </a:solidFill>
            </a:endParaRPr>
          </a:p>
        </p:txBody>
      </p:sp>
      <p:sp>
        <p:nvSpPr>
          <p:cNvPr id="15" name="Rectangle 4"/>
          <p:cNvSpPr>
            <a:spLocks noChangeArrowheads="1"/>
          </p:cNvSpPr>
          <p:nvPr/>
        </p:nvSpPr>
        <p:spPr bwMode="auto">
          <a:xfrm>
            <a:off x="2757948" y="4226642"/>
            <a:ext cx="609600" cy="381000"/>
          </a:xfrm>
          <a:prstGeom prst="rect">
            <a:avLst/>
          </a:prstGeom>
          <a:gradFill rotWithShape="0">
            <a:gsLst>
              <a:gs pos="0">
                <a:srgbClr val="FFFF00"/>
              </a:gs>
              <a:gs pos="100000">
                <a:srgbClr val="FF9933"/>
              </a:gs>
            </a:gsLst>
            <a:path path="rect">
              <a:fillToRect l="50000" t="50000" r="50000" b="50000"/>
            </a:path>
          </a:gradFill>
          <a:ln w="9525" algn="ctr">
            <a:noFill/>
            <a:miter lim="800000"/>
            <a:headEnd/>
            <a:tailEnd/>
          </a:ln>
          <a:effectLst>
            <a:outerShdw dist="35921" dir="2700000" algn="ctr" rotWithShape="0">
              <a:srgbClr val="C0C0C0">
                <a:alpha val="80000"/>
              </a:srgbClr>
            </a:outerShdw>
          </a:effectLst>
        </p:spPr>
        <p:txBody>
          <a:bodyPr wrap="none" anchor="ctr"/>
          <a:lstStyle/>
          <a:p>
            <a:pPr>
              <a:defRPr/>
            </a:pPr>
            <a:r>
              <a:rPr lang="en-US" dirty="0">
                <a:solidFill>
                  <a:srgbClr val="000000"/>
                </a:solidFill>
                <a:latin typeface="Candara"/>
              </a:rPr>
              <a:t>X</a:t>
            </a:r>
          </a:p>
        </p:txBody>
      </p:sp>
      <p:sp>
        <p:nvSpPr>
          <p:cNvPr id="16" name="Rectangle 5"/>
          <p:cNvSpPr>
            <a:spLocks noChangeArrowheads="1"/>
          </p:cNvSpPr>
          <p:nvPr/>
        </p:nvSpPr>
        <p:spPr bwMode="auto">
          <a:xfrm>
            <a:off x="3915697" y="4206977"/>
            <a:ext cx="609600" cy="381000"/>
          </a:xfrm>
          <a:prstGeom prst="rect">
            <a:avLst/>
          </a:prstGeom>
          <a:gradFill rotWithShape="0">
            <a:gsLst>
              <a:gs pos="0">
                <a:srgbClr val="FFFF00"/>
              </a:gs>
              <a:gs pos="100000">
                <a:srgbClr val="FF9933"/>
              </a:gs>
            </a:gsLst>
            <a:path path="rect">
              <a:fillToRect l="50000" t="50000" r="50000" b="50000"/>
            </a:path>
          </a:gradFill>
          <a:ln w="9525" algn="ctr">
            <a:noFill/>
            <a:miter lim="800000"/>
            <a:headEnd/>
            <a:tailEnd/>
          </a:ln>
          <a:effectLst>
            <a:outerShdw dist="35921" dir="2700000" algn="ctr" rotWithShape="0">
              <a:srgbClr val="C0C0C0">
                <a:alpha val="80000"/>
              </a:srgbClr>
            </a:outerShdw>
          </a:effectLst>
        </p:spPr>
        <p:txBody>
          <a:bodyPr wrap="none" anchor="ctr"/>
          <a:lstStyle/>
          <a:p>
            <a:pPr>
              <a:defRPr/>
            </a:pPr>
            <a:r>
              <a:rPr lang="en-US">
                <a:solidFill>
                  <a:srgbClr val="000000"/>
                </a:solidFill>
                <a:latin typeface="Candara"/>
              </a:rPr>
              <a:t>Y</a:t>
            </a:r>
          </a:p>
        </p:txBody>
      </p:sp>
      <p:sp>
        <p:nvSpPr>
          <p:cNvPr id="17" name="Rectangle 6"/>
          <p:cNvSpPr>
            <a:spLocks noChangeArrowheads="1"/>
          </p:cNvSpPr>
          <p:nvPr/>
        </p:nvSpPr>
        <p:spPr bwMode="auto">
          <a:xfrm>
            <a:off x="3512573" y="4226642"/>
            <a:ext cx="152400" cy="314630"/>
          </a:xfrm>
          <a:prstGeom prst="rect">
            <a:avLst/>
          </a:prstGeom>
          <a:gradFill rotWithShape="0">
            <a:gsLst>
              <a:gs pos="0">
                <a:srgbClr val="FFFF00"/>
              </a:gs>
              <a:gs pos="100000">
                <a:srgbClr val="FF9933"/>
              </a:gs>
            </a:gsLst>
            <a:path path="rect">
              <a:fillToRect l="50000" t="50000" r="50000" b="50000"/>
            </a:path>
          </a:gradFill>
          <a:ln w="9525" algn="ctr">
            <a:noFill/>
            <a:miter lim="800000"/>
            <a:headEnd/>
            <a:tailEnd/>
          </a:ln>
          <a:effectLst>
            <a:outerShdw dist="35921" dir="2700000" algn="ctr" rotWithShape="0">
              <a:srgbClr val="C0C0C0">
                <a:alpha val="80000"/>
              </a:srgbClr>
            </a:outerShdw>
          </a:effectLst>
        </p:spPr>
        <p:txBody>
          <a:bodyPr wrap="none" anchor="ctr"/>
          <a:lstStyle/>
          <a:p>
            <a:pPr>
              <a:defRPr/>
            </a:pPr>
            <a:r>
              <a:rPr lang="en-US">
                <a:solidFill>
                  <a:srgbClr val="000000"/>
                </a:solidFill>
                <a:latin typeface="Candara"/>
              </a:rPr>
              <a:t>.</a:t>
            </a:r>
          </a:p>
        </p:txBody>
      </p:sp>
      <p:sp>
        <p:nvSpPr>
          <p:cNvPr id="18" name="Rectangle 7"/>
          <p:cNvSpPr>
            <a:spLocks noChangeArrowheads="1"/>
          </p:cNvSpPr>
          <p:nvPr/>
        </p:nvSpPr>
        <p:spPr bwMode="auto">
          <a:xfrm>
            <a:off x="452283" y="4940712"/>
            <a:ext cx="3124200" cy="1295400"/>
          </a:xfrm>
          <a:prstGeom prst="rect">
            <a:avLst/>
          </a:prstGeom>
          <a:solidFill>
            <a:srgbClr val="FFFFFF"/>
          </a:solidFill>
          <a:ln w="9525" algn="ctr">
            <a:solidFill>
              <a:schemeClr val="tx1"/>
            </a:solidFill>
            <a:miter lim="800000"/>
            <a:headEnd/>
            <a:tailEnd/>
          </a:ln>
          <a:effectLst>
            <a:outerShdw dist="35921" dir="2700000" algn="ctr" rotWithShape="0">
              <a:srgbClr val="C0C0C0">
                <a:alpha val="80000"/>
              </a:srgbClr>
            </a:outerShdw>
          </a:effectLst>
        </p:spPr>
        <p:txBody>
          <a:bodyPr anchor="ctr" anchorCtr="1"/>
          <a:lstStyle/>
          <a:p>
            <a:pPr marL="174625" indent="-174625" algn="l">
              <a:buClr>
                <a:srgbClr val="00A1E4"/>
              </a:buClr>
              <a:buFontTx/>
              <a:buChar char="•"/>
              <a:defRPr/>
            </a:pPr>
            <a:r>
              <a:rPr lang="en-US" sz="1200" dirty="0">
                <a:solidFill>
                  <a:srgbClr val="000000"/>
                </a:solidFill>
                <a:latin typeface="+mj-lt"/>
              </a:rPr>
              <a:t>Represents the Version number</a:t>
            </a:r>
          </a:p>
          <a:p>
            <a:pPr marL="174625" indent="-174625" algn="l">
              <a:buClr>
                <a:srgbClr val="00A1E4"/>
              </a:buClr>
              <a:defRPr/>
            </a:pPr>
            <a:endParaRPr lang="en-US" sz="1200" dirty="0">
              <a:solidFill>
                <a:srgbClr val="000000"/>
              </a:solidFill>
              <a:latin typeface="+mj-lt"/>
            </a:endParaRPr>
          </a:p>
          <a:p>
            <a:pPr marL="174625" indent="-174625" algn="l">
              <a:buClr>
                <a:srgbClr val="00A1E4"/>
              </a:buClr>
              <a:buFontTx/>
              <a:buChar char="•"/>
              <a:defRPr/>
            </a:pPr>
            <a:r>
              <a:rPr lang="en-US" sz="1200" dirty="0">
                <a:solidFill>
                  <a:srgbClr val="000000"/>
                </a:solidFill>
                <a:latin typeface="+mj-lt"/>
              </a:rPr>
              <a:t>Changed when there is a</a:t>
            </a:r>
          </a:p>
          <a:p>
            <a:pPr marL="465138" lvl="1" indent="-119063" algn="l">
              <a:buClr>
                <a:srgbClr val="00A1E4"/>
              </a:buClr>
              <a:buFontTx/>
              <a:buChar char="-"/>
              <a:defRPr/>
            </a:pPr>
            <a:r>
              <a:rPr lang="en-US" sz="1200" dirty="0">
                <a:solidFill>
                  <a:srgbClr val="000000"/>
                </a:solidFill>
                <a:latin typeface="+mj-lt"/>
              </a:rPr>
              <a:t>CI is completely overhauled</a:t>
            </a:r>
          </a:p>
          <a:p>
            <a:pPr marL="465138" lvl="1" indent="-119063" algn="l">
              <a:buClr>
                <a:srgbClr val="00A1E4"/>
              </a:buClr>
              <a:buFontTx/>
              <a:buChar char="-"/>
              <a:defRPr/>
            </a:pPr>
            <a:r>
              <a:rPr lang="en-US" sz="1200" dirty="0">
                <a:solidFill>
                  <a:srgbClr val="000000"/>
                </a:solidFill>
                <a:latin typeface="+mj-lt"/>
              </a:rPr>
              <a:t>Substantial </a:t>
            </a:r>
            <a:r>
              <a:rPr lang="en-US" sz="1200" dirty="0" smtClean="0">
                <a:solidFill>
                  <a:srgbClr val="000000"/>
                </a:solidFill>
                <a:latin typeface="+mj-lt"/>
              </a:rPr>
              <a:t>Change</a:t>
            </a:r>
            <a:endParaRPr lang="en-US" sz="1200" dirty="0">
              <a:solidFill>
                <a:srgbClr val="000000"/>
              </a:solidFill>
              <a:latin typeface="+mj-lt"/>
            </a:endParaRPr>
          </a:p>
        </p:txBody>
      </p:sp>
      <p:sp>
        <p:nvSpPr>
          <p:cNvPr id="19" name="Rectangle 8"/>
          <p:cNvSpPr>
            <a:spLocks noChangeArrowheads="1"/>
          </p:cNvSpPr>
          <p:nvPr/>
        </p:nvSpPr>
        <p:spPr bwMode="auto">
          <a:xfrm>
            <a:off x="3962400" y="4933336"/>
            <a:ext cx="3962400" cy="1295400"/>
          </a:xfrm>
          <a:prstGeom prst="rect">
            <a:avLst/>
          </a:prstGeom>
          <a:solidFill>
            <a:srgbClr val="FFFFFF"/>
          </a:solidFill>
          <a:ln w="9525" algn="ctr">
            <a:solidFill>
              <a:schemeClr val="tx1"/>
            </a:solidFill>
            <a:miter lim="800000"/>
            <a:headEnd/>
            <a:tailEnd/>
          </a:ln>
          <a:effectLst>
            <a:outerShdw dist="35921" dir="2700000" algn="ctr" rotWithShape="0">
              <a:srgbClr val="C0C0C0">
                <a:alpha val="80000"/>
              </a:srgbClr>
            </a:outerShdw>
          </a:effectLst>
        </p:spPr>
        <p:txBody>
          <a:bodyPr anchor="ctr" anchorCtr="1"/>
          <a:lstStyle/>
          <a:p>
            <a:pPr marL="174625" indent="-174625" algn="l">
              <a:buClr>
                <a:srgbClr val="00A1E4"/>
              </a:buClr>
              <a:buFontTx/>
              <a:buChar char="•"/>
              <a:defRPr/>
            </a:pPr>
            <a:r>
              <a:rPr lang="en-US" sz="1200" dirty="0">
                <a:solidFill>
                  <a:srgbClr val="000000"/>
                </a:solidFill>
                <a:latin typeface="+mj-lt"/>
              </a:rPr>
              <a:t>Represents the revision number</a:t>
            </a:r>
          </a:p>
          <a:p>
            <a:pPr marL="174625" indent="-174625" algn="l">
              <a:buClr>
                <a:srgbClr val="00A1E4"/>
              </a:buClr>
              <a:defRPr/>
            </a:pPr>
            <a:endParaRPr lang="en-US" sz="1200" dirty="0">
              <a:solidFill>
                <a:srgbClr val="000000"/>
              </a:solidFill>
              <a:latin typeface="+mj-lt"/>
            </a:endParaRPr>
          </a:p>
          <a:p>
            <a:pPr marL="174625" indent="-174625" algn="l">
              <a:buClr>
                <a:srgbClr val="00A1E4"/>
              </a:buClr>
              <a:buFontTx/>
              <a:buChar char="•"/>
              <a:defRPr/>
            </a:pPr>
            <a:r>
              <a:rPr lang="en-US" sz="1200" dirty="0">
                <a:solidFill>
                  <a:srgbClr val="000000"/>
                </a:solidFill>
                <a:latin typeface="+mj-lt"/>
              </a:rPr>
              <a:t>Changed when there is a</a:t>
            </a:r>
          </a:p>
          <a:p>
            <a:pPr marL="465138" lvl="1" indent="-119063" algn="l">
              <a:buClr>
                <a:srgbClr val="00A1E4"/>
              </a:buClr>
              <a:buFontTx/>
              <a:buChar char="-"/>
              <a:defRPr/>
            </a:pPr>
            <a:r>
              <a:rPr lang="en-US" sz="1200" dirty="0">
                <a:solidFill>
                  <a:srgbClr val="000000"/>
                </a:solidFill>
                <a:latin typeface="+mj-lt"/>
              </a:rPr>
              <a:t>No change in the overall structure and flow</a:t>
            </a:r>
          </a:p>
          <a:p>
            <a:pPr marL="465138" lvl="1" indent="-119063" algn="l">
              <a:buClr>
                <a:srgbClr val="00A1E4"/>
              </a:buClr>
              <a:buFontTx/>
              <a:buChar char="-"/>
              <a:defRPr/>
            </a:pPr>
            <a:r>
              <a:rPr lang="en-US" sz="1200" dirty="0">
                <a:solidFill>
                  <a:srgbClr val="000000"/>
                </a:solidFill>
                <a:latin typeface="+mj-lt"/>
              </a:rPr>
              <a:t>Existing content is </a:t>
            </a:r>
            <a:r>
              <a:rPr lang="en-US" sz="1200" dirty="0" smtClean="0">
                <a:solidFill>
                  <a:srgbClr val="000000"/>
                </a:solidFill>
                <a:latin typeface="+mj-lt"/>
              </a:rPr>
              <a:t>minimally </a:t>
            </a:r>
            <a:endParaRPr lang="en-US" sz="1200" dirty="0">
              <a:solidFill>
                <a:srgbClr val="000000"/>
              </a:solidFill>
              <a:latin typeface="+mj-lt"/>
            </a:endParaRPr>
          </a:p>
        </p:txBody>
      </p:sp>
      <p:cxnSp>
        <p:nvCxnSpPr>
          <p:cNvPr id="20" name="AutoShape 9"/>
          <p:cNvCxnSpPr>
            <a:cxnSpLocks noChangeShapeType="1"/>
            <a:stCxn id="15" idx="2"/>
            <a:endCxn id="18" idx="0"/>
          </p:cNvCxnSpPr>
          <p:nvPr/>
        </p:nvCxnSpPr>
        <p:spPr bwMode="auto">
          <a:xfrm rot="5400000">
            <a:off x="2372031" y="4249995"/>
            <a:ext cx="333070" cy="1048365"/>
          </a:xfrm>
          <a:prstGeom prst="bentConnector3">
            <a:avLst>
              <a:gd name="adj1" fmla="val 50000"/>
            </a:avLst>
          </a:prstGeom>
          <a:noFill/>
          <a:ln w="28575">
            <a:solidFill>
              <a:schemeClr val="tx1"/>
            </a:solidFill>
            <a:miter lim="800000"/>
            <a:headEnd/>
            <a:tailEnd type="triangle" w="med" len="med"/>
          </a:ln>
          <a:effectLst>
            <a:outerShdw dist="35921" dir="2700000" algn="ctr" rotWithShape="0">
              <a:srgbClr val="C0C0C0">
                <a:alpha val="80000"/>
              </a:srgbClr>
            </a:outerShdw>
          </a:effectLst>
        </p:spPr>
      </p:cxnSp>
      <p:cxnSp>
        <p:nvCxnSpPr>
          <p:cNvPr id="21" name="AutoShape 10"/>
          <p:cNvCxnSpPr>
            <a:cxnSpLocks noChangeShapeType="1"/>
            <a:stCxn id="16" idx="2"/>
            <a:endCxn id="19" idx="0"/>
          </p:cNvCxnSpPr>
          <p:nvPr/>
        </p:nvCxnSpPr>
        <p:spPr bwMode="auto">
          <a:xfrm rot="16200000" flipH="1">
            <a:off x="4909369" y="3899104"/>
            <a:ext cx="345359" cy="1723103"/>
          </a:xfrm>
          <a:prstGeom prst="bentConnector3">
            <a:avLst>
              <a:gd name="adj1" fmla="val 50000"/>
            </a:avLst>
          </a:prstGeom>
          <a:noFill/>
          <a:ln w="28575">
            <a:solidFill>
              <a:schemeClr val="tx1"/>
            </a:solidFill>
            <a:miter lim="800000"/>
            <a:headEnd/>
            <a:tailEnd type="triangle" w="med" len="med"/>
          </a:ln>
          <a:effectLst>
            <a:outerShdw dist="35921" dir="2700000" algn="ctr" rotWithShape="0">
              <a:srgbClr val="C0C0C0">
                <a:alpha val="80000"/>
              </a:srgbClr>
            </a:outerShdw>
          </a:effectLst>
        </p:spPr>
      </p:cxnSp>
    </p:spTree>
    <p:extLst>
      <p:ext uri="{BB962C8B-B14F-4D97-AF65-F5344CB8AC3E}">
        <p14:creationId xmlns:p14="http://schemas.microsoft.com/office/powerpoint/2010/main" val="360808779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lIns="94788" tIns="46562" rIns="94788" bIns="46562"/>
          <a:lstStyle/>
          <a:p>
            <a:r>
              <a:rPr lang="en-US" sz="1200" dirty="0" smtClean="0"/>
              <a:t>     6.3 </a:t>
            </a:r>
            <a:r>
              <a:rPr lang="en-US" sz="1200" dirty="0"/>
              <a:t>Configuration Process</a:t>
            </a:r>
            <a:r>
              <a:rPr lang="en-US" sz="2800" dirty="0"/>
              <a:t/>
            </a:r>
            <a:br>
              <a:rPr lang="en-US" sz="2800" dirty="0"/>
            </a:br>
            <a:r>
              <a:rPr lang="en-US" sz="2800" dirty="0" smtClean="0"/>
              <a:t>  Baselines</a:t>
            </a:r>
            <a:endParaRPr lang="en-US" sz="2800" dirty="0"/>
          </a:p>
        </p:txBody>
      </p:sp>
      <p:sp>
        <p:nvSpPr>
          <p:cNvPr id="72707" name="Rectangle 3"/>
          <p:cNvSpPr>
            <a:spLocks noGrp="1" noChangeArrowheads="1"/>
          </p:cNvSpPr>
          <p:nvPr>
            <p:ph idx="1"/>
          </p:nvPr>
        </p:nvSpPr>
        <p:spPr/>
        <p:txBody>
          <a:bodyPr lIns="94788" tIns="46562" rIns="94788" bIns="46562">
            <a:noAutofit/>
          </a:bodyPr>
          <a:lstStyle/>
          <a:p>
            <a:pPr>
              <a:lnSpc>
                <a:spcPct val="120000"/>
              </a:lnSpc>
            </a:pPr>
            <a:r>
              <a:rPr lang="en-US" dirty="0">
                <a:solidFill>
                  <a:schemeClr val="tx1"/>
                </a:solidFill>
              </a:rPr>
              <a:t>Baseline </a:t>
            </a:r>
          </a:p>
          <a:p>
            <a:pPr marL="625475" lvl="2" indent="-285750">
              <a:lnSpc>
                <a:spcPct val="120000"/>
              </a:lnSpc>
              <a:buFont typeface="Candara" panose="020E0502030303020204" pitchFamily="34" charset="0"/>
              <a:buChar char="–"/>
            </a:pPr>
            <a:r>
              <a:rPr lang="en-US" sz="1600" dirty="0">
                <a:solidFill>
                  <a:schemeClr val="tx1"/>
                </a:solidFill>
              </a:rPr>
              <a:t>A 'baseline' is a CI that has been reviewed and agreed upon and is a basis for further development. </a:t>
            </a:r>
          </a:p>
          <a:p>
            <a:pPr marL="625475" lvl="2" indent="-285750">
              <a:lnSpc>
                <a:spcPct val="120000"/>
              </a:lnSpc>
              <a:buFont typeface="Candara" panose="020E0502030303020204" pitchFamily="34" charset="0"/>
              <a:buChar char="–"/>
            </a:pPr>
            <a:r>
              <a:rPr lang="en-US" sz="1600" dirty="0">
                <a:solidFill>
                  <a:schemeClr val="tx1"/>
                </a:solidFill>
              </a:rPr>
              <a:t>After base-lining all changes to CI are controlled through a formal change process (Such as Change Management and Configuration Control). </a:t>
            </a:r>
          </a:p>
          <a:p>
            <a:pPr marL="625475" lvl="2" indent="-285750">
              <a:lnSpc>
                <a:spcPct val="120000"/>
              </a:lnSpc>
              <a:buFont typeface="Candara" panose="020E0502030303020204" pitchFamily="34" charset="0"/>
              <a:buChar char="–"/>
            </a:pPr>
            <a:r>
              <a:rPr lang="en-US" sz="1600" dirty="0">
                <a:solidFill>
                  <a:schemeClr val="tx1"/>
                </a:solidFill>
              </a:rPr>
              <a:t>For example a reviewed and approved Project plan is used as a basis for execution of the project</a:t>
            </a:r>
            <a:r>
              <a:rPr lang="en-US" sz="1600" dirty="0" smtClean="0">
                <a:solidFill>
                  <a:schemeClr val="tx1"/>
                </a:solidFill>
              </a:rPr>
              <a:t>.</a:t>
            </a:r>
          </a:p>
          <a:p>
            <a:pPr marL="625475" lvl="2" indent="-285750">
              <a:lnSpc>
                <a:spcPct val="120000"/>
              </a:lnSpc>
              <a:buFont typeface="Candara" panose="020E0502030303020204" pitchFamily="34" charset="0"/>
              <a:buChar char="–"/>
            </a:pPr>
            <a:r>
              <a:rPr lang="en-US" sz="1600" dirty="0" smtClean="0">
                <a:solidFill>
                  <a:schemeClr val="tx1"/>
                </a:solidFill>
              </a:rPr>
              <a:t>One baseline may have several work product , each having different  version number </a:t>
            </a:r>
          </a:p>
          <a:p>
            <a:pPr marL="625475" lvl="2" indent="-285750">
              <a:lnSpc>
                <a:spcPct val="120000"/>
              </a:lnSpc>
              <a:buFont typeface="Candara" panose="020E0502030303020204" pitchFamily="34" charset="0"/>
              <a:buChar char="–"/>
            </a:pPr>
            <a:r>
              <a:rPr lang="en-US" sz="1600" dirty="0" smtClean="0">
                <a:solidFill>
                  <a:schemeClr val="tx1"/>
                </a:solidFill>
              </a:rPr>
              <a:t>Baselining can be of many types – Input baseline , design baseline , code baseline </a:t>
            </a:r>
            <a:r>
              <a:rPr lang="en-US" sz="1600" dirty="0" err="1" smtClean="0">
                <a:solidFill>
                  <a:schemeClr val="tx1"/>
                </a:solidFill>
              </a:rPr>
              <a:t>etc</a:t>
            </a:r>
            <a:r>
              <a:rPr lang="en-US" sz="1600" dirty="0" smtClean="0">
                <a:solidFill>
                  <a:schemeClr val="tx1"/>
                </a:solidFill>
              </a:rPr>
              <a:t> </a:t>
            </a:r>
            <a:endParaRPr lang="en-US" sz="1600" dirty="0">
              <a:solidFill>
                <a:schemeClr val="tx1"/>
              </a:solidFill>
            </a:endParaRPr>
          </a:p>
          <a:p>
            <a:pPr marL="571500" lvl="1" indent="-228600" algn="just">
              <a:lnSpc>
                <a:spcPct val="115000"/>
              </a:lnSpc>
              <a:spcBef>
                <a:spcPct val="30000"/>
              </a:spcBef>
              <a:buFont typeface="Wingdings" pitchFamily="2" charset="2"/>
              <a:buChar char="ü"/>
            </a:pPr>
            <a:endParaRPr lang="en-US" sz="1800" dirty="0">
              <a:solidFill>
                <a:schemeClr val="tx1"/>
              </a:solidFill>
            </a:endParaRPr>
          </a:p>
        </p:txBody>
      </p:sp>
    </p:spTree>
    <p:extLst>
      <p:ext uri="{BB962C8B-B14F-4D97-AF65-F5344CB8AC3E}">
        <p14:creationId xmlns:p14="http://schemas.microsoft.com/office/powerpoint/2010/main" val="24840201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blog.feabhas.com/wp-content/uploads/2011/05/image11.png"/>
          <p:cNvPicPr>
            <a:picLocks noChangeAspect="1" noChangeArrowheads="1"/>
          </p:cNvPicPr>
          <p:nvPr/>
        </p:nvPicPr>
        <p:blipFill>
          <a:blip r:embed="rId3" cstate="print"/>
          <a:srcRect/>
          <a:stretch>
            <a:fillRect/>
          </a:stretch>
        </p:blipFill>
        <p:spPr bwMode="auto">
          <a:xfrm>
            <a:off x="1066800" y="1504950"/>
            <a:ext cx="6991350" cy="3981450"/>
          </a:xfrm>
          <a:prstGeom prst="rect">
            <a:avLst/>
          </a:prstGeom>
          <a:noFill/>
        </p:spPr>
      </p:pic>
      <p:sp>
        <p:nvSpPr>
          <p:cNvPr id="3" name="Title 2"/>
          <p:cNvSpPr>
            <a:spLocks noGrp="1"/>
          </p:cNvSpPr>
          <p:nvPr>
            <p:ph type="title"/>
          </p:nvPr>
        </p:nvSpPr>
        <p:spPr/>
        <p:txBody>
          <a:bodyPr/>
          <a:lstStyle/>
          <a:p>
            <a:r>
              <a:rPr lang="en-US" sz="1200" dirty="0"/>
              <a:t>6.3 Configuration Process</a:t>
            </a:r>
            <a:r>
              <a:rPr lang="en-US" dirty="0"/>
              <a:t/>
            </a:r>
            <a:br>
              <a:rPr lang="en-US" dirty="0"/>
            </a:br>
            <a:r>
              <a:rPr lang="en-US" dirty="0"/>
              <a:t>Illustration </a:t>
            </a:r>
            <a:r>
              <a:rPr lang="en-US" dirty="0" smtClean="0"/>
              <a:t>of a Baseline</a:t>
            </a:r>
            <a:endParaRPr lang="en-US" dirty="0"/>
          </a:p>
        </p:txBody>
      </p:sp>
    </p:spTree>
    <p:extLst>
      <p:ext uri="{BB962C8B-B14F-4D97-AF65-F5344CB8AC3E}">
        <p14:creationId xmlns:p14="http://schemas.microsoft.com/office/powerpoint/2010/main" val="42575690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descr="http://upload.wikimedia.org/wikipedia/commons/thumb/a/af/Revision_controlled_project_visualization-2010-24-02.svg/220px-Revision_controlled_project_visualization-2010-24-02.svg.png">
            <a:hlinkClick r:id="rId3"/>
          </p:cNvPr>
          <p:cNvPicPr>
            <a:picLocks noChangeAspect="1" noChangeArrowheads="1"/>
          </p:cNvPicPr>
          <p:nvPr/>
        </p:nvPicPr>
        <p:blipFill>
          <a:blip r:embed="rId4" cstate="print"/>
          <a:srcRect/>
          <a:stretch>
            <a:fillRect/>
          </a:stretch>
        </p:blipFill>
        <p:spPr bwMode="auto">
          <a:xfrm>
            <a:off x="3543300" y="1257300"/>
            <a:ext cx="2095500" cy="5143501"/>
          </a:xfrm>
          <a:prstGeom prst="rect">
            <a:avLst/>
          </a:prstGeom>
          <a:noFill/>
        </p:spPr>
      </p:pic>
      <p:sp>
        <p:nvSpPr>
          <p:cNvPr id="3" name="Title 2"/>
          <p:cNvSpPr>
            <a:spLocks noGrp="1"/>
          </p:cNvSpPr>
          <p:nvPr>
            <p:ph type="title"/>
          </p:nvPr>
        </p:nvSpPr>
        <p:spPr/>
        <p:txBody>
          <a:bodyPr/>
          <a:lstStyle/>
          <a:p>
            <a:r>
              <a:rPr lang="en-US" sz="1200" dirty="0"/>
              <a:t>6.3 Configuration Process</a:t>
            </a:r>
            <a:r>
              <a:rPr lang="en-US" dirty="0"/>
              <a:t/>
            </a:r>
            <a:br>
              <a:rPr lang="en-US" dirty="0"/>
            </a:br>
            <a:r>
              <a:rPr lang="en-US" dirty="0"/>
              <a:t>Branching</a:t>
            </a:r>
            <a:r>
              <a:rPr lang="en-US" dirty="0" smtClean="0"/>
              <a:t>, Merging and Labeling</a:t>
            </a:r>
            <a:endParaRPr lang="en-US" dirty="0"/>
          </a:p>
        </p:txBody>
      </p:sp>
      <p:sp>
        <p:nvSpPr>
          <p:cNvPr id="4" name="Content Placeholder 3"/>
          <p:cNvSpPr>
            <a:spLocks noGrp="1"/>
          </p:cNvSpPr>
          <p:nvPr>
            <p:ph idx="1"/>
          </p:nvPr>
        </p:nvSpPr>
        <p:spPr/>
        <p:txBody>
          <a:bodyPr/>
          <a:lstStyle/>
          <a:p>
            <a:endParaRPr lang="en-US" dirty="0"/>
          </a:p>
        </p:txBody>
      </p:sp>
      <p:sp>
        <p:nvSpPr>
          <p:cNvPr id="5" name="Rectangle 4"/>
          <p:cNvSpPr/>
          <p:nvPr/>
        </p:nvSpPr>
        <p:spPr bwMode="auto">
          <a:xfrm>
            <a:off x="304800" y="2514600"/>
            <a:ext cx="2743200" cy="2362200"/>
          </a:xfrm>
          <a:prstGeom prst="rect">
            <a:avLst/>
          </a:prstGeom>
          <a:solidFill>
            <a:srgbClr val="FFFF99"/>
          </a:solidFill>
          <a:ln w="11113"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lgn="l"/>
            <a:r>
              <a:rPr lang="en-US" sz="1600" b="0" u="sng" dirty="0" smtClean="0">
                <a:solidFill>
                  <a:srgbClr val="000000"/>
                </a:solidFill>
                <a:latin typeface="Candara"/>
              </a:rPr>
              <a:t>Branching and Merging </a:t>
            </a:r>
            <a:r>
              <a:rPr lang="en-US" sz="1600" b="0" dirty="0" smtClean="0">
                <a:solidFill>
                  <a:srgbClr val="000000"/>
                </a:solidFill>
                <a:latin typeface="Candara"/>
              </a:rPr>
              <a:t>is the process of duplicating part of a software development project baseline so that some parallel development can take place. Then once completed it’s merged back into the baseline.</a:t>
            </a:r>
            <a:endParaRPr kumimoji="0" lang="en-US" sz="1600" b="0" i="0" u="none" strike="noStrike" cap="none" normalizeH="0" baseline="0" dirty="0" smtClean="0">
              <a:ln>
                <a:noFill/>
              </a:ln>
              <a:solidFill>
                <a:srgbClr val="000000"/>
              </a:solidFill>
              <a:effectLst/>
              <a:latin typeface="Candara"/>
            </a:endParaRPr>
          </a:p>
        </p:txBody>
      </p:sp>
      <p:sp>
        <p:nvSpPr>
          <p:cNvPr id="6" name="Rectangle 5"/>
          <p:cNvSpPr/>
          <p:nvPr/>
        </p:nvSpPr>
        <p:spPr bwMode="auto">
          <a:xfrm>
            <a:off x="5867400" y="2590800"/>
            <a:ext cx="2590800" cy="2209800"/>
          </a:xfrm>
          <a:prstGeom prst="rect">
            <a:avLst/>
          </a:prstGeom>
          <a:solidFill>
            <a:srgbClr val="FFFF99"/>
          </a:solidFill>
          <a:ln w="11113" cap="flat" cmpd="sng" algn="ctr">
            <a:solidFill>
              <a:srgbClr val="000000"/>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lgn="l"/>
            <a:r>
              <a:rPr lang="en-US" sz="1600" b="0" u="sng" dirty="0" smtClean="0">
                <a:solidFill>
                  <a:srgbClr val="000000"/>
                </a:solidFill>
                <a:latin typeface="Candara"/>
              </a:rPr>
              <a:t>Label</a:t>
            </a:r>
            <a:r>
              <a:rPr lang="en-US" sz="1600" b="0" dirty="0" smtClean="0">
                <a:solidFill>
                  <a:srgbClr val="000000"/>
                </a:solidFill>
                <a:latin typeface="Candara"/>
              </a:rPr>
              <a:t> is kind of bookmark on the elements. All current versions of the elements are marked with label which makes it easy to retrieve elements later based on the label.</a:t>
            </a:r>
            <a:endParaRPr kumimoji="0" lang="en-US" sz="1600" b="0" i="0" strike="noStrike" cap="none" normalizeH="0" baseline="0" dirty="0" smtClean="0">
              <a:ln>
                <a:noFill/>
              </a:ln>
              <a:solidFill>
                <a:srgbClr val="000000"/>
              </a:solidFill>
              <a:effectLst/>
              <a:latin typeface="Candara"/>
            </a:endParaRPr>
          </a:p>
        </p:txBody>
      </p:sp>
      <p:sp>
        <p:nvSpPr>
          <p:cNvPr id="7" name="TextBox 6"/>
          <p:cNvSpPr txBox="1"/>
          <p:nvPr/>
        </p:nvSpPr>
        <p:spPr>
          <a:xfrm>
            <a:off x="2971800" y="3314700"/>
            <a:ext cx="838200" cy="261610"/>
          </a:xfrm>
          <a:prstGeom prst="rect">
            <a:avLst/>
          </a:prstGeom>
          <a:noFill/>
        </p:spPr>
        <p:txBody>
          <a:bodyPr wrap="square" rtlCol="0">
            <a:spAutoFit/>
          </a:bodyPr>
          <a:lstStyle/>
          <a:p>
            <a:r>
              <a:rPr lang="en-US" sz="1100" dirty="0" smtClean="0">
                <a:solidFill>
                  <a:srgbClr val="C00000"/>
                </a:solidFill>
                <a:latin typeface="Candara"/>
              </a:rPr>
              <a:t>Label</a:t>
            </a:r>
            <a:endParaRPr lang="en-US" sz="1100" dirty="0">
              <a:solidFill>
                <a:srgbClr val="C00000"/>
              </a:solidFill>
              <a:latin typeface="Candara"/>
            </a:endParaRPr>
          </a:p>
        </p:txBody>
      </p:sp>
      <p:sp>
        <p:nvSpPr>
          <p:cNvPr id="8" name="TextBox 7"/>
          <p:cNvSpPr txBox="1"/>
          <p:nvPr/>
        </p:nvSpPr>
        <p:spPr>
          <a:xfrm>
            <a:off x="2819400" y="5905500"/>
            <a:ext cx="838200" cy="261610"/>
          </a:xfrm>
          <a:prstGeom prst="rect">
            <a:avLst/>
          </a:prstGeom>
          <a:noFill/>
        </p:spPr>
        <p:txBody>
          <a:bodyPr wrap="square" rtlCol="0">
            <a:spAutoFit/>
          </a:bodyPr>
          <a:lstStyle/>
          <a:p>
            <a:r>
              <a:rPr lang="en-US" sz="1100" dirty="0" smtClean="0">
                <a:solidFill>
                  <a:srgbClr val="C00000"/>
                </a:solidFill>
                <a:latin typeface="Candara"/>
              </a:rPr>
              <a:t>Label</a:t>
            </a:r>
            <a:endParaRPr lang="en-US" sz="1100" dirty="0">
              <a:solidFill>
                <a:srgbClr val="C00000"/>
              </a:solidFill>
              <a:latin typeface="Candara"/>
            </a:endParaRPr>
          </a:p>
        </p:txBody>
      </p:sp>
    </p:spTree>
    <p:extLst>
      <p:ext uri="{BB962C8B-B14F-4D97-AF65-F5344CB8AC3E}">
        <p14:creationId xmlns:p14="http://schemas.microsoft.com/office/powerpoint/2010/main" val="3780312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noFill/>
        </p:spPr>
        <p:txBody>
          <a:bodyPr lIns="94788" tIns="46562" rIns="94788" bIns="46562"/>
          <a:lstStyle/>
          <a:p>
            <a:r>
              <a:rPr lang="en-US" sz="1200" dirty="0" smtClean="0"/>
              <a:t>     6.3 </a:t>
            </a:r>
            <a:r>
              <a:rPr lang="en-US" sz="1200" dirty="0"/>
              <a:t>Configuration Process</a:t>
            </a:r>
            <a:r>
              <a:rPr lang="en-US" dirty="0"/>
              <a:t/>
            </a:r>
            <a:br>
              <a:rPr lang="en-US" dirty="0"/>
            </a:br>
            <a:r>
              <a:rPr lang="en-US" dirty="0" smtClean="0"/>
              <a:t>  Different </a:t>
            </a:r>
            <a:r>
              <a:rPr lang="en-US" dirty="0" smtClean="0"/>
              <a:t>Roles and Accesses in  SCM Tool </a:t>
            </a:r>
          </a:p>
        </p:txBody>
      </p:sp>
      <p:sp>
        <p:nvSpPr>
          <p:cNvPr id="16387" name="Rectangle 4"/>
          <p:cNvSpPr>
            <a:spLocks noGrp="1"/>
          </p:cNvSpPr>
          <p:nvPr>
            <p:ph idx="1"/>
          </p:nvPr>
        </p:nvSpPr>
        <p:spPr/>
        <p:txBody>
          <a:bodyPr>
            <a:normAutofit/>
          </a:bodyPr>
          <a:lstStyle/>
          <a:p>
            <a:r>
              <a:rPr lang="en-US" dirty="0">
                <a:solidFill>
                  <a:schemeClr val="tx1"/>
                </a:solidFill>
              </a:rPr>
              <a:t>Administrator</a:t>
            </a:r>
          </a:p>
          <a:p>
            <a:pPr lvl="1" eaLnBrk="1" hangingPunct="1"/>
            <a:r>
              <a:rPr lang="en-US" dirty="0">
                <a:solidFill>
                  <a:schemeClr val="tx1"/>
                </a:solidFill>
              </a:rPr>
              <a:t>A</a:t>
            </a:r>
            <a:r>
              <a:rPr lang="en-US" dirty="0" smtClean="0">
                <a:solidFill>
                  <a:schemeClr val="tx1"/>
                </a:solidFill>
              </a:rPr>
              <a:t>ll access to all project folders </a:t>
            </a:r>
          </a:p>
          <a:p>
            <a:pPr lvl="1" eaLnBrk="1" hangingPunct="1"/>
            <a:r>
              <a:rPr lang="en-US" dirty="0">
                <a:solidFill>
                  <a:schemeClr val="tx1"/>
                </a:solidFill>
              </a:rPr>
              <a:t>C</a:t>
            </a:r>
            <a:r>
              <a:rPr lang="en-US" dirty="0" smtClean="0">
                <a:solidFill>
                  <a:schemeClr val="tx1"/>
                </a:solidFill>
              </a:rPr>
              <a:t>an add users, create and manage projects   and modify their access levels</a:t>
            </a:r>
          </a:p>
          <a:p>
            <a:r>
              <a:rPr lang="en-US" dirty="0">
                <a:solidFill>
                  <a:schemeClr val="tx1"/>
                </a:solidFill>
              </a:rPr>
              <a:t>Configuration Manager </a:t>
            </a:r>
          </a:p>
          <a:p>
            <a:pPr lvl="1" eaLnBrk="1" hangingPunct="1"/>
            <a:r>
              <a:rPr lang="en-US" dirty="0">
                <a:solidFill>
                  <a:schemeClr val="tx1"/>
                </a:solidFill>
              </a:rPr>
              <a:t>G</a:t>
            </a:r>
            <a:r>
              <a:rPr lang="en-US" dirty="0" smtClean="0">
                <a:solidFill>
                  <a:schemeClr val="tx1"/>
                </a:solidFill>
              </a:rPr>
              <a:t>reater access than all team-members.</a:t>
            </a:r>
          </a:p>
          <a:p>
            <a:pPr lvl="1" eaLnBrk="1" hangingPunct="1"/>
            <a:r>
              <a:rPr lang="en-US" dirty="0" smtClean="0">
                <a:solidFill>
                  <a:schemeClr val="tx1"/>
                </a:solidFill>
              </a:rPr>
              <a:t>Creates the basic environment for his projects configuration management</a:t>
            </a:r>
          </a:p>
          <a:p>
            <a:pPr lvl="1" eaLnBrk="1" hangingPunct="1"/>
            <a:r>
              <a:rPr lang="en-US" dirty="0">
                <a:solidFill>
                  <a:schemeClr val="tx1"/>
                </a:solidFill>
              </a:rPr>
              <a:t>R</a:t>
            </a:r>
            <a:r>
              <a:rPr lang="en-US" dirty="0" smtClean="0">
                <a:solidFill>
                  <a:schemeClr val="tx1"/>
                </a:solidFill>
              </a:rPr>
              <a:t>esponsible for moving files across projects, establishing baselines, adding requirements files, preparing guidelines, etc</a:t>
            </a:r>
          </a:p>
          <a:p>
            <a:r>
              <a:rPr lang="en-US" dirty="0">
                <a:solidFill>
                  <a:schemeClr val="tx1"/>
                </a:solidFill>
              </a:rPr>
              <a:t>Team-member</a:t>
            </a:r>
          </a:p>
          <a:p>
            <a:pPr lvl="1" eaLnBrk="1" hangingPunct="1"/>
            <a:r>
              <a:rPr lang="en-US" dirty="0">
                <a:solidFill>
                  <a:schemeClr val="tx1"/>
                </a:solidFill>
              </a:rPr>
              <a:t>V</a:t>
            </a:r>
            <a:r>
              <a:rPr lang="en-US" dirty="0" smtClean="0">
                <a:solidFill>
                  <a:schemeClr val="tx1"/>
                </a:solidFill>
              </a:rPr>
              <a:t>arying access depending on their responsibilities. For e.g. PM gets add/modify access to Management project</a:t>
            </a:r>
          </a:p>
        </p:txBody>
      </p:sp>
      <p:sp>
        <p:nvSpPr>
          <p:cNvPr id="16388" name="Rectangle 3"/>
          <p:cNvSpPr>
            <a:spLocks noChangeArrowheads="1"/>
          </p:cNvSpPr>
          <p:nvPr/>
        </p:nvSpPr>
        <p:spPr bwMode="auto">
          <a:xfrm>
            <a:off x="381000" y="2362200"/>
            <a:ext cx="8534400" cy="4419600"/>
          </a:xfrm>
          <a:prstGeom prst="rect">
            <a:avLst/>
          </a:prstGeom>
          <a:noFill/>
          <a:ln w="9525">
            <a:noFill/>
            <a:miter lim="800000"/>
            <a:headEnd/>
            <a:tailEnd/>
          </a:ln>
        </p:spPr>
        <p:txBody>
          <a:bodyPr/>
          <a:lstStyle/>
          <a:p>
            <a:pPr marL="342900" indent="-342900" algn="l">
              <a:spcBef>
                <a:spcPct val="20000"/>
              </a:spcBef>
              <a:buClr>
                <a:srgbClr val="00A1E4"/>
              </a:buClr>
              <a:buFontTx/>
              <a:buChar char="•"/>
            </a:pPr>
            <a:endParaRPr lang="en-GB" sz="2000" b="0" dirty="0">
              <a:solidFill>
                <a:srgbClr val="000000"/>
              </a:solidFill>
              <a:latin typeface="Candara"/>
            </a:endParaRPr>
          </a:p>
          <a:p>
            <a:pPr marL="342900" indent="-342900" algn="l">
              <a:spcBef>
                <a:spcPct val="20000"/>
              </a:spcBef>
              <a:buClr>
                <a:srgbClr val="00A1E4"/>
              </a:buClr>
              <a:buFontTx/>
              <a:buChar char="•"/>
            </a:pPr>
            <a:endParaRPr lang="en-GB" sz="2000" b="0" dirty="0">
              <a:solidFill>
                <a:srgbClr val="000000"/>
              </a:solidFill>
              <a:latin typeface="Candara"/>
            </a:endParaRPr>
          </a:p>
        </p:txBody>
      </p:sp>
      <p:pic>
        <p:nvPicPr>
          <p:cNvPr id="33794" name="Picture 2" descr="http://www.manageengine.com/products/device-expert/images/rolebasedaccess.gif"/>
          <p:cNvPicPr>
            <a:picLocks noChangeAspect="1" noChangeArrowheads="1"/>
          </p:cNvPicPr>
          <p:nvPr/>
        </p:nvPicPr>
        <p:blipFill>
          <a:blip r:embed="rId3" cstate="print"/>
          <a:srcRect/>
          <a:stretch>
            <a:fillRect/>
          </a:stretch>
        </p:blipFill>
        <p:spPr bwMode="auto">
          <a:xfrm>
            <a:off x="7391400" y="1143000"/>
            <a:ext cx="1142996" cy="1143000"/>
          </a:xfrm>
          <a:prstGeom prst="rect">
            <a:avLst/>
          </a:prstGeom>
          <a:noFill/>
        </p:spPr>
      </p:pic>
    </p:spTree>
    <p:extLst>
      <p:ext uri="{BB962C8B-B14F-4D97-AF65-F5344CB8AC3E}">
        <p14:creationId xmlns:p14="http://schemas.microsoft.com/office/powerpoint/2010/main" val="30992830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descr="image">
            <a:hlinkClick r:id="rId3"/>
          </p:cNvPr>
          <p:cNvPicPr>
            <a:picLocks noChangeAspect="1" noChangeArrowheads="1"/>
          </p:cNvPicPr>
          <p:nvPr/>
        </p:nvPicPr>
        <p:blipFill>
          <a:blip r:embed="rId4" cstate="print"/>
          <a:srcRect/>
          <a:stretch>
            <a:fillRect/>
          </a:stretch>
        </p:blipFill>
        <p:spPr bwMode="auto">
          <a:xfrm>
            <a:off x="2362200" y="1143000"/>
            <a:ext cx="3588489" cy="3429000"/>
          </a:xfrm>
          <a:prstGeom prst="rect">
            <a:avLst/>
          </a:prstGeom>
          <a:noFill/>
        </p:spPr>
      </p:pic>
      <p:sp>
        <p:nvSpPr>
          <p:cNvPr id="3" name="Title 2"/>
          <p:cNvSpPr>
            <a:spLocks noGrp="1"/>
          </p:cNvSpPr>
          <p:nvPr>
            <p:ph type="title"/>
          </p:nvPr>
        </p:nvSpPr>
        <p:spPr/>
        <p:txBody>
          <a:bodyPr/>
          <a:lstStyle/>
          <a:p>
            <a:r>
              <a:rPr lang="en-US" sz="1200" dirty="0"/>
              <a:t>6.3 Configuration Process</a:t>
            </a:r>
            <a:r>
              <a:rPr lang="en-US" dirty="0"/>
              <a:t/>
            </a:r>
            <a:br>
              <a:rPr lang="en-US" dirty="0"/>
            </a:br>
            <a:r>
              <a:rPr lang="en-US" dirty="0"/>
              <a:t>Check </a:t>
            </a:r>
            <a:r>
              <a:rPr lang="en-US" dirty="0" smtClean="0"/>
              <a:t>–in and Check -Out</a:t>
            </a:r>
            <a:endParaRPr lang="en-US" dirty="0"/>
          </a:p>
        </p:txBody>
      </p:sp>
      <p:sp>
        <p:nvSpPr>
          <p:cNvPr id="5" name="Rectangle 4"/>
          <p:cNvSpPr/>
          <p:nvPr/>
        </p:nvSpPr>
        <p:spPr>
          <a:xfrm>
            <a:off x="762000" y="4572000"/>
            <a:ext cx="7467600" cy="1477328"/>
          </a:xfrm>
          <a:prstGeom prst="rect">
            <a:avLst/>
          </a:prstGeom>
        </p:spPr>
        <p:txBody>
          <a:bodyPr wrap="square">
            <a:spAutoFit/>
          </a:bodyPr>
          <a:lstStyle/>
          <a:p>
            <a:r>
              <a:rPr lang="en-US" dirty="0">
                <a:solidFill>
                  <a:srgbClr val="000000"/>
                </a:solidFill>
                <a:latin typeface="+mj-lt"/>
                <a:cs typeface="Arial" pitchFamily="34" charset="0"/>
              </a:rPr>
              <a:t>A check-out is the act of creating a local working copy from the repository. A user may specify a specific revision or obtain the latest. </a:t>
            </a:r>
          </a:p>
          <a:p>
            <a:endParaRPr lang="en-US" dirty="0">
              <a:solidFill>
                <a:srgbClr val="000000"/>
              </a:solidFill>
              <a:latin typeface="+mj-lt"/>
              <a:cs typeface="Arial" pitchFamily="34" charset="0"/>
            </a:endParaRPr>
          </a:p>
          <a:p>
            <a:r>
              <a:rPr lang="en-US" dirty="0">
                <a:solidFill>
                  <a:srgbClr val="000000"/>
                </a:solidFill>
                <a:latin typeface="+mj-lt"/>
                <a:cs typeface="Arial" pitchFamily="34" charset="0"/>
              </a:rPr>
              <a:t>A check - in is the action of writing or merging the changes made in the working copy back to the repository.</a:t>
            </a:r>
          </a:p>
        </p:txBody>
      </p:sp>
    </p:spTree>
    <p:extLst>
      <p:ext uri="{BB962C8B-B14F-4D97-AF65-F5344CB8AC3E}">
        <p14:creationId xmlns:p14="http://schemas.microsoft.com/office/powerpoint/2010/main" val="28087228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In this lesson, you have learnt about:</a:t>
            </a:r>
          </a:p>
          <a:p>
            <a:pPr lvl="1"/>
            <a:r>
              <a:rPr lang="en-US" altLang="en-US" dirty="0">
                <a:solidFill>
                  <a:srgbClr val="000000"/>
                </a:solidFill>
              </a:rPr>
              <a:t>Different </a:t>
            </a:r>
            <a:r>
              <a:rPr lang="en-US" dirty="0">
                <a:solidFill>
                  <a:schemeClr val="tx1"/>
                </a:solidFill>
              </a:rPr>
              <a:t>Phases in Software  </a:t>
            </a:r>
            <a:r>
              <a:rPr lang="en-US" dirty="0" smtClean="0">
                <a:solidFill>
                  <a:schemeClr val="tx1"/>
                </a:solidFill>
              </a:rPr>
              <a:t>Development</a:t>
            </a:r>
            <a:endParaRPr lang="en-US" dirty="0">
              <a:solidFill>
                <a:schemeClr val="tx1"/>
              </a:solidFill>
            </a:endParaRPr>
          </a:p>
          <a:p>
            <a:pPr lvl="2"/>
            <a:r>
              <a:rPr lang="en-US" dirty="0">
                <a:solidFill>
                  <a:schemeClr val="tx1"/>
                </a:solidFill>
              </a:rPr>
              <a:t>Requirements Phase</a:t>
            </a:r>
          </a:p>
          <a:p>
            <a:pPr lvl="2"/>
            <a:r>
              <a:rPr lang="en-US" dirty="0">
                <a:solidFill>
                  <a:schemeClr val="tx1"/>
                </a:solidFill>
              </a:rPr>
              <a:t>Design Phase</a:t>
            </a:r>
          </a:p>
          <a:p>
            <a:pPr lvl="2"/>
            <a:r>
              <a:rPr lang="en-US" dirty="0">
                <a:solidFill>
                  <a:schemeClr val="tx1"/>
                </a:solidFill>
              </a:rPr>
              <a:t>Construction Phase</a:t>
            </a:r>
          </a:p>
          <a:p>
            <a:pPr lvl="2"/>
            <a:r>
              <a:rPr lang="en-US" dirty="0">
                <a:solidFill>
                  <a:schemeClr val="tx1"/>
                </a:solidFill>
              </a:rPr>
              <a:t>Testing Phase</a:t>
            </a:r>
          </a:p>
          <a:p>
            <a:pPr lvl="2"/>
            <a:r>
              <a:rPr lang="en-US" dirty="0">
                <a:solidFill>
                  <a:schemeClr val="tx1"/>
                </a:solidFill>
              </a:rPr>
              <a:t>Acceptance Phase </a:t>
            </a:r>
          </a:p>
          <a:p>
            <a:pPr lvl="1"/>
            <a:r>
              <a:rPr lang="en-US" dirty="0">
                <a:solidFill>
                  <a:srgbClr val="000000"/>
                </a:solidFill>
              </a:rPr>
              <a:t>Review </a:t>
            </a:r>
            <a:r>
              <a:rPr lang="en-US" dirty="0" smtClean="0">
                <a:solidFill>
                  <a:srgbClr val="000000"/>
                </a:solidFill>
              </a:rPr>
              <a:t> Process</a:t>
            </a:r>
          </a:p>
          <a:p>
            <a:pPr lvl="1"/>
            <a:r>
              <a:rPr lang="en-US" dirty="0" smtClean="0">
                <a:solidFill>
                  <a:srgbClr val="000000"/>
                </a:solidFill>
              </a:rPr>
              <a:t>Configuration </a:t>
            </a:r>
            <a:r>
              <a:rPr lang="en-US" dirty="0">
                <a:solidFill>
                  <a:srgbClr val="000000"/>
                </a:solidFill>
              </a:rPr>
              <a:t>Management Process </a:t>
            </a:r>
          </a:p>
          <a:p>
            <a:pPr lvl="2"/>
            <a:endParaRPr lang="en-US" dirty="0"/>
          </a:p>
          <a:p>
            <a:endParaRPr lang="en-US" dirty="0"/>
          </a:p>
        </p:txBody>
      </p:sp>
    </p:spTree>
    <p:extLst>
      <p:ext uri="{BB962C8B-B14F-4D97-AF65-F5344CB8AC3E}">
        <p14:creationId xmlns:p14="http://schemas.microsoft.com/office/powerpoint/2010/main" val="2182917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96" name="Rectangle 32"/>
          <p:cNvSpPr>
            <a:spLocks noChangeArrowheads="1"/>
          </p:cNvSpPr>
          <p:nvPr/>
        </p:nvSpPr>
        <p:spPr bwMode="auto">
          <a:xfrm>
            <a:off x="4887753" y="4057857"/>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Installation</a:t>
            </a:r>
          </a:p>
        </p:txBody>
      </p:sp>
      <p:sp>
        <p:nvSpPr>
          <p:cNvPr id="36866" name="Rectangle 2"/>
          <p:cNvSpPr>
            <a:spLocks noGrp="1" noChangeArrowheads="1"/>
          </p:cNvSpPr>
          <p:nvPr>
            <p:ph type="title"/>
          </p:nvPr>
        </p:nvSpPr>
        <p:spPr/>
        <p:txBody>
          <a:bodyPr/>
          <a:lstStyle/>
          <a:p>
            <a:r>
              <a:rPr lang="en-GB" sz="1200" dirty="0" smtClean="0"/>
              <a:t>6.1 SDLC</a:t>
            </a:r>
            <a:r>
              <a:rPr lang="en-GB" dirty="0" smtClean="0"/>
              <a:t/>
            </a:r>
            <a:br>
              <a:rPr lang="en-GB" dirty="0" smtClean="0"/>
            </a:br>
            <a:r>
              <a:rPr lang="en-GB" dirty="0" smtClean="0"/>
              <a:t>Typical </a:t>
            </a:r>
            <a:r>
              <a:rPr lang="en-GB" dirty="0"/>
              <a:t>Phases in Software Development</a:t>
            </a:r>
          </a:p>
        </p:txBody>
      </p:sp>
      <p:sp>
        <p:nvSpPr>
          <p:cNvPr id="2" name="Content Placeholder 1"/>
          <p:cNvSpPr>
            <a:spLocks noGrp="1"/>
          </p:cNvSpPr>
          <p:nvPr>
            <p:ph idx="1"/>
          </p:nvPr>
        </p:nvSpPr>
        <p:spPr/>
        <p:txBody>
          <a:bodyPr/>
          <a:lstStyle/>
          <a:p>
            <a:endParaRPr lang="en-US"/>
          </a:p>
        </p:txBody>
      </p:sp>
      <p:sp>
        <p:nvSpPr>
          <p:cNvPr id="36869" name="Rectangle 5"/>
          <p:cNvSpPr>
            <a:spLocks noChangeArrowheads="1"/>
          </p:cNvSpPr>
          <p:nvPr/>
        </p:nvSpPr>
        <p:spPr bwMode="auto">
          <a:xfrm>
            <a:off x="539750" y="2619093"/>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Requirements</a:t>
            </a:r>
          </a:p>
        </p:txBody>
      </p:sp>
      <p:sp>
        <p:nvSpPr>
          <p:cNvPr id="36870" name="Rectangle 6"/>
          <p:cNvSpPr>
            <a:spLocks noChangeArrowheads="1"/>
          </p:cNvSpPr>
          <p:nvPr/>
        </p:nvSpPr>
        <p:spPr bwMode="auto">
          <a:xfrm>
            <a:off x="539748" y="3574479"/>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Analysis</a:t>
            </a:r>
          </a:p>
        </p:txBody>
      </p:sp>
      <p:sp>
        <p:nvSpPr>
          <p:cNvPr id="36871" name="Rectangle 7"/>
          <p:cNvSpPr>
            <a:spLocks noChangeArrowheads="1"/>
          </p:cNvSpPr>
          <p:nvPr/>
        </p:nvSpPr>
        <p:spPr bwMode="auto">
          <a:xfrm>
            <a:off x="539750" y="1715805"/>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Feasibility</a:t>
            </a:r>
          </a:p>
        </p:txBody>
      </p:sp>
      <p:sp>
        <p:nvSpPr>
          <p:cNvPr id="36872" name="Rectangle 8"/>
          <p:cNvSpPr>
            <a:spLocks noChangeArrowheads="1"/>
          </p:cNvSpPr>
          <p:nvPr/>
        </p:nvSpPr>
        <p:spPr bwMode="auto">
          <a:xfrm>
            <a:off x="539750" y="4524093"/>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Design</a:t>
            </a:r>
          </a:p>
        </p:txBody>
      </p:sp>
      <p:sp>
        <p:nvSpPr>
          <p:cNvPr id="36873" name="Rectangle 9"/>
          <p:cNvSpPr>
            <a:spLocks noChangeArrowheads="1"/>
          </p:cNvSpPr>
          <p:nvPr/>
        </p:nvSpPr>
        <p:spPr bwMode="auto">
          <a:xfrm>
            <a:off x="6877049" y="1731449"/>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Implementation</a:t>
            </a:r>
          </a:p>
        </p:txBody>
      </p:sp>
      <p:sp>
        <p:nvSpPr>
          <p:cNvPr id="36874" name="Rectangle 10"/>
          <p:cNvSpPr>
            <a:spLocks noChangeArrowheads="1"/>
          </p:cNvSpPr>
          <p:nvPr/>
        </p:nvSpPr>
        <p:spPr bwMode="auto">
          <a:xfrm>
            <a:off x="6877050" y="2652430"/>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Testing</a:t>
            </a:r>
          </a:p>
        </p:txBody>
      </p:sp>
      <p:sp>
        <p:nvSpPr>
          <p:cNvPr id="36875" name="Rectangle 11"/>
          <p:cNvSpPr>
            <a:spLocks noChangeArrowheads="1"/>
          </p:cNvSpPr>
          <p:nvPr/>
        </p:nvSpPr>
        <p:spPr bwMode="auto">
          <a:xfrm>
            <a:off x="6926448" y="4524093"/>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Candara"/>
              </a:rPr>
              <a:t>Maintenance</a:t>
            </a:r>
          </a:p>
        </p:txBody>
      </p:sp>
      <p:sp>
        <p:nvSpPr>
          <p:cNvPr id="36876" name="Rectangle 12"/>
          <p:cNvSpPr>
            <a:spLocks noChangeArrowheads="1"/>
          </p:cNvSpPr>
          <p:nvPr/>
        </p:nvSpPr>
        <p:spPr bwMode="auto">
          <a:xfrm>
            <a:off x="6964335" y="5567760"/>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a:solidFill>
                  <a:srgbClr val="000000"/>
                </a:solidFill>
                <a:latin typeface="+mj-lt"/>
              </a:rPr>
              <a:t>Retirement</a:t>
            </a:r>
          </a:p>
        </p:txBody>
      </p:sp>
      <p:cxnSp>
        <p:nvCxnSpPr>
          <p:cNvPr id="36879" name="AutoShape 15"/>
          <p:cNvCxnSpPr>
            <a:cxnSpLocks noChangeShapeType="1"/>
            <a:stCxn id="36871" idx="2"/>
            <a:endCxn id="36869" idx="0"/>
          </p:cNvCxnSpPr>
          <p:nvPr/>
        </p:nvCxnSpPr>
        <p:spPr bwMode="auto">
          <a:xfrm>
            <a:off x="1439863" y="2363505"/>
            <a:ext cx="0" cy="255588"/>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0" name="AutoShape 16"/>
          <p:cNvCxnSpPr>
            <a:cxnSpLocks noChangeShapeType="1"/>
            <a:stCxn id="36869" idx="2"/>
            <a:endCxn id="36870" idx="0"/>
          </p:cNvCxnSpPr>
          <p:nvPr/>
        </p:nvCxnSpPr>
        <p:spPr bwMode="auto">
          <a:xfrm flipH="1">
            <a:off x="1439861" y="3266793"/>
            <a:ext cx="2" cy="307686"/>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1" name="AutoShape 17"/>
          <p:cNvCxnSpPr>
            <a:cxnSpLocks noChangeShapeType="1"/>
            <a:stCxn id="36870" idx="2"/>
            <a:endCxn id="36872" idx="0"/>
          </p:cNvCxnSpPr>
          <p:nvPr/>
        </p:nvCxnSpPr>
        <p:spPr bwMode="auto">
          <a:xfrm>
            <a:off x="1439861" y="4222179"/>
            <a:ext cx="2" cy="301914"/>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2" name="AutoShape 18"/>
          <p:cNvCxnSpPr>
            <a:cxnSpLocks noChangeShapeType="1"/>
            <a:stCxn id="36872" idx="2"/>
            <a:endCxn id="36873" idx="0"/>
          </p:cNvCxnSpPr>
          <p:nvPr/>
        </p:nvCxnSpPr>
        <p:spPr bwMode="auto">
          <a:xfrm rot="5400000" flipH="1" flipV="1">
            <a:off x="2888340" y="282971"/>
            <a:ext cx="3440344" cy="6337299"/>
          </a:xfrm>
          <a:prstGeom prst="bentConnector5">
            <a:avLst>
              <a:gd name="adj1" fmla="val -6645"/>
              <a:gd name="adj2" fmla="val 50000"/>
              <a:gd name="adj3" fmla="val 106645"/>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3" name="AutoShape 19"/>
          <p:cNvCxnSpPr>
            <a:cxnSpLocks noChangeShapeType="1"/>
            <a:stCxn id="36873" idx="2"/>
            <a:endCxn id="36874" idx="0"/>
          </p:cNvCxnSpPr>
          <p:nvPr/>
        </p:nvCxnSpPr>
        <p:spPr bwMode="auto">
          <a:xfrm>
            <a:off x="7777162" y="2379149"/>
            <a:ext cx="1" cy="273281"/>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4" name="AutoShape 20"/>
          <p:cNvCxnSpPr>
            <a:cxnSpLocks noChangeShapeType="1"/>
            <a:stCxn id="36874" idx="2"/>
            <a:endCxn id="36875" idx="0"/>
          </p:cNvCxnSpPr>
          <p:nvPr/>
        </p:nvCxnSpPr>
        <p:spPr bwMode="auto">
          <a:xfrm>
            <a:off x="7777163" y="3300130"/>
            <a:ext cx="49398" cy="1223963"/>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885" name="AutoShape 21"/>
          <p:cNvCxnSpPr>
            <a:cxnSpLocks noChangeShapeType="1"/>
            <a:stCxn id="36875" idx="2"/>
          </p:cNvCxnSpPr>
          <p:nvPr/>
        </p:nvCxnSpPr>
        <p:spPr bwMode="auto">
          <a:xfrm>
            <a:off x="7826561" y="5171793"/>
            <a:ext cx="1" cy="262000"/>
          </a:xfrm>
          <a:prstGeom prst="straightConnector1">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886" name="Rectangle 22"/>
          <p:cNvSpPr>
            <a:spLocks noChangeArrowheads="1"/>
          </p:cNvSpPr>
          <p:nvPr/>
        </p:nvSpPr>
        <p:spPr bwMode="auto">
          <a:xfrm>
            <a:off x="2700338" y="3012793"/>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smtClean="0">
                <a:solidFill>
                  <a:srgbClr val="000000"/>
                </a:solidFill>
                <a:latin typeface="+mj-lt"/>
              </a:rPr>
              <a:t>SRS</a:t>
            </a:r>
            <a:endParaRPr lang="en-GB" sz="1700" b="1" dirty="0">
              <a:solidFill>
                <a:srgbClr val="000000"/>
              </a:solidFill>
              <a:latin typeface="+mj-lt"/>
            </a:endParaRPr>
          </a:p>
        </p:txBody>
      </p:sp>
      <p:sp>
        <p:nvSpPr>
          <p:cNvPr id="36887" name="Rectangle 23"/>
          <p:cNvSpPr>
            <a:spLocks noChangeArrowheads="1"/>
          </p:cNvSpPr>
          <p:nvPr/>
        </p:nvSpPr>
        <p:spPr bwMode="auto">
          <a:xfrm>
            <a:off x="2700338" y="2652430"/>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Elicitation</a:t>
            </a:r>
          </a:p>
        </p:txBody>
      </p:sp>
      <p:sp>
        <p:nvSpPr>
          <p:cNvPr id="36888" name="Rectangle 24"/>
          <p:cNvSpPr>
            <a:spLocks noChangeArrowheads="1"/>
          </p:cNvSpPr>
          <p:nvPr/>
        </p:nvSpPr>
        <p:spPr bwMode="auto">
          <a:xfrm>
            <a:off x="2700338" y="2076168"/>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Strategy</a:t>
            </a:r>
            <a:r>
              <a:rPr lang="en-GB" sz="1700" dirty="0">
                <a:solidFill>
                  <a:srgbClr val="000000"/>
                </a:solidFill>
                <a:latin typeface="+mj-lt"/>
              </a:rPr>
              <a:t> </a:t>
            </a:r>
            <a:r>
              <a:rPr lang="en-GB" sz="1700" b="1" dirty="0">
                <a:solidFill>
                  <a:srgbClr val="000000"/>
                </a:solidFill>
                <a:latin typeface="+mj-lt"/>
              </a:rPr>
              <a:t>planning</a:t>
            </a:r>
          </a:p>
        </p:txBody>
      </p:sp>
      <p:sp>
        <p:nvSpPr>
          <p:cNvPr id="36889" name="Rectangle 25"/>
          <p:cNvSpPr>
            <a:spLocks noChangeArrowheads="1"/>
          </p:cNvSpPr>
          <p:nvPr/>
        </p:nvSpPr>
        <p:spPr bwMode="auto">
          <a:xfrm>
            <a:off x="2700338" y="1715805"/>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Feasibility study</a:t>
            </a:r>
          </a:p>
        </p:txBody>
      </p:sp>
      <p:sp>
        <p:nvSpPr>
          <p:cNvPr id="36892" name="Rectangle 28"/>
          <p:cNvSpPr>
            <a:spLocks noChangeArrowheads="1"/>
          </p:cNvSpPr>
          <p:nvPr/>
        </p:nvSpPr>
        <p:spPr bwMode="auto">
          <a:xfrm>
            <a:off x="2700338" y="4884455"/>
            <a:ext cx="1655762" cy="44005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smtClean="0">
                <a:solidFill>
                  <a:srgbClr val="000000"/>
                </a:solidFill>
                <a:latin typeface="+mj-lt"/>
              </a:rPr>
              <a:t>Detailed  design</a:t>
            </a:r>
          </a:p>
          <a:p>
            <a:pPr algn="ctr"/>
            <a:r>
              <a:rPr lang="en-GB" sz="1700" b="1" dirty="0" smtClean="0">
                <a:solidFill>
                  <a:srgbClr val="000000"/>
                </a:solidFill>
                <a:latin typeface="+mj-lt"/>
              </a:rPr>
              <a:t>document </a:t>
            </a:r>
            <a:endParaRPr lang="en-GB" sz="1700" b="1" dirty="0">
              <a:solidFill>
                <a:srgbClr val="000000"/>
              </a:solidFill>
              <a:latin typeface="+mj-lt"/>
            </a:endParaRPr>
          </a:p>
        </p:txBody>
      </p:sp>
      <p:sp>
        <p:nvSpPr>
          <p:cNvPr id="36893" name="Rectangle 29"/>
          <p:cNvSpPr>
            <a:spLocks noChangeArrowheads="1"/>
          </p:cNvSpPr>
          <p:nvPr/>
        </p:nvSpPr>
        <p:spPr bwMode="auto">
          <a:xfrm>
            <a:off x="2700338" y="4524093"/>
            <a:ext cx="1655762"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System </a:t>
            </a:r>
          </a:p>
        </p:txBody>
      </p:sp>
      <p:sp>
        <p:nvSpPr>
          <p:cNvPr id="36894" name="Rectangle 30"/>
          <p:cNvSpPr>
            <a:spLocks noChangeArrowheads="1"/>
          </p:cNvSpPr>
          <p:nvPr/>
        </p:nvSpPr>
        <p:spPr bwMode="auto">
          <a:xfrm>
            <a:off x="4949883" y="3202192"/>
            <a:ext cx="1655763" cy="393519"/>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Integration</a:t>
            </a:r>
          </a:p>
        </p:txBody>
      </p:sp>
      <p:sp>
        <p:nvSpPr>
          <p:cNvPr id="36895" name="Rectangle 31"/>
          <p:cNvSpPr>
            <a:spLocks noChangeArrowheads="1"/>
          </p:cNvSpPr>
          <p:nvPr/>
        </p:nvSpPr>
        <p:spPr bwMode="auto">
          <a:xfrm>
            <a:off x="4887754" y="2818144"/>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Component</a:t>
            </a:r>
            <a:r>
              <a:rPr lang="en-GB" dirty="0">
                <a:solidFill>
                  <a:srgbClr val="000000"/>
                </a:solidFill>
                <a:latin typeface="+mj-lt"/>
              </a:rPr>
              <a:t> </a:t>
            </a:r>
          </a:p>
        </p:txBody>
      </p:sp>
      <p:sp>
        <p:nvSpPr>
          <p:cNvPr id="36897" name="Rectangle 33"/>
          <p:cNvSpPr>
            <a:spLocks noChangeArrowheads="1"/>
          </p:cNvSpPr>
          <p:nvPr/>
        </p:nvSpPr>
        <p:spPr bwMode="auto">
          <a:xfrm>
            <a:off x="4787900" y="5278835"/>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Support</a:t>
            </a:r>
          </a:p>
        </p:txBody>
      </p:sp>
      <p:sp>
        <p:nvSpPr>
          <p:cNvPr id="36898" name="Rectangle 34"/>
          <p:cNvSpPr>
            <a:spLocks noChangeArrowheads="1"/>
          </p:cNvSpPr>
          <p:nvPr/>
        </p:nvSpPr>
        <p:spPr bwMode="auto">
          <a:xfrm>
            <a:off x="4787900" y="4884455"/>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a:solidFill>
                  <a:srgbClr val="000000"/>
                </a:solidFill>
                <a:latin typeface="+mj-lt"/>
              </a:rPr>
              <a:t>Operations</a:t>
            </a:r>
          </a:p>
        </p:txBody>
      </p:sp>
      <p:cxnSp>
        <p:nvCxnSpPr>
          <p:cNvPr id="36901" name="AutoShape 37"/>
          <p:cNvCxnSpPr>
            <a:cxnSpLocks noChangeShapeType="1"/>
            <a:stCxn id="36889" idx="1"/>
            <a:endCxn id="36871" idx="3"/>
          </p:cNvCxnSpPr>
          <p:nvPr/>
        </p:nvCxnSpPr>
        <p:spPr bwMode="auto">
          <a:xfrm rot="10800000" flipV="1">
            <a:off x="2339975" y="1860268"/>
            <a:ext cx="360363" cy="179387"/>
          </a:xfrm>
          <a:prstGeom prst="bentConnector3">
            <a:avLst>
              <a:gd name="adj1" fmla="val 4977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2" name="AutoShape 38"/>
          <p:cNvCxnSpPr>
            <a:cxnSpLocks noChangeShapeType="1"/>
          </p:cNvCxnSpPr>
          <p:nvPr/>
        </p:nvCxnSpPr>
        <p:spPr bwMode="auto">
          <a:xfrm flipV="1">
            <a:off x="6530945" y="2905637"/>
            <a:ext cx="216695" cy="144464"/>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3" name="AutoShape 39"/>
          <p:cNvCxnSpPr>
            <a:cxnSpLocks noChangeShapeType="1"/>
            <a:stCxn id="36871" idx="3"/>
            <a:endCxn id="36888" idx="1"/>
          </p:cNvCxnSpPr>
          <p:nvPr/>
        </p:nvCxnSpPr>
        <p:spPr bwMode="auto">
          <a:xfrm>
            <a:off x="2339975" y="2039655"/>
            <a:ext cx="360363" cy="180975"/>
          </a:xfrm>
          <a:prstGeom prst="bentConnector3">
            <a:avLst>
              <a:gd name="adj1" fmla="val 4977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4" name="AutoShape 40"/>
          <p:cNvCxnSpPr>
            <a:cxnSpLocks noChangeShapeType="1"/>
            <a:stCxn id="36869" idx="3"/>
            <a:endCxn id="36886" idx="1"/>
          </p:cNvCxnSpPr>
          <p:nvPr/>
        </p:nvCxnSpPr>
        <p:spPr bwMode="auto">
          <a:xfrm>
            <a:off x="2339975" y="2942943"/>
            <a:ext cx="360363" cy="214313"/>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7" name="AutoShape 43"/>
          <p:cNvCxnSpPr>
            <a:cxnSpLocks noChangeShapeType="1"/>
            <a:stCxn id="36872" idx="3"/>
            <a:endCxn id="36893" idx="1"/>
          </p:cNvCxnSpPr>
          <p:nvPr/>
        </p:nvCxnSpPr>
        <p:spPr bwMode="auto">
          <a:xfrm flipV="1">
            <a:off x="2339975" y="4668555"/>
            <a:ext cx="360363" cy="179388"/>
          </a:xfrm>
          <a:prstGeom prst="bentConnector3">
            <a:avLst>
              <a:gd name="adj1" fmla="val 4977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8" name="AutoShape 44"/>
          <p:cNvCxnSpPr>
            <a:cxnSpLocks noChangeShapeType="1"/>
            <a:stCxn id="36872" idx="3"/>
            <a:endCxn id="36892" idx="1"/>
          </p:cNvCxnSpPr>
          <p:nvPr/>
        </p:nvCxnSpPr>
        <p:spPr bwMode="auto">
          <a:xfrm>
            <a:off x="2339975" y="4847943"/>
            <a:ext cx="360363" cy="25654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09" name="AutoShape 45"/>
          <p:cNvCxnSpPr>
            <a:cxnSpLocks noChangeShapeType="1"/>
          </p:cNvCxnSpPr>
          <p:nvPr/>
        </p:nvCxnSpPr>
        <p:spPr bwMode="auto">
          <a:xfrm rot="10800000" flipV="1">
            <a:off x="6530946" y="3763039"/>
            <a:ext cx="433389" cy="30044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12" name="AutoShape 48"/>
          <p:cNvCxnSpPr>
            <a:cxnSpLocks noChangeShapeType="1"/>
            <a:stCxn id="36875" idx="1"/>
            <a:endCxn id="36898" idx="3"/>
          </p:cNvCxnSpPr>
          <p:nvPr/>
        </p:nvCxnSpPr>
        <p:spPr bwMode="auto">
          <a:xfrm rot="10800000" flipV="1">
            <a:off x="6443664" y="4847942"/>
            <a:ext cx="482785" cy="18097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913" name="AutoShape 49"/>
          <p:cNvCxnSpPr>
            <a:cxnSpLocks noChangeShapeType="1"/>
            <a:stCxn id="36875" idx="1"/>
            <a:endCxn id="36897" idx="3"/>
          </p:cNvCxnSpPr>
          <p:nvPr/>
        </p:nvCxnSpPr>
        <p:spPr bwMode="auto">
          <a:xfrm rot="10800000" flipV="1">
            <a:off x="6443664" y="4847942"/>
            <a:ext cx="482785" cy="575355"/>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Rectangle 12"/>
          <p:cNvSpPr>
            <a:spLocks noChangeArrowheads="1"/>
          </p:cNvSpPr>
          <p:nvPr/>
        </p:nvSpPr>
        <p:spPr bwMode="auto">
          <a:xfrm>
            <a:off x="6926449" y="3595711"/>
            <a:ext cx="1800225" cy="647700"/>
          </a:xfrm>
          <a:prstGeom prst="rect">
            <a:avLst/>
          </a:prstGeom>
          <a:solidFill>
            <a:schemeClr val="accent1"/>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DDDDDD"/>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b="1" dirty="0" smtClean="0">
                <a:solidFill>
                  <a:srgbClr val="000000"/>
                </a:solidFill>
                <a:latin typeface="Candara"/>
              </a:rPr>
              <a:t>Deployment</a:t>
            </a:r>
            <a:endParaRPr lang="en-GB" b="1" dirty="0">
              <a:solidFill>
                <a:srgbClr val="000000"/>
              </a:solidFill>
              <a:latin typeface="Candara"/>
            </a:endParaRPr>
          </a:p>
        </p:txBody>
      </p:sp>
      <p:sp>
        <p:nvSpPr>
          <p:cNvPr id="81" name="Rectangle 32"/>
          <p:cNvSpPr>
            <a:spLocks noChangeArrowheads="1"/>
          </p:cNvSpPr>
          <p:nvPr/>
        </p:nvSpPr>
        <p:spPr bwMode="auto">
          <a:xfrm>
            <a:off x="4887755" y="1716499"/>
            <a:ext cx="1655763" cy="217257"/>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smtClean="0">
                <a:solidFill>
                  <a:srgbClr val="000000"/>
                </a:solidFill>
                <a:latin typeface="+mj-lt"/>
              </a:rPr>
              <a:t>Coding</a:t>
            </a:r>
            <a:endParaRPr lang="en-GB" sz="1700" b="1" dirty="0">
              <a:solidFill>
                <a:srgbClr val="000000"/>
              </a:solidFill>
              <a:latin typeface="+mj-lt"/>
            </a:endParaRPr>
          </a:p>
        </p:txBody>
      </p:sp>
      <p:sp>
        <p:nvSpPr>
          <p:cNvPr id="82" name="Rectangle 32"/>
          <p:cNvSpPr>
            <a:spLocks noChangeArrowheads="1"/>
          </p:cNvSpPr>
          <p:nvPr/>
        </p:nvSpPr>
        <p:spPr bwMode="auto">
          <a:xfrm>
            <a:off x="4887755" y="2074580"/>
            <a:ext cx="1655763" cy="288925"/>
          </a:xfrm>
          <a:prstGeom prst="rect">
            <a:avLst/>
          </a:prstGeom>
          <a:solidFill>
            <a:srgbClr val="66CCFF"/>
          </a:solidFill>
          <a:ln w="9525">
            <a:miter lim="800000"/>
            <a:headEnd/>
            <a:tailEnd/>
          </a:ln>
          <a:effectLst/>
          <a:scene3d>
            <a:camera prst="legacyObliqueTopLeft"/>
            <a:lightRig rig="legacyFlat3" dir="b"/>
          </a:scene3d>
          <a:sp3d extrusionH="430200" prstMaterial="legacyMatte">
            <a:bevelT w="13500" h="13500" prst="angle"/>
            <a:bevelB w="13500" h="13500" prst="angle"/>
            <a:extrusionClr>
              <a:schemeClr val="bg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en-GB" sz="1700" b="1" dirty="0" smtClean="0">
                <a:solidFill>
                  <a:srgbClr val="000000"/>
                </a:solidFill>
                <a:latin typeface="+mj-lt"/>
              </a:rPr>
              <a:t>Unit Test</a:t>
            </a:r>
            <a:endParaRPr lang="en-GB" sz="1700" b="1" dirty="0">
              <a:solidFill>
                <a:srgbClr val="000000"/>
              </a:solidFill>
              <a:latin typeface="+mj-lt"/>
            </a:endParaRPr>
          </a:p>
        </p:txBody>
      </p:sp>
      <p:cxnSp>
        <p:nvCxnSpPr>
          <p:cNvPr id="85" name="AutoShape 39"/>
          <p:cNvCxnSpPr>
            <a:cxnSpLocks noChangeShapeType="1"/>
          </p:cNvCxnSpPr>
          <p:nvPr/>
        </p:nvCxnSpPr>
        <p:spPr bwMode="auto">
          <a:xfrm>
            <a:off x="6543518" y="2092837"/>
            <a:ext cx="360363" cy="180975"/>
          </a:xfrm>
          <a:prstGeom prst="bentConnector3">
            <a:avLst>
              <a:gd name="adj1" fmla="val 49778"/>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AutoShape 38"/>
          <p:cNvCxnSpPr>
            <a:cxnSpLocks noChangeShapeType="1"/>
          </p:cNvCxnSpPr>
          <p:nvPr/>
        </p:nvCxnSpPr>
        <p:spPr bwMode="auto">
          <a:xfrm rot="10800000" flipV="1">
            <a:off x="6553744" y="1933756"/>
            <a:ext cx="360363" cy="14605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AutoShape 40"/>
          <p:cNvCxnSpPr>
            <a:cxnSpLocks noChangeShapeType="1"/>
          </p:cNvCxnSpPr>
          <p:nvPr/>
        </p:nvCxnSpPr>
        <p:spPr bwMode="auto">
          <a:xfrm rot="16200000" flipV="1">
            <a:off x="6588626" y="3067121"/>
            <a:ext cx="152094" cy="118053"/>
          </a:xfrm>
          <a:prstGeom prst="bentConnector3">
            <a:avLst>
              <a:gd name="adj1" fmla="val -938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5" name="AutoShape 37"/>
          <p:cNvCxnSpPr>
            <a:cxnSpLocks noChangeShapeType="1"/>
            <a:endCxn id="36887" idx="1"/>
          </p:cNvCxnSpPr>
          <p:nvPr/>
        </p:nvCxnSpPr>
        <p:spPr bwMode="auto">
          <a:xfrm rot="16200000" flipV="1">
            <a:off x="2627315" y="2869917"/>
            <a:ext cx="146049" cy="2"/>
          </a:xfrm>
          <a:prstGeom prst="bentConnector4">
            <a:avLst>
              <a:gd name="adj1" fmla="val 543"/>
              <a:gd name="adj2" fmla="val 1143010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142288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normAutofit lnSpcReduction="10000"/>
          </a:bodyPr>
          <a:lstStyle/>
          <a:p>
            <a:r>
              <a:rPr lang="en-US" dirty="0" smtClean="0">
                <a:solidFill>
                  <a:schemeClr val="tx1"/>
                </a:solidFill>
              </a:rPr>
              <a:t>Question 1: In ______ phase UNIT Test Plan is  written ?</a:t>
            </a:r>
          </a:p>
          <a:p>
            <a:endParaRPr lang="en-US" dirty="0" smtClean="0">
              <a:solidFill>
                <a:schemeClr val="tx1"/>
              </a:solidFill>
            </a:endParaRPr>
          </a:p>
          <a:p>
            <a:r>
              <a:rPr lang="en-US" dirty="0">
                <a:solidFill>
                  <a:schemeClr val="tx1"/>
                </a:solidFill>
              </a:rPr>
              <a:t>Question </a:t>
            </a:r>
            <a:r>
              <a:rPr lang="en-US" dirty="0" smtClean="0">
                <a:solidFill>
                  <a:schemeClr val="tx1"/>
                </a:solidFill>
              </a:rPr>
              <a:t>2: </a:t>
            </a:r>
            <a:r>
              <a:rPr lang="en-US" dirty="0">
                <a:solidFill>
                  <a:schemeClr val="tx1"/>
                </a:solidFill>
              </a:rPr>
              <a:t>White box testing includes </a:t>
            </a:r>
          </a:p>
          <a:p>
            <a:pPr lvl="1"/>
            <a:r>
              <a:rPr lang="en-US" dirty="0" smtClean="0">
                <a:solidFill>
                  <a:schemeClr val="tx1"/>
                </a:solidFill>
              </a:rPr>
              <a:t>Unit </a:t>
            </a:r>
            <a:r>
              <a:rPr lang="en-US" dirty="0">
                <a:solidFill>
                  <a:schemeClr val="tx1"/>
                </a:solidFill>
              </a:rPr>
              <a:t>Testing  </a:t>
            </a:r>
            <a:endParaRPr lang="en-US" dirty="0" smtClean="0">
              <a:solidFill>
                <a:schemeClr val="tx1"/>
              </a:solidFill>
            </a:endParaRPr>
          </a:p>
          <a:p>
            <a:pPr lvl="1"/>
            <a:r>
              <a:rPr lang="en-US" dirty="0" smtClean="0">
                <a:solidFill>
                  <a:schemeClr val="tx1"/>
                </a:solidFill>
              </a:rPr>
              <a:t>System </a:t>
            </a:r>
            <a:r>
              <a:rPr lang="en-US" dirty="0">
                <a:solidFill>
                  <a:schemeClr val="tx1"/>
                </a:solidFill>
              </a:rPr>
              <a:t>Testing   </a:t>
            </a:r>
          </a:p>
          <a:p>
            <a:pPr lvl="1"/>
            <a:r>
              <a:rPr lang="en-US" dirty="0" smtClean="0">
                <a:solidFill>
                  <a:schemeClr val="tx1"/>
                </a:solidFill>
              </a:rPr>
              <a:t>Operations </a:t>
            </a:r>
            <a:r>
              <a:rPr lang="en-US" dirty="0">
                <a:solidFill>
                  <a:schemeClr val="tx1"/>
                </a:solidFill>
              </a:rPr>
              <a:t>Acceptance Testing </a:t>
            </a:r>
            <a:endParaRPr lang="en-US" dirty="0" smtClean="0">
              <a:solidFill>
                <a:schemeClr val="tx1"/>
              </a:solidFill>
            </a:endParaRPr>
          </a:p>
          <a:p>
            <a:pPr lvl="1"/>
            <a:r>
              <a:rPr lang="en-US" dirty="0" smtClean="0">
                <a:solidFill>
                  <a:schemeClr val="tx1"/>
                </a:solidFill>
              </a:rPr>
              <a:t>Integration </a:t>
            </a:r>
            <a:r>
              <a:rPr lang="en-US" dirty="0">
                <a:solidFill>
                  <a:schemeClr val="tx1"/>
                </a:solidFill>
              </a:rPr>
              <a:t>testing </a:t>
            </a:r>
            <a:endParaRPr lang="en-US" dirty="0" smtClean="0">
              <a:solidFill>
                <a:schemeClr val="tx1"/>
              </a:solidFill>
            </a:endParaRPr>
          </a:p>
          <a:p>
            <a:pPr lvl="1"/>
            <a:endParaRPr lang="en-US" dirty="0">
              <a:solidFill>
                <a:schemeClr val="tx1"/>
              </a:solidFill>
            </a:endParaRPr>
          </a:p>
          <a:p>
            <a:r>
              <a:rPr lang="en-US" dirty="0">
                <a:solidFill>
                  <a:schemeClr val="tx1"/>
                </a:solidFill>
              </a:rPr>
              <a:t>Question </a:t>
            </a:r>
            <a:r>
              <a:rPr lang="en-US" dirty="0" smtClean="0">
                <a:solidFill>
                  <a:schemeClr val="tx1"/>
                </a:solidFill>
              </a:rPr>
              <a:t>3: </a:t>
            </a:r>
            <a:r>
              <a:rPr lang="en-US" dirty="0">
                <a:solidFill>
                  <a:schemeClr val="tx1"/>
                </a:solidFill>
              </a:rPr>
              <a:t>A single baseline may contain many files.(T/F</a:t>
            </a:r>
            <a:r>
              <a:rPr lang="en-US" dirty="0" smtClean="0">
                <a:solidFill>
                  <a:schemeClr val="tx1"/>
                </a:solidFill>
              </a:rPr>
              <a:t>)</a:t>
            </a:r>
          </a:p>
          <a:p>
            <a:endParaRPr lang="en-US" dirty="0">
              <a:solidFill>
                <a:schemeClr val="tx1"/>
              </a:solidFill>
            </a:endParaRPr>
          </a:p>
          <a:p>
            <a:r>
              <a:rPr lang="en-US" dirty="0">
                <a:solidFill>
                  <a:schemeClr val="tx1"/>
                </a:solidFill>
              </a:rPr>
              <a:t>Question </a:t>
            </a:r>
            <a:r>
              <a:rPr lang="en-US" dirty="0" smtClean="0">
                <a:solidFill>
                  <a:schemeClr val="tx1"/>
                </a:solidFill>
              </a:rPr>
              <a:t>4: </a:t>
            </a:r>
            <a:r>
              <a:rPr lang="en-US" dirty="0">
                <a:solidFill>
                  <a:schemeClr val="tx1"/>
                </a:solidFill>
              </a:rPr>
              <a:t>A Tester can test in the development </a:t>
            </a:r>
            <a:r>
              <a:rPr lang="en-US" dirty="0" smtClean="0">
                <a:solidFill>
                  <a:schemeClr val="tx1"/>
                </a:solidFill>
              </a:rPr>
              <a:t>library/folder.(</a:t>
            </a:r>
            <a:r>
              <a:rPr lang="en-US" dirty="0">
                <a:solidFill>
                  <a:schemeClr val="tx1"/>
                </a:solidFill>
              </a:rPr>
              <a:t>T/F)</a:t>
            </a:r>
          </a:p>
          <a:p>
            <a:pPr marL="0" indent="0">
              <a:buNone/>
            </a:pPr>
            <a:endParaRPr lang="en-US" sz="2400" b="0" dirty="0" smtClean="0">
              <a:solidFill>
                <a:schemeClr val="tx1"/>
              </a:solidFill>
            </a:endParaRPr>
          </a:p>
          <a:p>
            <a:endParaRPr lang="en-US" sz="2400" dirty="0" smtClean="0">
              <a:solidFill>
                <a:schemeClr val="tx1"/>
              </a:solidFill>
            </a:endParaRPr>
          </a:p>
          <a:p>
            <a:endParaRPr lang="en-US" sz="2400" dirty="0" smtClean="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417585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linds(horizontal)">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blinds(horizontal)">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4" name="Content Placeholder 3"/>
          <p:cNvSpPr>
            <a:spLocks noGrp="1"/>
          </p:cNvSpPr>
          <p:nvPr>
            <p:ph idx="1"/>
          </p:nvPr>
        </p:nvSpPr>
        <p:spPr/>
        <p:txBody>
          <a:bodyPr>
            <a:normAutofit/>
          </a:bodyPr>
          <a:lstStyle/>
          <a:p>
            <a:pPr>
              <a:buFont typeface="Wingdings" pitchFamily="2" charset="2"/>
              <a:buChar char="§"/>
            </a:pPr>
            <a:r>
              <a:rPr lang="en-US" dirty="0">
                <a:solidFill>
                  <a:schemeClr val="tx1"/>
                </a:solidFill>
              </a:rPr>
              <a:t>Question </a:t>
            </a:r>
            <a:r>
              <a:rPr lang="en-US" dirty="0">
                <a:solidFill>
                  <a:schemeClr val="tx1"/>
                </a:solidFill>
              </a:rPr>
              <a:t>5: </a:t>
            </a:r>
            <a:r>
              <a:rPr lang="en-US" dirty="0">
                <a:solidFill>
                  <a:schemeClr val="tx1"/>
                </a:solidFill>
              </a:rPr>
              <a:t>SRS  (System Requirement Specification)  are prepared in </a:t>
            </a:r>
            <a:r>
              <a:rPr lang="en-US" dirty="0">
                <a:solidFill>
                  <a:schemeClr val="tx1"/>
                </a:solidFill>
              </a:rPr>
              <a:t>_________ phase</a:t>
            </a:r>
          </a:p>
          <a:p>
            <a:pPr>
              <a:buFont typeface="Wingdings" pitchFamily="2" charset="2"/>
              <a:buChar char="§"/>
            </a:pPr>
            <a:endParaRPr lang="en-US" dirty="0">
              <a:solidFill>
                <a:schemeClr val="tx1"/>
              </a:solidFill>
            </a:endParaRPr>
          </a:p>
          <a:p>
            <a:pPr>
              <a:buFont typeface="Wingdings" pitchFamily="2" charset="2"/>
              <a:buChar char="§"/>
            </a:pPr>
            <a:r>
              <a:rPr lang="en-US" dirty="0">
                <a:solidFill>
                  <a:schemeClr val="tx1"/>
                </a:solidFill>
              </a:rPr>
              <a:t>Question </a:t>
            </a:r>
            <a:r>
              <a:rPr lang="en-US" dirty="0">
                <a:solidFill>
                  <a:schemeClr val="tx1"/>
                </a:solidFill>
              </a:rPr>
              <a:t>6: </a:t>
            </a:r>
            <a:r>
              <a:rPr lang="en-US" dirty="0">
                <a:solidFill>
                  <a:schemeClr val="tx1"/>
                </a:solidFill>
              </a:rPr>
              <a:t>________ </a:t>
            </a:r>
            <a:r>
              <a:rPr lang="en-US" dirty="0">
                <a:solidFill>
                  <a:schemeClr val="tx1"/>
                </a:solidFill>
              </a:rPr>
              <a:t>and ________ are some non functional requirements</a:t>
            </a:r>
          </a:p>
          <a:p>
            <a:pPr>
              <a:buFont typeface="Wingdings" pitchFamily="2" charset="2"/>
              <a:buChar char="§"/>
            </a:pPr>
            <a:endParaRPr lang="en-US" dirty="0">
              <a:solidFill>
                <a:schemeClr val="tx1"/>
              </a:solidFill>
            </a:endParaRPr>
          </a:p>
          <a:p>
            <a:pPr>
              <a:buFont typeface="Wingdings" pitchFamily="2" charset="2"/>
              <a:buChar char="§"/>
            </a:pPr>
            <a:r>
              <a:rPr lang="en-US" dirty="0">
                <a:solidFill>
                  <a:schemeClr val="tx1"/>
                </a:solidFill>
              </a:rPr>
              <a:t>Question </a:t>
            </a:r>
            <a:r>
              <a:rPr lang="en-US" dirty="0">
                <a:solidFill>
                  <a:schemeClr val="tx1"/>
                </a:solidFill>
              </a:rPr>
              <a:t>7: </a:t>
            </a:r>
            <a:r>
              <a:rPr lang="en-US" dirty="0">
                <a:solidFill>
                  <a:schemeClr val="tx1"/>
                </a:solidFill>
              </a:rPr>
              <a:t>Architecture </a:t>
            </a:r>
            <a:r>
              <a:rPr lang="en-US" dirty="0">
                <a:solidFill>
                  <a:schemeClr val="tx1"/>
                </a:solidFill>
              </a:rPr>
              <a:t>focuses on functional requirement  T/F ?</a:t>
            </a:r>
          </a:p>
          <a:p>
            <a:pPr>
              <a:buFont typeface="Wingdings" pitchFamily="2" charset="2"/>
              <a:buChar char="§"/>
            </a:pPr>
            <a:endParaRPr lang="en-US" dirty="0">
              <a:solidFill>
                <a:schemeClr val="tx1"/>
              </a:solidFill>
            </a:endParaRPr>
          </a:p>
          <a:p>
            <a:pPr>
              <a:buFont typeface="Wingdings" pitchFamily="2" charset="2"/>
              <a:buChar char="§"/>
            </a:pPr>
            <a:r>
              <a:rPr lang="en-US" dirty="0">
                <a:solidFill>
                  <a:schemeClr val="tx1"/>
                </a:solidFill>
              </a:rPr>
              <a:t>Question </a:t>
            </a:r>
            <a:r>
              <a:rPr lang="en-US" dirty="0">
                <a:solidFill>
                  <a:schemeClr val="tx1"/>
                </a:solidFill>
              </a:rPr>
              <a:t>8: </a:t>
            </a:r>
            <a:r>
              <a:rPr lang="en-US" dirty="0">
                <a:solidFill>
                  <a:schemeClr val="tx1"/>
                </a:solidFill>
              </a:rPr>
              <a:t>Alpha testing and beta testing happens in </a:t>
            </a:r>
            <a:r>
              <a:rPr lang="en-US" dirty="0">
                <a:solidFill>
                  <a:schemeClr val="tx1"/>
                </a:solidFill>
              </a:rPr>
              <a:t>_______ </a:t>
            </a:r>
            <a:r>
              <a:rPr lang="en-US" dirty="0">
                <a:solidFill>
                  <a:schemeClr val="tx1"/>
                </a:solidFill>
              </a:rPr>
              <a:t>phase ?</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241345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1200" dirty="0" smtClean="0"/>
              <a:t>6.1.1 Requirements Phase</a:t>
            </a:r>
            <a:r>
              <a:rPr lang="en-US" dirty="0" smtClean="0"/>
              <a:t/>
            </a:r>
            <a:br>
              <a:rPr lang="en-US" dirty="0" smtClean="0"/>
            </a:br>
            <a:r>
              <a:rPr lang="en-US" dirty="0" smtClean="0"/>
              <a:t>What </a:t>
            </a:r>
            <a:r>
              <a:rPr lang="en-US" dirty="0"/>
              <a:t>is a Requirement?</a:t>
            </a:r>
          </a:p>
        </p:txBody>
      </p:sp>
      <p:sp>
        <p:nvSpPr>
          <p:cNvPr id="4" name="Content Placeholder 3"/>
          <p:cNvSpPr>
            <a:spLocks noGrp="1"/>
          </p:cNvSpPr>
          <p:nvPr>
            <p:ph idx="1"/>
          </p:nvPr>
        </p:nvSpPr>
        <p:spPr/>
        <p:txBody>
          <a:bodyPr/>
          <a:lstStyle/>
          <a:p>
            <a:r>
              <a:rPr lang="en-US" dirty="0"/>
              <a:t>Simply put , it is the needs of the stakeholder which needs to be met/satisfied (by a s/w) </a:t>
            </a:r>
          </a:p>
          <a:p>
            <a:r>
              <a:rPr lang="en-US" dirty="0"/>
              <a:t>A Software capability needed by the User to solve a problem to achieve an objective. </a:t>
            </a:r>
          </a:p>
          <a:p>
            <a:r>
              <a:rPr lang="en-US" dirty="0"/>
              <a:t>Can be a high level abstract statement indicating needs to a details of the system which the client can validate </a:t>
            </a:r>
          </a:p>
          <a:p>
            <a:r>
              <a:rPr lang="en-US" dirty="0"/>
              <a:t>Requirements needs to be </a:t>
            </a:r>
          </a:p>
          <a:p>
            <a:pPr lvl="2"/>
            <a:r>
              <a:rPr lang="en-US" dirty="0"/>
              <a:t>Elicited </a:t>
            </a:r>
          </a:p>
          <a:p>
            <a:pPr lvl="2"/>
            <a:r>
              <a:rPr lang="en-US" dirty="0"/>
              <a:t>Analyzed </a:t>
            </a:r>
          </a:p>
          <a:p>
            <a:pPr lvl="2"/>
            <a:r>
              <a:rPr lang="en-US" dirty="0"/>
              <a:t>Specified </a:t>
            </a:r>
          </a:p>
          <a:p>
            <a:pPr lvl="2"/>
            <a:r>
              <a:rPr lang="en-US" dirty="0"/>
              <a:t>Managed </a:t>
            </a:r>
          </a:p>
          <a:p>
            <a:r>
              <a:rPr lang="en-US" dirty="0" smtClean="0"/>
              <a:t>The  </a:t>
            </a:r>
            <a:r>
              <a:rPr lang="en-US" dirty="0"/>
              <a:t>engineering process covering all activities leading to  discovery , document and manage requirement  is known as Requirement  Engineering </a:t>
            </a:r>
          </a:p>
          <a:p>
            <a:endParaRPr lang="en-US" dirty="0"/>
          </a:p>
        </p:txBody>
      </p:sp>
    </p:spTree>
    <p:extLst>
      <p:ext uri="{BB962C8B-B14F-4D97-AF65-F5344CB8AC3E}">
        <p14:creationId xmlns:p14="http://schemas.microsoft.com/office/powerpoint/2010/main" val="14125973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1200" dirty="0"/>
              <a:t>6.1.1 Requirements Phase</a:t>
            </a:r>
            <a:r>
              <a:rPr lang="en-US" dirty="0" smtClean="0"/>
              <a:t/>
            </a:r>
            <a:br>
              <a:rPr lang="en-US" dirty="0" smtClean="0"/>
            </a:br>
            <a:r>
              <a:rPr lang="en-US" dirty="0" smtClean="0"/>
              <a:t>Requirement phase </a:t>
            </a:r>
            <a:endParaRPr lang="en-US" dirty="0"/>
          </a:p>
        </p:txBody>
      </p:sp>
      <p:sp>
        <p:nvSpPr>
          <p:cNvPr id="3" name="Content Placeholder 2"/>
          <p:cNvSpPr>
            <a:spLocks noGrp="1"/>
          </p:cNvSpPr>
          <p:nvPr>
            <p:ph idx="1"/>
          </p:nvPr>
        </p:nvSpPr>
        <p:spPr/>
        <p:txBody>
          <a:bodyPr/>
          <a:lstStyle/>
          <a:p>
            <a:r>
              <a:rPr lang="en-US" dirty="0" smtClean="0">
                <a:solidFill>
                  <a:schemeClr val="tx1"/>
                </a:solidFill>
              </a:rPr>
              <a:t>This is the  </a:t>
            </a:r>
            <a:r>
              <a:rPr lang="en-US" dirty="0">
                <a:solidFill>
                  <a:schemeClr val="tx1"/>
                </a:solidFill>
              </a:rPr>
              <a:t>initial phase of the development process </a:t>
            </a:r>
            <a:endParaRPr lang="en-US" dirty="0" smtClean="0">
              <a:solidFill>
                <a:schemeClr val="tx1"/>
              </a:solidFill>
            </a:endParaRPr>
          </a:p>
          <a:p>
            <a:pPr marL="0" indent="0">
              <a:buNone/>
            </a:pPr>
            <a:endParaRPr lang="en-US" dirty="0" smtClean="0">
              <a:solidFill>
                <a:schemeClr val="tx1"/>
              </a:solidFill>
            </a:endParaRPr>
          </a:p>
          <a:p>
            <a:r>
              <a:rPr lang="en-US" dirty="0" smtClean="0">
                <a:solidFill>
                  <a:schemeClr val="tx1"/>
                </a:solidFill>
              </a:rPr>
              <a:t>The </a:t>
            </a:r>
            <a:r>
              <a:rPr lang="en-US" dirty="0">
                <a:solidFill>
                  <a:schemeClr val="tx1"/>
                </a:solidFill>
              </a:rPr>
              <a:t>development team works closely with the customer to determine the customer's requirements for the </a:t>
            </a:r>
            <a:r>
              <a:rPr lang="en-US" dirty="0" smtClean="0">
                <a:solidFill>
                  <a:schemeClr val="tx1"/>
                </a:solidFill>
              </a:rPr>
              <a:t>product – functional, non functional and other characteristics which the product must mandatorily have  . </a:t>
            </a:r>
          </a:p>
          <a:p>
            <a:pPr marL="0" indent="0">
              <a:buNone/>
            </a:pPr>
            <a:endParaRPr lang="en-US" dirty="0" smtClean="0">
              <a:solidFill>
                <a:schemeClr val="tx1"/>
              </a:solidFill>
            </a:endParaRPr>
          </a:p>
          <a:p>
            <a:r>
              <a:rPr lang="en-US" dirty="0" smtClean="0">
                <a:solidFill>
                  <a:schemeClr val="tx1"/>
                </a:solidFill>
              </a:rPr>
              <a:t>The </a:t>
            </a:r>
            <a:r>
              <a:rPr lang="en-US" dirty="0">
                <a:solidFill>
                  <a:schemeClr val="tx1"/>
                </a:solidFill>
              </a:rPr>
              <a:t>requirements </a:t>
            </a:r>
            <a:r>
              <a:rPr lang="en-US" dirty="0" smtClean="0">
                <a:solidFill>
                  <a:schemeClr val="tx1"/>
                </a:solidFill>
              </a:rPr>
              <a:t>identified in </a:t>
            </a:r>
            <a:r>
              <a:rPr lang="en-US" dirty="0">
                <a:solidFill>
                  <a:schemeClr val="tx1"/>
                </a:solidFill>
              </a:rPr>
              <a:t>this phase serve as a foundation for the remaining phases of the development process, and </a:t>
            </a:r>
            <a:r>
              <a:rPr lang="en-US" dirty="0" smtClean="0">
                <a:solidFill>
                  <a:schemeClr val="tx1"/>
                </a:solidFill>
              </a:rPr>
              <a:t> </a:t>
            </a:r>
            <a:r>
              <a:rPr lang="en-US" dirty="0">
                <a:solidFill>
                  <a:schemeClr val="tx1"/>
                </a:solidFill>
              </a:rPr>
              <a:t>the customer acceptance criteria. </a:t>
            </a:r>
            <a:endParaRPr lang="en-US" dirty="0" smtClean="0">
              <a:solidFill>
                <a:schemeClr val="tx1"/>
              </a:solidFill>
            </a:endParaRPr>
          </a:p>
          <a:p>
            <a:endParaRPr lang="en-US" dirty="0">
              <a:solidFill>
                <a:schemeClr val="tx1"/>
              </a:solidFill>
            </a:endParaRPr>
          </a:p>
          <a:p>
            <a:r>
              <a:rPr lang="en-US" dirty="0" smtClean="0">
                <a:solidFill>
                  <a:schemeClr val="tx1"/>
                </a:solidFill>
              </a:rPr>
              <a:t>The main participants involved in the requirement phase are </a:t>
            </a:r>
          </a:p>
          <a:p>
            <a:pPr lvl="1"/>
            <a:r>
              <a:rPr lang="en-US" dirty="0" smtClean="0">
                <a:solidFill>
                  <a:schemeClr val="tx1"/>
                </a:solidFill>
              </a:rPr>
              <a:t>Stake holders </a:t>
            </a:r>
          </a:p>
          <a:p>
            <a:pPr lvl="1"/>
            <a:r>
              <a:rPr lang="en-US" dirty="0" smtClean="0">
                <a:solidFill>
                  <a:schemeClr val="tx1"/>
                </a:solidFill>
              </a:rPr>
              <a:t>Requirement Engineer </a:t>
            </a:r>
          </a:p>
          <a:p>
            <a:pPr lvl="1"/>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2038924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GB" sz="1200" dirty="0"/>
              <a:t>6.1.1 Requirements Phase</a:t>
            </a:r>
            <a:r>
              <a:rPr lang="en-US" dirty="0" smtClean="0"/>
              <a:t/>
            </a:r>
            <a:br>
              <a:rPr lang="en-US" dirty="0" smtClean="0"/>
            </a:br>
            <a:r>
              <a:rPr lang="en-US" dirty="0" smtClean="0"/>
              <a:t>Need for good requirements </a:t>
            </a:r>
          </a:p>
        </p:txBody>
      </p:sp>
      <p:sp>
        <p:nvSpPr>
          <p:cNvPr id="2" name="Content Placeholder 1"/>
          <p:cNvSpPr>
            <a:spLocks noGrp="1"/>
          </p:cNvSpPr>
          <p:nvPr>
            <p:ph idx="1"/>
          </p:nvPr>
        </p:nvSpPr>
        <p:spPr/>
        <p:txBody>
          <a:bodyPr/>
          <a:lstStyle/>
          <a:p>
            <a:r>
              <a:rPr lang="en-US" dirty="0"/>
              <a:t>Requirement Problems are the single No.1 reason for projects failing over </a:t>
            </a:r>
          </a:p>
          <a:p>
            <a:pPr lvl="1"/>
            <a:r>
              <a:rPr lang="en-US" dirty="0"/>
              <a:t>Schedule</a:t>
            </a:r>
          </a:p>
          <a:p>
            <a:pPr lvl="1"/>
            <a:r>
              <a:rPr lang="en-US" dirty="0"/>
              <a:t>Budget</a:t>
            </a:r>
          </a:p>
          <a:p>
            <a:pPr lvl="1"/>
            <a:r>
              <a:rPr lang="en-US" dirty="0"/>
              <a:t>Scope</a:t>
            </a:r>
          </a:p>
          <a:p>
            <a:pPr lvl="1"/>
            <a:r>
              <a:rPr lang="en-US" dirty="0"/>
              <a:t>Quality</a:t>
            </a:r>
          </a:p>
          <a:p>
            <a:pPr lvl="1"/>
            <a:r>
              <a:rPr lang="en-US" dirty="0" smtClean="0"/>
              <a:t>And </a:t>
            </a:r>
            <a:r>
              <a:rPr lang="en-US" dirty="0"/>
              <a:t>even getting Cancelled!!</a:t>
            </a:r>
          </a:p>
          <a:p>
            <a:endParaRPr lang="en-US" dirty="0"/>
          </a:p>
          <a:p>
            <a:r>
              <a:rPr lang="en-US" dirty="0"/>
              <a:t>Reworking requirements cost 40-50% of project effort </a:t>
            </a:r>
          </a:p>
          <a:p>
            <a:endParaRPr lang="en-US" dirty="0"/>
          </a:p>
          <a:p>
            <a:r>
              <a:rPr lang="en-US" dirty="0"/>
              <a:t>Many problems found during design, testing, or operation of a system are the result of incorrect, incomplete, or missing requirements</a:t>
            </a:r>
          </a:p>
          <a:p>
            <a:endParaRPr lang="en-US" dirty="0"/>
          </a:p>
        </p:txBody>
      </p:sp>
    </p:spTree>
    <p:extLst>
      <p:ext uri="{BB962C8B-B14F-4D97-AF65-F5344CB8AC3E}">
        <p14:creationId xmlns:p14="http://schemas.microsoft.com/office/powerpoint/2010/main" val="110608873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pPr>
              <a:defRPr/>
            </a:pPr>
            <a:r>
              <a:rPr lang="en-GB" sz="1200" dirty="0"/>
              <a:t>6.1.1 Requirements Phase</a:t>
            </a:r>
            <a:r>
              <a:rPr lang="en-US" sz="2400" dirty="0" smtClean="0"/>
              <a:t/>
            </a:r>
            <a:br>
              <a:rPr lang="en-US" sz="2400" dirty="0" smtClean="0"/>
            </a:br>
            <a:r>
              <a:rPr lang="en-US" dirty="0" smtClean="0"/>
              <a:t>Requirement </a:t>
            </a:r>
            <a:r>
              <a:rPr lang="en-US" dirty="0"/>
              <a:t>Engineering activities </a:t>
            </a:r>
            <a:endParaRPr lang="en-US" b="1" kern="1200" dirty="0" smtClean="0">
              <a:latin typeface="Arial" pitchFamily="34" charset="0"/>
              <a:ea typeface="ヒラギノ角ゴ Pro W3"/>
              <a:cs typeface="ヒラギノ角ゴ Pro W3"/>
            </a:endParaRPr>
          </a:p>
        </p:txBody>
      </p:sp>
      <p:sp>
        <p:nvSpPr>
          <p:cNvPr id="2" name="Content Placeholder 1"/>
          <p:cNvSpPr>
            <a:spLocks noGrp="1"/>
          </p:cNvSpPr>
          <p:nvPr>
            <p:ph idx="1"/>
          </p:nvPr>
        </p:nvSpPr>
        <p:spPr/>
        <p:txBody>
          <a:bodyPr/>
          <a:lstStyle/>
          <a:p>
            <a:endParaRPr lang="en-US"/>
          </a:p>
        </p:txBody>
      </p:sp>
      <p:sp>
        <p:nvSpPr>
          <p:cNvPr id="5" name="AutoShape 4"/>
          <p:cNvSpPr>
            <a:spLocks noChangeArrowheads="1"/>
          </p:cNvSpPr>
          <p:nvPr/>
        </p:nvSpPr>
        <p:spPr bwMode="auto">
          <a:xfrm>
            <a:off x="2925763" y="1333500"/>
            <a:ext cx="3444875" cy="457200"/>
          </a:xfrm>
          <a:prstGeom prst="roundRect">
            <a:avLst>
              <a:gd name="adj" fmla="val 16667"/>
            </a:avLst>
          </a:prstGeom>
          <a:gradFill rotWithShape="1">
            <a:gsLst>
              <a:gs pos="0">
                <a:srgbClr val="000066"/>
              </a:gs>
              <a:gs pos="50000">
                <a:schemeClr val="bg1"/>
              </a:gs>
              <a:gs pos="100000">
                <a:srgbClr val="000066"/>
              </a:gs>
            </a:gsLst>
            <a:lin ang="5400000" scaled="1"/>
          </a:gradFill>
          <a:ln w="9525" algn="ctr">
            <a:noFill/>
            <a:round/>
            <a:headEnd/>
            <a:tailEnd/>
          </a:ln>
          <a:effectLst/>
        </p:spPr>
        <p:txBody>
          <a:bodyPr/>
          <a:lstStyle/>
          <a:p>
            <a:pPr algn="ctr">
              <a:spcBef>
                <a:spcPct val="50000"/>
              </a:spcBef>
              <a:defRPr/>
            </a:pPr>
            <a:r>
              <a:rPr lang="en-GB" sz="1400" dirty="0">
                <a:latin typeface="+mj-lt"/>
              </a:rPr>
              <a:t>Requirement Engineering</a:t>
            </a:r>
            <a:endParaRPr lang="en-US" sz="1400" dirty="0">
              <a:latin typeface="+mj-lt"/>
            </a:endParaRPr>
          </a:p>
        </p:txBody>
      </p:sp>
      <p:sp>
        <p:nvSpPr>
          <p:cNvPr id="15364" name="Line 5"/>
          <p:cNvSpPr>
            <a:spLocks noChangeShapeType="1"/>
          </p:cNvSpPr>
          <p:nvPr/>
        </p:nvSpPr>
        <p:spPr bwMode="auto">
          <a:xfrm>
            <a:off x="5829300" y="1790700"/>
            <a:ext cx="609600" cy="4572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65" name="Line 6"/>
          <p:cNvSpPr>
            <a:spLocks noChangeShapeType="1"/>
          </p:cNvSpPr>
          <p:nvPr/>
        </p:nvSpPr>
        <p:spPr bwMode="auto">
          <a:xfrm flipH="1">
            <a:off x="2781300" y="1790700"/>
            <a:ext cx="838200" cy="4572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8" name="AutoShape 7"/>
          <p:cNvSpPr>
            <a:spLocks noChangeArrowheads="1"/>
          </p:cNvSpPr>
          <p:nvPr/>
        </p:nvSpPr>
        <p:spPr bwMode="auto">
          <a:xfrm>
            <a:off x="1943100" y="2300288"/>
            <a:ext cx="2027238" cy="563562"/>
          </a:xfrm>
          <a:prstGeom prst="roundRect">
            <a:avLst>
              <a:gd name="adj" fmla="val 16667"/>
            </a:avLst>
          </a:prstGeom>
          <a:gradFill rotWithShape="1">
            <a:gsLst>
              <a:gs pos="0">
                <a:srgbClr val="000066"/>
              </a:gs>
              <a:gs pos="50000">
                <a:schemeClr val="bg1"/>
              </a:gs>
              <a:gs pos="100000">
                <a:srgbClr val="000066"/>
              </a:gs>
            </a:gsLst>
            <a:lin ang="5400000" scaled="1"/>
          </a:gradFill>
          <a:ln w="9525" algn="ctr">
            <a:noFill/>
            <a:round/>
            <a:headEnd/>
            <a:tailEnd/>
          </a:ln>
          <a:effectLst/>
        </p:spPr>
        <p:txBody>
          <a:bodyPr/>
          <a:lstStyle/>
          <a:p>
            <a:pPr algn="ctr">
              <a:spcBef>
                <a:spcPct val="50000"/>
              </a:spcBef>
              <a:defRPr/>
            </a:pPr>
            <a:r>
              <a:rPr lang="en-GB" sz="1400">
                <a:latin typeface="+mj-lt"/>
              </a:rPr>
              <a:t>Requirements Development</a:t>
            </a:r>
            <a:endParaRPr lang="en-US" sz="1400">
              <a:latin typeface="+mj-lt"/>
            </a:endParaRPr>
          </a:p>
        </p:txBody>
      </p:sp>
      <p:sp>
        <p:nvSpPr>
          <p:cNvPr id="9" name="AutoShape 8"/>
          <p:cNvSpPr>
            <a:spLocks noChangeArrowheads="1"/>
          </p:cNvSpPr>
          <p:nvPr/>
        </p:nvSpPr>
        <p:spPr bwMode="auto">
          <a:xfrm>
            <a:off x="5478463" y="2300288"/>
            <a:ext cx="2179637" cy="563562"/>
          </a:xfrm>
          <a:prstGeom prst="roundRect">
            <a:avLst>
              <a:gd name="adj" fmla="val 16667"/>
            </a:avLst>
          </a:prstGeom>
          <a:gradFill rotWithShape="1">
            <a:gsLst>
              <a:gs pos="0">
                <a:srgbClr val="000066"/>
              </a:gs>
              <a:gs pos="50000">
                <a:schemeClr val="bg1"/>
              </a:gs>
              <a:gs pos="100000">
                <a:srgbClr val="000066"/>
              </a:gs>
            </a:gsLst>
            <a:lin ang="5400000" scaled="1"/>
          </a:gradFill>
          <a:ln w="9525" algn="ctr">
            <a:noFill/>
            <a:round/>
            <a:headEnd/>
            <a:tailEnd/>
          </a:ln>
          <a:effectLst/>
        </p:spPr>
        <p:txBody>
          <a:bodyPr/>
          <a:lstStyle/>
          <a:p>
            <a:pPr algn="ctr">
              <a:spcBef>
                <a:spcPct val="50000"/>
              </a:spcBef>
              <a:defRPr/>
            </a:pPr>
            <a:r>
              <a:rPr lang="en-GB" sz="1400">
                <a:latin typeface="+mj-lt"/>
              </a:rPr>
              <a:t>Requirement Management</a:t>
            </a:r>
            <a:endParaRPr lang="en-US" sz="1400">
              <a:latin typeface="+mj-lt"/>
            </a:endParaRPr>
          </a:p>
        </p:txBody>
      </p:sp>
      <p:sp>
        <p:nvSpPr>
          <p:cNvPr id="15368" name="Rectangle 3"/>
          <p:cNvSpPr>
            <a:spLocks noChangeArrowheads="1"/>
          </p:cNvSpPr>
          <p:nvPr/>
        </p:nvSpPr>
        <p:spPr bwMode="auto">
          <a:xfrm>
            <a:off x="2628900" y="3243263"/>
            <a:ext cx="1524000" cy="431800"/>
          </a:xfrm>
          <a:prstGeom prst="rect">
            <a:avLst/>
          </a:prstGeom>
          <a:solidFill>
            <a:srgbClr val="000066"/>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Requirements</a:t>
            </a:r>
          </a:p>
          <a:p>
            <a:pPr algn="ctr" eaLnBrk="0" hangingPunct="0"/>
            <a:r>
              <a:rPr lang="en-US" sz="1400" b="1">
                <a:solidFill>
                  <a:srgbClr val="000000"/>
                </a:solidFill>
                <a:latin typeface="+mj-lt"/>
              </a:rPr>
              <a:t>Elicitation</a:t>
            </a:r>
            <a:endParaRPr lang="en-US" sz="1400">
              <a:solidFill>
                <a:srgbClr val="000000"/>
              </a:solidFill>
              <a:latin typeface="+mj-lt"/>
            </a:endParaRPr>
          </a:p>
        </p:txBody>
      </p:sp>
      <p:sp>
        <p:nvSpPr>
          <p:cNvPr id="15369" name="Rectangle 4"/>
          <p:cNvSpPr>
            <a:spLocks noChangeArrowheads="1"/>
          </p:cNvSpPr>
          <p:nvPr/>
        </p:nvSpPr>
        <p:spPr bwMode="auto">
          <a:xfrm>
            <a:off x="2628900" y="4076700"/>
            <a:ext cx="1524000" cy="431800"/>
          </a:xfrm>
          <a:prstGeom prst="rect">
            <a:avLst/>
          </a:prstGeom>
          <a:solidFill>
            <a:srgbClr val="990033"/>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Requirements</a:t>
            </a:r>
          </a:p>
          <a:p>
            <a:pPr algn="ctr" eaLnBrk="0" hangingPunct="0"/>
            <a:r>
              <a:rPr lang="en-US" sz="1400" b="1">
                <a:solidFill>
                  <a:srgbClr val="000000"/>
                </a:solidFill>
                <a:latin typeface="+mj-lt"/>
              </a:rPr>
              <a:t>Analysis</a:t>
            </a:r>
            <a:endParaRPr lang="en-US" sz="1400">
              <a:solidFill>
                <a:srgbClr val="000000"/>
              </a:solidFill>
              <a:latin typeface="+mj-lt"/>
            </a:endParaRPr>
          </a:p>
        </p:txBody>
      </p:sp>
      <p:sp>
        <p:nvSpPr>
          <p:cNvPr id="15370" name="Rectangle 5"/>
          <p:cNvSpPr>
            <a:spLocks noChangeArrowheads="1"/>
          </p:cNvSpPr>
          <p:nvPr/>
        </p:nvSpPr>
        <p:spPr bwMode="auto">
          <a:xfrm>
            <a:off x="2628900" y="4914900"/>
            <a:ext cx="1524000" cy="431800"/>
          </a:xfrm>
          <a:prstGeom prst="rect">
            <a:avLst/>
          </a:prstGeom>
          <a:solidFill>
            <a:srgbClr val="C0C0C0"/>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Requirements</a:t>
            </a:r>
          </a:p>
          <a:p>
            <a:pPr algn="ctr" eaLnBrk="0" hangingPunct="0"/>
            <a:r>
              <a:rPr lang="en-US" sz="1400" b="1">
                <a:solidFill>
                  <a:srgbClr val="000000"/>
                </a:solidFill>
                <a:latin typeface="+mj-lt"/>
              </a:rPr>
              <a:t>Specification</a:t>
            </a:r>
            <a:endParaRPr lang="en-US" sz="1400">
              <a:solidFill>
                <a:srgbClr val="000000"/>
              </a:solidFill>
              <a:latin typeface="+mj-lt"/>
            </a:endParaRPr>
          </a:p>
        </p:txBody>
      </p:sp>
      <p:sp>
        <p:nvSpPr>
          <p:cNvPr id="15371" name="Rectangle 6"/>
          <p:cNvSpPr>
            <a:spLocks noChangeArrowheads="1"/>
          </p:cNvSpPr>
          <p:nvPr/>
        </p:nvSpPr>
        <p:spPr bwMode="auto">
          <a:xfrm>
            <a:off x="2628900" y="5794375"/>
            <a:ext cx="1524000" cy="492125"/>
          </a:xfrm>
          <a:prstGeom prst="rect">
            <a:avLst/>
          </a:prstGeom>
          <a:solidFill>
            <a:srgbClr val="336633"/>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Requirements</a:t>
            </a:r>
          </a:p>
          <a:p>
            <a:pPr algn="ctr" eaLnBrk="0" hangingPunct="0"/>
            <a:r>
              <a:rPr lang="en-US" sz="1400" b="1">
                <a:solidFill>
                  <a:srgbClr val="000000"/>
                </a:solidFill>
                <a:latin typeface="+mj-lt"/>
              </a:rPr>
              <a:t>Validation</a:t>
            </a:r>
            <a:endParaRPr lang="en-US" sz="1400">
              <a:solidFill>
                <a:srgbClr val="000000"/>
              </a:solidFill>
              <a:latin typeface="+mj-lt"/>
            </a:endParaRPr>
          </a:p>
        </p:txBody>
      </p:sp>
      <p:sp>
        <p:nvSpPr>
          <p:cNvPr id="15372" name="Text Box 48"/>
          <p:cNvSpPr txBox="1">
            <a:spLocks noChangeArrowheads="1"/>
          </p:cNvSpPr>
          <p:nvPr/>
        </p:nvSpPr>
        <p:spPr bwMode="auto">
          <a:xfrm>
            <a:off x="160337" y="4084638"/>
            <a:ext cx="24685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mj-lt"/>
              </a:rPr>
              <a:t>Analyse Requirements, Risks , Constraints etc.</a:t>
            </a:r>
          </a:p>
        </p:txBody>
      </p:sp>
      <p:sp>
        <p:nvSpPr>
          <p:cNvPr id="15373" name="Text Box 50"/>
          <p:cNvSpPr txBox="1">
            <a:spLocks noChangeArrowheads="1"/>
          </p:cNvSpPr>
          <p:nvPr/>
        </p:nvSpPr>
        <p:spPr bwMode="auto">
          <a:xfrm>
            <a:off x="173037" y="4940300"/>
            <a:ext cx="2608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mj-lt"/>
              </a:rPr>
              <a:t>Specify Requirements using  Documents, Use Cases, etc.</a:t>
            </a:r>
          </a:p>
        </p:txBody>
      </p:sp>
      <p:sp>
        <p:nvSpPr>
          <p:cNvPr id="15374" name="Text Box 51"/>
          <p:cNvSpPr txBox="1">
            <a:spLocks noChangeArrowheads="1"/>
          </p:cNvSpPr>
          <p:nvPr/>
        </p:nvSpPr>
        <p:spPr bwMode="auto">
          <a:xfrm>
            <a:off x="190500" y="5867400"/>
            <a:ext cx="25908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mj-lt"/>
              </a:rPr>
              <a:t>Verify and Validate Requirements</a:t>
            </a:r>
          </a:p>
        </p:txBody>
      </p:sp>
      <p:sp>
        <p:nvSpPr>
          <p:cNvPr id="15375" name="Text Box 48"/>
          <p:cNvSpPr txBox="1">
            <a:spLocks noChangeArrowheads="1"/>
          </p:cNvSpPr>
          <p:nvPr/>
        </p:nvSpPr>
        <p:spPr bwMode="auto">
          <a:xfrm>
            <a:off x="190500" y="3238500"/>
            <a:ext cx="2620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mj-lt"/>
              </a:rPr>
              <a:t>Discover, Gather, and Define Requirements</a:t>
            </a:r>
          </a:p>
        </p:txBody>
      </p:sp>
      <p:sp>
        <p:nvSpPr>
          <p:cNvPr id="15376" name="Line 22"/>
          <p:cNvSpPr>
            <a:spLocks noChangeShapeType="1"/>
          </p:cNvSpPr>
          <p:nvPr/>
        </p:nvSpPr>
        <p:spPr bwMode="auto">
          <a:xfrm>
            <a:off x="3238500" y="28575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77" name="Line 22"/>
          <p:cNvSpPr>
            <a:spLocks noChangeShapeType="1"/>
          </p:cNvSpPr>
          <p:nvPr/>
        </p:nvSpPr>
        <p:spPr bwMode="auto">
          <a:xfrm>
            <a:off x="3238500" y="36957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78" name="Line 22"/>
          <p:cNvSpPr>
            <a:spLocks noChangeShapeType="1"/>
          </p:cNvSpPr>
          <p:nvPr/>
        </p:nvSpPr>
        <p:spPr bwMode="auto">
          <a:xfrm>
            <a:off x="3238500" y="45339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79" name="Line 22"/>
          <p:cNvSpPr>
            <a:spLocks noChangeShapeType="1"/>
          </p:cNvSpPr>
          <p:nvPr/>
        </p:nvSpPr>
        <p:spPr bwMode="auto">
          <a:xfrm>
            <a:off x="3238500" y="53721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80" name="Rectangle 3"/>
          <p:cNvSpPr>
            <a:spLocks noChangeArrowheads="1"/>
          </p:cNvSpPr>
          <p:nvPr/>
        </p:nvSpPr>
        <p:spPr bwMode="auto">
          <a:xfrm>
            <a:off x="5295900" y="3238500"/>
            <a:ext cx="1524000" cy="431800"/>
          </a:xfrm>
          <a:prstGeom prst="rect">
            <a:avLst/>
          </a:prstGeom>
          <a:solidFill>
            <a:srgbClr val="000066"/>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Change Control</a:t>
            </a:r>
            <a:endParaRPr lang="en-US" sz="1400">
              <a:solidFill>
                <a:srgbClr val="000000"/>
              </a:solidFill>
              <a:latin typeface="+mj-lt"/>
            </a:endParaRPr>
          </a:p>
        </p:txBody>
      </p:sp>
      <p:sp>
        <p:nvSpPr>
          <p:cNvPr id="15381" name="Rectangle 4"/>
          <p:cNvSpPr>
            <a:spLocks noChangeArrowheads="1"/>
          </p:cNvSpPr>
          <p:nvPr/>
        </p:nvSpPr>
        <p:spPr bwMode="auto">
          <a:xfrm>
            <a:off x="5295900" y="4076700"/>
            <a:ext cx="1524000" cy="431800"/>
          </a:xfrm>
          <a:prstGeom prst="rect">
            <a:avLst/>
          </a:prstGeom>
          <a:solidFill>
            <a:srgbClr val="990033"/>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Impact Analysis</a:t>
            </a:r>
            <a:endParaRPr lang="en-US" sz="1400">
              <a:solidFill>
                <a:srgbClr val="000000"/>
              </a:solidFill>
              <a:latin typeface="+mj-lt"/>
            </a:endParaRPr>
          </a:p>
        </p:txBody>
      </p:sp>
      <p:sp>
        <p:nvSpPr>
          <p:cNvPr id="15382" name="Rectangle 5"/>
          <p:cNvSpPr>
            <a:spLocks noChangeArrowheads="1"/>
          </p:cNvSpPr>
          <p:nvPr/>
        </p:nvSpPr>
        <p:spPr bwMode="auto">
          <a:xfrm>
            <a:off x="5295900" y="4914900"/>
            <a:ext cx="1524000" cy="431800"/>
          </a:xfrm>
          <a:prstGeom prst="rect">
            <a:avLst/>
          </a:prstGeom>
          <a:solidFill>
            <a:srgbClr val="C0C0C0"/>
          </a:solidFill>
          <a:ln w="12700">
            <a:solidFill>
              <a:schemeClr val="tx1"/>
            </a:solidFill>
            <a:miter lim="800000"/>
            <a:headEnd/>
            <a:tailEnd/>
          </a:ln>
        </p:spPr>
        <p:txBody>
          <a:bodyPr wrap="none" anchor="ctr"/>
          <a:lstStyle/>
          <a:p>
            <a:pPr algn="ctr" eaLnBrk="0" hangingPunct="0"/>
            <a:r>
              <a:rPr lang="en-US" sz="1400" b="1">
                <a:solidFill>
                  <a:srgbClr val="000000"/>
                </a:solidFill>
                <a:latin typeface="+mj-lt"/>
              </a:rPr>
              <a:t>Status Tracking</a:t>
            </a:r>
            <a:endParaRPr lang="en-US" sz="1400">
              <a:solidFill>
                <a:srgbClr val="000000"/>
              </a:solidFill>
              <a:latin typeface="+mj-lt"/>
            </a:endParaRPr>
          </a:p>
        </p:txBody>
      </p:sp>
      <p:sp>
        <p:nvSpPr>
          <p:cNvPr id="15383" name="Line 22"/>
          <p:cNvSpPr>
            <a:spLocks noChangeShapeType="1"/>
          </p:cNvSpPr>
          <p:nvPr/>
        </p:nvSpPr>
        <p:spPr bwMode="auto">
          <a:xfrm>
            <a:off x="6057900" y="28575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84" name="Line 22"/>
          <p:cNvSpPr>
            <a:spLocks noChangeShapeType="1"/>
          </p:cNvSpPr>
          <p:nvPr/>
        </p:nvSpPr>
        <p:spPr bwMode="auto">
          <a:xfrm>
            <a:off x="6057900" y="36957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85" name="Line 22"/>
          <p:cNvSpPr>
            <a:spLocks noChangeShapeType="1"/>
          </p:cNvSpPr>
          <p:nvPr/>
        </p:nvSpPr>
        <p:spPr bwMode="auto">
          <a:xfrm>
            <a:off x="6057900" y="4533900"/>
            <a:ext cx="0" cy="381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lIns="0" tIns="0" rIns="0" bIns="0"/>
          <a:lstStyle/>
          <a:p>
            <a:endParaRPr lang="en-US">
              <a:latin typeface="+mj-lt"/>
            </a:endParaRPr>
          </a:p>
        </p:txBody>
      </p:sp>
      <p:sp>
        <p:nvSpPr>
          <p:cNvPr id="15386" name="Text Box 48"/>
          <p:cNvSpPr txBox="1">
            <a:spLocks noChangeArrowheads="1"/>
          </p:cNvSpPr>
          <p:nvPr/>
        </p:nvSpPr>
        <p:spPr bwMode="auto">
          <a:xfrm>
            <a:off x="6819900" y="3983038"/>
            <a:ext cx="21796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Candara"/>
              </a:rPr>
              <a:t>Analyse impact of change in Requirements</a:t>
            </a:r>
          </a:p>
        </p:txBody>
      </p:sp>
      <p:sp>
        <p:nvSpPr>
          <p:cNvPr id="15387" name="Text Box 50"/>
          <p:cNvSpPr txBox="1">
            <a:spLocks noChangeArrowheads="1"/>
          </p:cNvSpPr>
          <p:nvPr/>
        </p:nvSpPr>
        <p:spPr bwMode="auto">
          <a:xfrm>
            <a:off x="6848475" y="4838700"/>
            <a:ext cx="23034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Candara"/>
              </a:rPr>
              <a:t>Track status </a:t>
            </a:r>
          </a:p>
        </p:txBody>
      </p:sp>
      <p:sp>
        <p:nvSpPr>
          <p:cNvPr id="15388" name="Text Box 48"/>
          <p:cNvSpPr txBox="1">
            <a:spLocks noChangeArrowheads="1"/>
          </p:cNvSpPr>
          <p:nvPr/>
        </p:nvSpPr>
        <p:spPr bwMode="auto">
          <a:xfrm>
            <a:off x="6867525" y="3241675"/>
            <a:ext cx="23145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sz="1200">
                <a:latin typeface="Candara"/>
              </a:rPr>
              <a:t>Changes to Requirements</a:t>
            </a:r>
          </a:p>
        </p:txBody>
      </p:sp>
    </p:spTree>
    <p:extLst>
      <p:ext uri="{BB962C8B-B14F-4D97-AF65-F5344CB8AC3E}">
        <p14:creationId xmlns:p14="http://schemas.microsoft.com/office/powerpoint/2010/main" val="23325869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364"/>
                                        </p:tgtEl>
                                        <p:attrNameLst>
                                          <p:attrName>style.visibility</p:attrName>
                                        </p:attrNameLst>
                                      </p:cBhvr>
                                      <p:to>
                                        <p:strVal val="visible"/>
                                      </p:to>
                                    </p:set>
                                    <p:anim calcmode="lin" valueType="num">
                                      <p:cBhvr additive="base">
                                        <p:cTn id="11" dur="500" fill="hold"/>
                                        <p:tgtEl>
                                          <p:spTgt spid="15364"/>
                                        </p:tgtEl>
                                        <p:attrNameLst>
                                          <p:attrName>ppt_x</p:attrName>
                                        </p:attrNameLst>
                                      </p:cBhvr>
                                      <p:tavLst>
                                        <p:tav tm="0">
                                          <p:val>
                                            <p:strVal val="#ppt_x"/>
                                          </p:val>
                                        </p:tav>
                                        <p:tav tm="100000">
                                          <p:val>
                                            <p:strVal val="#ppt_x"/>
                                          </p:val>
                                        </p:tav>
                                      </p:tavLst>
                                    </p:anim>
                                    <p:anim calcmode="lin" valueType="num">
                                      <p:cBhvr additive="base">
                                        <p:cTn id="12" dur="500" fill="hold"/>
                                        <p:tgtEl>
                                          <p:spTgt spid="1536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365"/>
                                        </p:tgtEl>
                                        <p:attrNameLst>
                                          <p:attrName>style.visibility</p:attrName>
                                        </p:attrNameLst>
                                      </p:cBhvr>
                                      <p:to>
                                        <p:strVal val="visible"/>
                                      </p:to>
                                    </p:set>
                                    <p:anim calcmode="lin" valueType="num">
                                      <p:cBhvr additive="base">
                                        <p:cTn id="15" dur="500" fill="hold"/>
                                        <p:tgtEl>
                                          <p:spTgt spid="15365"/>
                                        </p:tgtEl>
                                        <p:attrNameLst>
                                          <p:attrName>ppt_x</p:attrName>
                                        </p:attrNameLst>
                                      </p:cBhvr>
                                      <p:tavLst>
                                        <p:tav tm="0">
                                          <p:val>
                                            <p:strVal val="#ppt_x"/>
                                          </p:val>
                                        </p:tav>
                                        <p:tav tm="100000">
                                          <p:val>
                                            <p:strVal val="#ppt_x"/>
                                          </p:val>
                                        </p:tav>
                                      </p:tavLst>
                                    </p:anim>
                                    <p:anim calcmode="lin" valueType="num">
                                      <p:cBhvr additive="base">
                                        <p:cTn id="16" dur="500" fill="hold"/>
                                        <p:tgtEl>
                                          <p:spTgt spid="1536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368"/>
                                        </p:tgtEl>
                                        <p:attrNameLst>
                                          <p:attrName>style.visibility</p:attrName>
                                        </p:attrNameLst>
                                      </p:cBhvr>
                                      <p:to>
                                        <p:strVal val="visible"/>
                                      </p:to>
                                    </p:set>
                                    <p:anim calcmode="lin" valueType="num">
                                      <p:cBhvr additive="base">
                                        <p:cTn id="27" dur="500" fill="hold"/>
                                        <p:tgtEl>
                                          <p:spTgt spid="15368"/>
                                        </p:tgtEl>
                                        <p:attrNameLst>
                                          <p:attrName>ppt_x</p:attrName>
                                        </p:attrNameLst>
                                      </p:cBhvr>
                                      <p:tavLst>
                                        <p:tav tm="0">
                                          <p:val>
                                            <p:strVal val="#ppt_x"/>
                                          </p:val>
                                        </p:tav>
                                        <p:tav tm="100000">
                                          <p:val>
                                            <p:strVal val="#ppt_x"/>
                                          </p:val>
                                        </p:tav>
                                      </p:tavLst>
                                    </p:anim>
                                    <p:anim calcmode="lin" valueType="num">
                                      <p:cBhvr additive="base">
                                        <p:cTn id="28" dur="500" fill="hold"/>
                                        <p:tgtEl>
                                          <p:spTgt spid="1536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369"/>
                                        </p:tgtEl>
                                        <p:attrNameLst>
                                          <p:attrName>style.visibility</p:attrName>
                                        </p:attrNameLst>
                                      </p:cBhvr>
                                      <p:to>
                                        <p:strVal val="visible"/>
                                      </p:to>
                                    </p:set>
                                    <p:anim calcmode="lin" valueType="num">
                                      <p:cBhvr additive="base">
                                        <p:cTn id="31" dur="500" fill="hold"/>
                                        <p:tgtEl>
                                          <p:spTgt spid="15369"/>
                                        </p:tgtEl>
                                        <p:attrNameLst>
                                          <p:attrName>ppt_x</p:attrName>
                                        </p:attrNameLst>
                                      </p:cBhvr>
                                      <p:tavLst>
                                        <p:tav tm="0">
                                          <p:val>
                                            <p:strVal val="#ppt_x"/>
                                          </p:val>
                                        </p:tav>
                                        <p:tav tm="100000">
                                          <p:val>
                                            <p:strVal val="#ppt_x"/>
                                          </p:val>
                                        </p:tav>
                                      </p:tavLst>
                                    </p:anim>
                                    <p:anim calcmode="lin" valueType="num">
                                      <p:cBhvr additive="base">
                                        <p:cTn id="32" dur="500" fill="hold"/>
                                        <p:tgtEl>
                                          <p:spTgt spid="1536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370"/>
                                        </p:tgtEl>
                                        <p:attrNameLst>
                                          <p:attrName>style.visibility</p:attrName>
                                        </p:attrNameLst>
                                      </p:cBhvr>
                                      <p:to>
                                        <p:strVal val="visible"/>
                                      </p:to>
                                    </p:set>
                                    <p:anim calcmode="lin" valueType="num">
                                      <p:cBhvr additive="base">
                                        <p:cTn id="35" dur="500" fill="hold"/>
                                        <p:tgtEl>
                                          <p:spTgt spid="15370"/>
                                        </p:tgtEl>
                                        <p:attrNameLst>
                                          <p:attrName>ppt_x</p:attrName>
                                        </p:attrNameLst>
                                      </p:cBhvr>
                                      <p:tavLst>
                                        <p:tav tm="0">
                                          <p:val>
                                            <p:strVal val="#ppt_x"/>
                                          </p:val>
                                        </p:tav>
                                        <p:tav tm="100000">
                                          <p:val>
                                            <p:strVal val="#ppt_x"/>
                                          </p:val>
                                        </p:tav>
                                      </p:tavLst>
                                    </p:anim>
                                    <p:anim calcmode="lin" valueType="num">
                                      <p:cBhvr additive="base">
                                        <p:cTn id="36" dur="500" fill="hold"/>
                                        <p:tgtEl>
                                          <p:spTgt spid="1537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371"/>
                                        </p:tgtEl>
                                        <p:attrNameLst>
                                          <p:attrName>style.visibility</p:attrName>
                                        </p:attrNameLst>
                                      </p:cBhvr>
                                      <p:to>
                                        <p:strVal val="visible"/>
                                      </p:to>
                                    </p:set>
                                    <p:anim calcmode="lin" valueType="num">
                                      <p:cBhvr additive="base">
                                        <p:cTn id="39" dur="500" fill="hold"/>
                                        <p:tgtEl>
                                          <p:spTgt spid="15371"/>
                                        </p:tgtEl>
                                        <p:attrNameLst>
                                          <p:attrName>ppt_x</p:attrName>
                                        </p:attrNameLst>
                                      </p:cBhvr>
                                      <p:tavLst>
                                        <p:tav tm="0">
                                          <p:val>
                                            <p:strVal val="#ppt_x"/>
                                          </p:val>
                                        </p:tav>
                                        <p:tav tm="100000">
                                          <p:val>
                                            <p:strVal val="#ppt_x"/>
                                          </p:val>
                                        </p:tav>
                                      </p:tavLst>
                                    </p:anim>
                                    <p:anim calcmode="lin" valueType="num">
                                      <p:cBhvr additive="base">
                                        <p:cTn id="40" dur="500" fill="hold"/>
                                        <p:tgtEl>
                                          <p:spTgt spid="1537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372"/>
                                        </p:tgtEl>
                                        <p:attrNameLst>
                                          <p:attrName>style.visibility</p:attrName>
                                        </p:attrNameLst>
                                      </p:cBhvr>
                                      <p:to>
                                        <p:strVal val="visible"/>
                                      </p:to>
                                    </p:set>
                                    <p:anim calcmode="lin" valueType="num">
                                      <p:cBhvr additive="base">
                                        <p:cTn id="43" dur="500" fill="hold"/>
                                        <p:tgtEl>
                                          <p:spTgt spid="15372"/>
                                        </p:tgtEl>
                                        <p:attrNameLst>
                                          <p:attrName>ppt_x</p:attrName>
                                        </p:attrNameLst>
                                      </p:cBhvr>
                                      <p:tavLst>
                                        <p:tav tm="0">
                                          <p:val>
                                            <p:strVal val="#ppt_x"/>
                                          </p:val>
                                        </p:tav>
                                        <p:tav tm="100000">
                                          <p:val>
                                            <p:strVal val="#ppt_x"/>
                                          </p:val>
                                        </p:tav>
                                      </p:tavLst>
                                    </p:anim>
                                    <p:anim calcmode="lin" valueType="num">
                                      <p:cBhvr additive="base">
                                        <p:cTn id="44" dur="500" fill="hold"/>
                                        <p:tgtEl>
                                          <p:spTgt spid="1537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5373"/>
                                        </p:tgtEl>
                                        <p:attrNameLst>
                                          <p:attrName>style.visibility</p:attrName>
                                        </p:attrNameLst>
                                      </p:cBhvr>
                                      <p:to>
                                        <p:strVal val="visible"/>
                                      </p:to>
                                    </p:set>
                                    <p:anim calcmode="lin" valueType="num">
                                      <p:cBhvr additive="base">
                                        <p:cTn id="47" dur="500" fill="hold"/>
                                        <p:tgtEl>
                                          <p:spTgt spid="15373"/>
                                        </p:tgtEl>
                                        <p:attrNameLst>
                                          <p:attrName>ppt_x</p:attrName>
                                        </p:attrNameLst>
                                      </p:cBhvr>
                                      <p:tavLst>
                                        <p:tav tm="0">
                                          <p:val>
                                            <p:strVal val="#ppt_x"/>
                                          </p:val>
                                        </p:tav>
                                        <p:tav tm="100000">
                                          <p:val>
                                            <p:strVal val="#ppt_x"/>
                                          </p:val>
                                        </p:tav>
                                      </p:tavLst>
                                    </p:anim>
                                    <p:anim calcmode="lin" valueType="num">
                                      <p:cBhvr additive="base">
                                        <p:cTn id="48" dur="500" fill="hold"/>
                                        <p:tgtEl>
                                          <p:spTgt spid="1537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374"/>
                                        </p:tgtEl>
                                        <p:attrNameLst>
                                          <p:attrName>style.visibility</p:attrName>
                                        </p:attrNameLst>
                                      </p:cBhvr>
                                      <p:to>
                                        <p:strVal val="visible"/>
                                      </p:to>
                                    </p:set>
                                    <p:anim calcmode="lin" valueType="num">
                                      <p:cBhvr additive="base">
                                        <p:cTn id="51" dur="500" fill="hold"/>
                                        <p:tgtEl>
                                          <p:spTgt spid="15374"/>
                                        </p:tgtEl>
                                        <p:attrNameLst>
                                          <p:attrName>ppt_x</p:attrName>
                                        </p:attrNameLst>
                                      </p:cBhvr>
                                      <p:tavLst>
                                        <p:tav tm="0">
                                          <p:val>
                                            <p:strVal val="#ppt_x"/>
                                          </p:val>
                                        </p:tav>
                                        <p:tav tm="100000">
                                          <p:val>
                                            <p:strVal val="#ppt_x"/>
                                          </p:val>
                                        </p:tav>
                                      </p:tavLst>
                                    </p:anim>
                                    <p:anim calcmode="lin" valueType="num">
                                      <p:cBhvr additive="base">
                                        <p:cTn id="52" dur="500" fill="hold"/>
                                        <p:tgtEl>
                                          <p:spTgt spid="15374"/>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5375"/>
                                        </p:tgtEl>
                                        <p:attrNameLst>
                                          <p:attrName>style.visibility</p:attrName>
                                        </p:attrNameLst>
                                      </p:cBhvr>
                                      <p:to>
                                        <p:strVal val="visible"/>
                                      </p:to>
                                    </p:set>
                                    <p:anim calcmode="lin" valueType="num">
                                      <p:cBhvr additive="base">
                                        <p:cTn id="55" dur="500" fill="hold"/>
                                        <p:tgtEl>
                                          <p:spTgt spid="15375"/>
                                        </p:tgtEl>
                                        <p:attrNameLst>
                                          <p:attrName>ppt_x</p:attrName>
                                        </p:attrNameLst>
                                      </p:cBhvr>
                                      <p:tavLst>
                                        <p:tav tm="0">
                                          <p:val>
                                            <p:strVal val="#ppt_x"/>
                                          </p:val>
                                        </p:tav>
                                        <p:tav tm="100000">
                                          <p:val>
                                            <p:strVal val="#ppt_x"/>
                                          </p:val>
                                        </p:tav>
                                      </p:tavLst>
                                    </p:anim>
                                    <p:anim calcmode="lin" valueType="num">
                                      <p:cBhvr additive="base">
                                        <p:cTn id="56" dur="500" fill="hold"/>
                                        <p:tgtEl>
                                          <p:spTgt spid="1537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5376"/>
                                        </p:tgtEl>
                                        <p:attrNameLst>
                                          <p:attrName>style.visibility</p:attrName>
                                        </p:attrNameLst>
                                      </p:cBhvr>
                                      <p:to>
                                        <p:strVal val="visible"/>
                                      </p:to>
                                    </p:set>
                                    <p:anim calcmode="lin" valueType="num">
                                      <p:cBhvr additive="base">
                                        <p:cTn id="59" dur="500" fill="hold"/>
                                        <p:tgtEl>
                                          <p:spTgt spid="15376"/>
                                        </p:tgtEl>
                                        <p:attrNameLst>
                                          <p:attrName>ppt_x</p:attrName>
                                        </p:attrNameLst>
                                      </p:cBhvr>
                                      <p:tavLst>
                                        <p:tav tm="0">
                                          <p:val>
                                            <p:strVal val="#ppt_x"/>
                                          </p:val>
                                        </p:tav>
                                        <p:tav tm="100000">
                                          <p:val>
                                            <p:strVal val="#ppt_x"/>
                                          </p:val>
                                        </p:tav>
                                      </p:tavLst>
                                    </p:anim>
                                    <p:anim calcmode="lin" valueType="num">
                                      <p:cBhvr additive="base">
                                        <p:cTn id="60" dur="500" fill="hold"/>
                                        <p:tgtEl>
                                          <p:spTgt spid="1537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5377"/>
                                        </p:tgtEl>
                                        <p:attrNameLst>
                                          <p:attrName>style.visibility</p:attrName>
                                        </p:attrNameLst>
                                      </p:cBhvr>
                                      <p:to>
                                        <p:strVal val="visible"/>
                                      </p:to>
                                    </p:set>
                                    <p:anim calcmode="lin" valueType="num">
                                      <p:cBhvr additive="base">
                                        <p:cTn id="63" dur="500" fill="hold"/>
                                        <p:tgtEl>
                                          <p:spTgt spid="15377"/>
                                        </p:tgtEl>
                                        <p:attrNameLst>
                                          <p:attrName>ppt_x</p:attrName>
                                        </p:attrNameLst>
                                      </p:cBhvr>
                                      <p:tavLst>
                                        <p:tav tm="0">
                                          <p:val>
                                            <p:strVal val="#ppt_x"/>
                                          </p:val>
                                        </p:tav>
                                        <p:tav tm="100000">
                                          <p:val>
                                            <p:strVal val="#ppt_x"/>
                                          </p:val>
                                        </p:tav>
                                      </p:tavLst>
                                    </p:anim>
                                    <p:anim calcmode="lin" valueType="num">
                                      <p:cBhvr additive="base">
                                        <p:cTn id="64" dur="500" fill="hold"/>
                                        <p:tgtEl>
                                          <p:spTgt spid="1537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5378"/>
                                        </p:tgtEl>
                                        <p:attrNameLst>
                                          <p:attrName>style.visibility</p:attrName>
                                        </p:attrNameLst>
                                      </p:cBhvr>
                                      <p:to>
                                        <p:strVal val="visible"/>
                                      </p:to>
                                    </p:set>
                                    <p:anim calcmode="lin" valueType="num">
                                      <p:cBhvr additive="base">
                                        <p:cTn id="67" dur="500" fill="hold"/>
                                        <p:tgtEl>
                                          <p:spTgt spid="15378"/>
                                        </p:tgtEl>
                                        <p:attrNameLst>
                                          <p:attrName>ppt_x</p:attrName>
                                        </p:attrNameLst>
                                      </p:cBhvr>
                                      <p:tavLst>
                                        <p:tav tm="0">
                                          <p:val>
                                            <p:strVal val="#ppt_x"/>
                                          </p:val>
                                        </p:tav>
                                        <p:tav tm="100000">
                                          <p:val>
                                            <p:strVal val="#ppt_x"/>
                                          </p:val>
                                        </p:tav>
                                      </p:tavLst>
                                    </p:anim>
                                    <p:anim calcmode="lin" valueType="num">
                                      <p:cBhvr additive="base">
                                        <p:cTn id="68" dur="500" fill="hold"/>
                                        <p:tgtEl>
                                          <p:spTgt spid="1537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5379"/>
                                        </p:tgtEl>
                                        <p:attrNameLst>
                                          <p:attrName>style.visibility</p:attrName>
                                        </p:attrNameLst>
                                      </p:cBhvr>
                                      <p:to>
                                        <p:strVal val="visible"/>
                                      </p:to>
                                    </p:set>
                                    <p:anim calcmode="lin" valueType="num">
                                      <p:cBhvr additive="base">
                                        <p:cTn id="71" dur="500" fill="hold"/>
                                        <p:tgtEl>
                                          <p:spTgt spid="15379"/>
                                        </p:tgtEl>
                                        <p:attrNameLst>
                                          <p:attrName>ppt_x</p:attrName>
                                        </p:attrNameLst>
                                      </p:cBhvr>
                                      <p:tavLst>
                                        <p:tav tm="0">
                                          <p:val>
                                            <p:strVal val="#ppt_x"/>
                                          </p:val>
                                        </p:tav>
                                        <p:tav tm="100000">
                                          <p:val>
                                            <p:strVal val="#ppt_x"/>
                                          </p:val>
                                        </p:tav>
                                      </p:tavLst>
                                    </p:anim>
                                    <p:anim calcmode="lin" valueType="num">
                                      <p:cBhvr additive="base">
                                        <p:cTn id="72" dur="500" fill="hold"/>
                                        <p:tgtEl>
                                          <p:spTgt spid="1537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5380"/>
                                        </p:tgtEl>
                                        <p:attrNameLst>
                                          <p:attrName>style.visibility</p:attrName>
                                        </p:attrNameLst>
                                      </p:cBhvr>
                                      <p:to>
                                        <p:strVal val="visible"/>
                                      </p:to>
                                    </p:set>
                                    <p:anim calcmode="lin" valueType="num">
                                      <p:cBhvr additive="base">
                                        <p:cTn id="75" dur="500" fill="hold"/>
                                        <p:tgtEl>
                                          <p:spTgt spid="15380"/>
                                        </p:tgtEl>
                                        <p:attrNameLst>
                                          <p:attrName>ppt_x</p:attrName>
                                        </p:attrNameLst>
                                      </p:cBhvr>
                                      <p:tavLst>
                                        <p:tav tm="0">
                                          <p:val>
                                            <p:strVal val="#ppt_x"/>
                                          </p:val>
                                        </p:tav>
                                        <p:tav tm="100000">
                                          <p:val>
                                            <p:strVal val="#ppt_x"/>
                                          </p:val>
                                        </p:tav>
                                      </p:tavLst>
                                    </p:anim>
                                    <p:anim calcmode="lin" valueType="num">
                                      <p:cBhvr additive="base">
                                        <p:cTn id="76" dur="500" fill="hold"/>
                                        <p:tgtEl>
                                          <p:spTgt spid="1538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5381"/>
                                        </p:tgtEl>
                                        <p:attrNameLst>
                                          <p:attrName>style.visibility</p:attrName>
                                        </p:attrNameLst>
                                      </p:cBhvr>
                                      <p:to>
                                        <p:strVal val="visible"/>
                                      </p:to>
                                    </p:set>
                                    <p:anim calcmode="lin" valueType="num">
                                      <p:cBhvr additive="base">
                                        <p:cTn id="79" dur="500" fill="hold"/>
                                        <p:tgtEl>
                                          <p:spTgt spid="15381"/>
                                        </p:tgtEl>
                                        <p:attrNameLst>
                                          <p:attrName>ppt_x</p:attrName>
                                        </p:attrNameLst>
                                      </p:cBhvr>
                                      <p:tavLst>
                                        <p:tav tm="0">
                                          <p:val>
                                            <p:strVal val="#ppt_x"/>
                                          </p:val>
                                        </p:tav>
                                        <p:tav tm="100000">
                                          <p:val>
                                            <p:strVal val="#ppt_x"/>
                                          </p:val>
                                        </p:tav>
                                      </p:tavLst>
                                    </p:anim>
                                    <p:anim calcmode="lin" valueType="num">
                                      <p:cBhvr additive="base">
                                        <p:cTn id="80" dur="500" fill="hold"/>
                                        <p:tgtEl>
                                          <p:spTgt spid="15381"/>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5382"/>
                                        </p:tgtEl>
                                        <p:attrNameLst>
                                          <p:attrName>style.visibility</p:attrName>
                                        </p:attrNameLst>
                                      </p:cBhvr>
                                      <p:to>
                                        <p:strVal val="visible"/>
                                      </p:to>
                                    </p:set>
                                    <p:anim calcmode="lin" valueType="num">
                                      <p:cBhvr additive="base">
                                        <p:cTn id="83" dur="500" fill="hold"/>
                                        <p:tgtEl>
                                          <p:spTgt spid="15382"/>
                                        </p:tgtEl>
                                        <p:attrNameLst>
                                          <p:attrName>ppt_x</p:attrName>
                                        </p:attrNameLst>
                                      </p:cBhvr>
                                      <p:tavLst>
                                        <p:tav tm="0">
                                          <p:val>
                                            <p:strVal val="#ppt_x"/>
                                          </p:val>
                                        </p:tav>
                                        <p:tav tm="100000">
                                          <p:val>
                                            <p:strVal val="#ppt_x"/>
                                          </p:val>
                                        </p:tav>
                                      </p:tavLst>
                                    </p:anim>
                                    <p:anim calcmode="lin" valueType="num">
                                      <p:cBhvr additive="base">
                                        <p:cTn id="84" dur="500" fill="hold"/>
                                        <p:tgtEl>
                                          <p:spTgt spid="15382"/>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5383"/>
                                        </p:tgtEl>
                                        <p:attrNameLst>
                                          <p:attrName>style.visibility</p:attrName>
                                        </p:attrNameLst>
                                      </p:cBhvr>
                                      <p:to>
                                        <p:strVal val="visible"/>
                                      </p:to>
                                    </p:set>
                                    <p:anim calcmode="lin" valueType="num">
                                      <p:cBhvr additive="base">
                                        <p:cTn id="87" dur="500" fill="hold"/>
                                        <p:tgtEl>
                                          <p:spTgt spid="15383"/>
                                        </p:tgtEl>
                                        <p:attrNameLst>
                                          <p:attrName>ppt_x</p:attrName>
                                        </p:attrNameLst>
                                      </p:cBhvr>
                                      <p:tavLst>
                                        <p:tav tm="0">
                                          <p:val>
                                            <p:strVal val="#ppt_x"/>
                                          </p:val>
                                        </p:tav>
                                        <p:tav tm="100000">
                                          <p:val>
                                            <p:strVal val="#ppt_x"/>
                                          </p:val>
                                        </p:tav>
                                      </p:tavLst>
                                    </p:anim>
                                    <p:anim calcmode="lin" valueType="num">
                                      <p:cBhvr additive="base">
                                        <p:cTn id="88" dur="500" fill="hold"/>
                                        <p:tgtEl>
                                          <p:spTgt spid="15383"/>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5384"/>
                                        </p:tgtEl>
                                        <p:attrNameLst>
                                          <p:attrName>style.visibility</p:attrName>
                                        </p:attrNameLst>
                                      </p:cBhvr>
                                      <p:to>
                                        <p:strVal val="visible"/>
                                      </p:to>
                                    </p:set>
                                    <p:anim calcmode="lin" valueType="num">
                                      <p:cBhvr additive="base">
                                        <p:cTn id="91" dur="500" fill="hold"/>
                                        <p:tgtEl>
                                          <p:spTgt spid="15384"/>
                                        </p:tgtEl>
                                        <p:attrNameLst>
                                          <p:attrName>ppt_x</p:attrName>
                                        </p:attrNameLst>
                                      </p:cBhvr>
                                      <p:tavLst>
                                        <p:tav tm="0">
                                          <p:val>
                                            <p:strVal val="#ppt_x"/>
                                          </p:val>
                                        </p:tav>
                                        <p:tav tm="100000">
                                          <p:val>
                                            <p:strVal val="#ppt_x"/>
                                          </p:val>
                                        </p:tav>
                                      </p:tavLst>
                                    </p:anim>
                                    <p:anim calcmode="lin" valueType="num">
                                      <p:cBhvr additive="base">
                                        <p:cTn id="92" dur="500" fill="hold"/>
                                        <p:tgtEl>
                                          <p:spTgt spid="15384"/>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5385"/>
                                        </p:tgtEl>
                                        <p:attrNameLst>
                                          <p:attrName>style.visibility</p:attrName>
                                        </p:attrNameLst>
                                      </p:cBhvr>
                                      <p:to>
                                        <p:strVal val="visible"/>
                                      </p:to>
                                    </p:set>
                                    <p:anim calcmode="lin" valueType="num">
                                      <p:cBhvr additive="base">
                                        <p:cTn id="95" dur="500" fill="hold"/>
                                        <p:tgtEl>
                                          <p:spTgt spid="15385"/>
                                        </p:tgtEl>
                                        <p:attrNameLst>
                                          <p:attrName>ppt_x</p:attrName>
                                        </p:attrNameLst>
                                      </p:cBhvr>
                                      <p:tavLst>
                                        <p:tav tm="0">
                                          <p:val>
                                            <p:strVal val="#ppt_x"/>
                                          </p:val>
                                        </p:tav>
                                        <p:tav tm="100000">
                                          <p:val>
                                            <p:strVal val="#ppt_x"/>
                                          </p:val>
                                        </p:tav>
                                      </p:tavLst>
                                    </p:anim>
                                    <p:anim calcmode="lin" valueType="num">
                                      <p:cBhvr additive="base">
                                        <p:cTn id="96" dur="500" fill="hold"/>
                                        <p:tgtEl>
                                          <p:spTgt spid="15385"/>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5386"/>
                                        </p:tgtEl>
                                        <p:attrNameLst>
                                          <p:attrName>style.visibility</p:attrName>
                                        </p:attrNameLst>
                                      </p:cBhvr>
                                      <p:to>
                                        <p:strVal val="visible"/>
                                      </p:to>
                                    </p:set>
                                    <p:anim calcmode="lin" valueType="num">
                                      <p:cBhvr additive="base">
                                        <p:cTn id="99" dur="500" fill="hold"/>
                                        <p:tgtEl>
                                          <p:spTgt spid="15386"/>
                                        </p:tgtEl>
                                        <p:attrNameLst>
                                          <p:attrName>ppt_x</p:attrName>
                                        </p:attrNameLst>
                                      </p:cBhvr>
                                      <p:tavLst>
                                        <p:tav tm="0">
                                          <p:val>
                                            <p:strVal val="#ppt_x"/>
                                          </p:val>
                                        </p:tav>
                                        <p:tav tm="100000">
                                          <p:val>
                                            <p:strVal val="#ppt_x"/>
                                          </p:val>
                                        </p:tav>
                                      </p:tavLst>
                                    </p:anim>
                                    <p:anim calcmode="lin" valueType="num">
                                      <p:cBhvr additive="base">
                                        <p:cTn id="100" dur="500" fill="hold"/>
                                        <p:tgtEl>
                                          <p:spTgt spid="15386"/>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5387"/>
                                        </p:tgtEl>
                                        <p:attrNameLst>
                                          <p:attrName>style.visibility</p:attrName>
                                        </p:attrNameLst>
                                      </p:cBhvr>
                                      <p:to>
                                        <p:strVal val="visible"/>
                                      </p:to>
                                    </p:set>
                                    <p:anim calcmode="lin" valueType="num">
                                      <p:cBhvr additive="base">
                                        <p:cTn id="103" dur="500" fill="hold"/>
                                        <p:tgtEl>
                                          <p:spTgt spid="15387"/>
                                        </p:tgtEl>
                                        <p:attrNameLst>
                                          <p:attrName>ppt_x</p:attrName>
                                        </p:attrNameLst>
                                      </p:cBhvr>
                                      <p:tavLst>
                                        <p:tav tm="0">
                                          <p:val>
                                            <p:strVal val="#ppt_x"/>
                                          </p:val>
                                        </p:tav>
                                        <p:tav tm="100000">
                                          <p:val>
                                            <p:strVal val="#ppt_x"/>
                                          </p:val>
                                        </p:tav>
                                      </p:tavLst>
                                    </p:anim>
                                    <p:anim calcmode="lin" valueType="num">
                                      <p:cBhvr additive="base">
                                        <p:cTn id="104" dur="500" fill="hold"/>
                                        <p:tgtEl>
                                          <p:spTgt spid="15387"/>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15388"/>
                                        </p:tgtEl>
                                        <p:attrNameLst>
                                          <p:attrName>style.visibility</p:attrName>
                                        </p:attrNameLst>
                                      </p:cBhvr>
                                      <p:to>
                                        <p:strVal val="visible"/>
                                      </p:to>
                                    </p:set>
                                    <p:anim calcmode="lin" valueType="num">
                                      <p:cBhvr additive="base">
                                        <p:cTn id="107" dur="500" fill="hold"/>
                                        <p:tgtEl>
                                          <p:spTgt spid="15388"/>
                                        </p:tgtEl>
                                        <p:attrNameLst>
                                          <p:attrName>ppt_x</p:attrName>
                                        </p:attrNameLst>
                                      </p:cBhvr>
                                      <p:tavLst>
                                        <p:tav tm="0">
                                          <p:val>
                                            <p:strVal val="#ppt_x"/>
                                          </p:val>
                                        </p:tav>
                                        <p:tav tm="100000">
                                          <p:val>
                                            <p:strVal val="#ppt_x"/>
                                          </p:val>
                                        </p:tav>
                                      </p:tavLst>
                                    </p:anim>
                                    <p:anim calcmode="lin" valueType="num">
                                      <p:cBhvr additive="base">
                                        <p:cTn id="108" dur="500" fill="hold"/>
                                        <p:tgtEl>
                                          <p:spTgt spid="153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364" grpId="0" animBg="1"/>
      <p:bldP spid="15365" grpId="0" animBg="1"/>
      <p:bldP spid="8" grpId="0" animBg="1"/>
      <p:bldP spid="9" grpId="0" animBg="1"/>
      <p:bldP spid="15368" grpId="0" animBg="1"/>
      <p:bldP spid="15369" grpId="0" animBg="1"/>
      <p:bldP spid="15370" grpId="0" animBg="1"/>
      <p:bldP spid="15371" grpId="0" animBg="1"/>
      <p:bldP spid="15372" grpId="0"/>
      <p:bldP spid="15373" grpId="0"/>
      <p:bldP spid="15374" grpId="0"/>
      <p:bldP spid="15375" grpId="0"/>
      <p:bldP spid="15376" grpId="0" animBg="1"/>
      <p:bldP spid="15377" grpId="0" animBg="1"/>
      <p:bldP spid="15378" grpId="0" animBg="1"/>
      <p:bldP spid="15379" grpId="0" animBg="1"/>
      <p:bldP spid="15380" grpId="0" animBg="1"/>
      <p:bldP spid="15381" grpId="0" animBg="1"/>
      <p:bldP spid="15382" grpId="0" animBg="1"/>
      <p:bldP spid="15383" grpId="0" animBg="1"/>
      <p:bldP spid="15384" grpId="0" animBg="1"/>
      <p:bldP spid="15385" grpId="0" animBg="1"/>
      <p:bldP spid="15386" grpId="0"/>
      <p:bldP spid="15387" grpId="0"/>
      <p:bldP spid="1538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1200" dirty="0"/>
              <a:t>6.1.1 Requirements Phase</a:t>
            </a:r>
            <a:r>
              <a:rPr lang="en-US" dirty="0" smtClean="0"/>
              <a:t/>
            </a:r>
            <a:br>
              <a:rPr lang="en-US" dirty="0" smtClean="0"/>
            </a:br>
            <a:r>
              <a:rPr lang="en-US" dirty="0" smtClean="0"/>
              <a:t>Requirement </a:t>
            </a:r>
            <a:r>
              <a:rPr lang="en-US" dirty="0"/>
              <a:t>Engineering activities </a:t>
            </a:r>
          </a:p>
        </p:txBody>
      </p:sp>
      <p:sp>
        <p:nvSpPr>
          <p:cNvPr id="3" name="Content Placeholder 2"/>
          <p:cNvSpPr>
            <a:spLocks noGrp="1"/>
          </p:cNvSpPr>
          <p:nvPr>
            <p:ph idx="1"/>
          </p:nvPr>
        </p:nvSpPr>
        <p:spPr>
          <a:xfrm>
            <a:off x="298516" y="1494766"/>
            <a:ext cx="8845484" cy="4918734"/>
          </a:xfrm>
        </p:spPr>
        <p:txBody>
          <a:bodyPr>
            <a:normAutofit fontScale="92500" lnSpcReduction="20000"/>
          </a:bodyPr>
          <a:lstStyle/>
          <a:p>
            <a:r>
              <a:rPr lang="en-US" sz="2400" dirty="0" smtClean="0">
                <a:solidFill>
                  <a:schemeClr val="tx1"/>
                </a:solidFill>
              </a:rPr>
              <a:t>Requirement Elicitation </a:t>
            </a:r>
          </a:p>
          <a:p>
            <a:pPr lvl="1"/>
            <a:r>
              <a:rPr lang="en-US" dirty="0">
                <a:solidFill>
                  <a:schemeClr val="tx1"/>
                </a:solidFill>
              </a:rPr>
              <a:t>This phase focuses on examining and gathering desired requirements and objectives for the system from different stakeholders  </a:t>
            </a:r>
            <a:endParaRPr lang="en-US" dirty="0" smtClean="0">
              <a:solidFill>
                <a:schemeClr val="tx1"/>
              </a:solidFill>
            </a:endParaRPr>
          </a:p>
          <a:p>
            <a:pPr lvl="1"/>
            <a:r>
              <a:rPr lang="en-US" dirty="0" smtClean="0">
                <a:solidFill>
                  <a:schemeClr val="tx1"/>
                </a:solidFill>
              </a:rPr>
              <a:t>Various techniques are followed to gather requirements </a:t>
            </a:r>
            <a:r>
              <a:rPr lang="en-US" dirty="0" err="1" smtClean="0">
                <a:solidFill>
                  <a:schemeClr val="tx1"/>
                </a:solidFill>
              </a:rPr>
              <a:t>viz</a:t>
            </a:r>
            <a:r>
              <a:rPr lang="en-US" dirty="0" smtClean="0">
                <a:solidFill>
                  <a:schemeClr val="tx1"/>
                </a:solidFill>
              </a:rPr>
              <a:t>  interviews, document examining , brainstorming , prototyping </a:t>
            </a:r>
            <a:r>
              <a:rPr lang="en-US" dirty="0" err="1" smtClean="0">
                <a:solidFill>
                  <a:schemeClr val="tx1"/>
                </a:solidFill>
              </a:rPr>
              <a:t>etc</a:t>
            </a:r>
            <a:r>
              <a:rPr lang="en-US" dirty="0" smtClean="0">
                <a:solidFill>
                  <a:schemeClr val="tx1"/>
                </a:solidFill>
              </a:rPr>
              <a:t> </a:t>
            </a:r>
          </a:p>
          <a:p>
            <a:r>
              <a:rPr lang="en-US" sz="2400" dirty="0">
                <a:solidFill>
                  <a:schemeClr val="tx1"/>
                </a:solidFill>
              </a:rPr>
              <a:t>Requirement Analysis </a:t>
            </a:r>
          </a:p>
          <a:p>
            <a:pPr lvl="1"/>
            <a:r>
              <a:rPr lang="en-US" dirty="0" smtClean="0">
                <a:solidFill>
                  <a:schemeClr val="tx1"/>
                </a:solidFill>
              </a:rPr>
              <a:t>This phase focusses on analyzing rigorously ,classifying, prioritizing , documenting </a:t>
            </a:r>
            <a:r>
              <a:rPr lang="en-US" dirty="0">
                <a:solidFill>
                  <a:schemeClr val="tx1"/>
                </a:solidFill>
              </a:rPr>
              <a:t>the gathered requirements </a:t>
            </a:r>
            <a:r>
              <a:rPr lang="en-US" dirty="0" smtClean="0">
                <a:solidFill>
                  <a:schemeClr val="tx1"/>
                </a:solidFill>
              </a:rPr>
              <a:t>within  </a:t>
            </a:r>
            <a:r>
              <a:rPr lang="en-US" dirty="0">
                <a:solidFill>
                  <a:schemeClr val="tx1"/>
                </a:solidFill>
              </a:rPr>
              <a:t>business context </a:t>
            </a:r>
            <a:endParaRPr lang="en-US" dirty="0" smtClean="0">
              <a:solidFill>
                <a:schemeClr val="tx1"/>
              </a:solidFill>
            </a:endParaRPr>
          </a:p>
          <a:p>
            <a:r>
              <a:rPr lang="en-US" dirty="0" smtClean="0">
                <a:solidFill>
                  <a:schemeClr val="tx1"/>
                </a:solidFill>
              </a:rPr>
              <a:t>Requirement Specification and Validation </a:t>
            </a:r>
          </a:p>
          <a:p>
            <a:pPr lvl="1">
              <a:defRPr/>
            </a:pPr>
            <a:r>
              <a:rPr lang="en-US" dirty="0">
                <a:solidFill>
                  <a:schemeClr val="tx1"/>
                </a:solidFill>
              </a:rPr>
              <a:t>A formal document is prepared after </a:t>
            </a:r>
            <a:r>
              <a:rPr lang="en-US" dirty="0" smtClean="0">
                <a:solidFill>
                  <a:schemeClr val="tx1"/>
                </a:solidFill>
              </a:rPr>
              <a:t>collating all  </a:t>
            </a:r>
            <a:r>
              <a:rPr lang="en-US" dirty="0">
                <a:solidFill>
                  <a:schemeClr val="tx1"/>
                </a:solidFill>
              </a:rPr>
              <a:t>requirements which contains a complete description of the  external behavior of the software system</a:t>
            </a:r>
            <a:r>
              <a:rPr lang="en-US" dirty="0" smtClean="0">
                <a:solidFill>
                  <a:schemeClr val="tx1"/>
                </a:solidFill>
              </a:rPr>
              <a:t>. </a:t>
            </a:r>
          </a:p>
          <a:p>
            <a:pPr lvl="1">
              <a:lnSpc>
                <a:spcPct val="120000"/>
              </a:lnSpc>
              <a:buClr>
                <a:srgbClr val="00B0F0"/>
              </a:buClr>
              <a:defRPr/>
            </a:pPr>
            <a:r>
              <a:rPr lang="en-US" dirty="0">
                <a:solidFill>
                  <a:schemeClr val="tx1"/>
                </a:solidFill>
              </a:rPr>
              <a:t>Requirements are specified in </a:t>
            </a:r>
          </a:p>
          <a:p>
            <a:pPr lvl="2">
              <a:lnSpc>
                <a:spcPct val="120000"/>
              </a:lnSpc>
              <a:buClr>
                <a:srgbClr val="00B0F0"/>
              </a:buClr>
              <a:defRPr/>
            </a:pPr>
            <a:r>
              <a:rPr lang="en-US" dirty="0">
                <a:solidFill>
                  <a:schemeClr val="tx1"/>
                </a:solidFill>
              </a:rPr>
              <a:t>URS User Requirement Specification </a:t>
            </a:r>
          </a:p>
          <a:p>
            <a:pPr lvl="2">
              <a:lnSpc>
                <a:spcPct val="120000"/>
              </a:lnSpc>
              <a:buClr>
                <a:srgbClr val="00B0F0"/>
              </a:buClr>
              <a:defRPr/>
            </a:pPr>
            <a:r>
              <a:rPr lang="en-US" dirty="0">
                <a:solidFill>
                  <a:schemeClr val="tx1"/>
                </a:solidFill>
              </a:rPr>
              <a:t>SRS  System Requirement Specification </a:t>
            </a:r>
          </a:p>
          <a:p>
            <a:pPr lvl="2">
              <a:lnSpc>
                <a:spcPct val="120000"/>
              </a:lnSpc>
              <a:buClr>
                <a:srgbClr val="00B0F0"/>
              </a:buClr>
              <a:defRPr/>
            </a:pPr>
            <a:r>
              <a:rPr lang="en-US" dirty="0">
                <a:solidFill>
                  <a:schemeClr val="tx1"/>
                </a:solidFill>
              </a:rPr>
              <a:t>Use Case Documentation </a:t>
            </a:r>
            <a:endParaRPr lang="en-US" dirty="0" smtClean="0">
              <a:solidFill>
                <a:schemeClr val="tx1"/>
              </a:solidFill>
            </a:endParaRPr>
          </a:p>
          <a:p>
            <a:pPr lvl="1">
              <a:lnSpc>
                <a:spcPct val="120000"/>
              </a:lnSpc>
              <a:buClr>
                <a:srgbClr val="00B0F0"/>
              </a:buClr>
              <a:defRPr/>
            </a:pPr>
            <a:r>
              <a:rPr lang="en-US" b="1" dirty="0">
                <a:solidFill>
                  <a:schemeClr val="tx1"/>
                </a:solidFill>
              </a:rPr>
              <a:t>T</a:t>
            </a:r>
            <a:r>
              <a:rPr lang="en-US" dirty="0">
                <a:solidFill>
                  <a:schemeClr val="tx1"/>
                </a:solidFill>
              </a:rPr>
              <a:t>he requirement documented in the SRS is verified , validated and agreed upon by all parties </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39881938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heme/theme1.xml><?xml version="1.0" encoding="utf-8"?>
<a:theme xmlns:a="http://schemas.openxmlformats.org/drawingml/2006/main" name="3_Corporate Presentation Template (4x3 - Normal)">
  <a:themeElements>
    <a:clrScheme name="Capgemini">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290F0099B6204A992AAF82A2A26582" ma:contentTypeVersion="3" ma:contentTypeDescription="Create a new document." ma:contentTypeScope="" ma:versionID="647d81cd89999b02674cf54dde3c9283">
  <xsd:schema xmlns:xsd="http://www.w3.org/2001/XMLSchema" xmlns:xs="http://www.w3.org/2001/XMLSchema" xmlns:p="http://schemas.microsoft.com/office/2006/metadata/properties" xmlns:ns2="0d8c4aea-b462-4687-8b40-bd2f5a85267d" targetNamespace="http://schemas.microsoft.com/office/2006/metadata/properties" ma:root="true" ma:fieldsID="1e381b838e1515737216dd4535b8eb25" ns2:_="">
    <xsd:import namespace="0d8c4aea-b462-4687-8b40-bd2f5a85267d"/>
    <xsd:element name="properties">
      <xsd:complexType>
        <xsd:sequence>
          <xsd:element name="documentManagement">
            <xsd:complexType>
              <xsd:all>
                <xsd:element ref="ns2:Level"/>
                <xsd:element ref="ns2:Category"/>
                <xsd:element ref="ns2:Material_x0020_Typ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8c4aea-b462-4687-8b40-bd2f5a85267d" elementFormDefault="qualified">
    <xsd:import namespace="http://schemas.microsoft.com/office/2006/documentManagement/types"/>
    <xsd:import namespace="http://schemas.microsoft.com/office/infopath/2007/PartnerControls"/>
    <xsd:element name="Level" ma:index="8"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9"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0"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aterial_x0020_Type xmlns="0d8c4aea-b462-4687-8b40-bd2f5a85267d">Class book</Material_x0020_Type>
    <Category xmlns="0d8c4aea-b462-4687-8b40-bd2f5a85267d">Module Artifact</Category>
    <Level xmlns="0d8c4aea-b462-4687-8b40-bd2f5a85267d">L1</Leve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8D3703-477B-47AE-99DB-0121FE88313F}"/>
</file>

<file path=customXml/itemProps2.xml><?xml version="1.0" encoding="utf-8"?>
<ds:datastoreItem xmlns:ds="http://schemas.openxmlformats.org/officeDocument/2006/customXml" ds:itemID="{7C1830C8-F522-4AF4-83DD-915E4EE23EB4}"/>
</file>

<file path=customXml/itemProps3.xml><?xml version="1.0" encoding="utf-8"?>
<ds:datastoreItem xmlns:ds="http://schemas.openxmlformats.org/officeDocument/2006/customXml" ds:itemID="{1B673CDC-8BE6-4391-ABD9-A817C61AB8C9}"/>
</file>

<file path=docProps/app.xml><?xml version="1.0" encoding="utf-8"?>
<Properties xmlns="http://schemas.openxmlformats.org/officeDocument/2006/extended-properties" xmlns:vt="http://schemas.openxmlformats.org/officeDocument/2006/docPropsVTypes">
  <Template/>
  <TotalTime>2966</TotalTime>
  <Words>4392</Words>
  <Application>Microsoft Office PowerPoint</Application>
  <PresentationFormat>On-screen Show (4:3)</PresentationFormat>
  <Paragraphs>651</Paragraphs>
  <Slides>41</Slides>
  <Notes>41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1" baseType="lpstr">
      <vt:lpstr>ヒラギノ角ゴ Pro W3</vt:lpstr>
      <vt:lpstr>Times New Roman</vt:lpstr>
      <vt:lpstr>Candara</vt:lpstr>
      <vt:lpstr>Lucida Sans</vt:lpstr>
      <vt:lpstr>Arial</vt:lpstr>
      <vt:lpstr>Wingdings</vt:lpstr>
      <vt:lpstr>Helvetica Light</vt:lpstr>
      <vt:lpstr>Calibri</vt:lpstr>
      <vt:lpstr>3_Corporate Presentation Template (4x3 - Normal)</vt:lpstr>
      <vt:lpstr>think-cell Slide</vt:lpstr>
      <vt:lpstr>Software Engineering</vt:lpstr>
      <vt:lpstr>Lesson Objectives</vt:lpstr>
      <vt:lpstr>6.1 SDLC  Software Development Life Cycle (SDLC)</vt:lpstr>
      <vt:lpstr>6.1 SDLC Typical Phases in Software Development</vt:lpstr>
      <vt:lpstr>6.1.1 Requirements Phase What is a Requirement?</vt:lpstr>
      <vt:lpstr>6.1.1 Requirements Phase Requirement phase </vt:lpstr>
      <vt:lpstr>6.1.1 Requirements Phase Need for good requirements </vt:lpstr>
      <vt:lpstr>6.1.1 Requirements Phase Requirement Engineering activities </vt:lpstr>
      <vt:lpstr>6.1.1 Requirements Phase Requirement Engineering activities </vt:lpstr>
      <vt:lpstr>6.1.1 Requirements Phase Requirement phase key points </vt:lpstr>
      <vt:lpstr>6.1.2 Design Phase Architecture and Design </vt:lpstr>
      <vt:lpstr>6.1.2 Design Phase Key activities in Design phase</vt:lpstr>
      <vt:lpstr>6.1.2 Design Phase Design phase key points </vt:lpstr>
      <vt:lpstr>6.1.3 Construction Phase Construction phase </vt:lpstr>
      <vt:lpstr>6.1.3 Construction Phase Construction phase </vt:lpstr>
      <vt:lpstr> 6.1.3 Construction Phase Construction phase – key activities  </vt:lpstr>
      <vt:lpstr>6.1.4 Testing Phase System  Testing </vt:lpstr>
      <vt:lpstr>6.1.4 Testing Phase System Testing Key Activities </vt:lpstr>
      <vt:lpstr>6.1.5 Testing Phase Acceptance Testing </vt:lpstr>
      <vt:lpstr>6.1.5 Testing Phase Acceptance Testing - Key activities </vt:lpstr>
      <vt:lpstr>6.1.5 Testing Phase Post Acceptance phase </vt:lpstr>
      <vt:lpstr>6.2 Review Reviews – What is review ? </vt:lpstr>
      <vt:lpstr>6.2 Review Process Reviews – Why review ? </vt:lpstr>
      <vt:lpstr>6.2 Review Process Software Reviews – When , where </vt:lpstr>
      <vt:lpstr>6.2 Review Process Types of Review </vt:lpstr>
      <vt:lpstr>6.2 Review Process Review Process </vt:lpstr>
      <vt:lpstr>     6.3 Configuration Process   What is a “Configuration”?</vt:lpstr>
      <vt:lpstr>6.3 Configuration Process What is Software Configuration Management?</vt:lpstr>
      <vt:lpstr>6.3 Configuration Process Why do we need SCM?</vt:lpstr>
      <vt:lpstr>6.3 Configuration Process Elements of SCM</vt:lpstr>
      <vt:lpstr>6.3 Configuration Process Libraries/Folder Structure within configuration  management server</vt:lpstr>
      <vt:lpstr>   6.3 Configuration Process  Usage of library - example </vt:lpstr>
      <vt:lpstr>6.3 Configuration Process Version Numbering</vt:lpstr>
      <vt:lpstr>     6.3 Configuration Process   Baselines</vt:lpstr>
      <vt:lpstr>6.3 Configuration Process Illustration of a Baseline</vt:lpstr>
      <vt:lpstr>6.3 Configuration Process Branching, Merging and Labeling</vt:lpstr>
      <vt:lpstr>     6.3 Configuration Process   Different Roles and Accesses in  SCM Tool </vt:lpstr>
      <vt:lpstr>6.3 Configuration Process Check –in and Check -Out</vt:lpstr>
      <vt:lpstr>Summary</vt:lpstr>
      <vt:lpstr>Review Questions</vt:lpstr>
      <vt:lpstr>Review Questions</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Misal, Dinesh</cp:lastModifiedBy>
  <cp:revision>181</cp:revision>
  <dcterms:created xsi:type="dcterms:W3CDTF">2012-05-18T02:59:15Z</dcterms:created>
  <dcterms:modified xsi:type="dcterms:W3CDTF">2017-05-09T12:15:45Z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0x010100BC290F0099B6204A992AAF82A2A26582</vt:lpwstr>
  </property>
</Properties>
</file>