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7000C0A-4B86-4DA6-B83D-1DBE43BF41E4}">
  <a:tblStyle styleId="{E7000C0A-4B86-4DA6-B83D-1DBE43BF41E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9da267010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9da267010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619a0ab6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619a0ab6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9d39d9b93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9d39d9b93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619a0ab67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619a0ab67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9da25c7a7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9da25c7a7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19a0ab67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619a0ab67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9da26701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9da26701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9da25c7a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9da25c7a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19a0ab67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19a0ab67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hyperlink" Target="https://www.fpsgold.com/blog/identify-and-stop-phishing-attack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NikunjRathod200/reinforcementLearning/tree/master/Major%20Projec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558250"/>
            <a:ext cx="8520600" cy="146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980"/>
              <a:t>Detecting Phishing Websites through Reinforcement Learning and NLP</a:t>
            </a:r>
            <a:endParaRPr sz="3980"/>
          </a:p>
        </p:txBody>
      </p:sp>
      <p:sp>
        <p:nvSpPr>
          <p:cNvPr id="55" name="Google Shape;55;p13"/>
          <p:cNvSpPr txBox="1"/>
          <p:nvPr>
            <p:ph idx="1" type="subTitle"/>
          </p:nvPr>
        </p:nvSpPr>
        <p:spPr>
          <a:xfrm>
            <a:off x="311700" y="3062725"/>
            <a:ext cx="8520600" cy="205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M.Tech Major Project</a:t>
            </a:r>
            <a:endParaRPr/>
          </a:p>
          <a:p>
            <a:pPr indent="0" lvl="0" marL="0" rtl="0" algn="ctr">
              <a:spcBef>
                <a:spcPts val="0"/>
              </a:spcBef>
              <a:spcAft>
                <a:spcPts val="0"/>
              </a:spcAft>
              <a:buNone/>
            </a:pPr>
            <a:r>
              <a:rPr lang="en"/>
              <a:t>Presented by</a:t>
            </a:r>
            <a:endParaRPr/>
          </a:p>
          <a:p>
            <a:pPr indent="0" lvl="0" marL="0" rtl="0" algn="ctr">
              <a:spcBef>
                <a:spcPts val="0"/>
              </a:spcBef>
              <a:spcAft>
                <a:spcPts val="0"/>
              </a:spcAft>
              <a:buNone/>
            </a:pPr>
            <a:r>
              <a:rPr lang="en"/>
              <a:t>Nikunj Rathod</a:t>
            </a:r>
            <a:endParaRPr/>
          </a:p>
          <a:p>
            <a:pPr indent="0" lvl="0" marL="0" rtl="0" algn="ctr">
              <a:spcBef>
                <a:spcPts val="0"/>
              </a:spcBef>
              <a:spcAft>
                <a:spcPts val="0"/>
              </a:spcAft>
              <a:buNone/>
            </a:pPr>
            <a:r>
              <a:rPr lang="en"/>
              <a:t>202211014</a:t>
            </a:r>
            <a:endParaRPr/>
          </a:p>
        </p:txBody>
      </p:sp>
      <p:pic>
        <p:nvPicPr>
          <p:cNvPr id="56" name="Google Shape;56;p13"/>
          <p:cNvPicPr preferRelativeResize="0"/>
          <p:nvPr/>
        </p:nvPicPr>
        <p:blipFill rotWithShape="1">
          <a:blip r:embed="rId3">
            <a:alphaModFix/>
          </a:blip>
          <a:srcRect b="0" l="0" r="2931" t="0"/>
          <a:stretch/>
        </p:blipFill>
        <p:spPr>
          <a:xfrm>
            <a:off x="145650" y="0"/>
            <a:ext cx="8876375" cy="1558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The method uses Word2Vec for feature extraction and Reinforcement Learning for training and testing purpose. The accuracy is quite lower than the traditional ML and DL techniques when compared to similar methodologies. But can be improved further.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2246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20"/>
              <a:t>Introduction</a:t>
            </a:r>
            <a:endParaRPr sz="2920"/>
          </a:p>
        </p:txBody>
      </p:sp>
      <p:sp>
        <p:nvSpPr>
          <p:cNvPr id="62" name="Google Shape;62;p14"/>
          <p:cNvSpPr txBox="1"/>
          <p:nvPr>
            <p:ph idx="1" type="body"/>
          </p:nvPr>
        </p:nvSpPr>
        <p:spPr>
          <a:xfrm>
            <a:off x="7500" y="1354975"/>
            <a:ext cx="2854500" cy="1216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Phishing</a:t>
            </a:r>
            <a:endParaRPr/>
          </a:p>
          <a:p>
            <a:pPr indent="-342900" lvl="0" marL="457200" rtl="0" algn="l">
              <a:spcBef>
                <a:spcPts val="0"/>
              </a:spcBef>
              <a:spcAft>
                <a:spcPts val="0"/>
              </a:spcAft>
              <a:buSzPts val="1800"/>
              <a:buChar char="●"/>
            </a:pPr>
            <a:r>
              <a:rPr lang="en"/>
              <a:t>Reinforcement Learning</a:t>
            </a:r>
            <a:endParaRPr/>
          </a:p>
        </p:txBody>
      </p:sp>
      <p:pic>
        <p:nvPicPr>
          <p:cNvPr id="63" name="Google Shape;63;p14"/>
          <p:cNvPicPr preferRelativeResize="0"/>
          <p:nvPr/>
        </p:nvPicPr>
        <p:blipFill>
          <a:blip r:embed="rId3">
            <a:alphaModFix/>
          </a:blip>
          <a:stretch>
            <a:fillRect/>
          </a:stretch>
        </p:blipFill>
        <p:spPr>
          <a:xfrm>
            <a:off x="2700750" y="688000"/>
            <a:ext cx="6443250" cy="4188075"/>
          </a:xfrm>
          <a:prstGeom prst="rect">
            <a:avLst/>
          </a:prstGeom>
          <a:noFill/>
          <a:ln>
            <a:noFill/>
          </a:ln>
        </p:spPr>
      </p:pic>
      <p:sp>
        <p:nvSpPr>
          <p:cNvPr id="64" name="Google Shape;64;p14"/>
          <p:cNvSpPr txBox="1"/>
          <p:nvPr/>
        </p:nvSpPr>
        <p:spPr>
          <a:xfrm>
            <a:off x="4080700" y="4820575"/>
            <a:ext cx="5088300" cy="3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Img src: </a:t>
            </a:r>
            <a:r>
              <a:rPr lang="en" sz="1200" u="sng">
                <a:solidFill>
                  <a:schemeClr val="hlink"/>
                </a:solidFill>
                <a:hlinkClick r:id="rId4"/>
              </a:rPr>
              <a:t>https://www.fpsgold.com/blog/identify-and-stop-phishing-attacks</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p:nvPr/>
        </p:nvSpPr>
        <p:spPr>
          <a:xfrm>
            <a:off x="12500" y="12500"/>
            <a:ext cx="4559400" cy="430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Times New Roman"/>
                <a:ea typeface="Times New Roman"/>
                <a:cs typeface="Times New Roman"/>
                <a:sym typeface="Times New Roman"/>
              </a:rPr>
              <a:t>Phase I</a:t>
            </a:r>
            <a:endParaRPr sz="2500">
              <a:latin typeface="Times New Roman"/>
              <a:ea typeface="Times New Roman"/>
              <a:cs typeface="Times New Roman"/>
              <a:sym typeface="Times New Roman"/>
            </a:endParaRPr>
          </a:p>
          <a:p>
            <a:pPr indent="0" lvl="0" marL="0" rtl="0" algn="ctr">
              <a:spcBef>
                <a:spcPts val="0"/>
              </a:spcBef>
              <a:spcAft>
                <a:spcPts val="0"/>
              </a:spcAft>
              <a:buNone/>
            </a:pPr>
            <a:r>
              <a:rPr lang="en" sz="2500">
                <a:latin typeface="Times New Roman"/>
                <a:ea typeface="Times New Roman"/>
                <a:cs typeface="Times New Roman"/>
                <a:sym typeface="Times New Roman"/>
              </a:rPr>
              <a:t>Summer Project</a:t>
            </a:r>
            <a:endParaRPr sz="2500">
              <a:latin typeface="Times New Roman"/>
              <a:ea typeface="Times New Roman"/>
              <a:cs typeface="Times New Roman"/>
              <a:sym typeface="Times New Roman"/>
            </a:endParaRPr>
          </a:p>
          <a:p>
            <a:pPr indent="0" lvl="0" marL="0" rtl="0" algn="ctr">
              <a:spcBef>
                <a:spcPts val="0"/>
              </a:spcBef>
              <a:spcAft>
                <a:spcPts val="0"/>
              </a:spcAft>
              <a:buNone/>
            </a:pPr>
            <a:r>
              <a:t/>
            </a:r>
            <a:endParaRPr sz="2500">
              <a:latin typeface="Times New Roman"/>
              <a:ea typeface="Times New Roman"/>
              <a:cs typeface="Times New Roman"/>
              <a:sym typeface="Times New Roman"/>
            </a:endParaRPr>
          </a:p>
          <a:p>
            <a:pPr indent="0" lvl="0" marL="0" rtl="0" algn="ctr">
              <a:spcBef>
                <a:spcPts val="0"/>
              </a:spcBef>
              <a:spcAft>
                <a:spcPts val="0"/>
              </a:spcAft>
              <a:buNone/>
            </a:pPr>
            <a:r>
              <a:rPr lang="en" sz="2500">
                <a:latin typeface="Times New Roman"/>
                <a:ea typeface="Times New Roman"/>
                <a:cs typeface="Times New Roman"/>
                <a:sym typeface="Times New Roman"/>
              </a:rPr>
              <a:t>Phishing Detection with Reinforcement Learning</a:t>
            </a:r>
            <a:endParaRPr sz="2500">
              <a:latin typeface="Times New Roman"/>
              <a:ea typeface="Times New Roman"/>
              <a:cs typeface="Times New Roman"/>
              <a:sym typeface="Times New Roman"/>
            </a:endParaRPr>
          </a:p>
        </p:txBody>
      </p:sp>
      <p:sp>
        <p:nvSpPr>
          <p:cNvPr id="70" name="Google Shape;70;p15"/>
          <p:cNvSpPr/>
          <p:nvPr/>
        </p:nvSpPr>
        <p:spPr>
          <a:xfrm>
            <a:off x="4508300" y="850700"/>
            <a:ext cx="4665900" cy="430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Times New Roman"/>
                <a:ea typeface="Times New Roman"/>
                <a:cs typeface="Times New Roman"/>
                <a:sym typeface="Times New Roman"/>
              </a:rPr>
              <a:t>Phase II</a:t>
            </a:r>
            <a:endParaRPr sz="2600">
              <a:latin typeface="Times New Roman"/>
              <a:ea typeface="Times New Roman"/>
              <a:cs typeface="Times New Roman"/>
              <a:sym typeface="Times New Roman"/>
            </a:endParaRPr>
          </a:p>
          <a:p>
            <a:pPr indent="0" lvl="0" marL="0" rtl="0" algn="ctr">
              <a:spcBef>
                <a:spcPts val="0"/>
              </a:spcBef>
              <a:spcAft>
                <a:spcPts val="0"/>
              </a:spcAft>
              <a:buNone/>
            </a:pPr>
            <a:r>
              <a:rPr lang="en" sz="2600">
                <a:latin typeface="Times New Roman"/>
                <a:ea typeface="Times New Roman"/>
                <a:cs typeface="Times New Roman"/>
                <a:sym typeface="Times New Roman"/>
              </a:rPr>
              <a:t>Major Project</a:t>
            </a:r>
            <a:endParaRPr sz="2600">
              <a:latin typeface="Times New Roman"/>
              <a:ea typeface="Times New Roman"/>
              <a:cs typeface="Times New Roman"/>
              <a:sym typeface="Times New Roman"/>
            </a:endParaRPr>
          </a:p>
          <a:p>
            <a:pPr indent="0" lvl="0" marL="0" rtl="0" algn="ctr">
              <a:spcBef>
                <a:spcPts val="0"/>
              </a:spcBef>
              <a:spcAft>
                <a:spcPts val="0"/>
              </a:spcAft>
              <a:buNone/>
            </a:pPr>
            <a:r>
              <a:t/>
            </a:r>
            <a:endParaRPr sz="2600">
              <a:latin typeface="Times New Roman"/>
              <a:ea typeface="Times New Roman"/>
              <a:cs typeface="Times New Roman"/>
              <a:sym typeface="Times New Roman"/>
            </a:endParaRPr>
          </a:p>
          <a:p>
            <a:pPr indent="0" lvl="0" marL="0" rtl="0" algn="ctr">
              <a:spcBef>
                <a:spcPts val="0"/>
              </a:spcBef>
              <a:spcAft>
                <a:spcPts val="0"/>
              </a:spcAft>
              <a:buNone/>
            </a:pPr>
            <a:r>
              <a:rPr lang="en" sz="2600">
                <a:latin typeface="Times New Roman"/>
                <a:ea typeface="Times New Roman"/>
                <a:cs typeface="Times New Roman"/>
                <a:sym typeface="Times New Roman"/>
              </a:rPr>
              <a:t>Phishing Detection using RL with </a:t>
            </a:r>
            <a:r>
              <a:rPr b="1" lang="en" sz="2600">
                <a:latin typeface="Times New Roman"/>
                <a:ea typeface="Times New Roman"/>
                <a:cs typeface="Times New Roman"/>
                <a:sym typeface="Times New Roman"/>
              </a:rPr>
              <a:t>NLP</a:t>
            </a:r>
            <a:endParaRPr b="1" sz="2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Survey</a:t>
            </a:r>
            <a:endParaRPr/>
          </a:p>
        </p:txBody>
      </p:sp>
      <p:sp>
        <p:nvSpPr>
          <p:cNvPr id="76" name="Google Shape;76;p16"/>
          <p:cNvSpPr txBox="1"/>
          <p:nvPr>
            <p:ph idx="1" type="body"/>
          </p:nvPr>
        </p:nvSpPr>
        <p:spPr>
          <a:xfrm>
            <a:off x="311700" y="1152475"/>
            <a:ext cx="8520600" cy="3990900"/>
          </a:xfrm>
          <a:prstGeom prst="rect">
            <a:avLst/>
          </a:prstGeom>
        </p:spPr>
        <p:txBody>
          <a:bodyPr anchorCtr="0" anchor="t" bIns="91425" lIns="91425" spcFirstLastPara="1" rIns="91425" wrap="square" tIns="91425">
            <a:normAutofit lnSpcReduction="20000"/>
          </a:bodyPr>
          <a:lstStyle/>
          <a:p>
            <a:pPr indent="-342900" lvl="0" marL="457200" rtl="0" algn="just">
              <a:spcBef>
                <a:spcPts val="0"/>
              </a:spcBef>
              <a:spcAft>
                <a:spcPts val="0"/>
              </a:spcAft>
              <a:buSzPts val="1800"/>
              <a:buAutoNum type="arabicPeriod"/>
            </a:pPr>
            <a:r>
              <a:rPr lang="en"/>
              <a:t>A. Lakshmanarao, M. R. Babu and M. M. Bala Krishna, "Malicious URL Detection using NLP, Machine Learning and FLASK," 2021 International Conference on Innovative Computing, Intelligent Communication and Smart Electrical Systems (ICSES), Chennai, India, 2021, pp. 1-4, doi: 10.1109/ICSES52305.2021.9633889</a:t>
            </a:r>
            <a:endParaRPr/>
          </a:p>
          <a:p>
            <a:pPr indent="-342900" lvl="0" marL="457200" rtl="0" algn="just">
              <a:spcBef>
                <a:spcPts val="1000"/>
              </a:spcBef>
              <a:spcAft>
                <a:spcPts val="0"/>
              </a:spcAft>
              <a:buSzPts val="1800"/>
              <a:buAutoNum type="arabicPeriod"/>
            </a:pPr>
            <a:r>
              <a:rPr lang="en"/>
              <a:t>M. Chatterjee and A. -S. Namin, "Detecting Phishing Websites through Deep Reinforcement Learning," 2019 IEEE 43rd Annual Computer Software and Applications Conference (COMPSAC), Milwaukee, WI, USA, 2019, pp. 227-232, doi: 10.1109/COMPSAC.2019.10211. </a:t>
            </a:r>
            <a:endParaRPr/>
          </a:p>
          <a:p>
            <a:pPr indent="-342900" lvl="0" marL="457200" rtl="0" algn="just">
              <a:spcBef>
                <a:spcPts val="1000"/>
              </a:spcBef>
              <a:spcAft>
                <a:spcPts val="1200"/>
              </a:spcAft>
              <a:buSzPts val="1800"/>
              <a:buAutoNum type="arabicPeriod"/>
            </a:pPr>
            <a:r>
              <a:rPr lang="en"/>
              <a:t>R. M. Mohammad, F. Thabtah and L. McCluskey, "An assessment of features related to phishing websites using an automated technique," 2012 International Conference for Internet Technology and Secured Transactions, London, UK, 2012, pp. 492-497.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Existing Method</a:t>
            </a:r>
            <a:endParaRPr/>
          </a:p>
        </p:txBody>
      </p:sp>
      <p:sp>
        <p:nvSpPr>
          <p:cNvPr id="82" name="Google Shape;82;p17"/>
          <p:cNvSpPr txBox="1"/>
          <p:nvPr>
            <p:ph idx="1" type="body"/>
          </p:nvPr>
        </p:nvSpPr>
        <p:spPr>
          <a:xfrm>
            <a:off x="311700" y="1152475"/>
            <a:ext cx="5693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Addressbar based and HTML/JS based features with machine learning techniques and deep learning based techniques.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Deep Reinforcement Learning based method with same technique of feature extraction.</a:t>
            </a:r>
            <a:endParaRPr/>
          </a:p>
        </p:txBody>
      </p:sp>
      <p:pic>
        <p:nvPicPr>
          <p:cNvPr id="83" name="Google Shape;83;p17"/>
          <p:cNvPicPr preferRelativeResize="0"/>
          <p:nvPr/>
        </p:nvPicPr>
        <p:blipFill>
          <a:blip r:embed="rId3">
            <a:alphaModFix/>
          </a:blip>
          <a:stretch>
            <a:fillRect/>
          </a:stretch>
        </p:blipFill>
        <p:spPr>
          <a:xfrm>
            <a:off x="6004675" y="281000"/>
            <a:ext cx="2991700" cy="4733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Method</a:t>
            </a:r>
            <a:endParaRPr/>
          </a:p>
        </p:txBody>
      </p:sp>
      <p:sp>
        <p:nvSpPr>
          <p:cNvPr id="89" name="Google Shape;89;p18"/>
          <p:cNvSpPr txBox="1"/>
          <p:nvPr>
            <p:ph idx="1" type="body"/>
          </p:nvPr>
        </p:nvSpPr>
        <p:spPr>
          <a:xfrm>
            <a:off x="311700" y="725525"/>
            <a:ext cx="8520600" cy="44178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b="1" lang="en"/>
              <a:t>Dataset</a:t>
            </a:r>
            <a:r>
              <a:rPr lang="en"/>
              <a:t>: PhishTank Website</a:t>
            </a:r>
            <a:endParaRPr/>
          </a:p>
          <a:p>
            <a:pPr indent="0" lvl="0" marL="0" rtl="0" algn="just">
              <a:spcBef>
                <a:spcPts val="1200"/>
              </a:spcBef>
              <a:spcAft>
                <a:spcPts val="0"/>
              </a:spcAft>
              <a:buNone/>
            </a:pPr>
            <a:r>
              <a:rPr b="1" lang="en"/>
              <a:t>Preprocessing</a:t>
            </a:r>
            <a:r>
              <a:rPr lang="en"/>
              <a:t>: Splitting by (‘/’)</a:t>
            </a:r>
            <a:endParaRPr/>
          </a:p>
          <a:p>
            <a:pPr indent="0" lvl="0" marL="0" rtl="0" algn="just">
              <a:spcBef>
                <a:spcPts val="1200"/>
              </a:spcBef>
              <a:spcAft>
                <a:spcPts val="0"/>
              </a:spcAft>
              <a:buNone/>
            </a:pPr>
            <a:r>
              <a:rPr b="1" lang="en"/>
              <a:t>Word2Vec Training</a:t>
            </a:r>
            <a:r>
              <a:rPr lang="en"/>
              <a:t>: parameters (vector_size, window, min_count, sg)</a:t>
            </a:r>
            <a:endParaRPr/>
          </a:p>
          <a:p>
            <a:pPr indent="0" lvl="0" marL="0" rtl="0" algn="just">
              <a:spcBef>
                <a:spcPts val="1200"/>
              </a:spcBef>
              <a:spcAft>
                <a:spcPts val="0"/>
              </a:spcAft>
              <a:buNone/>
            </a:pPr>
            <a:r>
              <a:rPr b="1" lang="en"/>
              <a:t>Embeddings Generation</a:t>
            </a:r>
            <a:r>
              <a:rPr lang="en"/>
              <a:t>: The trained Word2Vec model is used to generate embeddings for each word in the preprocessed URLs.  </a:t>
            </a:r>
            <a:endParaRPr/>
          </a:p>
          <a:p>
            <a:pPr indent="0" lvl="0" marL="0" rtl="0" algn="just">
              <a:spcBef>
                <a:spcPts val="1200"/>
              </a:spcBef>
              <a:spcAft>
                <a:spcPts val="0"/>
              </a:spcAft>
              <a:buNone/>
            </a:pPr>
            <a:r>
              <a:rPr b="1" lang="en"/>
              <a:t>Deep Q Network</a:t>
            </a:r>
            <a:r>
              <a:rPr lang="en"/>
              <a:t> : </a:t>
            </a:r>
            <a:r>
              <a:rPr lang="en"/>
              <a:t>The agent uses a DQN model, implemented with TensorFlow/Keras, to approximate the Q-function.</a:t>
            </a:r>
            <a:endParaRPr/>
          </a:p>
          <a:p>
            <a:pPr indent="0" lvl="0" marL="0" rtl="0" algn="just">
              <a:spcBef>
                <a:spcPts val="1200"/>
              </a:spcBef>
              <a:spcAft>
                <a:spcPts val="0"/>
              </a:spcAft>
              <a:buNone/>
            </a:pPr>
            <a:r>
              <a:rPr b="1" lang="en"/>
              <a:t>Training:</a:t>
            </a:r>
            <a:r>
              <a:rPr lang="en"/>
              <a:t>The training loop iterates through episodes, where each episode corresponds to a row in the training dataset. </a:t>
            </a:r>
            <a:endParaRPr/>
          </a:p>
          <a:p>
            <a:pPr indent="0" lvl="0" marL="0" rtl="0" algn="just">
              <a:spcBef>
                <a:spcPts val="1200"/>
              </a:spcBef>
              <a:spcAft>
                <a:spcPts val="1200"/>
              </a:spcAft>
              <a:buNone/>
            </a:pPr>
            <a:r>
              <a:rPr b="1" lang="en"/>
              <a:t>Evaluation:</a:t>
            </a:r>
            <a:r>
              <a:rPr lang="en"/>
              <a:t>The evaluation function calculates the accuracy by comparing predicted actions with true labels.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a:t>
            </a:r>
            <a:endParaRPr/>
          </a:p>
        </p:txBody>
      </p:sp>
      <p:pic>
        <p:nvPicPr>
          <p:cNvPr id="95" name="Google Shape;95;p19"/>
          <p:cNvPicPr preferRelativeResize="0"/>
          <p:nvPr/>
        </p:nvPicPr>
        <p:blipFill>
          <a:blip r:embed="rId3">
            <a:alphaModFix/>
          </a:blip>
          <a:stretch>
            <a:fillRect/>
          </a:stretch>
        </p:blipFill>
        <p:spPr>
          <a:xfrm>
            <a:off x="758500" y="1170125"/>
            <a:ext cx="7372350" cy="2628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 Architecture and Parameters</a:t>
            </a:r>
            <a:endParaRPr/>
          </a:p>
        </p:txBody>
      </p:sp>
      <p:graphicFrame>
        <p:nvGraphicFramePr>
          <p:cNvPr id="101" name="Google Shape;101;p20"/>
          <p:cNvGraphicFramePr/>
          <p:nvPr/>
        </p:nvGraphicFramePr>
        <p:xfrm>
          <a:off x="517925" y="1306950"/>
          <a:ext cx="3000000" cy="3000000"/>
        </p:xfrm>
        <a:graphic>
          <a:graphicData uri="http://schemas.openxmlformats.org/drawingml/2006/table">
            <a:tbl>
              <a:tblPr>
                <a:noFill/>
                <a:tableStyleId>{E7000C0A-4B86-4DA6-B83D-1DBE43BF41E4}</a:tableStyleId>
              </a:tblPr>
              <a:tblGrid>
                <a:gridCol w="1385525"/>
                <a:gridCol w="822050"/>
              </a:tblGrid>
              <a:tr h="381000">
                <a:tc>
                  <a:txBody>
                    <a:bodyPr/>
                    <a:lstStyle/>
                    <a:p>
                      <a:pPr indent="0" lvl="0" marL="0" rtl="0" algn="l">
                        <a:spcBef>
                          <a:spcPts val="0"/>
                        </a:spcBef>
                        <a:spcAft>
                          <a:spcPts val="0"/>
                        </a:spcAft>
                        <a:buNone/>
                      </a:pPr>
                      <a:r>
                        <a:rPr lang="en"/>
                        <a:t>Input Layer</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r>
              <a:tr h="381000">
                <a:tc>
                  <a:txBody>
                    <a:bodyPr/>
                    <a:lstStyle/>
                    <a:p>
                      <a:pPr indent="0" lvl="0" marL="0" rtl="0" algn="l">
                        <a:spcBef>
                          <a:spcPts val="0"/>
                        </a:spcBef>
                        <a:spcAft>
                          <a:spcPts val="0"/>
                        </a:spcAft>
                        <a:buNone/>
                      </a:pPr>
                      <a:r>
                        <a:rPr lang="en"/>
                        <a:t>Hidden</a:t>
                      </a:r>
                      <a:r>
                        <a:rPr lang="en"/>
                        <a:t> Layer</a:t>
                      </a:r>
                      <a:endParaRPr/>
                    </a:p>
                  </a:txBody>
                  <a:tcPr marT="91425" marB="91425" marR="91425" marL="91425"/>
                </a:tc>
                <a:tc>
                  <a:txBody>
                    <a:bodyPr/>
                    <a:lstStyle/>
                    <a:p>
                      <a:pPr indent="0" lvl="0" marL="0" rtl="0" algn="l">
                        <a:spcBef>
                          <a:spcPts val="0"/>
                        </a:spcBef>
                        <a:spcAft>
                          <a:spcPts val="0"/>
                        </a:spcAft>
                        <a:buNone/>
                      </a:pPr>
                      <a:r>
                        <a:rPr lang="en"/>
                        <a:t>128</a:t>
                      </a:r>
                      <a:endParaRPr/>
                    </a:p>
                  </a:txBody>
                  <a:tcPr marT="91425" marB="91425" marR="91425" marL="91425"/>
                </a:tc>
              </a:tr>
              <a:tr h="381000">
                <a:tc>
                  <a:txBody>
                    <a:bodyPr/>
                    <a:lstStyle/>
                    <a:p>
                      <a:pPr indent="0" lvl="0" marL="0" rtl="0" algn="l">
                        <a:spcBef>
                          <a:spcPts val="0"/>
                        </a:spcBef>
                        <a:spcAft>
                          <a:spcPts val="0"/>
                        </a:spcAft>
                        <a:buNone/>
                      </a:pPr>
                      <a:r>
                        <a:rPr lang="en"/>
                        <a:t>Hidden Layer</a:t>
                      </a:r>
                      <a:endParaRPr/>
                    </a:p>
                  </a:txBody>
                  <a:tcPr marT="91425" marB="91425" marR="91425" marL="91425"/>
                </a:tc>
                <a:tc>
                  <a:txBody>
                    <a:bodyPr/>
                    <a:lstStyle/>
                    <a:p>
                      <a:pPr indent="0" lvl="0" marL="0" rtl="0" algn="l">
                        <a:spcBef>
                          <a:spcPts val="0"/>
                        </a:spcBef>
                        <a:spcAft>
                          <a:spcPts val="0"/>
                        </a:spcAft>
                        <a:buNone/>
                      </a:pPr>
                      <a:r>
                        <a:rPr lang="en"/>
                        <a:t>256</a:t>
                      </a:r>
                      <a:endParaRPr/>
                    </a:p>
                  </a:txBody>
                  <a:tcPr marT="91425" marB="91425" marR="91425" marL="91425"/>
                </a:tc>
              </a:tr>
              <a:tr h="381000">
                <a:tc>
                  <a:txBody>
                    <a:bodyPr/>
                    <a:lstStyle/>
                    <a:p>
                      <a:pPr indent="0" lvl="0" marL="0" rtl="0" algn="l">
                        <a:spcBef>
                          <a:spcPts val="0"/>
                        </a:spcBef>
                        <a:spcAft>
                          <a:spcPts val="0"/>
                        </a:spcAft>
                        <a:buNone/>
                      </a:pPr>
                      <a:r>
                        <a:rPr lang="en"/>
                        <a:t>Hidden Layer</a:t>
                      </a:r>
                      <a:endParaRPr/>
                    </a:p>
                  </a:txBody>
                  <a:tcPr marT="91425" marB="91425" marR="91425" marL="91425"/>
                </a:tc>
                <a:tc>
                  <a:txBody>
                    <a:bodyPr/>
                    <a:lstStyle/>
                    <a:p>
                      <a:pPr indent="0" lvl="0" marL="0" rtl="0" algn="l">
                        <a:spcBef>
                          <a:spcPts val="0"/>
                        </a:spcBef>
                        <a:spcAft>
                          <a:spcPts val="0"/>
                        </a:spcAft>
                        <a:buNone/>
                      </a:pPr>
                      <a:r>
                        <a:rPr lang="en"/>
                        <a:t>128</a:t>
                      </a:r>
                      <a:endParaRPr/>
                    </a:p>
                  </a:txBody>
                  <a:tcPr marT="91425" marB="91425" marR="91425" marL="91425"/>
                </a:tc>
              </a:tr>
              <a:tr h="381000">
                <a:tc>
                  <a:txBody>
                    <a:bodyPr/>
                    <a:lstStyle/>
                    <a:p>
                      <a:pPr indent="0" lvl="0" marL="0" rtl="0" algn="l">
                        <a:spcBef>
                          <a:spcPts val="0"/>
                        </a:spcBef>
                        <a:spcAft>
                          <a:spcPts val="0"/>
                        </a:spcAft>
                        <a:buNone/>
                      </a:pPr>
                      <a:r>
                        <a:rPr lang="en"/>
                        <a:t>Hidden Layer</a:t>
                      </a:r>
                      <a:endParaRPr/>
                    </a:p>
                  </a:txBody>
                  <a:tcPr marT="91425" marB="91425" marR="91425" marL="91425"/>
                </a:tc>
                <a:tc>
                  <a:txBody>
                    <a:bodyPr/>
                    <a:lstStyle/>
                    <a:p>
                      <a:pPr indent="0" lvl="0" marL="0" rtl="0" algn="l">
                        <a:spcBef>
                          <a:spcPts val="0"/>
                        </a:spcBef>
                        <a:spcAft>
                          <a:spcPts val="0"/>
                        </a:spcAft>
                        <a:buNone/>
                      </a:pPr>
                      <a:r>
                        <a:rPr lang="en"/>
                        <a:t>64</a:t>
                      </a:r>
                      <a:endParaRPr/>
                    </a:p>
                  </a:txBody>
                  <a:tcPr marT="91425" marB="91425" marR="91425" marL="91425"/>
                </a:tc>
              </a:tr>
              <a:tr h="381000">
                <a:tc>
                  <a:txBody>
                    <a:bodyPr/>
                    <a:lstStyle/>
                    <a:p>
                      <a:pPr indent="0" lvl="0" marL="0" rtl="0" algn="l">
                        <a:spcBef>
                          <a:spcPts val="0"/>
                        </a:spcBef>
                        <a:spcAft>
                          <a:spcPts val="0"/>
                        </a:spcAft>
                        <a:buNone/>
                      </a:pPr>
                      <a:r>
                        <a:rPr lang="en"/>
                        <a:t>Output Layer</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bl>
          </a:graphicData>
        </a:graphic>
      </p:graphicFrame>
      <p:graphicFrame>
        <p:nvGraphicFramePr>
          <p:cNvPr id="102" name="Google Shape;102;p20"/>
          <p:cNvGraphicFramePr/>
          <p:nvPr/>
        </p:nvGraphicFramePr>
        <p:xfrm>
          <a:off x="3984800" y="1306950"/>
          <a:ext cx="3000000" cy="3000000"/>
        </p:xfrm>
        <a:graphic>
          <a:graphicData uri="http://schemas.openxmlformats.org/drawingml/2006/table">
            <a:tbl>
              <a:tblPr>
                <a:noFill/>
                <a:tableStyleId>{E7000C0A-4B86-4DA6-B83D-1DBE43BF41E4}</a:tableStyleId>
              </a:tblPr>
              <a:tblGrid>
                <a:gridCol w="2312975"/>
                <a:gridCol w="2312975"/>
              </a:tblGrid>
              <a:tr h="381000">
                <a:tc>
                  <a:txBody>
                    <a:bodyPr/>
                    <a:lstStyle/>
                    <a:p>
                      <a:pPr indent="0" lvl="0" marL="0" rtl="0" algn="l">
                        <a:spcBef>
                          <a:spcPts val="0"/>
                        </a:spcBef>
                        <a:spcAft>
                          <a:spcPts val="0"/>
                        </a:spcAft>
                        <a:buNone/>
                      </a:pPr>
                      <a:r>
                        <a:rPr b="1" lang="en"/>
                        <a:t>Hyperparameters</a:t>
                      </a:r>
                      <a:endParaRPr b="1"/>
                    </a:p>
                  </a:txBody>
                  <a:tcPr marT="91425" marB="91425" marR="91425" marL="91425"/>
                </a:tc>
                <a:tc>
                  <a:txBody>
                    <a:bodyPr/>
                    <a:lstStyle/>
                    <a:p>
                      <a:pPr indent="0" lvl="0" marL="0" rtl="0" algn="l">
                        <a:spcBef>
                          <a:spcPts val="0"/>
                        </a:spcBef>
                        <a:spcAft>
                          <a:spcPts val="0"/>
                        </a:spcAft>
                        <a:buNone/>
                      </a:pPr>
                      <a:r>
                        <a:rPr b="1" lang="en"/>
                        <a:t>Values</a:t>
                      </a:r>
                      <a:endParaRPr b="1"/>
                    </a:p>
                  </a:txBody>
                  <a:tcPr marT="91425" marB="91425" marR="91425" marL="91425"/>
                </a:tc>
              </a:tr>
              <a:tr h="381000">
                <a:tc>
                  <a:txBody>
                    <a:bodyPr/>
                    <a:lstStyle/>
                    <a:p>
                      <a:pPr indent="0" lvl="0" marL="0" rtl="0" algn="l">
                        <a:spcBef>
                          <a:spcPts val="0"/>
                        </a:spcBef>
                        <a:spcAft>
                          <a:spcPts val="0"/>
                        </a:spcAft>
                        <a:buNone/>
                      </a:pPr>
                      <a:r>
                        <a:rPr lang="en"/>
                        <a:t>Learning rate</a:t>
                      </a:r>
                      <a:endParaRPr/>
                    </a:p>
                  </a:txBody>
                  <a:tcPr marT="91425" marB="91425" marR="91425" marL="91425"/>
                </a:tc>
                <a:tc>
                  <a:txBody>
                    <a:bodyPr/>
                    <a:lstStyle/>
                    <a:p>
                      <a:pPr indent="0" lvl="0" marL="0" rtl="0" algn="l">
                        <a:spcBef>
                          <a:spcPts val="0"/>
                        </a:spcBef>
                        <a:spcAft>
                          <a:spcPts val="0"/>
                        </a:spcAft>
                        <a:buNone/>
                      </a:pPr>
                      <a:r>
                        <a:rPr lang="en"/>
                        <a:t>0.001</a:t>
                      </a:r>
                      <a:endParaRPr/>
                    </a:p>
                  </a:txBody>
                  <a:tcPr marT="91425" marB="91425" marR="91425" marL="91425"/>
                </a:tc>
              </a:tr>
              <a:tr h="381000">
                <a:tc>
                  <a:txBody>
                    <a:bodyPr/>
                    <a:lstStyle/>
                    <a:p>
                      <a:pPr indent="0" lvl="0" marL="0" rtl="0" algn="l">
                        <a:spcBef>
                          <a:spcPts val="0"/>
                        </a:spcBef>
                        <a:spcAft>
                          <a:spcPts val="0"/>
                        </a:spcAft>
                        <a:buNone/>
                      </a:pPr>
                      <a:r>
                        <a:rPr lang="en"/>
                        <a:t>gamma</a:t>
                      </a:r>
                      <a:endParaRPr/>
                    </a:p>
                  </a:txBody>
                  <a:tcPr marT="91425" marB="91425" marR="91425" marL="91425"/>
                </a:tc>
                <a:tc>
                  <a:txBody>
                    <a:bodyPr/>
                    <a:lstStyle/>
                    <a:p>
                      <a:pPr indent="0" lvl="0" marL="0" rtl="0" algn="l">
                        <a:spcBef>
                          <a:spcPts val="0"/>
                        </a:spcBef>
                        <a:spcAft>
                          <a:spcPts val="0"/>
                        </a:spcAft>
                        <a:buNone/>
                      </a:pPr>
                      <a:r>
                        <a:rPr lang="en"/>
                        <a:t>0.99</a:t>
                      </a:r>
                      <a:endParaRPr/>
                    </a:p>
                  </a:txBody>
                  <a:tcPr marT="91425" marB="91425" marR="91425" marL="91425"/>
                </a:tc>
              </a:tr>
              <a:tr h="381000">
                <a:tc>
                  <a:txBody>
                    <a:bodyPr/>
                    <a:lstStyle/>
                    <a:p>
                      <a:pPr indent="0" lvl="0" marL="0" rtl="0" algn="l">
                        <a:spcBef>
                          <a:spcPts val="0"/>
                        </a:spcBef>
                        <a:spcAft>
                          <a:spcPts val="0"/>
                        </a:spcAft>
                        <a:buNone/>
                      </a:pPr>
                      <a:r>
                        <a:rPr lang="en"/>
                        <a:t>epsilon</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epsilon_decay</a:t>
                      </a:r>
                      <a:endParaRPr/>
                    </a:p>
                  </a:txBody>
                  <a:tcPr marT="91425" marB="91425" marR="91425" marL="91425"/>
                </a:tc>
                <a:tc>
                  <a:txBody>
                    <a:bodyPr/>
                    <a:lstStyle/>
                    <a:p>
                      <a:pPr indent="0" lvl="0" marL="0" rtl="0" algn="l">
                        <a:spcBef>
                          <a:spcPts val="0"/>
                        </a:spcBef>
                        <a:spcAft>
                          <a:spcPts val="0"/>
                        </a:spcAft>
                        <a:buNone/>
                      </a:pPr>
                      <a:r>
                        <a:rPr lang="en"/>
                        <a:t>0.995</a:t>
                      </a:r>
                      <a:endParaRPr/>
                    </a:p>
                  </a:txBody>
                  <a:tcPr marT="91425" marB="91425" marR="91425" marL="91425"/>
                </a:tc>
              </a:tr>
              <a:tr h="381000">
                <a:tc>
                  <a:txBody>
                    <a:bodyPr/>
                    <a:lstStyle/>
                    <a:p>
                      <a:pPr indent="0" lvl="0" marL="0" rtl="0" algn="l">
                        <a:spcBef>
                          <a:spcPts val="0"/>
                        </a:spcBef>
                        <a:spcAft>
                          <a:spcPts val="0"/>
                        </a:spcAft>
                        <a:buNone/>
                      </a:pPr>
                      <a:r>
                        <a:rPr lang="en"/>
                        <a:t>epsilon min</a:t>
                      </a:r>
                      <a:endParaRPr/>
                    </a:p>
                  </a:txBody>
                  <a:tcPr marT="91425" marB="91425" marR="91425" marL="91425"/>
                </a:tc>
                <a:tc>
                  <a:txBody>
                    <a:bodyPr/>
                    <a:lstStyle/>
                    <a:p>
                      <a:pPr indent="0" lvl="0" marL="0" rtl="0" algn="l">
                        <a:spcBef>
                          <a:spcPts val="0"/>
                        </a:spcBef>
                        <a:spcAft>
                          <a:spcPts val="0"/>
                        </a:spcAft>
                        <a:buNone/>
                      </a:pPr>
                      <a:r>
                        <a:rPr lang="en"/>
                        <a:t>0.01</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Comparative Analysis</a:t>
            </a:r>
            <a:endParaRPr/>
          </a:p>
        </p:txBody>
      </p:sp>
      <p:graphicFrame>
        <p:nvGraphicFramePr>
          <p:cNvPr id="108" name="Google Shape;108;p21"/>
          <p:cNvGraphicFramePr/>
          <p:nvPr/>
        </p:nvGraphicFramePr>
        <p:xfrm>
          <a:off x="952500" y="1809750"/>
          <a:ext cx="3000000" cy="3000000"/>
        </p:xfrm>
        <a:graphic>
          <a:graphicData uri="http://schemas.openxmlformats.org/drawingml/2006/table">
            <a:tbl>
              <a:tblPr>
                <a:noFill/>
                <a:tableStyleId>{E7000C0A-4B86-4DA6-B83D-1DBE43BF41E4}</a:tableStyleId>
              </a:tblPr>
              <a:tblGrid>
                <a:gridCol w="3619500"/>
                <a:gridCol w="3619500"/>
              </a:tblGrid>
              <a:tr h="381000">
                <a:tc>
                  <a:txBody>
                    <a:bodyPr/>
                    <a:lstStyle/>
                    <a:p>
                      <a:pPr indent="0" lvl="0" marL="0" rtl="0" algn="ctr">
                        <a:spcBef>
                          <a:spcPts val="0"/>
                        </a:spcBef>
                        <a:spcAft>
                          <a:spcPts val="0"/>
                        </a:spcAft>
                        <a:buNone/>
                      </a:pPr>
                      <a:r>
                        <a:rPr b="1" lang="en"/>
                        <a:t>Method</a:t>
                      </a:r>
                      <a:endParaRPr b="1"/>
                    </a:p>
                  </a:txBody>
                  <a:tcPr marT="91425" marB="91425" marR="91425" marL="91425"/>
                </a:tc>
                <a:tc>
                  <a:txBody>
                    <a:bodyPr/>
                    <a:lstStyle/>
                    <a:p>
                      <a:pPr indent="0" lvl="0" marL="0" rtl="0" algn="ctr">
                        <a:spcBef>
                          <a:spcPts val="0"/>
                        </a:spcBef>
                        <a:spcAft>
                          <a:spcPts val="0"/>
                        </a:spcAft>
                        <a:buNone/>
                      </a:pPr>
                      <a:r>
                        <a:rPr b="1" lang="en"/>
                        <a:t>Accuracy</a:t>
                      </a:r>
                      <a:endParaRPr b="1"/>
                    </a:p>
                  </a:txBody>
                  <a:tcPr marT="91425" marB="91425" marR="91425" marL="91425"/>
                </a:tc>
              </a:tr>
              <a:tr h="381000">
                <a:tc>
                  <a:txBody>
                    <a:bodyPr/>
                    <a:lstStyle/>
                    <a:p>
                      <a:pPr indent="0" lvl="0" marL="0" rtl="0" algn="l">
                        <a:spcBef>
                          <a:spcPts val="0"/>
                        </a:spcBef>
                        <a:spcAft>
                          <a:spcPts val="0"/>
                        </a:spcAft>
                        <a:buNone/>
                      </a:pPr>
                      <a:r>
                        <a:rPr lang="en"/>
                        <a:t>Proposed Method</a:t>
                      </a:r>
                      <a:endParaRPr/>
                    </a:p>
                  </a:txBody>
                  <a:tcPr marT="91425" marB="91425" marR="91425" marL="91425"/>
                </a:tc>
                <a:tc>
                  <a:txBody>
                    <a:bodyPr/>
                    <a:lstStyle/>
                    <a:p>
                      <a:pPr indent="0" lvl="0" marL="0" rtl="0" algn="l">
                        <a:spcBef>
                          <a:spcPts val="0"/>
                        </a:spcBef>
                        <a:spcAft>
                          <a:spcPts val="0"/>
                        </a:spcAft>
                        <a:buNone/>
                      </a:pPr>
                      <a:r>
                        <a:rPr lang="en"/>
                        <a:t>89%</a:t>
                      </a:r>
                      <a:endParaRPr/>
                    </a:p>
                  </a:txBody>
                  <a:tcPr marT="91425" marB="91425" marR="91425" marL="91425"/>
                </a:tc>
              </a:tr>
              <a:tr h="381000">
                <a:tc>
                  <a:txBody>
                    <a:bodyPr/>
                    <a:lstStyle/>
                    <a:p>
                      <a:pPr indent="0" lvl="0" marL="0" rtl="0" algn="l">
                        <a:spcBef>
                          <a:spcPts val="0"/>
                        </a:spcBef>
                        <a:spcAft>
                          <a:spcPts val="0"/>
                        </a:spcAft>
                        <a:buNone/>
                      </a:pPr>
                      <a:r>
                        <a:rPr lang="en"/>
                        <a:t>"Detecting Phishing Websites through Deep Reinforcement Learning”</a:t>
                      </a:r>
                      <a:endParaRPr/>
                    </a:p>
                  </a:txBody>
                  <a:tcPr marT="91425" marB="91425" marR="91425" marL="91425"/>
                </a:tc>
                <a:tc>
                  <a:txBody>
                    <a:bodyPr/>
                    <a:lstStyle/>
                    <a:p>
                      <a:pPr indent="0" lvl="0" marL="0" rtl="0" algn="l">
                        <a:spcBef>
                          <a:spcPts val="0"/>
                        </a:spcBef>
                        <a:spcAft>
                          <a:spcPts val="0"/>
                        </a:spcAft>
                        <a:buNone/>
                      </a:pPr>
                      <a:r>
                        <a:rPr lang="en"/>
                        <a:t>90%</a:t>
                      </a:r>
                      <a:endParaRPr/>
                    </a:p>
                  </a:txBody>
                  <a:tcPr marT="91425" marB="91425" marR="91425" marL="91425"/>
                </a:tc>
              </a:tr>
              <a:tr h="381000">
                <a:tc>
                  <a:txBody>
                    <a:bodyPr/>
                    <a:lstStyle/>
                    <a:p>
                      <a:pPr indent="0" lvl="0" marL="0" rtl="0" algn="l">
                        <a:spcBef>
                          <a:spcPts val="0"/>
                        </a:spcBef>
                        <a:spcAft>
                          <a:spcPts val="0"/>
                        </a:spcAft>
                        <a:buNone/>
                      </a:pPr>
                      <a:r>
                        <a:rPr lang="en"/>
                        <a:t>Malicious URL Detection using NLP, Machine Learning and FLASK</a:t>
                      </a:r>
                      <a:endParaRPr/>
                    </a:p>
                  </a:txBody>
                  <a:tcPr marT="91425" marB="91425" marR="91425" marL="91425"/>
                </a:tc>
                <a:tc>
                  <a:txBody>
                    <a:bodyPr/>
                    <a:lstStyle/>
                    <a:p>
                      <a:pPr indent="0" lvl="0" marL="0" rtl="0" algn="l">
                        <a:spcBef>
                          <a:spcPts val="0"/>
                        </a:spcBef>
                        <a:spcAft>
                          <a:spcPts val="0"/>
                        </a:spcAft>
                        <a:buNone/>
                      </a:pPr>
                      <a:r>
                        <a:rPr lang="en"/>
                        <a:t>87.5%</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09" name="Google Shape;109;p21"/>
          <p:cNvSpPr txBox="1"/>
          <p:nvPr/>
        </p:nvSpPr>
        <p:spPr>
          <a:xfrm>
            <a:off x="5824150" y="4742400"/>
            <a:ext cx="32442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Github repository : </a:t>
            </a:r>
            <a:r>
              <a:rPr lang="en" sz="1800" u="sng">
                <a:solidFill>
                  <a:schemeClr val="hlink"/>
                </a:solidFill>
                <a:hlinkClick r:id="rId3"/>
              </a:rPr>
              <a:t>Click Here</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