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5" r:id="rId6"/>
    <p:sldId id="264" r:id="rId7"/>
    <p:sldId id="263" r:id="rId8"/>
    <p:sldId id="266" r:id="rId9"/>
    <p:sldId id="271" r:id="rId10"/>
    <p:sldId id="270" r:id="rId11"/>
    <p:sldId id="269" r:id="rId12"/>
    <p:sldId id="268" r:id="rId13"/>
    <p:sldId id="267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\KPMG%20Internshi%5bp\KPMG_VI_New_raw_data_update_final_updat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[KPMG_VI_New_raw_data_update_final_updated.xlsx]Sheet4!PivotTable1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Age Distributions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82-499B-8CC2-05240DDE036E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82-499B-8CC2-05240DDE036E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2-499B-8CC2-05240DDE036E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82-499B-8CC2-05240DDE036E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82-499B-8CC2-05240DDE036E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2-499B-8CC2-05240DDE036E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82-499B-8CC2-05240DDE03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845680"/>
        <c:axId val="131848592"/>
      </c:barChart>
      <c:catAx>
        <c:axId val="131845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48592"/>
        <c:crosses val="autoZero"/>
        <c:auto val="1"/>
        <c:lblAlgn val="ctr"/>
        <c:lblOffset val="100"/>
        <c:noMultiLvlLbl val="0"/>
      </c:catAx>
      <c:valAx>
        <c:axId val="13184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4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951022528347023"/>
          <c:y val="0.10898821006118728"/>
          <c:w val="9.4648071886952095E-2"/>
          <c:h val="0.78697408333794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[KPMG_VI_New_raw_data_update_final_updated.xlsx]Sheet17!PivotTable3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Title &amp;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2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3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4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5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6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7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8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9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0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1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2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3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4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Sheet17!$I$1</c:f>
              <c:strCache>
                <c:ptCount val="1"/>
                <c:pt idx="0">
                  <c:v>Min of R_score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Sheet17!$H$2:$H$13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 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Sheet17!$I$2:$I$13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B-414D-861A-15441A0610EE}"/>
            </c:ext>
          </c:extLst>
        </c:ser>
        <c:ser>
          <c:idx val="1"/>
          <c:order val="1"/>
          <c:tx>
            <c:strRef>
              <c:f>Sheet17!$J$1</c:f>
              <c:strCache>
                <c:ptCount val="1"/>
                <c:pt idx="0">
                  <c:v>Min of F_score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Sheet17!$H$2:$H$13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 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Sheet17!$J$2:$J$13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B-414D-861A-15441A0610EE}"/>
            </c:ext>
          </c:extLst>
        </c:ser>
        <c:ser>
          <c:idx val="2"/>
          <c:order val="2"/>
          <c:tx>
            <c:strRef>
              <c:f>Sheet17!$K$1</c:f>
              <c:strCache>
                <c:ptCount val="1"/>
                <c:pt idx="0">
                  <c:v>Min of M_score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Sheet17!$H$2:$H$13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 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Sheet17!$K$2:$K$13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DB-414D-861A-15441A061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184744320"/>
        <c:axId val="1190828160"/>
      </c:barChart>
      <c:catAx>
        <c:axId val="1184744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828160"/>
        <c:crosses val="autoZero"/>
        <c:auto val="1"/>
        <c:lblAlgn val="ctr"/>
        <c:lblOffset val="100"/>
        <c:noMultiLvlLbl val="0"/>
      </c:catAx>
      <c:valAx>
        <c:axId val="119082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RFM value  assigned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74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Recency against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385826771653543"/>
          <c:y val="0.16388888888888889"/>
          <c:w val="0.81306524184476947"/>
          <c:h val="0.672217502417460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Sheet16!$B$1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C50D"/>
              </a:solidFill>
              <a:ln w="9525" cap="rnd">
                <a:solidFill>
                  <a:schemeClr val="accent4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numRef>
              <c:f>Sheet16!$A$2:$A$2871</c:f>
              <c:numCache>
                <c:formatCode>General</c:formatCode>
                <c:ptCount val="2870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</c:numCache>
            </c:numRef>
          </c:xVal>
          <c:yVal>
            <c:numRef>
              <c:f>Sheet16!$B$2:$B$2871</c:f>
              <c:numCache>
                <c:formatCode>General</c:formatCode>
                <c:ptCount val="2870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BEA-4184-9BEC-37924708C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17248"/>
        <c:axId val="203114336"/>
      </c:scatterChart>
      <c:valAx>
        <c:axId val="203117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Recency value</a:t>
                </a:r>
              </a:p>
            </c:rich>
          </c:tx>
          <c:layout>
            <c:manualLayout>
              <c:xMode val="edge"/>
              <c:yMode val="edge"/>
              <c:x val="0.46836687762160573"/>
              <c:y val="0.92823115777089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14336"/>
        <c:crosses val="autoZero"/>
        <c:crossBetween val="midCat"/>
      </c:valAx>
      <c:valAx>
        <c:axId val="20311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Monetary Value</a:t>
                </a:r>
              </a:p>
            </c:rich>
          </c:tx>
          <c:layout>
            <c:manualLayout>
              <c:xMode val="edge"/>
              <c:yMode val="edge"/>
              <c:x val="1.3681868913582064E-2"/>
              <c:y val="0.38888632382505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17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tx1"/>
                </a:solidFill>
              </a:rPr>
              <a:t>Frequency</a:t>
            </a:r>
            <a:r>
              <a:rPr lang="en-US" dirty="0">
                <a:solidFill>
                  <a:schemeClr val="tx1"/>
                </a:solidFill>
              </a:rPr>
              <a:t> vs Recency</a:t>
            </a:r>
          </a:p>
        </c:rich>
      </c:tx>
      <c:layout>
        <c:manualLayout>
          <c:xMode val="edge"/>
          <c:yMode val="edge"/>
          <c:x val="0.33159267816348348"/>
          <c:y val="5.22185118578087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09755030621172"/>
          <c:y val="0.17777777777777778"/>
          <c:w val="0.84138167104111983"/>
          <c:h val="0.65868037328667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Sheet18!$B$1</c:f>
              <c:strCache>
                <c:ptCount val="1"/>
                <c:pt idx="0">
                  <c:v>Count of product_id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Sheet18!$A$2:$A$3494</c:f>
              <c:numCache>
                <c:formatCode>General</c:formatCode>
                <c:ptCount val="3493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87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213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52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176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53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345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98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35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44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141</c:v>
                </c:pt>
                <c:pt idx="3315">
                  <c:v>190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37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247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103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102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38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</c:numCache>
            </c:numRef>
          </c:xVal>
          <c:yVal>
            <c:numRef>
              <c:f>Sheet18!$B$2:$B$3494</c:f>
              <c:numCache>
                <c:formatCode>General</c:formatCode>
                <c:ptCount val="3493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46-43D4-88B7-75F8DD929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5983839"/>
        <c:axId val="1905982591"/>
      </c:scatterChart>
      <c:valAx>
        <c:axId val="1905983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>
                    <a:solidFill>
                      <a:schemeClr val="tx1"/>
                    </a:solidFill>
                  </a:rPr>
                  <a:t>Recency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2591"/>
        <c:crosses val="autoZero"/>
        <c:crossBetween val="midCat"/>
      </c:valAx>
      <c:valAx>
        <c:axId val="190598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baseline="0" dirty="0">
                    <a:solidFill>
                      <a:schemeClr val="tx1"/>
                    </a:solidFill>
                  </a:rPr>
                  <a:t>Frequency of Purchases</a:t>
                </a:r>
              </a:p>
            </c:rich>
          </c:tx>
          <c:layout>
            <c:manualLayout>
              <c:xMode val="edge"/>
              <c:yMode val="edge"/>
              <c:x val="1.8994236584489052E-2"/>
              <c:y val="0.24457904794677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983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against Monetary</a:t>
            </a:r>
          </a:p>
        </c:rich>
      </c:tx>
      <c:layout>
        <c:manualLayout>
          <c:xMode val="edge"/>
          <c:yMode val="edge"/>
          <c:x val="0.25395438388317387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Sheet19!$B$1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Sheet19!$A$2:$A$1048576</c:f>
              <c:numCache>
                <c:formatCode>General</c:formatCode>
                <c:ptCount val="1048575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</c:numCache>
            </c:numRef>
          </c:xVal>
          <c:yVal>
            <c:numRef>
              <c:f>Sheet19!$B$2:$B$1048576</c:f>
              <c:numCache>
                <c:formatCode>General</c:formatCode>
                <c:ptCount val="1048575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1">
                  <c:v>4947.2699999999995</c:v>
                </c:pt>
                <c:pt idx="2872">
                  <c:v>784.91</c:v>
                </c:pt>
                <c:pt idx="2873">
                  <c:v>5572.1100000000006</c:v>
                </c:pt>
                <c:pt idx="2874">
                  <c:v>4772.5600000000013</c:v>
                </c:pt>
                <c:pt idx="2875">
                  <c:v>3646.6700000000005</c:v>
                </c:pt>
                <c:pt idx="2876">
                  <c:v>1486.38</c:v>
                </c:pt>
                <c:pt idx="2877">
                  <c:v>5553.2099999999991</c:v>
                </c:pt>
                <c:pt idx="2878">
                  <c:v>3957.41</c:v>
                </c:pt>
                <c:pt idx="2879">
                  <c:v>4839.4100000000008</c:v>
                </c:pt>
                <c:pt idx="2880">
                  <c:v>4022.7899999999995</c:v>
                </c:pt>
                <c:pt idx="2881">
                  <c:v>6202.9000000000015</c:v>
                </c:pt>
                <c:pt idx="2882">
                  <c:v>5055.7299999999996</c:v>
                </c:pt>
                <c:pt idx="2883">
                  <c:v>4722.62</c:v>
                </c:pt>
                <c:pt idx="2884">
                  <c:v>3978.8900000000003</c:v>
                </c:pt>
                <c:pt idx="2885">
                  <c:v>4629.9500000000007</c:v>
                </c:pt>
                <c:pt idx="2886">
                  <c:v>4015.0200000000004</c:v>
                </c:pt>
                <c:pt idx="2887">
                  <c:v>3533.5599999999995</c:v>
                </c:pt>
                <c:pt idx="2888">
                  <c:v>7544.08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2554.4899999999998</c:v>
                </c:pt>
                <c:pt idx="2894">
                  <c:v>2041.2</c:v>
                </c:pt>
                <c:pt idx="2895">
                  <c:v>5850.34</c:v>
                </c:pt>
                <c:pt idx="2896">
                  <c:v>899.75999999999976</c:v>
                </c:pt>
                <c:pt idx="2897">
                  <c:v>1370.8</c:v>
                </c:pt>
                <c:pt idx="2898">
                  <c:v>3163.39</c:v>
                </c:pt>
                <c:pt idx="2899">
                  <c:v>689.79000000000008</c:v>
                </c:pt>
                <c:pt idx="2900">
                  <c:v>1408.35</c:v>
                </c:pt>
                <c:pt idx="2901">
                  <c:v>5213.3500000000004</c:v>
                </c:pt>
                <c:pt idx="2902">
                  <c:v>2066.4899999999998</c:v>
                </c:pt>
                <c:pt idx="2903">
                  <c:v>4644.2300000000005</c:v>
                </c:pt>
                <c:pt idx="2904">
                  <c:v>2752.29</c:v>
                </c:pt>
                <c:pt idx="2905">
                  <c:v>687.5100000000001</c:v>
                </c:pt>
                <c:pt idx="2906">
                  <c:v>8835.010000000002</c:v>
                </c:pt>
                <c:pt idx="2907">
                  <c:v>1548.6499999999996</c:v>
                </c:pt>
                <c:pt idx="2908">
                  <c:v>6835.9600000000009</c:v>
                </c:pt>
                <c:pt idx="2909">
                  <c:v>1661.98</c:v>
                </c:pt>
                <c:pt idx="2910">
                  <c:v>2509.8000000000002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3489.3300000000004</c:v>
                </c:pt>
                <c:pt idx="2914">
                  <c:v>1774.7</c:v>
                </c:pt>
                <c:pt idx="2915">
                  <c:v>2718.2800000000007</c:v>
                </c:pt>
                <c:pt idx="2916">
                  <c:v>3257.52</c:v>
                </c:pt>
                <c:pt idx="2917">
                  <c:v>3149.2500000000005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1341.6799999999998</c:v>
                </c:pt>
                <c:pt idx="2921">
                  <c:v>2440.02</c:v>
                </c:pt>
                <c:pt idx="2922">
                  <c:v>3739.8100000000004</c:v>
                </c:pt>
                <c:pt idx="2923">
                  <c:v>6692.3899999999994</c:v>
                </c:pt>
                <c:pt idx="2924">
                  <c:v>3166.9299999999994</c:v>
                </c:pt>
                <c:pt idx="2925">
                  <c:v>1700.5500000000002</c:v>
                </c:pt>
                <c:pt idx="2926">
                  <c:v>5823.7099999999991</c:v>
                </c:pt>
                <c:pt idx="2927">
                  <c:v>1241.6799999999998</c:v>
                </c:pt>
                <c:pt idx="2928">
                  <c:v>3777.2599999999998</c:v>
                </c:pt>
                <c:pt idx="2929">
                  <c:v>2017.18</c:v>
                </c:pt>
                <c:pt idx="2930">
                  <c:v>5550.619999999999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1600.4099999999999</c:v>
                </c:pt>
                <c:pt idx="2934">
                  <c:v>4384.6200000000008</c:v>
                </c:pt>
                <c:pt idx="2935">
                  <c:v>2769.25</c:v>
                </c:pt>
                <c:pt idx="2936">
                  <c:v>3872.23</c:v>
                </c:pt>
                <c:pt idx="2937">
                  <c:v>1991.8399999999997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3823.38</c:v>
                </c:pt>
                <c:pt idx="2941">
                  <c:v>3764.83</c:v>
                </c:pt>
                <c:pt idx="2942">
                  <c:v>2670.1299999999997</c:v>
                </c:pt>
                <c:pt idx="2943">
                  <c:v>952.89999999999986</c:v>
                </c:pt>
                <c:pt idx="2944">
                  <c:v>645.9899999999999</c:v>
                </c:pt>
                <c:pt idx="2945">
                  <c:v>4729.7300000000005</c:v>
                </c:pt>
                <c:pt idx="2946">
                  <c:v>2543.8900000000003</c:v>
                </c:pt>
                <c:pt idx="2947">
                  <c:v>2881.2100000000005</c:v>
                </c:pt>
                <c:pt idx="2948">
                  <c:v>2244.83</c:v>
                </c:pt>
                <c:pt idx="2949">
                  <c:v>4306.13</c:v>
                </c:pt>
                <c:pt idx="2950">
                  <c:v>2683.6699999999996</c:v>
                </c:pt>
                <c:pt idx="2951">
                  <c:v>2844.83</c:v>
                </c:pt>
                <c:pt idx="2952">
                  <c:v>1850.9900000000002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6234.869999999999</c:v>
                </c:pt>
                <c:pt idx="2956">
                  <c:v>444.65000000000009</c:v>
                </c:pt>
                <c:pt idx="2957">
                  <c:v>1130.3899999999999</c:v>
                </c:pt>
                <c:pt idx="2958">
                  <c:v>2411.89</c:v>
                </c:pt>
                <c:pt idx="2959">
                  <c:v>2422.7200000000003</c:v>
                </c:pt>
                <c:pt idx="2960">
                  <c:v>2629.22</c:v>
                </c:pt>
                <c:pt idx="2961">
                  <c:v>2466.2799999999997</c:v>
                </c:pt>
                <c:pt idx="2962">
                  <c:v>1644.27</c:v>
                </c:pt>
                <c:pt idx="2963">
                  <c:v>2998.03</c:v>
                </c:pt>
                <c:pt idx="2964">
                  <c:v>1111.1100000000001</c:v>
                </c:pt>
                <c:pt idx="2965">
                  <c:v>1511.3200000000002</c:v>
                </c:pt>
                <c:pt idx="2966">
                  <c:v>1188.8800000000001</c:v>
                </c:pt>
                <c:pt idx="2967">
                  <c:v>2016.0299999999997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3521.6300000000006</c:v>
                </c:pt>
                <c:pt idx="2971">
                  <c:v>1936.2399999999998</c:v>
                </c:pt>
                <c:pt idx="2972">
                  <c:v>827.70999999999992</c:v>
                </c:pt>
                <c:pt idx="2973">
                  <c:v>2582.7799999999997</c:v>
                </c:pt>
                <c:pt idx="2974">
                  <c:v>2573.0400000000004</c:v>
                </c:pt>
                <c:pt idx="2975">
                  <c:v>1260.26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3820.01</c:v>
                </c:pt>
                <c:pt idx="2979">
                  <c:v>6308.1599999999989</c:v>
                </c:pt>
                <c:pt idx="2980">
                  <c:v>4271.8</c:v>
                </c:pt>
                <c:pt idx="2981">
                  <c:v>2029.3099999999995</c:v>
                </c:pt>
                <c:pt idx="2982">
                  <c:v>3034.9700000000003</c:v>
                </c:pt>
                <c:pt idx="2983">
                  <c:v>6845.0599999999995</c:v>
                </c:pt>
                <c:pt idx="2984">
                  <c:v>2584.6900000000005</c:v>
                </c:pt>
                <c:pt idx="2985">
                  <c:v>2602.5200000000004</c:v>
                </c:pt>
                <c:pt idx="2986">
                  <c:v>6871.5399999999991</c:v>
                </c:pt>
                <c:pt idx="2987">
                  <c:v>5400.8799999999992</c:v>
                </c:pt>
                <c:pt idx="2988">
                  <c:v>179.84</c:v>
                </c:pt>
                <c:pt idx="2989">
                  <c:v>3066.6800000000003</c:v>
                </c:pt>
                <c:pt idx="2990">
                  <c:v>1751.7199999999998</c:v>
                </c:pt>
                <c:pt idx="2991">
                  <c:v>2035.02</c:v>
                </c:pt>
                <c:pt idx="2992">
                  <c:v>2511.6999999999998</c:v>
                </c:pt>
                <c:pt idx="2993">
                  <c:v>8095.2000000000007</c:v>
                </c:pt>
                <c:pt idx="2994">
                  <c:v>3354.27</c:v>
                </c:pt>
                <c:pt idx="2995">
                  <c:v>3378.5699999999997</c:v>
                </c:pt>
                <c:pt idx="2996">
                  <c:v>1784.32</c:v>
                </c:pt>
                <c:pt idx="2997">
                  <c:v>5168.1399999999994</c:v>
                </c:pt>
                <c:pt idx="2998">
                  <c:v>3550.04</c:v>
                </c:pt>
                <c:pt idx="2999">
                  <c:v>2602.3099999999995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2250.3000000000002</c:v>
                </c:pt>
                <c:pt idx="3004">
                  <c:v>2413.3200000000006</c:v>
                </c:pt>
                <c:pt idx="3005">
                  <c:v>1349.76</c:v>
                </c:pt>
                <c:pt idx="3006">
                  <c:v>6440.130000000001</c:v>
                </c:pt>
                <c:pt idx="3007">
                  <c:v>3849.1900000000005</c:v>
                </c:pt>
                <c:pt idx="3008">
                  <c:v>4656.8399999999992</c:v>
                </c:pt>
                <c:pt idx="3009">
                  <c:v>6616.3599999999988</c:v>
                </c:pt>
                <c:pt idx="3010">
                  <c:v>4253.5</c:v>
                </c:pt>
                <c:pt idx="3011">
                  <c:v>3281.6699999999996</c:v>
                </c:pt>
                <c:pt idx="3012">
                  <c:v>1798.2100000000003</c:v>
                </c:pt>
                <c:pt idx="3013">
                  <c:v>1138.54</c:v>
                </c:pt>
                <c:pt idx="3014">
                  <c:v>2638.1</c:v>
                </c:pt>
                <c:pt idx="3015">
                  <c:v>2943.7799999999997</c:v>
                </c:pt>
                <c:pt idx="3016">
                  <c:v>2614.37</c:v>
                </c:pt>
                <c:pt idx="3017">
                  <c:v>661.93999999999994</c:v>
                </c:pt>
                <c:pt idx="3018">
                  <c:v>1660.88</c:v>
                </c:pt>
                <c:pt idx="3019">
                  <c:v>1652.3</c:v>
                </c:pt>
                <c:pt idx="3020">
                  <c:v>1434.9499999999998</c:v>
                </c:pt>
                <c:pt idx="3021">
                  <c:v>1393.6599999999999</c:v>
                </c:pt>
                <c:pt idx="3022">
                  <c:v>2978.23</c:v>
                </c:pt>
                <c:pt idx="3023">
                  <c:v>1922.7499999999998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6183.3099999999995</c:v>
                </c:pt>
                <c:pt idx="3027">
                  <c:v>1418.21</c:v>
                </c:pt>
                <c:pt idx="3028">
                  <c:v>2661.2799999999997</c:v>
                </c:pt>
                <c:pt idx="3029">
                  <c:v>2429.16</c:v>
                </c:pt>
                <c:pt idx="3030">
                  <c:v>3750.7200000000003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1702.5499999999997</c:v>
                </c:pt>
                <c:pt idx="3035">
                  <c:v>1211.5700000000002</c:v>
                </c:pt>
                <c:pt idx="3036">
                  <c:v>1629.25</c:v>
                </c:pt>
                <c:pt idx="3037">
                  <c:v>2535.4699999999998</c:v>
                </c:pt>
                <c:pt idx="3038">
                  <c:v>5793.33</c:v>
                </c:pt>
                <c:pt idx="3039">
                  <c:v>4393.8600000000006</c:v>
                </c:pt>
                <c:pt idx="3040">
                  <c:v>3172.1299999999997</c:v>
                </c:pt>
                <c:pt idx="3041">
                  <c:v>3909.14</c:v>
                </c:pt>
                <c:pt idx="3042">
                  <c:v>6996.35</c:v>
                </c:pt>
                <c:pt idx="3043">
                  <c:v>1833.49</c:v>
                </c:pt>
                <c:pt idx="3044">
                  <c:v>6353.1200000000008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2338.5300000000002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1246.69</c:v>
                </c:pt>
                <c:pt idx="3051">
                  <c:v>5049.1400000000003</c:v>
                </c:pt>
                <c:pt idx="3052">
                  <c:v>5935.4499999999989</c:v>
                </c:pt>
                <c:pt idx="3053">
                  <c:v>2731.3099999999995</c:v>
                </c:pt>
                <c:pt idx="3054">
                  <c:v>5684.73</c:v>
                </c:pt>
                <c:pt idx="3055">
                  <c:v>3232.7599999999998</c:v>
                </c:pt>
                <c:pt idx="3056">
                  <c:v>2857.68</c:v>
                </c:pt>
                <c:pt idx="3057">
                  <c:v>263.27999999999997</c:v>
                </c:pt>
                <c:pt idx="3058">
                  <c:v>2410.9199999999996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3084.6499999999996</c:v>
                </c:pt>
                <c:pt idx="3063">
                  <c:v>1775.4799999999998</c:v>
                </c:pt>
                <c:pt idx="3064">
                  <c:v>399.20999999999992</c:v>
                </c:pt>
                <c:pt idx="3065">
                  <c:v>473.42999999999984</c:v>
                </c:pt>
                <c:pt idx="3066">
                  <c:v>3373.78</c:v>
                </c:pt>
                <c:pt idx="3067">
                  <c:v>1264.3300000000004</c:v>
                </c:pt>
                <c:pt idx="3068">
                  <c:v>4781.5800000000008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3672.1500000000005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1742.1300000000003</c:v>
                </c:pt>
                <c:pt idx="3077">
                  <c:v>2308.56</c:v>
                </c:pt>
                <c:pt idx="3078">
                  <c:v>3082.9000000000005</c:v>
                </c:pt>
                <c:pt idx="3079">
                  <c:v>1493.4099999999999</c:v>
                </c:pt>
                <c:pt idx="3080">
                  <c:v>5713.88</c:v>
                </c:pt>
                <c:pt idx="3081">
                  <c:v>3708.8700000000003</c:v>
                </c:pt>
                <c:pt idx="3082">
                  <c:v>2487.23</c:v>
                </c:pt>
                <c:pt idx="3083">
                  <c:v>3618.4400000000005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2964.6199999999994</c:v>
                </c:pt>
                <c:pt idx="3088">
                  <c:v>2859.96</c:v>
                </c:pt>
                <c:pt idx="3089">
                  <c:v>2799.4900000000002</c:v>
                </c:pt>
                <c:pt idx="3090">
                  <c:v>2717.0999999999995</c:v>
                </c:pt>
                <c:pt idx="3091">
                  <c:v>2427.0699999999997</c:v>
                </c:pt>
                <c:pt idx="3092">
                  <c:v>2968.25</c:v>
                </c:pt>
                <c:pt idx="3093">
                  <c:v>2079.5700000000002</c:v>
                </c:pt>
                <c:pt idx="3094">
                  <c:v>3919.57</c:v>
                </c:pt>
                <c:pt idx="3095">
                  <c:v>470.79999999999978</c:v>
                </c:pt>
                <c:pt idx="3096">
                  <c:v>2883.5099999999998</c:v>
                </c:pt>
                <c:pt idx="3097">
                  <c:v>5040.88</c:v>
                </c:pt>
                <c:pt idx="3098">
                  <c:v>3491.38</c:v>
                </c:pt>
                <c:pt idx="3099">
                  <c:v>4916.08</c:v>
                </c:pt>
                <c:pt idx="3100">
                  <c:v>2146.56</c:v>
                </c:pt>
                <c:pt idx="3101">
                  <c:v>3113.13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</c:v>
                </c:pt>
                <c:pt idx="3105">
                  <c:v>1381.19</c:v>
                </c:pt>
                <c:pt idx="3106">
                  <c:v>3035.96</c:v>
                </c:pt>
                <c:pt idx="3107">
                  <c:v>4144.8600000000006</c:v>
                </c:pt>
                <c:pt idx="3108">
                  <c:v>1942.45</c:v>
                </c:pt>
                <c:pt idx="3109">
                  <c:v>4020.9100000000003</c:v>
                </c:pt>
                <c:pt idx="3110">
                  <c:v>1646.29</c:v>
                </c:pt>
                <c:pt idx="3111">
                  <c:v>8531.16</c:v>
                </c:pt>
                <c:pt idx="3112">
                  <c:v>6243.8200000000015</c:v>
                </c:pt>
                <c:pt idx="3113">
                  <c:v>2330.3900000000003</c:v>
                </c:pt>
                <c:pt idx="3114">
                  <c:v>4179.1100000000006</c:v>
                </c:pt>
                <c:pt idx="3115">
                  <c:v>3164.1299999999997</c:v>
                </c:pt>
                <c:pt idx="3116">
                  <c:v>3903.0299999999997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1702.4299999999998</c:v>
                </c:pt>
                <c:pt idx="3120">
                  <c:v>4916.6400000000003</c:v>
                </c:pt>
                <c:pt idx="3121">
                  <c:v>3898.4999999999995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2725.7599999999998</c:v>
                </c:pt>
                <c:pt idx="3126">
                  <c:v>3426.54</c:v>
                </c:pt>
                <c:pt idx="3127">
                  <c:v>2323.16</c:v>
                </c:pt>
                <c:pt idx="3128">
                  <c:v>7491.1100000000006</c:v>
                </c:pt>
                <c:pt idx="3129">
                  <c:v>3983.9700000000003</c:v>
                </c:pt>
                <c:pt idx="3130">
                  <c:v>1210.2099999999998</c:v>
                </c:pt>
                <c:pt idx="3131">
                  <c:v>1545.83</c:v>
                </c:pt>
                <c:pt idx="3132">
                  <c:v>3168.15</c:v>
                </c:pt>
                <c:pt idx="3133">
                  <c:v>1783.8</c:v>
                </c:pt>
                <c:pt idx="3134">
                  <c:v>673.21</c:v>
                </c:pt>
                <c:pt idx="3135">
                  <c:v>1696.3900000000003</c:v>
                </c:pt>
                <c:pt idx="3136">
                  <c:v>900</c:v>
                </c:pt>
                <c:pt idx="3137">
                  <c:v>3361.8399999999997</c:v>
                </c:pt>
                <c:pt idx="3138">
                  <c:v>665.17</c:v>
                </c:pt>
                <c:pt idx="3139">
                  <c:v>4067.64</c:v>
                </c:pt>
                <c:pt idx="3140">
                  <c:v>6856.09</c:v>
                </c:pt>
                <c:pt idx="3141">
                  <c:v>1273.0800000000002</c:v>
                </c:pt>
                <c:pt idx="3142">
                  <c:v>3460.33</c:v>
                </c:pt>
                <c:pt idx="3143">
                  <c:v>2036.7799999999997</c:v>
                </c:pt>
                <c:pt idx="3144">
                  <c:v>1234.1300000000001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4732.4799999999996</c:v>
                </c:pt>
                <c:pt idx="3148">
                  <c:v>2243.1000000000004</c:v>
                </c:pt>
                <c:pt idx="3149">
                  <c:v>1250.08</c:v>
                </c:pt>
                <c:pt idx="3150">
                  <c:v>311.6099999999999</c:v>
                </c:pt>
                <c:pt idx="3151">
                  <c:v>4886.130000000001</c:v>
                </c:pt>
                <c:pt idx="3152">
                  <c:v>2532.4000000000005</c:v>
                </c:pt>
                <c:pt idx="3153">
                  <c:v>3222.44</c:v>
                </c:pt>
                <c:pt idx="3154">
                  <c:v>2307.2099999999996</c:v>
                </c:pt>
                <c:pt idx="3155">
                  <c:v>198.22000000000003</c:v>
                </c:pt>
                <c:pt idx="3156">
                  <c:v>2133.8799999999997</c:v>
                </c:pt>
                <c:pt idx="3157">
                  <c:v>1496.7800000000002</c:v>
                </c:pt>
                <c:pt idx="3158">
                  <c:v>2601.59</c:v>
                </c:pt>
                <c:pt idx="3159">
                  <c:v>3167.89</c:v>
                </c:pt>
                <c:pt idx="3160">
                  <c:v>5155.63</c:v>
                </c:pt>
                <c:pt idx="3161">
                  <c:v>2208.52</c:v>
                </c:pt>
                <c:pt idx="3162">
                  <c:v>5170.5099999999993</c:v>
                </c:pt>
                <c:pt idx="3163">
                  <c:v>4539.9500000000007</c:v>
                </c:pt>
                <c:pt idx="3164">
                  <c:v>4344.71</c:v>
                </c:pt>
                <c:pt idx="3165">
                  <c:v>2072.7200000000003</c:v>
                </c:pt>
                <c:pt idx="3166">
                  <c:v>676.9799999999999</c:v>
                </c:pt>
                <c:pt idx="3167">
                  <c:v>4681.8500000000004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2701.29</c:v>
                </c:pt>
                <c:pt idx="3171">
                  <c:v>2090.9899999999998</c:v>
                </c:pt>
                <c:pt idx="3172">
                  <c:v>4339.76</c:v>
                </c:pt>
                <c:pt idx="3173">
                  <c:v>459.46000000000015</c:v>
                </c:pt>
                <c:pt idx="3174">
                  <c:v>1189.1999999999998</c:v>
                </c:pt>
                <c:pt idx="3175">
                  <c:v>5001</c:v>
                </c:pt>
                <c:pt idx="3176">
                  <c:v>909.44999999999993</c:v>
                </c:pt>
                <c:pt idx="3177">
                  <c:v>2059.0500000000002</c:v>
                </c:pt>
                <c:pt idx="3178">
                  <c:v>5310.3000000000011</c:v>
                </c:pt>
                <c:pt idx="3179">
                  <c:v>1939.7599999999998</c:v>
                </c:pt>
                <c:pt idx="3180">
                  <c:v>4279.33</c:v>
                </c:pt>
                <c:pt idx="3181">
                  <c:v>1034.6999999999998</c:v>
                </c:pt>
                <c:pt idx="3182">
                  <c:v>1363.1599999999999</c:v>
                </c:pt>
                <c:pt idx="3183">
                  <c:v>50.179999999999978</c:v>
                </c:pt>
                <c:pt idx="3184">
                  <c:v>2529.3000000000002</c:v>
                </c:pt>
                <c:pt idx="3185">
                  <c:v>5673.6399999999994</c:v>
                </c:pt>
                <c:pt idx="3186">
                  <c:v>2865.0899999999997</c:v>
                </c:pt>
                <c:pt idx="3187">
                  <c:v>2362.31</c:v>
                </c:pt>
                <c:pt idx="3188">
                  <c:v>2310.75</c:v>
                </c:pt>
                <c:pt idx="3189">
                  <c:v>3143.7300000000005</c:v>
                </c:pt>
                <c:pt idx="3190">
                  <c:v>2929.0099999999998</c:v>
                </c:pt>
                <c:pt idx="3191">
                  <c:v>2762.3199999999997</c:v>
                </c:pt>
                <c:pt idx="3192">
                  <c:v>3989.35</c:v>
                </c:pt>
                <c:pt idx="3193">
                  <c:v>6329.5199999999995</c:v>
                </c:pt>
                <c:pt idx="3194">
                  <c:v>1001.7500000000005</c:v>
                </c:pt>
                <c:pt idx="3195">
                  <c:v>5655.87</c:v>
                </c:pt>
                <c:pt idx="3196">
                  <c:v>4083.3599999999997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2991.0099999999998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1732.03</c:v>
                </c:pt>
                <c:pt idx="3204">
                  <c:v>2023.6899999999998</c:v>
                </c:pt>
                <c:pt idx="3205">
                  <c:v>2302.94</c:v>
                </c:pt>
                <c:pt idx="3206">
                  <c:v>7666.65</c:v>
                </c:pt>
                <c:pt idx="3207">
                  <c:v>2122.62</c:v>
                </c:pt>
                <c:pt idx="3208">
                  <c:v>2969.7699999999995</c:v>
                </c:pt>
                <c:pt idx="3209">
                  <c:v>7247.33</c:v>
                </c:pt>
                <c:pt idx="3210">
                  <c:v>1236.19</c:v>
                </c:pt>
                <c:pt idx="3211">
                  <c:v>5564.079999999999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4304.2200000000012</c:v>
                </c:pt>
                <c:pt idx="3215">
                  <c:v>4743.6100000000006</c:v>
                </c:pt>
                <c:pt idx="3216">
                  <c:v>808.84999999999991</c:v>
                </c:pt>
                <c:pt idx="3217">
                  <c:v>4540.47</c:v>
                </c:pt>
                <c:pt idx="3218">
                  <c:v>4001.5199999999991</c:v>
                </c:pt>
                <c:pt idx="3219">
                  <c:v>4805.0200000000004</c:v>
                </c:pt>
                <c:pt idx="3220">
                  <c:v>366.04999999999995</c:v>
                </c:pt>
                <c:pt idx="3221">
                  <c:v>3386.5700000000006</c:v>
                </c:pt>
                <c:pt idx="3222">
                  <c:v>5814.45</c:v>
                </c:pt>
                <c:pt idx="3223">
                  <c:v>3890</c:v>
                </c:pt>
                <c:pt idx="3224">
                  <c:v>3569.0200000000004</c:v>
                </c:pt>
                <c:pt idx="3225">
                  <c:v>8903.619999999999</c:v>
                </c:pt>
                <c:pt idx="3226">
                  <c:v>781.45999999999981</c:v>
                </c:pt>
                <c:pt idx="3227">
                  <c:v>943.2</c:v>
                </c:pt>
                <c:pt idx="3228">
                  <c:v>574.62000000000012</c:v>
                </c:pt>
                <c:pt idx="3229">
                  <c:v>3919.85</c:v>
                </c:pt>
                <c:pt idx="3230">
                  <c:v>2076.8900000000003</c:v>
                </c:pt>
                <c:pt idx="3231">
                  <c:v>1768.67</c:v>
                </c:pt>
                <c:pt idx="3232">
                  <c:v>5534.5199999999995</c:v>
                </c:pt>
                <c:pt idx="3233">
                  <c:v>3695.1500000000005</c:v>
                </c:pt>
                <c:pt idx="3234">
                  <c:v>8252.6899999999987</c:v>
                </c:pt>
                <c:pt idx="3235">
                  <c:v>1202.8699999999999</c:v>
                </c:pt>
                <c:pt idx="3236">
                  <c:v>1007.1299999999999</c:v>
                </c:pt>
                <c:pt idx="3237">
                  <c:v>1935.5100000000002</c:v>
                </c:pt>
                <c:pt idx="3238">
                  <c:v>1947.8000000000002</c:v>
                </c:pt>
                <c:pt idx="3239">
                  <c:v>3802.55</c:v>
                </c:pt>
                <c:pt idx="3240">
                  <c:v>872.3900000000001</c:v>
                </c:pt>
                <c:pt idx="3241">
                  <c:v>6210.72</c:v>
                </c:pt>
                <c:pt idx="3242">
                  <c:v>2762.5299999999997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1592.0499999999997</c:v>
                </c:pt>
                <c:pt idx="3247">
                  <c:v>5322.56</c:v>
                </c:pt>
                <c:pt idx="3248">
                  <c:v>7287.8699999999981</c:v>
                </c:pt>
                <c:pt idx="3249">
                  <c:v>2064.46</c:v>
                </c:pt>
                <c:pt idx="3250">
                  <c:v>4821.8999999999996</c:v>
                </c:pt>
                <c:pt idx="3251">
                  <c:v>421.01</c:v>
                </c:pt>
                <c:pt idx="3252">
                  <c:v>1938.37</c:v>
                </c:pt>
                <c:pt idx="3253">
                  <c:v>4363.99</c:v>
                </c:pt>
                <c:pt idx="3254">
                  <c:v>4290.8100000000004</c:v>
                </c:pt>
                <c:pt idx="3255">
                  <c:v>843.71000000000026</c:v>
                </c:pt>
                <c:pt idx="3256">
                  <c:v>4240.24</c:v>
                </c:pt>
                <c:pt idx="3257">
                  <c:v>741.12999999999965</c:v>
                </c:pt>
                <c:pt idx="3258">
                  <c:v>2269.9299999999998</c:v>
                </c:pt>
                <c:pt idx="3259">
                  <c:v>4449.68</c:v>
                </c:pt>
                <c:pt idx="3260">
                  <c:v>4250.4599999999991</c:v>
                </c:pt>
                <c:pt idx="3261">
                  <c:v>1892.5600000000002</c:v>
                </c:pt>
                <c:pt idx="3262">
                  <c:v>2201.06</c:v>
                </c:pt>
                <c:pt idx="3263">
                  <c:v>1783.1399999999999</c:v>
                </c:pt>
                <c:pt idx="3264">
                  <c:v>41.129999999999995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1581.0500000000002</c:v>
                </c:pt>
                <c:pt idx="3268">
                  <c:v>3655.39</c:v>
                </c:pt>
                <c:pt idx="3269">
                  <c:v>2535.9799999999996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</c:v>
                </c:pt>
                <c:pt idx="3273">
                  <c:v>987.82000000000016</c:v>
                </c:pt>
                <c:pt idx="3274">
                  <c:v>2504.2799999999997</c:v>
                </c:pt>
                <c:pt idx="3275">
                  <c:v>4368.41</c:v>
                </c:pt>
                <c:pt idx="3276">
                  <c:v>2969.0400000000004</c:v>
                </c:pt>
                <c:pt idx="3277">
                  <c:v>3092.1400000000003</c:v>
                </c:pt>
                <c:pt idx="3278">
                  <c:v>5817.44</c:v>
                </c:pt>
                <c:pt idx="3279">
                  <c:v>3199.1000000000004</c:v>
                </c:pt>
                <c:pt idx="3280">
                  <c:v>4430.6400000000003</c:v>
                </c:pt>
                <c:pt idx="3281">
                  <c:v>3476.23</c:v>
                </c:pt>
                <c:pt idx="3282">
                  <c:v>6520.130000000001</c:v>
                </c:pt>
                <c:pt idx="3283">
                  <c:v>2199.04</c:v>
                </c:pt>
                <c:pt idx="3284">
                  <c:v>15.080000000000005</c:v>
                </c:pt>
                <c:pt idx="3285">
                  <c:v>3649.71</c:v>
                </c:pt>
                <c:pt idx="3286">
                  <c:v>2826.8900000000003</c:v>
                </c:pt>
                <c:pt idx="3287">
                  <c:v>5246.61</c:v>
                </c:pt>
                <c:pt idx="3288">
                  <c:v>4920.7199999999993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2747.57</c:v>
                </c:pt>
                <c:pt idx="3292">
                  <c:v>3936.44</c:v>
                </c:pt>
                <c:pt idx="3293">
                  <c:v>1929.7800000000004</c:v>
                </c:pt>
                <c:pt idx="3294">
                  <c:v>1428.22</c:v>
                </c:pt>
                <c:pt idx="3295">
                  <c:v>2547.0099999999998</c:v>
                </c:pt>
                <c:pt idx="3296">
                  <c:v>4236.21</c:v>
                </c:pt>
                <c:pt idx="3297">
                  <c:v>124.78999999999999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3121.0400000000004</c:v>
                </c:pt>
                <c:pt idx="3303">
                  <c:v>1705.39</c:v>
                </c:pt>
                <c:pt idx="3304">
                  <c:v>3123.0299999999997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4892.170000000001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</c:v>
                </c:pt>
                <c:pt idx="3311">
                  <c:v>2464.61</c:v>
                </c:pt>
                <c:pt idx="3312">
                  <c:v>2739.5</c:v>
                </c:pt>
                <c:pt idx="3313">
                  <c:v>324.77999999999986</c:v>
                </c:pt>
                <c:pt idx="3314">
                  <c:v>1066.19</c:v>
                </c:pt>
                <c:pt idx="3315">
                  <c:v>1142.75</c:v>
                </c:pt>
                <c:pt idx="3316">
                  <c:v>2986.9599999999991</c:v>
                </c:pt>
                <c:pt idx="3317">
                  <c:v>3028.2000000000003</c:v>
                </c:pt>
                <c:pt idx="3318">
                  <c:v>10422.040000000001</c:v>
                </c:pt>
                <c:pt idx="3319">
                  <c:v>3615.5800000000004</c:v>
                </c:pt>
                <c:pt idx="3320">
                  <c:v>2068.3000000000002</c:v>
                </c:pt>
                <c:pt idx="3321">
                  <c:v>2083.2599999999998</c:v>
                </c:pt>
                <c:pt idx="3322">
                  <c:v>3445.49</c:v>
                </c:pt>
                <c:pt idx="3323">
                  <c:v>3159.58</c:v>
                </c:pt>
                <c:pt idx="3324">
                  <c:v>2799.2599999999998</c:v>
                </c:pt>
                <c:pt idx="3325">
                  <c:v>1911.08</c:v>
                </c:pt>
                <c:pt idx="3326">
                  <c:v>2428.3200000000002</c:v>
                </c:pt>
                <c:pt idx="3327">
                  <c:v>2679.58</c:v>
                </c:pt>
                <c:pt idx="3328">
                  <c:v>5824.48</c:v>
                </c:pt>
                <c:pt idx="3329">
                  <c:v>4608</c:v>
                </c:pt>
                <c:pt idx="3330">
                  <c:v>1141.4099999999999</c:v>
                </c:pt>
                <c:pt idx="3331">
                  <c:v>1119.95</c:v>
                </c:pt>
                <c:pt idx="3332">
                  <c:v>2364.5100000000002</c:v>
                </c:pt>
                <c:pt idx="3333">
                  <c:v>921.62000000000012</c:v>
                </c:pt>
                <c:pt idx="3334">
                  <c:v>2820.79</c:v>
                </c:pt>
                <c:pt idx="3335">
                  <c:v>1294.6600000000001</c:v>
                </c:pt>
                <c:pt idx="3336">
                  <c:v>3962.0600000000004</c:v>
                </c:pt>
                <c:pt idx="3337">
                  <c:v>1367</c:v>
                </c:pt>
                <c:pt idx="3338">
                  <c:v>1511.5700000000002</c:v>
                </c:pt>
                <c:pt idx="3339">
                  <c:v>2978.0399999999995</c:v>
                </c:pt>
                <c:pt idx="3340">
                  <c:v>1136.03</c:v>
                </c:pt>
                <c:pt idx="3341">
                  <c:v>2496.5100000000002</c:v>
                </c:pt>
                <c:pt idx="3342">
                  <c:v>5796.16</c:v>
                </c:pt>
                <c:pt idx="3343">
                  <c:v>3138.49</c:v>
                </c:pt>
                <c:pt idx="3344">
                  <c:v>2788.69</c:v>
                </c:pt>
                <c:pt idx="3345">
                  <c:v>2608.4599999999996</c:v>
                </c:pt>
                <c:pt idx="3346">
                  <c:v>1860.5600000000002</c:v>
                </c:pt>
                <c:pt idx="3347">
                  <c:v>2464.61</c:v>
                </c:pt>
                <c:pt idx="3348">
                  <c:v>2799.7000000000003</c:v>
                </c:pt>
                <c:pt idx="3349">
                  <c:v>1441</c:v>
                </c:pt>
                <c:pt idx="3350">
                  <c:v>4447.2099999999991</c:v>
                </c:pt>
                <c:pt idx="3351">
                  <c:v>1120.8699999999999</c:v>
                </c:pt>
                <c:pt idx="3352">
                  <c:v>4179.51</c:v>
                </c:pt>
                <c:pt idx="3353">
                  <c:v>4752.6999999999989</c:v>
                </c:pt>
                <c:pt idx="3354">
                  <c:v>558.49</c:v>
                </c:pt>
                <c:pt idx="3355">
                  <c:v>1800.72</c:v>
                </c:pt>
                <c:pt idx="3356">
                  <c:v>3473.7900000000004</c:v>
                </c:pt>
                <c:pt idx="3357">
                  <c:v>4003.3599999999997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3153.4799999999996</c:v>
                </c:pt>
                <c:pt idx="3361">
                  <c:v>2672.28</c:v>
                </c:pt>
                <c:pt idx="3362">
                  <c:v>3779.55</c:v>
                </c:pt>
                <c:pt idx="3363">
                  <c:v>4677.6900000000005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4285.9399999999996</c:v>
                </c:pt>
                <c:pt idx="3368">
                  <c:v>2173.3599999999997</c:v>
                </c:pt>
                <c:pt idx="3369">
                  <c:v>3395.35</c:v>
                </c:pt>
                <c:pt idx="3370">
                  <c:v>3399.0199999999995</c:v>
                </c:pt>
                <c:pt idx="3371">
                  <c:v>5599.079999999999</c:v>
                </c:pt>
                <c:pt idx="3372">
                  <c:v>2793.81</c:v>
                </c:pt>
                <c:pt idx="3373">
                  <c:v>4829.3999999999996</c:v>
                </c:pt>
                <c:pt idx="3374">
                  <c:v>4222.7699999999995</c:v>
                </c:pt>
                <c:pt idx="3375">
                  <c:v>4177.32</c:v>
                </c:pt>
                <c:pt idx="3376">
                  <c:v>2050.66</c:v>
                </c:pt>
                <c:pt idx="3377">
                  <c:v>1175.54</c:v>
                </c:pt>
                <c:pt idx="3378">
                  <c:v>2522.69</c:v>
                </c:pt>
                <c:pt idx="3379">
                  <c:v>5318.69</c:v>
                </c:pt>
                <c:pt idx="3380">
                  <c:v>3318.4900000000002</c:v>
                </c:pt>
                <c:pt idx="3381">
                  <c:v>4462.32</c:v>
                </c:pt>
                <c:pt idx="3382">
                  <c:v>2408.2799999999997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2586.8500000000004</c:v>
                </c:pt>
                <c:pt idx="3388">
                  <c:v>119.73</c:v>
                </c:pt>
                <c:pt idx="3389">
                  <c:v>808.84999999999991</c:v>
                </c:pt>
                <c:pt idx="3390">
                  <c:v>2666.0600000000004</c:v>
                </c:pt>
                <c:pt idx="3391">
                  <c:v>3084.76</c:v>
                </c:pt>
                <c:pt idx="3392">
                  <c:v>1402.9</c:v>
                </c:pt>
                <c:pt idx="3393">
                  <c:v>3847.0200000000004</c:v>
                </c:pt>
                <c:pt idx="3394">
                  <c:v>6036.1900000000005</c:v>
                </c:pt>
                <c:pt idx="3395">
                  <c:v>3253.38</c:v>
                </c:pt>
                <c:pt idx="3396">
                  <c:v>2729.79</c:v>
                </c:pt>
                <c:pt idx="3397">
                  <c:v>6167.71</c:v>
                </c:pt>
                <c:pt idx="3398">
                  <c:v>5463.64</c:v>
                </c:pt>
                <c:pt idx="3399">
                  <c:v>3471.07</c:v>
                </c:pt>
                <c:pt idx="3400">
                  <c:v>1355.2399999999998</c:v>
                </c:pt>
                <c:pt idx="3401">
                  <c:v>3009.2999999999997</c:v>
                </c:pt>
                <c:pt idx="3402">
                  <c:v>1731.84</c:v>
                </c:pt>
                <c:pt idx="3403">
                  <c:v>5772.7800000000007</c:v>
                </c:pt>
                <c:pt idx="3404">
                  <c:v>1834.47</c:v>
                </c:pt>
                <c:pt idx="3405">
                  <c:v>4076.1800000000003</c:v>
                </c:pt>
                <c:pt idx="3406">
                  <c:v>1734.6000000000001</c:v>
                </c:pt>
                <c:pt idx="3407">
                  <c:v>4593.8200000000006</c:v>
                </c:pt>
                <c:pt idx="3408">
                  <c:v>1207.08</c:v>
                </c:pt>
                <c:pt idx="3409">
                  <c:v>3975.1400000000003</c:v>
                </c:pt>
                <c:pt idx="3410">
                  <c:v>2033.0099999999998</c:v>
                </c:pt>
                <c:pt idx="3411">
                  <c:v>2591.33</c:v>
                </c:pt>
                <c:pt idx="3412">
                  <c:v>6808.1799999999994</c:v>
                </c:pt>
                <c:pt idx="3413">
                  <c:v>4255.8900000000003</c:v>
                </c:pt>
                <c:pt idx="3414">
                  <c:v>2127.6400000000003</c:v>
                </c:pt>
                <c:pt idx="3415">
                  <c:v>751.32000000000016</c:v>
                </c:pt>
                <c:pt idx="3416">
                  <c:v>2056.27</c:v>
                </c:pt>
                <c:pt idx="3417">
                  <c:v>3350.14</c:v>
                </c:pt>
                <c:pt idx="3418">
                  <c:v>3713.5199999999995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1653.0199999999998</c:v>
                </c:pt>
                <c:pt idx="3423">
                  <c:v>6022.119999999999</c:v>
                </c:pt>
                <c:pt idx="3424">
                  <c:v>3707.7000000000003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3302.8199999999997</c:v>
                </c:pt>
                <c:pt idx="3429">
                  <c:v>2340.7199999999993</c:v>
                </c:pt>
                <c:pt idx="3430">
                  <c:v>3180.6400000000003</c:v>
                </c:pt>
                <c:pt idx="3431">
                  <c:v>2109.2800000000002</c:v>
                </c:pt>
                <c:pt idx="3432">
                  <c:v>1243.6499999999999</c:v>
                </c:pt>
                <c:pt idx="3433">
                  <c:v>2119.4300000000003</c:v>
                </c:pt>
                <c:pt idx="3434">
                  <c:v>1535.8399999999997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3864.4599999999991</c:v>
                </c:pt>
                <c:pt idx="3438">
                  <c:v>308.78000000000003</c:v>
                </c:pt>
                <c:pt idx="3439">
                  <c:v>3893.0599999999995</c:v>
                </c:pt>
                <c:pt idx="3440">
                  <c:v>2616.8000000000002</c:v>
                </c:pt>
                <c:pt idx="3441">
                  <c:v>1541.16</c:v>
                </c:pt>
                <c:pt idx="3442">
                  <c:v>5577.06</c:v>
                </c:pt>
                <c:pt idx="3443">
                  <c:v>4489.09</c:v>
                </c:pt>
                <c:pt idx="3444">
                  <c:v>1820.5700000000002</c:v>
                </c:pt>
                <c:pt idx="3445">
                  <c:v>2341.2900000000004</c:v>
                </c:pt>
                <c:pt idx="3446">
                  <c:v>1340.1099999999997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1740.37</c:v>
                </c:pt>
                <c:pt idx="3451">
                  <c:v>2667.1400000000003</c:v>
                </c:pt>
                <c:pt idx="3452">
                  <c:v>8321.81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993.92000000000007</c:v>
                </c:pt>
                <c:pt idx="3457">
                  <c:v>4946.670000000001</c:v>
                </c:pt>
                <c:pt idx="3458">
                  <c:v>272.79000000000019</c:v>
                </c:pt>
                <c:pt idx="3459">
                  <c:v>5135</c:v>
                </c:pt>
                <c:pt idx="3460">
                  <c:v>1705.4299999999998</c:v>
                </c:pt>
                <c:pt idx="3461">
                  <c:v>320.18999999999988</c:v>
                </c:pt>
                <c:pt idx="3462">
                  <c:v>7228.7999999999993</c:v>
                </c:pt>
                <c:pt idx="3463">
                  <c:v>1914.1000000000004</c:v>
                </c:pt>
                <c:pt idx="3464">
                  <c:v>2779.5800000000004</c:v>
                </c:pt>
                <c:pt idx="3465">
                  <c:v>1504.21</c:v>
                </c:pt>
                <c:pt idx="3466">
                  <c:v>2358.9899999999998</c:v>
                </c:pt>
                <c:pt idx="3467">
                  <c:v>2515.14</c:v>
                </c:pt>
                <c:pt idx="3468">
                  <c:v>1152.3599999999999</c:v>
                </c:pt>
                <c:pt idx="3469">
                  <c:v>3106.49</c:v>
                </c:pt>
                <c:pt idx="3470">
                  <c:v>4297.8499999999995</c:v>
                </c:pt>
                <c:pt idx="3471">
                  <c:v>2265.96</c:v>
                </c:pt>
                <c:pt idx="3472">
                  <c:v>1770.26</c:v>
                </c:pt>
                <c:pt idx="3473">
                  <c:v>2438.4499999999998</c:v>
                </c:pt>
                <c:pt idx="3474">
                  <c:v>5549.5899999999992</c:v>
                </c:pt>
                <c:pt idx="3475">
                  <c:v>2193.04</c:v>
                </c:pt>
                <c:pt idx="3476">
                  <c:v>5112.1099999999988</c:v>
                </c:pt>
                <c:pt idx="3477">
                  <c:v>2491.4699999999998</c:v>
                </c:pt>
                <c:pt idx="3478">
                  <c:v>2972.34</c:v>
                </c:pt>
                <c:pt idx="3479">
                  <c:v>1837.75</c:v>
                </c:pt>
                <c:pt idx="3480">
                  <c:v>815.94999999999993</c:v>
                </c:pt>
                <c:pt idx="3481">
                  <c:v>2644.4399999999996</c:v>
                </c:pt>
                <c:pt idx="3482">
                  <c:v>2379.5699999999997</c:v>
                </c:pt>
                <c:pt idx="3483">
                  <c:v>1430.2800000000002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2755.1099999999997</c:v>
                </c:pt>
                <c:pt idx="3487">
                  <c:v>3847.6499999999996</c:v>
                </c:pt>
                <c:pt idx="3488">
                  <c:v>2045.8400000000001</c:v>
                </c:pt>
                <c:pt idx="3489">
                  <c:v>1648.32</c:v>
                </c:pt>
                <c:pt idx="3490">
                  <c:v>3147.33</c:v>
                </c:pt>
                <c:pt idx="3491">
                  <c:v>4955.2499999999991</c:v>
                </c:pt>
                <c:pt idx="3492">
                  <c:v>1785.86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49-4916-94E7-04D8875B7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783023"/>
        <c:axId val="418785519"/>
      </c:scatterChart>
      <c:valAx>
        <c:axId val="418783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of Purchases</a:t>
                </a:r>
              </a:p>
            </c:rich>
          </c:tx>
          <c:layout>
            <c:manualLayout>
              <c:xMode val="edge"/>
              <c:yMode val="edge"/>
              <c:x val="0.41709460866952192"/>
              <c:y val="0.89583333333333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85519"/>
        <c:crosses val="autoZero"/>
        <c:crossBetween val="midCat"/>
      </c:valAx>
      <c:valAx>
        <c:axId val="41878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Monetary Value</a:t>
                </a:r>
              </a:p>
            </c:rich>
          </c:tx>
          <c:layout>
            <c:manualLayout>
              <c:xMode val="edge"/>
              <c:yMode val="edge"/>
              <c:x val="2.1547799822822958E-2"/>
              <c:y val="0.252453703703703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83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[KPMG_VI_New_raw_data_update_final_updated.xlsx]Sheet8!PivotTable3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2.7352182593246586E-2"/>
          <c:y val="9.2227392532006749E-2"/>
          <c:w val="0.71135354870080802"/>
          <c:h val="0.8516779743154834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Sheet8!$O$1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CA-438E-9AF4-8D3489BFCBE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CA-438E-9AF4-8D3489BFCBE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CA-438E-9AF4-8D3489BFCBE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CA-438E-9AF4-8D3489BFCBE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7CA-438E-9AF4-8D3489BFCBE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7CA-438E-9AF4-8D3489BFCBE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7CA-438E-9AF4-8D3489BFCBE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7CA-438E-9AF4-8D3489BFCBE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7CA-438E-9AF4-8D3489BFCBE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7CA-438E-9AF4-8D3489BFCBE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7CA-438E-9AF4-8D3489BFCB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Sheet8!$N$2:$N$12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 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Sheet8!$O$2:$O$12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177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7CA-438E-9AF4-8D3489BFCBE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1338450032"/>
        <c:axId val="1187563136"/>
      </c:barChart>
      <c:catAx>
        <c:axId val="1338450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7563136"/>
        <c:crosses val="autoZero"/>
        <c:auto val="1"/>
        <c:lblAlgn val="ctr"/>
        <c:lblOffset val="100"/>
        <c:noMultiLvlLbl val="0"/>
      </c:catAx>
      <c:valAx>
        <c:axId val="118756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45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065161030408031"/>
          <c:y val="0.17138539031315608"/>
          <c:w val="0.27934842519685038"/>
          <c:h val="0.678218868474774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[KPMG_VI_New_raw_data_update_final_updated.xlsx]Sheet8!PivotTable3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Sheet8!$O$1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7-4458-9CF5-B16E60674C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7-4458-9CF5-B16E60674C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77-4458-9CF5-B16E60674C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77-4458-9CF5-B16E60674C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877-4458-9CF5-B16E60674C7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877-4458-9CF5-B16E60674C7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877-4458-9CF5-B16E60674C7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877-4458-9CF5-B16E60674C7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877-4458-9CF5-B16E60674C7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877-4458-9CF5-B16E60674C7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877-4458-9CF5-B16E60674C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Sheet8!$N$2:$N$12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 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Sheet8!$O$2:$O$12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177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877-4458-9CF5-B16E60674C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[KPMG_VI_New_raw_data_update_final_updated.xlsx]Sheet3!PivotTable3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F-4C14-A7EF-C3A561925555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8F-4C14-A7EF-C3A561925555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1075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8F-4C14-A7EF-C3A561925555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8F-4C14-A7EF-C3A561925555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8F-4C14-A7EF-C3A561925555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8F-4C14-A7EF-C3A561925555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8F-4C14-A7EF-C3A561925555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100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E8F-4C14-A7EF-C3A5619255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1497088"/>
        <c:axId val="1541495840"/>
      </c:barChart>
      <c:catAx>
        <c:axId val="1541497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495840"/>
        <c:crosses val="autoZero"/>
        <c:auto val="1"/>
        <c:lblAlgn val="ctr"/>
        <c:lblOffset val="100"/>
        <c:noMultiLvlLbl val="0"/>
      </c:catAx>
      <c:valAx>
        <c:axId val="154149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49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38888888888891"/>
          <c:y val="0.21679097404491104"/>
          <c:w val="8.1944444444444445E-2"/>
          <c:h val="0.65798957421988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[KPMG_VI_New_raw_data_update_final_updated.xlsx]Sheet10!PivotTable5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for the past 3 years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2"/>
        <c:spPr>
          <a:gradFill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</c:pivotFmt>
      <c:pivotFmt>
        <c:idx val="3"/>
        <c:spPr>
          <a:gradFill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5">
                <a:shade val="95000"/>
              </a:schemeClr>
            </a:solidFill>
            <a:round/>
          </a:ln>
          <a:effectLst/>
        </c:spPr>
      </c:pivotFmt>
      <c:pivotFmt>
        <c:idx val="4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12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14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15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16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1911154855643047"/>
          <c:y val="0.20309597523219813"/>
          <c:w val="0.65295734908136482"/>
          <c:h val="0.613931726026506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A0-4B80-B5BB-1285983A8CDA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A0-4B80-B5BB-1285983A8CDA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A0-4B80-B5BB-1285983A8C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Sheet10!$B$4:$B$7</c:f>
              <c:numCache>
                <c:formatCode>0.00%</c:formatCode>
                <c:ptCount val="3"/>
                <c:pt idx="0">
                  <c:v>0.50296072816526893</c:v>
                </c:pt>
                <c:pt idx="1">
                  <c:v>0.47802720392718345</c:v>
                </c:pt>
                <c:pt idx="2">
                  <c:v>1.9012067907547555E-2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A0-4B80-B5BB-1285983A8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24"/>
        <c:axId val="437604736"/>
        <c:axId val="437591840"/>
      </c:barChart>
      <c:catAx>
        <c:axId val="437604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591840"/>
        <c:crosses val="autoZero"/>
        <c:auto val="1"/>
        <c:lblAlgn val="ctr"/>
        <c:lblOffset val="100"/>
        <c:noMultiLvlLbl val="0"/>
      </c:catAx>
      <c:valAx>
        <c:axId val="43759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Percentage of Bike related </a:t>
                </a:r>
                <a:r>
                  <a:rPr lang="en-US" sz="1200" baseline="0" dirty="0"/>
                  <a:t>purchases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20722394220846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60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[KPMG_VI_New_raw_data_update_final_updated.xlsx]Sheet11!PivotTable6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</a:t>
            </a:r>
            <a:r>
              <a:rPr lang="en-US" baseline="0"/>
              <a:t> purchase over past 3 years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</c:pivotFmt>
      <c:pivotFmt>
        <c:idx val="2"/>
        <c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c:spPr>
      </c:pivotFmt>
      <c:pivotFmt>
        <c:idx val="3"/>
        <c:spPr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</c:pivotFmt>
      <c:pivotFmt>
        <c:idx val="6"/>
        <c:spPr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  <a:effectLst/>
        </c:spPr>
      </c:pivotFmt>
      <c:pivotFmt>
        <c:idx val="7"/>
        <c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</c:pivotFmt>
      <c:pivotFmt>
        <c:idx val="10"/>
        <c:spPr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  <a:effectLst/>
        </c:spPr>
      </c:pivotFmt>
      <c:pivotFmt>
        <c:idx val="11"/>
        <c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</c:pivotFmt>
      <c:pivotFmt>
        <c:idx val="14"/>
        <c:spPr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  <a:effectLst/>
        </c:spPr>
      </c:pivotFmt>
      <c:pivotFmt>
        <c:idx val="15"/>
        <c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</c:pivotFmt>
      <c:pivotFmt>
        <c:idx val="18"/>
        <c:spPr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  <a:effectLst/>
        </c:spPr>
      </c:pivotFmt>
      <c:pivotFmt>
        <c:idx val="19"/>
        <c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7991732283464568"/>
          <c:y val="0.21240522018081073"/>
          <c:w val="0.64354046369203854"/>
          <c:h val="0.610467337416156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83-4640-919B-612A9DC7A045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83-4640-919B-612A9DC7A045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83-4640-919B-612A9DC7A0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Sheet11!$B$4:$B$7</c:f>
              <c:numCache>
                <c:formatCode>General</c:formatCode>
                <c:ptCount val="3"/>
                <c:pt idx="0">
                  <c:v>98359</c:v>
                </c:pt>
                <c:pt idx="1">
                  <c:v>93483</c:v>
                </c:pt>
                <c:pt idx="2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83-4640-919B-612A9DC7A0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987392064"/>
        <c:axId val="1987394560"/>
      </c:barChart>
      <c:catAx>
        <c:axId val="1987392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394560"/>
        <c:crosses val="autoZero"/>
        <c:auto val="1"/>
        <c:lblAlgn val="ctr"/>
        <c:lblOffset val="100"/>
        <c:noMultiLvlLbl val="0"/>
      </c:catAx>
      <c:valAx>
        <c:axId val="198739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1.5192420656898777E-2"/>
              <c:y val="0.340022667151388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39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[KPMG_VI_New_raw_data_update_final_updated.xlsx]Sheet9!PivotTable4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Customer list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42404319004680319"/>
          <c:y val="0.15900284155315986"/>
          <c:w val="0.48025254500255976"/>
          <c:h val="0.82887604958739769"/>
        </c:manualLayout>
      </c:layout>
      <c:pieChart>
        <c:varyColors val="1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F3-4D97-831E-C731AAFAFB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F3-4D97-831E-C731AAFAFB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F3-4D97-831E-C731AAFAFB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F3-4D97-831E-C731AAFAFB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F3-4D97-831E-C731AAFAFBE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1F3-4D97-831E-C731AAFAFBE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1F3-4D97-831E-C731AAFAFBE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1F3-4D97-831E-C731AAFAFBE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1F3-4D97-831E-C731AAFAFBE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1F3-4D97-831E-C731AAFAFBE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1F3-4D97-831E-C731AAFAFB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Sheet9!$B$4:$B$15</c:f>
              <c:numCache>
                <c:formatCode>0%</c:formatCode>
                <c:ptCount val="11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1F3-4D97-831E-C731AAFAFBE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6666666666666666E-2"/>
          <c:y val="0.10874215370965953"/>
          <c:w val="0.27104286964129481"/>
          <c:h val="0.891257846290340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[KPMG_VI_New_raw_data_update_final_updated.xlsx]Sheet15!PivotTable10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 list</a:t>
            </a:r>
          </a:p>
        </c:rich>
      </c:tx>
      <c:layout>
        <c:manualLayout>
          <c:xMode val="edge"/>
          <c:yMode val="edge"/>
          <c:x val="0.26397008300791669"/>
          <c:y val="3.1970927844391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0045643684783309"/>
              <c:y val="1.99735064464904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lumMod val="60000"/>
                  <a:tint val="50000"/>
                  <a:satMod val="300000"/>
                </a:schemeClr>
              </a:gs>
              <a:gs pos="35000">
                <a:schemeClr val="accent4">
                  <a:lumMod val="60000"/>
                  <a:tint val="37000"/>
                  <a:satMod val="300000"/>
                </a:schemeClr>
              </a:gs>
              <a:gs pos="100000">
                <a:schemeClr val="accent4">
                  <a:lumMod val="600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lumMod val="60000"/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3.4354928194951243E-2"/>
              <c:y val="8.248545734291051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0045643684783309"/>
              <c:y val="1.99735064464904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3.4354928194951243E-2"/>
              <c:y val="8.248545734291051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0045643684783309"/>
              <c:y val="1.99735064464904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3.4354928194951243E-2"/>
              <c:y val="8.248545734291051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0045643684783309"/>
              <c:y val="1.99735064464904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3.4354928194951243E-2"/>
              <c:y val="8.248545734291051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0045643684783309"/>
              <c:y val="1.99735064464904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3.4354928194951243E-2"/>
              <c:y val="8.248545734291051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0596376672428147"/>
          <c:y val="0.21909380934787026"/>
          <c:w val="0.5401235516292171"/>
          <c:h val="0.77998482050384466"/>
        </c:manualLayout>
      </c:layout>
      <c:pieChart>
        <c:varyColors val="1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59-4551-ABFE-EFCA8F51AD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59-4551-ABFE-EFCA8F51AD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59-4551-ABFE-EFCA8F51AD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59-4551-ABFE-EFCA8F51AD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59-4551-ABFE-EFCA8F51AD9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359-4551-ABFE-EFCA8F51AD9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359-4551-ABFE-EFCA8F51AD9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359-4551-ABFE-EFCA8F51AD9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359-4551-ABFE-EFCA8F51AD9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359-4551-ABFE-EFCA8F51AD97}"/>
              </c:ext>
            </c:extLst>
          </c:dPt>
          <c:dLbls>
            <c:dLbl>
              <c:idx val="0"/>
              <c:layout>
                <c:manualLayout>
                  <c:x val="-0.10045643684783309"/>
                  <c:y val="1.997350644649042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59-4551-ABFE-EFCA8F51AD97}"/>
                </c:ext>
              </c:extLst>
            </c:dLbl>
            <c:dLbl>
              <c:idx val="9"/>
              <c:layout>
                <c:manualLayout>
                  <c:x val="3.4354928194951243E-2"/>
                  <c:y val="8.248545734291051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359-4551-ABFE-EFCA8F51AD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Sheet15!$A$4:$A$14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Sheet15!$B$4:$B$14</c:f>
              <c:numCache>
                <c:formatCode>0.00%</c:formatCode>
                <c:ptCount val="10"/>
                <c:pt idx="0">
                  <c:v>2.8250000000000001E-2</c:v>
                </c:pt>
                <c:pt idx="1">
                  <c:v>3.4000000000000002E-2</c:v>
                </c:pt>
                <c:pt idx="2">
                  <c:v>0.19350000000000001</c:v>
                </c:pt>
                <c:pt idx="3">
                  <c:v>0.15049999999999999</c:v>
                </c:pt>
                <c:pt idx="4">
                  <c:v>5.5750000000000001E-2</c:v>
                </c:pt>
                <c:pt idx="5">
                  <c:v>0.19975000000000001</c:v>
                </c:pt>
                <c:pt idx="6">
                  <c:v>0.16400000000000001</c:v>
                </c:pt>
                <c:pt idx="7">
                  <c:v>6.6750000000000004E-2</c:v>
                </c:pt>
                <c:pt idx="8">
                  <c:v>8.9499999999999996E-2</c:v>
                </c:pt>
                <c:pt idx="9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359-4551-ABFE-EFCA8F51AD9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7.4356728020468596E-2"/>
          <c:w val="0.29966242024624973"/>
          <c:h val="0.925643271979531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[KPMG_VI_New_raw_data_update_final_updated.xlsx]Sheet14!PivotTable9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age customer wealth segment by age</a:t>
            </a:r>
          </a:p>
        </c:rich>
      </c:tx>
      <c:layout>
        <c:manualLayout>
          <c:xMode val="edge"/>
          <c:yMode val="edge"/>
          <c:x val="0.27431329048939523"/>
          <c:y val="6.156849210292428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6686220472440947"/>
          <c:y val="0.10694444444444444"/>
          <c:w val="0.73313779527559053"/>
          <c:h val="0.645185549722951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Sheet14!$B$3:$B$4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Sheet14!$A$5:$A$12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Sheet14!$B$5:$B$12</c:f>
              <c:numCache>
                <c:formatCode>General</c:formatCode>
                <c:ptCount val="7"/>
                <c:pt idx="0">
                  <c:v>42</c:v>
                </c:pt>
                <c:pt idx="1">
                  <c:v>14</c:v>
                </c:pt>
                <c:pt idx="2">
                  <c:v>51</c:v>
                </c:pt>
                <c:pt idx="3">
                  <c:v>39</c:v>
                </c:pt>
                <c:pt idx="4">
                  <c:v>34</c:v>
                </c:pt>
                <c:pt idx="5">
                  <c:v>26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03-468B-982B-B39D2D7047C3}"/>
            </c:ext>
          </c:extLst>
        </c:ser>
        <c:ser>
          <c:idx val="1"/>
          <c:order val="1"/>
          <c:tx>
            <c:strRef>
              <c:f>Sheet14!$C$3:$C$4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Sheet14!$A$5:$A$12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Sheet14!$C$5:$C$12</c:f>
              <c:numCache>
                <c:formatCode>General</c:formatCode>
                <c:ptCount val="7"/>
                <c:pt idx="0">
                  <c:v>33</c:v>
                </c:pt>
                <c:pt idx="1">
                  <c:v>28</c:v>
                </c:pt>
                <c:pt idx="2">
                  <c:v>47</c:v>
                </c:pt>
                <c:pt idx="3">
                  <c:v>31</c:v>
                </c:pt>
                <c:pt idx="4">
                  <c:v>43</c:v>
                </c:pt>
                <c:pt idx="5">
                  <c:v>29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03-468B-982B-B39D2D7047C3}"/>
            </c:ext>
          </c:extLst>
        </c:ser>
        <c:ser>
          <c:idx val="2"/>
          <c:order val="2"/>
          <c:tx>
            <c:strRef>
              <c:f>Sheet14!$D$3:$D$4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Sheet14!$A$5:$A$12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Sheet14!$D$5:$D$12</c:f>
              <c:numCache>
                <c:formatCode>General</c:formatCode>
                <c:ptCount val="7"/>
                <c:pt idx="0">
                  <c:v>64</c:v>
                </c:pt>
                <c:pt idx="1">
                  <c:v>46</c:v>
                </c:pt>
                <c:pt idx="2">
                  <c:v>94</c:v>
                </c:pt>
                <c:pt idx="3">
                  <c:v>92</c:v>
                </c:pt>
                <c:pt idx="4">
                  <c:v>68</c:v>
                </c:pt>
                <c:pt idx="5">
                  <c:v>51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03-468B-982B-B39D2D704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494656"/>
        <c:axId val="500498816"/>
      </c:barChart>
      <c:catAx>
        <c:axId val="50049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498816"/>
        <c:crosses val="autoZero"/>
        <c:auto val="1"/>
        <c:lblAlgn val="ctr"/>
        <c:lblOffset val="100"/>
        <c:noMultiLvlLbl val="0"/>
      </c:catAx>
      <c:valAx>
        <c:axId val="50049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Number of people in each age category</a:t>
                </a:r>
              </a:p>
            </c:rich>
          </c:tx>
          <c:layout>
            <c:manualLayout>
              <c:xMode val="edge"/>
              <c:yMode val="edge"/>
              <c:x val="2.3097952755905513E-2"/>
              <c:y val="0.113425925925925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494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[KPMG_VI_New_raw_data_update_final_updated.xlsx]Sheet13!PivotTable8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2792501471123938"/>
          <c:y val="0.12680937818552498"/>
          <c:w val="0.76004558149092583"/>
          <c:h val="0.631630097875040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Sheet13!$B$3:$B$4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Sheet13!$B$5:$B$13</c:f>
              <c:numCache>
                <c:formatCode>General</c:formatCode>
                <c:ptCount val="8"/>
                <c:pt idx="0">
                  <c:v>113</c:v>
                </c:pt>
                <c:pt idx="1">
                  <c:v>129</c:v>
                </c:pt>
                <c:pt idx="2">
                  <c:v>261</c:v>
                </c:pt>
                <c:pt idx="3">
                  <c:v>144</c:v>
                </c:pt>
                <c:pt idx="4">
                  <c:v>112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5-4BE0-B1E3-3134628719FD}"/>
            </c:ext>
          </c:extLst>
        </c:ser>
        <c:ser>
          <c:idx val="1"/>
          <c:order val="1"/>
          <c:tx>
            <c:strRef>
              <c:f>Sheet13!$C$3:$C$4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Sheet13!$C$5:$C$13</c:f>
              <c:numCache>
                <c:formatCode>General</c:formatCode>
                <c:ptCount val="8"/>
                <c:pt idx="0">
                  <c:v>104</c:v>
                </c:pt>
                <c:pt idx="1">
                  <c:v>136</c:v>
                </c:pt>
                <c:pt idx="2">
                  <c:v>285</c:v>
                </c:pt>
                <c:pt idx="3">
                  <c:v>135</c:v>
                </c:pt>
                <c:pt idx="4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65-4BE0-B1E3-3134628719FD}"/>
            </c:ext>
          </c:extLst>
        </c:ser>
        <c:ser>
          <c:idx val="2"/>
          <c:order val="2"/>
          <c:tx>
            <c:strRef>
              <c:f>Sheet13!$D$3:$D$4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Sheet13!$D$5:$D$13</c:f>
              <c:numCache>
                <c:formatCode>General</c:formatCode>
                <c:ptCount val="8"/>
                <c:pt idx="0">
                  <c:v>213</c:v>
                </c:pt>
                <c:pt idx="1">
                  <c:v>269</c:v>
                </c:pt>
                <c:pt idx="2">
                  <c:v>529</c:v>
                </c:pt>
                <c:pt idx="3">
                  <c:v>275</c:v>
                </c:pt>
                <c:pt idx="4">
                  <c:v>230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65-4BE0-B1E3-313462871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854176"/>
        <c:axId val="58864576"/>
      </c:barChart>
      <c:catAx>
        <c:axId val="588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4576"/>
        <c:crosses val="autoZero"/>
        <c:auto val="1"/>
        <c:lblAlgn val="ctr"/>
        <c:lblOffset val="100"/>
        <c:noMultiLvlLbl val="0"/>
      </c:catAx>
      <c:valAx>
        <c:axId val="58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Total number of people in each age category</a:t>
                </a:r>
              </a:p>
            </c:rich>
          </c:tx>
          <c:layout>
            <c:manualLayout>
              <c:xMode val="edge"/>
              <c:yMode val="edge"/>
              <c:x val="2.0846104187788917E-2"/>
              <c:y val="5.038653360099019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41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[KPMG_VI_New_raw_data_update_final_updated.xlsx]Sheet7!PivotTable2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Sheet7!$B$5:$B$8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7-4AFD-A71E-4B78E3305490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Sheet7!$C$5:$C$8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F7-4AFD-A71E-4B78E33054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1400112"/>
        <c:axId val="1931399280"/>
      </c:barChart>
      <c:catAx>
        <c:axId val="193140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399280"/>
        <c:crosses val="autoZero"/>
        <c:auto val="1"/>
        <c:lblAlgn val="ctr"/>
        <c:lblOffset val="100"/>
        <c:noMultiLvlLbl val="0"/>
      </c:catAx>
      <c:valAx>
        <c:axId val="19313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40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7"/>
            <a:ext cx="8791575" cy="1655763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2"/>
            <a:ext cx="51248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0"/>
            <a:ext cx="771089" cy="365125"/>
          </a:xfrm>
        </p:spPr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5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5"/>
            <a:ext cx="9912355" cy="329977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87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6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7"/>
            <a:ext cx="319524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9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9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7"/>
            <a:ext cx="320040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9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8"/>
            <a:ext cx="3200400" cy="8103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9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20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0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566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5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3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5"/>
            <a:ext cx="4878389" cy="3541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5"/>
            <a:ext cx="4875211" cy="3541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7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8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8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1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2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5"/>
            <a:ext cx="3856037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1"/>
            <a:ext cx="5934508" cy="16398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2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5"/>
            <a:ext cx="5934511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7"/>
            <a:ext cx="9905999" cy="147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6"/>
            <a:ext cx="9905999" cy="354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8634-4C8B-438B-8061-98D527A2F52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C568-144A-42FA-BFB6-6CDE0025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1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AB8D-6ED5-42E9-8F44-25F8E31A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247" y="737813"/>
            <a:ext cx="8144134" cy="1036158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The Analytics Team</a:t>
            </a:r>
            <a:br>
              <a:rPr lang="en-GB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76130-8063-44AB-B9A0-D7B69D79F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247" y="2177385"/>
            <a:ext cx="7818903" cy="1655763"/>
          </a:xfrm>
        </p:spPr>
        <p:txBody>
          <a:bodyPr>
            <a:normAutofit fontScale="92500" lnSpcReduction="20000"/>
          </a:bodyPr>
          <a:lstStyle/>
          <a:p>
            <a:r>
              <a:rPr lang="en-GB" sz="5400" b="1" dirty="0"/>
              <a:t>Sprocket Central Pty Ltd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BE8B7-C1C2-4E96-9434-92D81CFE8121}"/>
              </a:ext>
            </a:extLst>
          </p:cNvPr>
          <p:cNvSpPr/>
          <p:nvPr/>
        </p:nvSpPr>
        <p:spPr>
          <a:xfrm>
            <a:off x="1842247" y="4719180"/>
            <a:ext cx="5351929" cy="1076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Data analytics approach</a:t>
            </a:r>
          </a:p>
          <a:p>
            <a:r>
              <a:rPr lang="en-GB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Nikunja Barman</a:t>
            </a:r>
            <a:endParaRPr lang="en-US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5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15EF0-B04E-4CD9-9F7E-D6A2BC0E7BC3}"/>
              </a:ext>
            </a:extLst>
          </p:cNvPr>
          <p:cNvSpPr txBox="1"/>
          <p:nvPr/>
        </p:nvSpPr>
        <p:spPr>
          <a:xfrm>
            <a:off x="474205" y="312506"/>
            <a:ext cx="6528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RFM Analysis and Customer Classification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EE6C2-642D-491B-AED7-D13886350BBF}"/>
              </a:ext>
            </a:extLst>
          </p:cNvPr>
          <p:cNvSpPr txBox="1"/>
          <p:nvPr/>
        </p:nvSpPr>
        <p:spPr>
          <a:xfrm>
            <a:off x="490330" y="1417983"/>
            <a:ext cx="5035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RFM analysis is used to determine which customers a business should target to increase its revenue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RFM (Recency, Frequency, Monetary) model shows customers that have displayed high levels of engagement with the business in the three categories mentioned.</a:t>
            </a:r>
            <a:endParaRPr lang="en-US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45B120-CA28-457B-878A-35CB61BF3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897338"/>
              </p:ext>
            </p:extLst>
          </p:nvPr>
        </p:nvGraphicFramePr>
        <p:xfrm>
          <a:off x="5373859" y="835725"/>
          <a:ext cx="6685620" cy="460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76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2C13DB1-0269-4D4A-BBB2-5AE056A18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569759"/>
              </p:ext>
            </p:extLst>
          </p:nvPr>
        </p:nvGraphicFramePr>
        <p:xfrm>
          <a:off x="5669280" y="492369"/>
          <a:ext cx="6522720" cy="3920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7A35F0-6B40-462D-9CD4-11AA357E9B24}"/>
              </a:ext>
            </a:extLst>
          </p:cNvPr>
          <p:cNvSpPr txBox="1"/>
          <p:nvPr/>
        </p:nvSpPr>
        <p:spPr>
          <a:xfrm>
            <a:off x="534572" y="261536"/>
            <a:ext cx="557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Scatter-Plot based off RFM Analysis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52141-0B83-4880-8462-818ABC2B9462}"/>
              </a:ext>
            </a:extLst>
          </p:cNvPr>
          <p:cNvSpPr txBox="1"/>
          <p:nvPr/>
        </p:nvSpPr>
        <p:spPr>
          <a:xfrm>
            <a:off x="534572" y="1378634"/>
            <a:ext cx="48021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chart shows that customers who purchases more recently have generated more revenue, than customer who visited a while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Customers from recent past (50-100 days) also show to generate a moderate amount of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Those who visited more than 200 days ago generate low revenue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806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D35768-756C-4587-86A7-1AD504583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491007"/>
              </p:ext>
            </p:extLst>
          </p:nvPr>
        </p:nvGraphicFramePr>
        <p:xfrm>
          <a:off x="5881784" y="759655"/>
          <a:ext cx="6310216" cy="4375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71D784-3165-473A-93D5-E48F056338B9}"/>
              </a:ext>
            </a:extLst>
          </p:cNvPr>
          <p:cNvSpPr txBox="1"/>
          <p:nvPr/>
        </p:nvSpPr>
        <p:spPr>
          <a:xfrm>
            <a:off x="309489" y="123893"/>
            <a:ext cx="557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Scatter-Plot based off RFM Analysis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4CAD6-03EE-4816-A2DF-0860D6104A7B}"/>
              </a:ext>
            </a:extLst>
          </p:cNvPr>
          <p:cNvSpPr txBox="1"/>
          <p:nvPr/>
        </p:nvSpPr>
        <p:spPr>
          <a:xfrm>
            <a:off x="309489" y="1282875"/>
            <a:ext cx="55722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Very low frequency of 0-2 correlated with high recency value. i.e. More than 250 days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Customers that have visited more recently (0-50 days) have a higher chance of visiting more frequently (6+).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Higher frequency has a negative relationship with recency values. Such that very recent customers are also frequent customers.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33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3B74026-4708-457A-B4BD-E76216A72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71613"/>
              </p:ext>
            </p:extLst>
          </p:nvPr>
        </p:nvGraphicFramePr>
        <p:xfrm>
          <a:off x="6096001" y="1016390"/>
          <a:ext cx="6096000" cy="3750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97AF1E-9AEF-43C2-AF31-3794BD2772A0}"/>
              </a:ext>
            </a:extLst>
          </p:cNvPr>
          <p:cNvSpPr txBox="1"/>
          <p:nvPr/>
        </p:nvSpPr>
        <p:spPr>
          <a:xfrm>
            <a:off x="478301" y="365760"/>
            <a:ext cx="557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Scatter-Plot based off RFM Analysis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DC3B-C2EE-4CC0-B510-53C3EC629B9F}"/>
              </a:ext>
            </a:extLst>
          </p:cNvPr>
          <p:cNvSpPr txBox="1"/>
          <p:nvPr/>
        </p:nvSpPr>
        <p:spPr>
          <a:xfrm>
            <a:off x="618977" y="1350498"/>
            <a:ext cx="5277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Customer classifies as ‘Very Loyal Customer’,  ‘Recent Customer’, ‘potential Customer’ visit frequently, which correlated with increased revenue for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Naturally, there is a positive relationship between frequency and monetary gain for the business.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50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A1D53C-7B38-4FE8-8446-053FF6B20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08892"/>
              </p:ext>
            </p:extLst>
          </p:nvPr>
        </p:nvGraphicFramePr>
        <p:xfrm>
          <a:off x="569844" y="1457739"/>
          <a:ext cx="11158332" cy="49165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238">
                  <a:extLst>
                    <a:ext uri="{9D8B030D-6E8A-4147-A177-3AD203B41FA5}">
                      <a16:colId xmlns:a16="http://schemas.microsoft.com/office/drawing/2014/main" val="1820238556"/>
                    </a:ext>
                  </a:extLst>
                </a:gridCol>
                <a:gridCol w="2015446">
                  <a:extLst>
                    <a:ext uri="{9D8B030D-6E8A-4147-A177-3AD203B41FA5}">
                      <a16:colId xmlns:a16="http://schemas.microsoft.com/office/drawing/2014/main" val="952331995"/>
                    </a:ext>
                  </a:extLst>
                </a:gridCol>
                <a:gridCol w="7088303">
                  <a:extLst>
                    <a:ext uri="{9D8B030D-6E8A-4147-A177-3AD203B41FA5}">
                      <a16:colId xmlns:a16="http://schemas.microsoft.com/office/drawing/2014/main" val="2529479440"/>
                    </a:ext>
                  </a:extLst>
                </a:gridCol>
                <a:gridCol w="1115345">
                  <a:extLst>
                    <a:ext uri="{9D8B030D-6E8A-4147-A177-3AD203B41FA5}">
                      <a16:colId xmlns:a16="http://schemas.microsoft.com/office/drawing/2014/main" val="2795619284"/>
                    </a:ext>
                  </a:extLst>
                </a:gridCol>
              </a:tblGrid>
              <a:tr h="434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Rank</a:t>
                      </a:r>
                      <a:endParaRPr lang="en-US" sz="1600" b="1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Customer Title</a:t>
                      </a:r>
                      <a:endParaRPr lang="en-US" sz="1600" b="1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RFM Value</a:t>
                      </a:r>
                      <a:endParaRPr lang="en-US" sz="1600" b="1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975957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Platinum Customer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Most recent buy, buys often, most spent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444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685864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Very Loyal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Most recent buy, buys often, spends large amount of money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433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5161536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Becoming Loyal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Relatively recent, bought more than once, spends large amount of money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421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1810628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Recent Customer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Bought recently, not very often, average money spent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344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315015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Potential Customer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Bought recently, never bought before, spent small amount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323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65208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Late Bloomer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 purchases recently, but RFM value is larger than average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311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883960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Losing customer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Purchases was a while ago, below average RFM value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224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717597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High Risk Customer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Purchases was a long time ago, frequency was quite high, amount spent is high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212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8631784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almost Lost Customer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Very low recency, low frequency, but high amount spent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124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000440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Evasive Customer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Very low recency, Very low frequency, small amount spent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112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536307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Lost Customer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Very Low RFM</a:t>
                      </a:r>
                      <a:endParaRPr lang="en-US" sz="16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111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0856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61A2E4-E606-437D-9A74-292B3AFDE0AB}"/>
              </a:ext>
            </a:extLst>
          </p:cNvPr>
          <p:cNvSpPr txBox="1"/>
          <p:nvPr/>
        </p:nvSpPr>
        <p:spPr>
          <a:xfrm>
            <a:off x="768626" y="483709"/>
            <a:ext cx="8443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Customer Title Definition list with RFM Values assigned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2236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998F10A-A307-4A17-AABF-D06F00A74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741359"/>
              </p:ext>
            </p:extLst>
          </p:nvPr>
        </p:nvGraphicFramePr>
        <p:xfrm>
          <a:off x="155403" y="1139485"/>
          <a:ext cx="6260122" cy="350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40B904-0364-49EC-95CA-9D5B282E3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369400"/>
              </p:ext>
            </p:extLst>
          </p:nvPr>
        </p:nvGraphicFramePr>
        <p:xfrm>
          <a:off x="6752162" y="3355146"/>
          <a:ext cx="5284435" cy="350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7E99FD-D210-4643-9E28-6006EF0AB78F}"/>
              </a:ext>
            </a:extLst>
          </p:cNvPr>
          <p:cNvSpPr txBox="1"/>
          <p:nvPr/>
        </p:nvSpPr>
        <p:spPr>
          <a:xfrm>
            <a:off x="695689" y="211015"/>
            <a:ext cx="5719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Customer Title Distribution in Dataset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292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381149-FA08-4887-B10C-2BA449646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19910"/>
              </p:ext>
            </p:extLst>
          </p:nvPr>
        </p:nvGraphicFramePr>
        <p:xfrm>
          <a:off x="365761" y="1506683"/>
          <a:ext cx="11549573" cy="49503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9379">
                  <a:extLst>
                    <a:ext uri="{9D8B030D-6E8A-4147-A177-3AD203B41FA5}">
                      <a16:colId xmlns:a16="http://schemas.microsoft.com/office/drawing/2014/main" val="3339556133"/>
                    </a:ext>
                  </a:extLst>
                </a:gridCol>
                <a:gridCol w="1522208">
                  <a:extLst>
                    <a:ext uri="{9D8B030D-6E8A-4147-A177-3AD203B41FA5}">
                      <a16:colId xmlns:a16="http://schemas.microsoft.com/office/drawing/2014/main" val="3868683792"/>
                    </a:ext>
                  </a:extLst>
                </a:gridCol>
                <a:gridCol w="5353593">
                  <a:extLst>
                    <a:ext uri="{9D8B030D-6E8A-4147-A177-3AD203B41FA5}">
                      <a16:colId xmlns:a16="http://schemas.microsoft.com/office/drawing/2014/main" val="2719479445"/>
                    </a:ext>
                  </a:extLst>
                </a:gridCol>
                <a:gridCol w="1610882">
                  <a:extLst>
                    <a:ext uri="{9D8B030D-6E8A-4147-A177-3AD203B41FA5}">
                      <a16:colId xmlns:a16="http://schemas.microsoft.com/office/drawing/2014/main" val="2955640396"/>
                    </a:ext>
                  </a:extLst>
                </a:gridCol>
                <a:gridCol w="875639">
                  <a:extLst>
                    <a:ext uri="{9D8B030D-6E8A-4147-A177-3AD203B41FA5}">
                      <a16:colId xmlns:a16="http://schemas.microsoft.com/office/drawing/2014/main" val="2918493889"/>
                    </a:ext>
                  </a:extLst>
                </a:gridCol>
                <a:gridCol w="1477872">
                  <a:extLst>
                    <a:ext uri="{9D8B030D-6E8A-4147-A177-3AD203B41FA5}">
                      <a16:colId xmlns:a16="http://schemas.microsoft.com/office/drawing/2014/main" val="2665509475"/>
                    </a:ext>
                  </a:extLst>
                </a:gridCol>
              </a:tblGrid>
              <a:tr h="236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Rank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Customer Title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Number of Customers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Cumulative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Customer Selection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3079171852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Platinum Customer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Most recent buy, buys often, most spent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177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177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177</a:t>
                      </a:r>
                      <a:endParaRPr lang="en-US" sz="12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2998920800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Very Loyal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Most recent buy, buys often, spends large amount of money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186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363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186</a:t>
                      </a:r>
                      <a:endParaRPr lang="en-US" sz="12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2208441952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Becoming Loyal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Relatively recent, bought more than once, spends large amount of money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290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653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290</a:t>
                      </a:r>
                      <a:endParaRPr lang="en-US" sz="12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38579760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Recent Customer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Bought recently, not very often, average money spent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323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976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323</a:t>
                      </a:r>
                      <a:endParaRPr lang="en-US" sz="12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22138438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Potential Customer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Bought recently, never bought before, spent small amount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334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1310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334</a:t>
                      </a:r>
                      <a:endParaRPr lang="en-US" sz="12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2383875547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Late Bloomer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 purchases recently, but RFM value is larger than average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346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1656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346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1106671656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Losing customer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Purchases was a while ago, below average RFM value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355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2011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355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3035183507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High Risk Customer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Purchases was a long time ago, frequency was quite high, amount spent is high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356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2367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356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2823097134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almost Lost Customer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Very low recency, low frequency, but high amount spent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361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2728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361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64089663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Evasive Customer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Very low recency, Very low frequency, small amount spent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369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3097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369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1204659806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Lost Customer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Very Low RFM</a:t>
                      </a:r>
                      <a:endParaRPr lang="en-US" sz="12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397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3494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397</a:t>
                      </a:r>
                      <a:endParaRPr lang="en-US" sz="12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32605939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B1CF5A-D157-4585-9EB0-15E7A1BFECAA}"/>
              </a:ext>
            </a:extLst>
          </p:cNvPr>
          <p:cNvSpPr txBox="1"/>
          <p:nvPr/>
        </p:nvSpPr>
        <p:spPr>
          <a:xfrm>
            <a:off x="503583" y="530087"/>
            <a:ext cx="690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Summary Table of the Top 1000 Customers to Target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957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7D3B6D-C1C7-4C10-9D63-C33260DFF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39187"/>
              </p:ext>
            </p:extLst>
          </p:nvPr>
        </p:nvGraphicFramePr>
        <p:xfrm>
          <a:off x="321213" y="1295332"/>
          <a:ext cx="11549573" cy="23791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9379">
                  <a:extLst>
                    <a:ext uri="{9D8B030D-6E8A-4147-A177-3AD203B41FA5}">
                      <a16:colId xmlns:a16="http://schemas.microsoft.com/office/drawing/2014/main" val="2140549458"/>
                    </a:ext>
                  </a:extLst>
                </a:gridCol>
                <a:gridCol w="1522208">
                  <a:extLst>
                    <a:ext uri="{9D8B030D-6E8A-4147-A177-3AD203B41FA5}">
                      <a16:colId xmlns:a16="http://schemas.microsoft.com/office/drawing/2014/main" val="853448697"/>
                    </a:ext>
                  </a:extLst>
                </a:gridCol>
                <a:gridCol w="5353593">
                  <a:extLst>
                    <a:ext uri="{9D8B030D-6E8A-4147-A177-3AD203B41FA5}">
                      <a16:colId xmlns:a16="http://schemas.microsoft.com/office/drawing/2014/main" val="3223004728"/>
                    </a:ext>
                  </a:extLst>
                </a:gridCol>
                <a:gridCol w="1610882">
                  <a:extLst>
                    <a:ext uri="{9D8B030D-6E8A-4147-A177-3AD203B41FA5}">
                      <a16:colId xmlns:a16="http://schemas.microsoft.com/office/drawing/2014/main" val="2992248871"/>
                    </a:ext>
                  </a:extLst>
                </a:gridCol>
                <a:gridCol w="875639">
                  <a:extLst>
                    <a:ext uri="{9D8B030D-6E8A-4147-A177-3AD203B41FA5}">
                      <a16:colId xmlns:a16="http://schemas.microsoft.com/office/drawing/2014/main" val="2394219164"/>
                    </a:ext>
                  </a:extLst>
                </a:gridCol>
                <a:gridCol w="1477872">
                  <a:extLst>
                    <a:ext uri="{9D8B030D-6E8A-4147-A177-3AD203B41FA5}">
                      <a16:colId xmlns:a16="http://schemas.microsoft.com/office/drawing/2014/main" val="373967298"/>
                    </a:ext>
                  </a:extLst>
                </a:gridCol>
              </a:tblGrid>
              <a:tr h="236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Rank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Customer Title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Number of Customers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Cumulative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Customer Selection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3860697722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Platinum Customer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Most recent buy, buys often, most spent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177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177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177</a:t>
                      </a:r>
                      <a:endParaRPr lang="en-US" sz="14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824290366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Very Loyal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Most recent buy, buys often, spends large amount of money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186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363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186</a:t>
                      </a:r>
                      <a:endParaRPr lang="en-US" sz="14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1116609227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Becoming Loyal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Relatively recent, bought more than once, spends large amount of money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290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653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290</a:t>
                      </a:r>
                      <a:endParaRPr lang="en-US" sz="14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3898933099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Recent Customer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Bought recently, not very often, average money spent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323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976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323</a:t>
                      </a:r>
                      <a:endParaRPr lang="en-US" sz="14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1218222867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Potential Customer</a:t>
                      </a:r>
                      <a:endParaRPr lang="en-US" sz="1450" u="none" strike="noStrike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Bought recently, never bought before, spent small amount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334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1310</a:t>
                      </a:r>
                      <a:endParaRPr lang="en-US" sz="145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334</a:t>
                      </a:r>
                      <a:endParaRPr lang="en-US" sz="14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3" marR="9513" marT="9513" marB="0" anchor="b"/>
                </a:tc>
                <a:extLst>
                  <a:ext uri="{0D108BD9-81ED-4DB2-BD59-A6C34878D82A}">
                    <a16:rowId xmlns:a16="http://schemas.microsoft.com/office/drawing/2014/main" val="1661570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D3F244-9073-4FC2-A116-6CE7C05A4441}"/>
              </a:ext>
            </a:extLst>
          </p:cNvPr>
          <p:cNvSpPr txBox="1"/>
          <p:nvPr/>
        </p:nvSpPr>
        <p:spPr>
          <a:xfrm>
            <a:off x="712453" y="4047649"/>
            <a:ext cx="5005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 through the top 1000 customers by assigning the conditions discussed in the table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1000 customers discovered would have bought recently, they have bought very frequently in the past and tend to spend more than other customers.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BF87A-23B7-4011-913A-81912A3252F7}"/>
              </a:ext>
            </a:extLst>
          </p:cNvPr>
          <p:cNvSpPr txBox="1"/>
          <p:nvPr/>
        </p:nvSpPr>
        <p:spPr>
          <a:xfrm>
            <a:off x="438633" y="323929"/>
            <a:ext cx="527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Customer target and Methodology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610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74D97-4CA2-49AD-97A4-4BBCFFCA204E}"/>
              </a:ext>
            </a:extLst>
          </p:cNvPr>
          <p:cNvSpPr txBox="1"/>
          <p:nvPr/>
        </p:nvSpPr>
        <p:spPr>
          <a:xfrm>
            <a:off x="4452423" y="2778370"/>
            <a:ext cx="3073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effectLst>
                  <a:glow rad="63500">
                    <a:srgbClr val="416130"/>
                  </a:glow>
                </a:effectLst>
              </a:rPr>
              <a:t>Thank You</a:t>
            </a:r>
            <a:endParaRPr lang="en-US" sz="5400" dirty="0">
              <a:effectLst>
                <a:glow rad="63500">
                  <a:srgbClr val="41613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64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4D306-C943-435D-B6B4-E65E474A68D3}"/>
              </a:ext>
            </a:extLst>
          </p:cNvPr>
          <p:cNvSpPr txBox="1"/>
          <p:nvPr/>
        </p:nvSpPr>
        <p:spPr>
          <a:xfrm>
            <a:off x="1788459" y="1102659"/>
            <a:ext cx="6817659" cy="2967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3200" dirty="0"/>
              <a:t>Introduction.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3200" dirty="0"/>
              <a:t>Data Exploration.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3200" dirty="0"/>
              <a:t>Model Development.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3200" dirty="0"/>
              <a:t>Interpretation.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46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4D306-C943-435D-B6B4-E65E474A68D3}"/>
              </a:ext>
            </a:extLst>
          </p:cNvPr>
          <p:cNvSpPr txBox="1"/>
          <p:nvPr/>
        </p:nvSpPr>
        <p:spPr>
          <a:xfrm>
            <a:off x="125505" y="255494"/>
            <a:ext cx="11940989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/>
              <a:t>Identify and Recommend Top 1000 Customer To Target from Datasets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C2E8B-F58D-4D62-8612-5DE1A21A88DF}"/>
              </a:ext>
            </a:extLst>
          </p:cNvPr>
          <p:cNvSpPr txBox="1"/>
          <p:nvPr/>
        </p:nvSpPr>
        <p:spPr>
          <a:xfrm>
            <a:off x="712694" y="2070847"/>
            <a:ext cx="5271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Outline of Problem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Sprocket Central is a company that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Their marketing team is looking to boost business sales by analyzing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the 3 datasets provided the aim is to analyze and recommend 1000 customers that Sprocket Central should target to drive higher value for the company.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56BC1-2C7E-439E-A2AB-9FFC82711203}"/>
              </a:ext>
            </a:extLst>
          </p:cNvPr>
          <p:cNvSpPr txBox="1"/>
          <p:nvPr/>
        </p:nvSpPr>
        <p:spPr>
          <a:xfrm>
            <a:off x="6763871" y="2070847"/>
            <a:ext cx="4975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Contents of Data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‘New’ and ‘old’ Customer Age Distribution.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Bike related purchases over the last 3 years by gender.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Job industry distributions.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Wealth segmentation by age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Number of cars owned and not owned by state.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RFM analysis and customer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1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2D5A9-4AEE-439A-85FE-342087362C5F}"/>
              </a:ext>
            </a:extLst>
          </p:cNvPr>
          <p:cNvSpPr txBox="1"/>
          <p:nvPr/>
        </p:nvSpPr>
        <p:spPr>
          <a:xfrm>
            <a:off x="329464" y="484094"/>
            <a:ext cx="764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Data Quality Assessment and ‘Clean Up’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9F495-E2EA-4AD9-8B39-69081A224BEB}"/>
              </a:ext>
            </a:extLst>
          </p:cNvPr>
          <p:cNvSpPr txBox="1"/>
          <p:nvPr/>
        </p:nvSpPr>
        <p:spPr>
          <a:xfrm>
            <a:off x="329464" y="1869782"/>
            <a:ext cx="456920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Key Issues for Data Quality Assessment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Uniqueness: Records that are Duplicated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0C5C1-85BD-4506-8FAB-42A3D5169364}"/>
              </a:ext>
            </a:extLst>
          </p:cNvPr>
          <p:cNvSpPr txBox="1"/>
          <p:nvPr/>
        </p:nvSpPr>
        <p:spPr>
          <a:xfrm>
            <a:off x="7647710" y="1869782"/>
            <a:ext cx="239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Summary Table</a:t>
            </a: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5653D0-6737-4089-B65F-74B1B1EE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34216"/>
              </p:ext>
            </p:extLst>
          </p:nvPr>
        </p:nvGraphicFramePr>
        <p:xfrm>
          <a:off x="5017648" y="2640182"/>
          <a:ext cx="7038853" cy="3358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407">
                  <a:extLst>
                    <a:ext uri="{9D8B030D-6E8A-4147-A177-3AD203B41FA5}">
                      <a16:colId xmlns:a16="http://schemas.microsoft.com/office/drawing/2014/main" val="1580789092"/>
                    </a:ext>
                  </a:extLst>
                </a:gridCol>
                <a:gridCol w="1083654">
                  <a:extLst>
                    <a:ext uri="{9D8B030D-6E8A-4147-A177-3AD203B41FA5}">
                      <a16:colId xmlns:a16="http://schemas.microsoft.com/office/drawing/2014/main" val="2452734910"/>
                    </a:ext>
                  </a:extLst>
                </a:gridCol>
                <a:gridCol w="1084407">
                  <a:extLst>
                    <a:ext uri="{9D8B030D-6E8A-4147-A177-3AD203B41FA5}">
                      <a16:colId xmlns:a16="http://schemas.microsoft.com/office/drawing/2014/main" val="1230176641"/>
                    </a:ext>
                  </a:extLst>
                </a:gridCol>
                <a:gridCol w="1039222">
                  <a:extLst>
                    <a:ext uri="{9D8B030D-6E8A-4147-A177-3AD203B41FA5}">
                      <a16:colId xmlns:a16="http://schemas.microsoft.com/office/drawing/2014/main" val="342761292"/>
                    </a:ext>
                  </a:extLst>
                </a:gridCol>
                <a:gridCol w="915721">
                  <a:extLst>
                    <a:ext uri="{9D8B030D-6E8A-4147-A177-3AD203B41FA5}">
                      <a16:colId xmlns:a16="http://schemas.microsoft.com/office/drawing/2014/main" val="748249191"/>
                    </a:ext>
                  </a:extLst>
                </a:gridCol>
                <a:gridCol w="915721">
                  <a:extLst>
                    <a:ext uri="{9D8B030D-6E8A-4147-A177-3AD203B41FA5}">
                      <a16:colId xmlns:a16="http://schemas.microsoft.com/office/drawing/2014/main" val="35914372"/>
                    </a:ext>
                  </a:extLst>
                </a:gridCol>
                <a:gridCol w="915721">
                  <a:extLst>
                    <a:ext uri="{9D8B030D-6E8A-4147-A177-3AD203B41FA5}">
                      <a16:colId xmlns:a16="http://schemas.microsoft.com/office/drawing/2014/main" val="511615238"/>
                    </a:ext>
                  </a:extLst>
                </a:gridCol>
              </a:tblGrid>
              <a:tr h="392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Completeness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Consistency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Currency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Validity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123678"/>
                  </a:ext>
                </a:extLst>
              </a:tr>
              <a:tr h="792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Customer Demographic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DOB: inaccurate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Age: Missing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Job title: blanks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Customer id: Incomplete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Gender: inconsistency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Deceased customers: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Filter 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Default columns delete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284878"/>
                  </a:ext>
                </a:extLst>
              </a:tr>
              <a:tr h="588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Customer 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Customer id: incomplete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States: inconsistency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508943"/>
                  </a:ext>
                </a:extLst>
              </a:tr>
              <a:tr h="15853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Transactions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Profit: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missing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Customer id: incomplete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Online order: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Blanks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Brand: Blanks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Cancelled Status order: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Filter 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List Price: Format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Product sold date: Format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65464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251E4D8-59AE-4DA9-9C3B-AEE9ECBFB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99" y="2636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097DE-0FE5-4B65-BBB1-F2C1CE980A11}"/>
              </a:ext>
            </a:extLst>
          </p:cNvPr>
          <p:cNvSpPr txBox="1"/>
          <p:nvPr/>
        </p:nvSpPr>
        <p:spPr>
          <a:xfrm>
            <a:off x="278295" y="230963"/>
            <a:ext cx="623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sz="2400" b="1" dirty="0"/>
              <a:t>New’ and ‘Old’ Customer Age Distributions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97AA6-3989-49B1-AF98-C957D6DD06E0}"/>
              </a:ext>
            </a:extLst>
          </p:cNvPr>
          <p:cNvSpPr txBox="1"/>
          <p:nvPr/>
        </p:nvSpPr>
        <p:spPr>
          <a:xfrm>
            <a:off x="475447" y="1446032"/>
            <a:ext cx="43615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customers are aged between 40-49 in ‘New’ as well as ‘Old’ Customers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lowest age groups are 90+ and 80+ for  ‘New’ and ‘Old’ Customer lists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‘New’ customer lists suggests that age groups 40-49 and 50-59 are most populated.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‘old’ customer lists suggests 20-99 years of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steep drop of customers in the age group of 30-39 in ‘New’ customers lists.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120FCE-DA59-4D05-A3C2-0CF2D1D58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825855"/>
              </p:ext>
            </p:extLst>
          </p:nvPr>
        </p:nvGraphicFramePr>
        <p:xfrm>
          <a:off x="5804451" y="621943"/>
          <a:ext cx="5473149" cy="294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22B367-ABD5-4B45-A282-F3A7F73FB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612925"/>
              </p:ext>
            </p:extLst>
          </p:nvPr>
        </p:nvGraphicFramePr>
        <p:xfrm>
          <a:off x="5804452" y="3684104"/>
          <a:ext cx="5691395" cy="294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68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07904D5-B0B5-4E80-836F-EC6AFB195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409251"/>
              </p:ext>
            </p:extLst>
          </p:nvPr>
        </p:nvGraphicFramePr>
        <p:xfrm>
          <a:off x="5816258" y="489236"/>
          <a:ext cx="5898664" cy="333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B72219-6426-436C-A07D-4298C1AB7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358673"/>
              </p:ext>
            </p:extLst>
          </p:nvPr>
        </p:nvGraphicFramePr>
        <p:xfrm>
          <a:off x="5816258" y="3675421"/>
          <a:ext cx="5958300" cy="3182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BF53B-AF25-4E49-92C4-ACDD5A0DC725}"/>
              </a:ext>
            </a:extLst>
          </p:cNvPr>
          <p:cNvSpPr txBox="1"/>
          <p:nvPr/>
        </p:nvSpPr>
        <p:spPr>
          <a:xfrm>
            <a:off x="165519" y="258404"/>
            <a:ext cx="662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Bike related purchases over last 3 Years by gender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857B2-2FEF-402C-A5FB-13962B221AEB}"/>
              </a:ext>
            </a:extLst>
          </p:cNvPr>
          <p:cNvSpPr txBox="1"/>
          <p:nvPr/>
        </p:nvSpPr>
        <p:spPr>
          <a:xfrm>
            <a:off x="416654" y="1582340"/>
            <a:ext cx="5148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 the last three years about 50% of bike related purchases were made by Females to 48% of purchases made by Males. Approximately 2% purchases were made by unknown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Numerically, females purchases almost 5000-6000 more than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Females make up majority of Bike related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3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4134CB0-D400-496F-8B40-A3F5C6CD9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194486"/>
              </p:ext>
            </p:extLst>
          </p:nvPr>
        </p:nvGraphicFramePr>
        <p:xfrm>
          <a:off x="6567560" y="134646"/>
          <a:ext cx="4963551" cy="2875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788944-6172-430B-8076-A0B88A770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65709"/>
              </p:ext>
            </p:extLst>
          </p:nvPr>
        </p:nvGraphicFramePr>
        <p:xfrm>
          <a:off x="6567560" y="3478187"/>
          <a:ext cx="4686300" cy="3245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631D28-6C49-4371-8B46-9372E01772B8}"/>
              </a:ext>
            </a:extLst>
          </p:cNvPr>
          <p:cNvSpPr txBox="1"/>
          <p:nvPr/>
        </p:nvSpPr>
        <p:spPr>
          <a:xfrm>
            <a:off x="660889" y="331305"/>
            <a:ext cx="380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Job Industry distribution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9D7F-64B8-4D3E-8D3F-F0FC9DC379BA}"/>
              </a:ext>
            </a:extLst>
          </p:cNvPr>
          <p:cNvSpPr txBox="1"/>
          <p:nvPr/>
        </p:nvSpPr>
        <p:spPr>
          <a:xfrm>
            <a:off x="660889" y="1683026"/>
            <a:ext cx="5001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20% of ‘New’ Customers are in Manufacturing and Financial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smallest number of customers are in Agriculture and Telecommunications in both the ‘New’ as well as ‘Old’ customers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Manufacturing and Financial services are the favourite job industry of customers as it holds maximum percent for both the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Un-specific (n/a) industry segment also holds majority of the percentage which needs to be get cleared.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6AC702-10DF-4E36-BB31-C9AE825822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746007"/>
              </p:ext>
            </p:extLst>
          </p:nvPr>
        </p:nvGraphicFramePr>
        <p:xfrm>
          <a:off x="5603953" y="196550"/>
          <a:ext cx="6348896" cy="339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F5F1C9-21F9-440F-ABE8-499022FB8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495646"/>
              </p:ext>
            </p:extLst>
          </p:nvPr>
        </p:nvGraphicFramePr>
        <p:xfrm>
          <a:off x="5569786" y="3591339"/>
          <a:ext cx="6373685" cy="307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0CEBC8-981F-4FFA-A2B1-8A0A85F9D467}"/>
              </a:ext>
            </a:extLst>
          </p:cNvPr>
          <p:cNvSpPr txBox="1"/>
          <p:nvPr/>
        </p:nvSpPr>
        <p:spPr>
          <a:xfrm>
            <a:off x="239151" y="225084"/>
            <a:ext cx="586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Wealth Segmentation by age category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E3978-D9F3-40B5-814C-52A445649FF8}"/>
              </a:ext>
            </a:extLst>
          </p:cNvPr>
          <p:cNvSpPr txBox="1"/>
          <p:nvPr/>
        </p:nvSpPr>
        <p:spPr>
          <a:xfrm>
            <a:off x="227058" y="1835500"/>
            <a:ext cx="5364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 all age categories the largest number of customers are classified as ‘Mass Customer’.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Next category is the ‘High Net Worth’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‘Affluent Customer’ can outperforms the ‘High Net Worth’ customer in the 40-49 age group.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643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D641EA-480B-4438-BC33-43F9CA051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069849"/>
              </p:ext>
            </p:extLst>
          </p:nvPr>
        </p:nvGraphicFramePr>
        <p:xfrm>
          <a:off x="6096000" y="1542222"/>
          <a:ext cx="6003234" cy="377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CE7FD4-CCED-4E8D-9096-E4A817005359}"/>
              </a:ext>
            </a:extLst>
          </p:cNvPr>
          <p:cNvSpPr txBox="1"/>
          <p:nvPr/>
        </p:nvSpPr>
        <p:spPr>
          <a:xfrm>
            <a:off x="463827" y="347870"/>
            <a:ext cx="7245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Number of cars owned and not owned by state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7665-441E-4299-90E3-D5AB382B7590}"/>
              </a:ext>
            </a:extLst>
          </p:cNvPr>
          <p:cNvSpPr txBox="1"/>
          <p:nvPr/>
        </p:nvSpPr>
        <p:spPr>
          <a:xfrm>
            <a:off x="463827" y="1589242"/>
            <a:ext cx="5314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NSW has the largest number of people that do own as well as do not own a car. NSW seems to have a higher number of people from which data was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Victoria is quite evenly split in terms of owning a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QLD has the lowest number  in terms of owning as well as not owning a car.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109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Pushpendra KPMG PPT</Template>
  <TotalTime>959</TotalTime>
  <Words>1535</Words>
  <Application>Microsoft Office PowerPoint</Application>
  <PresentationFormat>Widescreen</PresentationFormat>
  <Paragraphs>343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The Analytics Team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Analytics Team</dc:title>
  <dc:creator>NIKUNJA BARMAN</dc:creator>
  <cp:lastModifiedBy>Lenovo</cp:lastModifiedBy>
  <cp:revision>35</cp:revision>
  <dcterms:created xsi:type="dcterms:W3CDTF">2023-05-22T03:03:07Z</dcterms:created>
  <dcterms:modified xsi:type="dcterms:W3CDTF">2023-05-25T04:28:23Z</dcterms:modified>
</cp:coreProperties>
</file>