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24"/>
  </p:notesMasterIdLst>
  <p:sldIdLst>
    <p:sldId id="3825" r:id="rId5"/>
    <p:sldId id="3826" r:id="rId6"/>
    <p:sldId id="3843" r:id="rId7"/>
    <p:sldId id="3827" r:id="rId8"/>
    <p:sldId id="3837" r:id="rId9"/>
    <p:sldId id="3845" r:id="rId10"/>
    <p:sldId id="3844" r:id="rId11"/>
    <p:sldId id="3840" r:id="rId12"/>
    <p:sldId id="3841" r:id="rId13"/>
    <p:sldId id="3842" r:id="rId14"/>
    <p:sldId id="3846" r:id="rId15"/>
    <p:sldId id="3849" r:id="rId16"/>
    <p:sldId id="3850" r:id="rId17"/>
    <p:sldId id="3851" r:id="rId18"/>
    <p:sldId id="3847" r:id="rId19"/>
    <p:sldId id="3848" r:id="rId20"/>
    <p:sldId id="3852" r:id="rId21"/>
    <p:sldId id="3853" r:id="rId22"/>
    <p:sldId id="38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86" d="100"/>
          <a:sy n="86" d="100"/>
        </p:scale>
        <p:origin x="408" y="67"/>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
        <p:nvSpPr>
          <p:cNvPr id="8" name="Freeform 13">
            <a:extLst>
              <a:ext uri="{FF2B5EF4-FFF2-40B4-BE49-F238E27FC236}">
                <a16:creationId xmlns:a16="http://schemas.microsoft.com/office/drawing/2014/main" id="{57E27E5E-C21E-4998-B18D-3C9DDA348E69}"/>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ADB79340-AD47-4C84-B2C2-56BE7351B58E}"/>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85003597-D2C2-4338-A4F6-DE2612827F5B}"/>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12EF9E59-3D6F-4C29-8D81-CD451C067316}"/>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7D258D9-286A-47FB-951B-097DEBFABC65}"/>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C432911-FF38-4BAA-BCCC-020C340AA4EF}"/>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A955622F-7618-451C-97DA-705DFB205C19}"/>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45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776917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20894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9534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8406000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468412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7444498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49724874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3113576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74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4352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6866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8" name="Oval 7">
            <a:extLst>
              <a:ext uri="{FF2B5EF4-FFF2-40B4-BE49-F238E27FC236}">
                <a16:creationId xmlns:a16="http://schemas.microsoft.com/office/drawing/2014/main" id="{F31ADF8F-F0F8-4F22-837D-FCB6C056A3EE}"/>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E4BACF70-41B8-4A44-85E9-05F7BD93323B}"/>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9984AB8-F9F5-4CBA-ACCC-BD89853D2E6D}"/>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746742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63941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4498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433507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7932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68768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70331755"/>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10" r:id="rId19"/>
    <p:sldLayoutId id="2147483774" r:id="rId20"/>
    <p:sldLayoutId id="2147483788" r:id="rId2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2534575" y="2347776"/>
            <a:ext cx="9448800" cy="1825096"/>
          </a:xfrm>
        </p:spPr>
        <p:txBody>
          <a:bodyPr>
            <a:normAutofit/>
          </a:bodyPr>
          <a:lstStyle/>
          <a:p>
            <a:pPr algn="r"/>
            <a:r>
              <a:rPr lang="en-US" sz="5400" b="1" dirty="0">
                <a:solidFill>
                  <a:srgbClr val="002060"/>
                </a:solidFill>
                <a:latin typeface="Calibri" panose="020F0502020204030204" pitchFamily="34" charset="0"/>
                <a:cs typeface="Calibri" panose="020F0502020204030204" pitchFamily="34" charset="0"/>
              </a:rPr>
              <a:t>Bill Management</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791808" y="5221224"/>
            <a:ext cx="6894224" cy="996696"/>
          </a:xfrm>
        </p:spPr>
        <p:txBody>
          <a:bodyPr>
            <a:normAutofit/>
          </a:bodyPr>
          <a:lstStyle/>
          <a:p>
            <a:r>
              <a:rPr lang="en-US" b="1" dirty="0">
                <a:solidFill>
                  <a:srgbClr val="002060"/>
                </a:solidFill>
              </a:rPr>
              <a:t>Group no. 3, Group Mentor – Dr Madhuri Rao</a:t>
            </a:r>
          </a:p>
          <a:p>
            <a:r>
              <a:rPr lang="en-US" b="1" dirty="0">
                <a:solidFill>
                  <a:srgbClr val="FFFFFF"/>
                </a:solidFill>
              </a:rPr>
              <a:t>Anurag Hale, Nikunj Mistry, Shubham </a:t>
            </a:r>
            <a:r>
              <a:rPr lang="en-US" b="1" dirty="0" err="1">
                <a:solidFill>
                  <a:srgbClr val="FFFFFF"/>
                </a:solidFill>
              </a:rPr>
              <a:t>Khose</a:t>
            </a:r>
            <a:endParaRPr lang="en-US" b="1" dirty="0"/>
          </a:p>
        </p:txBody>
      </p:sp>
    </p:spTree>
    <p:extLst>
      <p:ext uri="{BB962C8B-B14F-4D97-AF65-F5344CB8AC3E}">
        <p14:creationId xmlns:p14="http://schemas.microsoft.com/office/powerpoint/2010/main" val="80096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r>
              <a:rPr lang="en-US" dirty="0"/>
              <a:t>Design</a:t>
            </a:r>
            <a:endParaRPr lang="en-IN" dirty="0"/>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a:bodyPr>
          <a:lstStyle/>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71AE2D52-0173-4783-822D-36AB0CEBFFBD}"/>
              </a:ext>
            </a:extLst>
          </p:cNvPr>
          <p:cNvPicPr>
            <a:picLocks noChangeAspect="1"/>
          </p:cNvPicPr>
          <p:nvPr/>
        </p:nvPicPr>
        <p:blipFill>
          <a:blip r:embed="rId2"/>
          <a:stretch>
            <a:fillRect/>
          </a:stretch>
        </p:blipFill>
        <p:spPr>
          <a:xfrm>
            <a:off x="254579" y="2075649"/>
            <a:ext cx="5350894" cy="3161892"/>
          </a:xfrm>
          <a:prstGeom prst="rect">
            <a:avLst/>
          </a:prstGeom>
        </p:spPr>
      </p:pic>
      <p:pic>
        <p:nvPicPr>
          <p:cNvPr id="8" name="Picture 7">
            <a:extLst>
              <a:ext uri="{FF2B5EF4-FFF2-40B4-BE49-F238E27FC236}">
                <a16:creationId xmlns:a16="http://schemas.microsoft.com/office/drawing/2014/main" id="{9BAE9C82-0288-4755-B431-00245F4C923C}"/>
              </a:ext>
            </a:extLst>
          </p:cNvPr>
          <p:cNvPicPr>
            <a:picLocks noChangeAspect="1"/>
          </p:cNvPicPr>
          <p:nvPr/>
        </p:nvPicPr>
        <p:blipFill>
          <a:blip r:embed="rId3"/>
          <a:stretch>
            <a:fillRect/>
          </a:stretch>
        </p:blipFill>
        <p:spPr>
          <a:xfrm>
            <a:off x="6095999" y="2075648"/>
            <a:ext cx="5841421" cy="3161891"/>
          </a:xfrm>
          <a:prstGeom prst="rect">
            <a:avLst/>
          </a:prstGeom>
        </p:spPr>
      </p:pic>
    </p:spTree>
    <p:extLst>
      <p:ext uri="{BB962C8B-B14F-4D97-AF65-F5344CB8AC3E}">
        <p14:creationId xmlns:p14="http://schemas.microsoft.com/office/powerpoint/2010/main" val="3354485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algn="ctr"/>
            <a:r>
              <a:rPr lang="en-US" b="1" dirty="0">
                <a:solidFill>
                  <a:srgbClr val="002060"/>
                </a:solidFill>
              </a:rPr>
              <a:t>Implementation</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55173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a:bodyPr>
          <a:lstStyle/>
          <a:p>
            <a:endParaRPr lang="en-US" sz="2000" dirty="0"/>
          </a:p>
          <a:p>
            <a:endParaRPr lang="en-US" sz="2000" dirty="0"/>
          </a:p>
          <a:p>
            <a:r>
              <a:rPr lang="en-US" sz="2000" dirty="0"/>
              <a:t>This project is based on the billing of items in a supermarket. The first activity is based on adding the items to the system along with no of items purchased.</a:t>
            </a:r>
          </a:p>
          <a:p>
            <a:r>
              <a:rPr lang="en-US" sz="2000" dirty="0"/>
              <a:t>We use python to build the functionality of the application and graphics user interface (GUI). We use the MYSQL database to store the application data and transaction data. Using this database, we add, update, delete, and keep track of the transactions. We make use of different libraries of Python, like </a:t>
            </a:r>
            <a:r>
              <a:rPr lang="en-US" sz="2000" dirty="0" err="1"/>
              <a:t>Tkinter</a:t>
            </a:r>
            <a:r>
              <a:rPr lang="en-US" sz="2000" dirty="0"/>
              <a:t>, </a:t>
            </a:r>
            <a:r>
              <a:rPr lang="en-US" sz="2000" dirty="0" err="1"/>
              <a:t>qrcode</a:t>
            </a:r>
            <a:r>
              <a:rPr lang="en-US" sz="2000" dirty="0"/>
              <a:t>, </a:t>
            </a:r>
            <a:r>
              <a:rPr lang="en-US" sz="2000" dirty="0" err="1"/>
              <a:t>pyzbar</a:t>
            </a:r>
            <a:r>
              <a:rPr lang="en-US" sz="2000" dirty="0"/>
              <a:t>, MYSQL to build the application.</a:t>
            </a:r>
            <a:endParaRPr lang="en-IN" sz="20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205432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a:bodyPr>
          <a:lstStyle/>
          <a:p>
            <a:pPr marL="457200" indent="-457200">
              <a:buAutoNum type="alphaUcPeriod"/>
            </a:pPr>
            <a:r>
              <a:rPr lang="en-US" sz="2000" dirty="0"/>
              <a:t>Overview of Steps using Libraries and Tools </a:t>
            </a:r>
          </a:p>
          <a:p>
            <a:pPr marL="0" indent="0">
              <a:buNone/>
            </a:pPr>
            <a:endParaRPr lang="en-US" sz="2000" dirty="0"/>
          </a:p>
          <a:p>
            <a:pPr marL="0" indent="0">
              <a:buNone/>
            </a:pPr>
            <a:r>
              <a:rPr lang="en-US" sz="2000" dirty="0"/>
              <a:t>• First, the layout of the system is made by using </a:t>
            </a:r>
            <a:r>
              <a:rPr lang="en-US" sz="2000" dirty="0" err="1"/>
              <a:t>Tkinter</a:t>
            </a:r>
            <a:r>
              <a:rPr lang="en-US" sz="2000" dirty="0"/>
              <a:t> </a:t>
            </a:r>
          </a:p>
          <a:p>
            <a:pPr marL="0" indent="0">
              <a:buNone/>
            </a:pPr>
            <a:r>
              <a:rPr lang="en-US" sz="2000" dirty="0"/>
              <a:t>• Then, the store’s database is created using </a:t>
            </a:r>
            <a:r>
              <a:rPr lang="en-US" sz="2000" dirty="0" err="1"/>
              <a:t>Mysql</a:t>
            </a:r>
            <a:endParaRPr lang="en-US" sz="2000" dirty="0"/>
          </a:p>
          <a:p>
            <a:pPr marL="0" indent="0">
              <a:buNone/>
            </a:pPr>
            <a:r>
              <a:rPr lang="en-US" sz="2000" dirty="0"/>
              <a:t>• Connection between database and the GUI is created using Python </a:t>
            </a:r>
          </a:p>
          <a:p>
            <a:pPr marL="0" indent="0">
              <a:buNone/>
            </a:pPr>
            <a:r>
              <a:rPr lang="en-US" sz="2000" dirty="0"/>
              <a:t>• Then, we create module to generate the bill </a:t>
            </a:r>
          </a:p>
          <a:p>
            <a:pPr marL="0" indent="0">
              <a:buNone/>
            </a:pPr>
            <a:r>
              <a:rPr lang="en-US" sz="2000" dirty="0"/>
              <a:t>• “</a:t>
            </a:r>
            <a:r>
              <a:rPr lang="en-US" sz="2000" dirty="0" err="1"/>
              <a:t>pyzbar</a:t>
            </a:r>
            <a:r>
              <a:rPr lang="en-US" sz="2000" dirty="0"/>
              <a:t>” is used to create bar code reader (decoder) module </a:t>
            </a:r>
          </a:p>
          <a:p>
            <a:pPr marL="0" indent="0">
              <a:buNone/>
            </a:pPr>
            <a:r>
              <a:rPr lang="en-US" sz="2000" dirty="0"/>
              <a:t>• “</a:t>
            </a:r>
            <a:r>
              <a:rPr lang="en-US" sz="2000" dirty="0" err="1"/>
              <a:t>qrcode</a:t>
            </a:r>
            <a:r>
              <a:rPr lang="en-US" sz="2000" dirty="0"/>
              <a:t>” is used to create the QR code generator module</a:t>
            </a:r>
            <a:endParaRPr lang="en-IN"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13079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a:bodyPr>
          <a:lstStyle/>
          <a:p>
            <a:pPr marL="0" indent="0">
              <a:buNone/>
            </a:pPr>
            <a:r>
              <a:rPr lang="en-US" sz="2000" dirty="0"/>
              <a:t>B. Working of the system</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Run the application </a:t>
            </a:r>
          </a:p>
          <a:p>
            <a:pPr marL="0" indent="0">
              <a:buNone/>
            </a:pPr>
            <a:r>
              <a:rPr lang="en-US" sz="2000" dirty="0">
                <a:latin typeface="Calibri" panose="020F0502020204030204" pitchFamily="34" charset="0"/>
                <a:cs typeface="Calibri" panose="020F0502020204030204" pitchFamily="34" charset="0"/>
              </a:rPr>
              <a:t>If the user is a new employee than click on register to create </a:t>
            </a:r>
            <a:r>
              <a:rPr lang="en-US" sz="2000" dirty="0" err="1">
                <a:latin typeface="Calibri" panose="020F0502020204030204" pitchFamily="34" charset="0"/>
                <a:cs typeface="Calibri" panose="020F0502020204030204" pitchFamily="34" charset="0"/>
              </a:rPr>
              <a:t>qr</a:t>
            </a:r>
            <a:r>
              <a:rPr lang="en-US" sz="2000" dirty="0">
                <a:latin typeface="Calibri" panose="020F0502020204030204" pitchFamily="34" charset="0"/>
                <a:cs typeface="Calibri" panose="020F0502020204030204" pitchFamily="34" charset="0"/>
              </a:rPr>
              <a:t> code else login button.</a:t>
            </a:r>
          </a:p>
          <a:p>
            <a:pPr marL="0" indent="0">
              <a:buNone/>
            </a:pPr>
            <a:r>
              <a:rPr lang="en-US" sz="2000" dirty="0" err="1">
                <a:latin typeface="Calibri" panose="020F0502020204030204" pitchFamily="34" charset="0"/>
                <a:cs typeface="Calibri" panose="020F0502020204030204" pitchFamily="34" charset="0"/>
              </a:rPr>
              <a:t>Qr</a:t>
            </a:r>
            <a:r>
              <a:rPr lang="en-US" sz="2000" dirty="0">
                <a:latin typeface="Calibri" panose="020F0502020204030204" pitchFamily="34" charset="0"/>
                <a:cs typeface="Calibri" panose="020F0502020204030204" pitchFamily="34" charset="0"/>
              </a:rPr>
              <a:t> scanner will scan the </a:t>
            </a:r>
            <a:r>
              <a:rPr lang="en-US" sz="2000" dirty="0" err="1">
                <a:latin typeface="Calibri" panose="020F0502020204030204" pitchFamily="34" charset="0"/>
                <a:cs typeface="Calibri" panose="020F0502020204030204" pitchFamily="34" charset="0"/>
              </a:rPr>
              <a:t>qr</a:t>
            </a:r>
            <a:r>
              <a:rPr lang="en-US" sz="2000" dirty="0">
                <a:latin typeface="Calibri" panose="020F0502020204030204" pitchFamily="34" charset="0"/>
                <a:cs typeface="Calibri" panose="020F0502020204030204" pitchFamily="34" charset="0"/>
              </a:rPr>
              <a:t> code</a:t>
            </a:r>
          </a:p>
          <a:p>
            <a:pPr marL="0" indent="0">
              <a:buNone/>
            </a:pPr>
            <a:r>
              <a:rPr lang="en-US" sz="2000" dirty="0">
                <a:latin typeface="Calibri" panose="020F0502020204030204" pitchFamily="34" charset="0"/>
                <a:cs typeface="Calibri" panose="020F0502020204030204" pitchFamily="34" charset="0"/>
              </a:rPr>
              <a:t>After successful password prompt bill </a:t>
            </a:r>
            <a:r>
              <a:rPr lang="en-US" sz="2000" dirty="0" err="1">
                <a:latin typeface="Calibri" panose="020F0502020204030204" pitchFamily="34" charset="0"/>
                <a:cs typeface="Calibri" panose="020F0502020204030204" pitchFamily="34" charset="0"/>
              </a:rPr>
              <a:t>gui</a:t>
            </a:r>
            <a:r>
              <a:rPr lang="en-US" sz="2000" dirty="0">
                <a:latin typeface="Calibri" panose="020F0502020204030204" pitchFamily="34" charset="0"/>
                <a:cs typeface="Calibri" panose="020F0502020204030204" pitchFamily="34" charset="0"/>
              </a:rPr>
              <a:t> pops up.</a:t>
            </a:r>
          </a:p>
          <a:p>
            <a:pPr marL="0" indent="0">
              <a:buNone/>
            </a:pPr>
            <a:endParaRPr lang="en-IN"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340202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algn="ctr"/>
            <a:r>
              <a:rPr lang="en-US" b="1" dirty="0">
                <a:solidFill>
                  <a:srgbClr val="002060"/>
                </a:solidFill>
              </a:rPr>
              <a:t>Conclusion</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0391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a:bodyPr>
          <a:lstStyle/>
          <a:p>
            <a:pPr algn="l"/>
            <a:endParaRPr lang="en-US" sz="2000" dirty="0">
              <a:latin typeface="ff2"/>
            </a:endParaRPr>
          </a:p>
          <a:p>
            <a:pPr marL="0" indent="0" algn="l">
              <a:buNone/>
            </a:pPr>
            <a:endParaRPr lang="en-US" sz="2000" b="0" i="0" dirty="0">
              <a:effectLst/>
              <a:latin typeface="ff2"/>
            </a:endParaRPr>
          </a:p>
          <a:p>
            <a:pPr marL="0" indent="0" algn="l">
              <a:buNone/>
            </a:pPr>
            <a:r>
              <a:rPr lang="en-US" sz="2000" b="0" i="0" dirty="0">
                <a:effectLst/>
                <a:latin typeface="ff2"/>
              </a:rPr>
              <a:t>This project was about improving the existing billing system by making it digitalized. A better way of billing system was implemented. Instead of a printed bill, the customer obtained a digital copy of it, which reduced the wastage of paper. This also helped the seller to save the cost of buying paper. The bill was first stored in </a:t>
            </a:r>
            <a:r>
              <a:rPr lang="en-US" sz="2000" b="0" i="0" dirty="0">
                <a:effectLst/>
                <a:latin typeface="ff4"/>
              </a:rPr>
              <a:t>the seller’s system in an organized manner. After that, </a:t>
            </a:r>
            <a:r>
              <a:rPr lang="en-US" sz="2000" b="0" i="0" dirty="0">
                <a:effectLst/>
                <a:latin typeface="ff2"/>
              </a:rPr>
              <a:t>a QR code was generated, and this QR code could be </a:t>
            </a:r>
            <a:r>
              <a:rPr lang="en-US" sz="2000" dirty="0">
                <a:latin typeface="ff4"/>
              </a:rPr>
              <a:t>scanned by the employee and be transferred to their device. This also ensured the customer wouldn’t lose their bill. This project was implemented to make the process of billing more efficient</a:t>
            </a:r>
            <a:endParaRPr lang="en-US" sz="2000" b="0" i="0" dirty="0">
              <a:effectLst/>
              <a:latin typeface="ff4"/>
            </a:endParaRPr>
          </a:p>
          <a:p>
            <a:pPr marL="0" indent="0">
              <a:buNone/>
            </a:pPr>
            <a:endParaRPr lang="en-IN"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Tree>
    <p:extLst>
      <p:ext uri="{BB962C8B-B14F-4D97-AF65-F5344CB8AC3E}">
        <p14:creationId xmlns:p14="http://schemas.microsoft.com/office/powerpoint/2010/main" val="3764830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algn="ctr"/>
            <a:r>
              <a:rPr lang="en-US" b="1" dirty="0">
                <a:solidFill>
                  <a:srgbClr val="002060"/>
                </a:solidFill>
              </a:rPr>
              <a:t>Future Scope</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2160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Improve the model so that it can run in low internet speed also.</a:t>
            </a:r>
          </a:p>
          <a:p>
            <a:pPr marL="0" indent="0">
              <a:buNone/>
            </a:pPr>
            <a:r>
              <a:rPr lang="en-IN" sz="2400" dirty="0">
                <a:latin typeface="Calibri" panose="020F0502020204030204" pitchFamily="34" charset="0"/>
                <a:cs typeface="Calibri" panose="020F0502020204030204" pitchFamily="34" charset="0"/>
              </a:rPr>
              <a:t>Screenshot of </a:t>
            </a:r>
            <a:r>
              <a:rPr lang="en-IN" sz="2400" dirty="0" err="1">
                <a:latin typeface="Calibri" panose="020F0502020204030204" pitchFamily="34" charset="0"/>
                <a:cs typeface="Calibri" panose="020F0502020204030204" pitchFamily="34" charset="0"/>
              </a:rPr>
              <a:t>qr</a:t>
            </a:r>
            <a:r>
              <a:rPr lang="en-IN" sz="2400" dirty="0">
                <a:latin typeface="Calibri" panose="020F0502020204030204" pitchFamily="34" charset="0"/>
                <a:cs typeface="Calibri" panose="020F0502020204030204" pitchFamily="34" charset="0"/>
              </a:rPr>
              <a:t> scanner after </a:t>
            </a:r>
            <a:r>
              <a:rPr lang="en-IN" sz="2400" dirty="0" err="1">
                <a:latin typeface="Calibri" panose="020F0502020204030204" pitchFamily="34" charset="0"/>
                <a:cs typeface="Calibri" panose="020F0502020204030204" pitchFamily="34" charset="0"/>
              </a:rPr>
              <a:t>succefully</a:t>
            </a:r>
            <a:r>
              <a:rPr lang="en-IN" sz="2400" dirty="0">
                <a:latin typeface="Calibri" panose="020F0502020204030204" pitchFamily="34" charset="0"/>
                <a:cs typeface="Calibri" panose="020F0502020204030204" pitchFamily="34" charset="0"/>
              </a:rPr>
              <a:t> login.</a:t>
            </a: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3663523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727969" y="1234440"/>
            <a:ext cx="4607511" cy="4069080"/>
          </a:xfrm>
        </p:spPr>
        <p:txBody>
          <a:bodyPr>
            <a:normAutofit/>
          </a:bodyPr>
          <a:lstStyle/>
          <a:p>
            <a:r>
              <a:rPr lang="en-US" sz="5400" b="1" dirty="0">
                <a:solidFill>
                  <a:srgbClr val="002060"/>
                </a:solidFill>
              </a:rPr>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19</a:t>
            </a:fld>
            <a:endParaRPr lang="en-US" noProof="0" dirty="0"/>
          </a:p>
        </p:txBody>
      </p:sp>
      <p:sp>
        <p:nvSpPr>
          <p:cNvPr id="11" name="Content Placeholder 10">
            <a:extLst>
              <a:ext uri="{FF2B5EF4-FFF2-40B4-BE49-F238E27FC236}">
                <a16:creationId xmlns:a16="http://schemas.microsoft.com/office/drawing/2014/main" id="{2E12426E-FE18-4771-9CB0-061AC31432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2258905"/>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457200" indent="-457200">
              <a:buFont typeface="Courier New" panose="02070309020205020404" pitchFamily="49" charset="0"/>
              <a:buChar char="o"/>
            </a:pPr>
            <a:r>
              <a:rPr lang="en-US" dirty="0"/>
              <a:t>Problem Statement</a:t>
            </a:r>
          </a:p>
          <a:p>
            <a:pPr marL="457200" indent="-457200">
              <a:buFont typeface="Courier New" panose="02070309020205020404" pitchFamily="49" charset="0"/>
              <a:buChar char="o"/>
            </a:pPr>
            <a:r>
              <a:rPr lang="en-US" dirty="0"/>
              <a:t>Literature Survey</a:t>
            </a:r>
          </a:p>
          <a:p>
            <a:pPr marL="457200" indent="-457200">
              <a:buFont typeface="Courier New" panose="02070309020205020404" pitchFamily="49" charset="0"/>
              <a:buChar char="o"/>
            </a:pPr>
            <a:r>
              <a:rPr lang="en-US" dirty="0"/>
              <a:t>Design</a:t>
            </a:r>
          </a:p>
          <a:p>
            <a:pPr marL="457200" indent="-457200">
              <a:buFont typeface="Courier New" panose="02070309020205020404" pitchFamily="49" charset="0"/>
              <a:buChar char="o"/>
            </a:pPr>
            <a:r>
              <a:rPr lang="en-US" dirty="0"/>
              <a:t>Implementation</a:t>
            </a:r>
          </a:p>
          <a:p>
            <a:pPr marL="457200" indent="-457200">
              <a:buFont typeface="Courier New" panose="02070309020205020404" pitchFamily="49" charset="0"/>
              <a:buChar char="o"/>
            </a:pPr>
            <a:r>
              <a:rPr lang="en-US" dirty="0"/>
              <a:t>Conclusion</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algn="ctr"/>
            <a:r>
              <a:rPr lang="en-US" b="1" dirty="0">
                <a:solidFill>
                  <a:srgbClr val="002060"/>
                </a:solidFill>
              </a:rPr>
              <a:t>Problem Statement</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17871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fontScale="92500" lnSpcReduction="20000"/>
          </a:bodyPr>
          <a:lstStyle/>
          <a:p>
            <a:endParaRPr lang="en-US" sz="2000" dirty="0"/>
          </a:p>
          <a:p>
            <a:endParaRPr lang="en-US" sz="2000" dirty="0"/>
          </a:p>
          <a:p>
            <a:endParaRPr lang="en-US" sz="2000" dirty="0"/>
          </a:p>
          <a:p>
            <a:r>
              <a:rPr lang="en-US" sz="2000" dirty="0"/>
              <a:t>AIM </a:t>
            </a:r>
            <a:r>
              <a:rPr lang="en-IN" sz="2000" dirty="0"/>
              <a:t>:-To provide a secure and systematic billing software for a shop.</a:t>
            </a:r>
          </a:p>
          <a:p>
            <a:endParaRPr lang="en-IN" sz="2000" dirty="0"/>
          </a:p>
          <a:p>
            <a:pPr marL="0" indent="0">
              <a:buNone/>
            </a:pPr>
            <a:endParaRPr lang="en-IN" sz="2000" dirty="0"/>
          </a:p>
          <a:p>
            <a:r>
              <a:rPr lang="en-IN" sz="2000" dirty="0"/>
              <a:t>Problem statement: To build an Desktop application program to reduce the manual work and papers.  The application will have a </a:t>
            </a:r>
            <a:r>
              <a:rPr lang="en-IN" sz="2000" dirty="0" err="1"/>
              <a:t>convinient</a:t>
            </a:r>
            <a:r>
              <a:rPr lang="en-IN" sz="2000" dirty="0"/>
              <a:t> features to manage their shopping bills. </a:t>
            </a:r>
            <a:r>
              <a:rPr lang="en-IN" sz="2000" dirty="0">
                <a:solidFill>
                  <a:schemeClr val="bg1"/>
                </a:solidFill>
              </a:rPr>
              <a:t>will have records of customer and rooms and facilities available for them.</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26" name="Picture 2" descr="Image result for bill management icon">
            <a:extLst>
              <a:ext uri="{FF2B5EF4-FFF2-40B4-BE49-F238E27FC236}">
                <a16:creationId xmlns:a16="http://schemas.microsoft.com/office/drawing/2014/main" id="{4D2B4B9C-D246-4438-BC0D-5E18C7C05E4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7486" r="7486"/>
          <a:stretch>
            <a:fillRect/>
          </a:stretch>
        </p:blipFill>
        <p:spPr bwMode="auto">
          <a:prstGeom prst="ellipse">
            <a:avLst/>
          </a:prstGeom>
          <a:ln w="63500" cap="rnd">
            <a:solidFill>
              <a:srgbClr val="333333"/>
            </a:solidFill>
          </a:ln>
          <a:effectLst>
            <a:innerShdw blurRad="63500" dist="50800" dir="16200000">
              <a:prstClr val="black">
                <a:alpha val="50000"/>
              </a:prstClr>
            </a:inn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algn="ctr"/>
            <a:r>
              <a:rPr lang="en-US" b="1" dirty="0">
                <a:solidFill>
                  <a:srgbClr val="002060"/>
                </a:solidFill>
              </a:rPr>
              <a:t>Literature Review</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9700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713A-87CB-4881-94F0-69397058E0D5}"/>
              </a:ext>
            </a:extLst>
          </p:cNvPr>
          <p:cNvSpPr>
            <a:spLocks noGrp="1"/>
          </p:cNvSpPr>
          <p:nvPr>
            <p:ph type="title"/>
          </p:nvPr>
        </p:nvSpPr>
        <p:spPr/>
        <p:txBody>
          <a:bodyPr/>
          <a:lstStyle/>
          <a:p>
            <a:r>
              <a:rPr lang="en-US" dirty="0"/>
              <a:t>Survey of existing System</a:t>
            </a:r>
            <a:endParaRPr lang="en-IN" dirty="0"/>
          </a:p>
        </p:txBody>
      </p:sp>
      <p:sp>
        <p:nvSpPr>
          <p:cNvPr id="3" name="Content Placeholder 2">
            <a:extLst>
              <a:ext uri="{FF2B5EF4-FFF2-40B4-BE49-F238E27FC236}">
                <a16:creationId xmlns:a16="http://schemas.microsoft.com/office/drawing/2014/main" id="{C8FBBA8D-0746-4B26-9403-953F6993642C}"/>
              </a:ext>
            </a:extLst>
          </p:cNvPr>
          <p:cNvSpPr>
            <a:spLocks noGrp="1"/>
          </p:cNvSpPr>
          <p:nvPr>
            <p:ph idx="1"/>
          </p:nvPr>
        </p:nvSpPr>
        <p:spPr/>
        <p:txBody>
          <a:bodyPr/>
          <a:lstStyle/>
          <a:p>
            <a:r>
              <a:rPr lang="en-US" dirty="0"/>
              <a:t>In the existing system, most of the activities takes place manually, manually carrying out this activity in very tedious time consuming. As we have tried to develop computerized application so as to handle all the activity that are related to bills.</a:t>
            </a:r>
          </a:p>
          <a:p>
            <a:r>
              <a:rPr lang="en-US" dirty="0"/>
              <a:t>The existing system of Bill Management was manual. So all the daily routines is carried out manually and the bills are either being kept safely for years or are torn up within sometimes. </a:t>
            </a:r>
          </a:p>
          <a:p>
            <a:r>
              <a:rPr lang="en-US" dirty="0"/>
              <a:t>Since it is a manual system a lot of time is spent in communicating the information across different branches. There is a need for an integrated automated system, which has some centralized control over the entire process. Conventional System makes use of huge amounts of paper for recording transactions.</a:t>
            </a:r>
            <a:endParaRPr lang="en-IN" dirty="0"/>
          </a:p>
        </p:txBody>
      </p:sp>
      <p:sp>
        <p:nvSpPr>
          <p:cNvPr id="4" name="Date Placeholder 3">
            <a:extLst>
              <a:ext uri="{FF2B5EF4-FFF2-40B4-BE49-F238E27FC236}">
                <a16:creationId xmlns:a16="http://schemas.microsoft.com/office/drawing/2014/main" id="{83503C0B-0A09-4D6A-883A-6A53C7331B1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6F81860-75B8-4966-9717-9C84FD98C9D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07154198-B1C8-4497-A1DB-3482D96ABCA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1243672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713A-87CB-4881-94F0-69397058E0D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8FBBA8D-0746-4B26-9403-953F6993642C}"/>
              </a:ext>
            </a:extLst>
          </p:cNvPr>
          <p:cNvSpPr>
            <a:spLocks noGrp="1"/>
          </p:cNvSpPr>
          <p:nvPr>
            <p:ph idx="1"/>
          </p:nvPr>
        </p:nvSpPr>
        <p:spPr/>
        <p:txBody>
          <a:bodyPr/>
          <a:lstStyle/>
          <a:p>
            <a:r>
              <a:rPr lang="en-US" dirty="0"/>
              <a:t>It can be used and access anytime as compared to paper bills.</a:t>
            </a:r>
          </a:p>
          <a:p>
            <a:r>
              <a:rPr lang="en-US" dirty="0"/>
              <a:t>To provide accurate records and other information about the individual customer.</a:t>
            </a:r>
          </a:p>
          <a:p>
            <a:r>
              <a:rPr lang="en-US" dirty="0"/>
              <a:t>To provide automatic monitoring record of the individual monthly consumption.</a:t>
            </a:r>
          </a:p>
          <a:p>
            <a:r>
              <a:rPr lang="en-US" dirty="0"/>
              <a:t>To test and evaluate the system in terms of efficiency and accuracy.</a:t>
            </a:r>
          </a:p>
        </p:txBody>
      </p:sp>
      <p:sp>
        <p:nvSpPr>
          <p:cNvPr id="4" name="Date Placeholder 3">
            <a:extLst>
              <a:ext uri="{FF2B5EF4-FFF2-40B4-BE49-F238E27FC236}">
                <a16:creationId xmlns:a16="http://schemas.microsoft.com/office/drawing/2014/main" id="{83503C0B-0A09-4D6A-883A-6A53C7331B1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6F81860-75B8-4966-9717-9C84FD98C9D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07154198-B1C8-4497-A1DB-3482D96ABCA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934122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DD20-6150-406B-81DF-4BE1B5587F9D}"/>
              </a:ext>
            </a:extLst>
          </p:cNvPr>
          <p:cNvSpPr>
            <a:spLocks noGrp="1"/>
          </p:cNvSpPr>
          <p:nvPr>
            <p:ph type="title"/>
          </p:nvPr>
        </p:nvSpPr>
        <p:spPr/>
        <p:txBody>
          <a:bodyPr/>
          <a:lstStyle/>
          <a:p>
            <a:r>
              <a:rPr lang="en-IN" dirty="0"/>
              <a:t>Python Libraries </a:t>
            </a:r>
          </a:p>
        </p:txBody>
      </p:sp>
      <p:sp>
        <p:nvSpPr>
          <p:cNvPr id="3" name="Content Placeholder 2">
            <a:extLst>
              <a:ext uri="{FF2B5EF4-FFF2-40B4-BE49-F238E27FC236}">
                <a16:creationId xmlns:a16="http://schemas.microsoft.com/office/drawing/2014/main" id="{EA045E68-2EA5-4F1D-87EA-63F7B966494D}"/>
              </a:ext>
            </a:extLst>
          </p:cNvPr>
          <p:cNvSpPr>
            <a:spLocks noGrp="1"/>
          </p:cNvSpPr>
          <p:nvPr>
            <p:ph idx="1"/>
          </p:nvPr>
        </p:nvSpPr>
        <p:spPr/>
        <p:txBody>
          <a:bodyPr>
            <a:normAutofit fontScale="85000" lnSpcReduction="20000"/>
          </a:bodyPr>
          <a:lstStyle/>
          <a:p>
            <a:pPr algn="ctr">
              <a:buFont typeface="Wingdings" panose="05000000000000000000" pitchFamily="2" charset="2"/>
              <a:buChar char="ü"/>
            </a:pPr>
            <a:r>
              <a:rPr lang="en-IN" sz="2800" b="1" dirty="0">
                <a:latin typeface="TechnicBold" panose="00000400000000000000" pitchFamily="2" charset="2"/>
                <a:ea typeface="Tahoma" panose="020B0604030504040204" pitchFamily="34" charset="0"/>
                <a:cs typeface="Tahoma" panose="020B0604030504040204" pitchFamily="34" charset="0"/>
              </a:rPr>
              <a:t> </a:t>
            </a:r>
            <a:r>
              <a:rPr lang="en-IN" sz="2800" b="1" dirty="0" err="1">
                <a:latin typeface="TechnicBold" panose="00000400000000000000" pitchFamily="2" charset="2"/>
                <a:ea typeface="Tahoma" panose="020B0604030504040204" pitchFamily="34" charset="0"/>
                <a:cs typeface="Tahoma" panose="020B0604030504040204" pitchFamily="34" charset="0"/>
              </a:rPr>
              <a:t>Tkinter</a:t>
            </a:r>
            <a:endParaRPr lang="en-IN" sz="3300" b="1" dirty="0">
              <a:latin typeface="TechnicBold" panose="00000400000000000000" pitchFamily="2" charset="2"/>
              <a:ea typeface="Tahoma" panose="020B0604030504040204" pitchFamily="34" charset="0"/>
              <a:cs typeface="Tahoma" panose="020B0604030504040204" pitchFamily="34" charset="0"/>
            </a:endParaRP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a:t>
            </a:r>
            <a:r>
              <a:rPr lang="en-IN" sz="3300" b="1" dirty="0" err="1">
                <a:latin typeface="TechnicBold" panose="00000400000000000000" pitchFamily="2" charset="2"/>
                <a:ea typeface="Tahoma" panose="020B0604030504040204" pitchFamily="34" charset="0"/>
                <a:cs typeface="Tahoma" panose="020B0604030504040204" pitchFamily="34" charset="0"/>
              </a:rPr>
              <a:t>numpy</a:t>
            </a:r>
            <a:endParaRPr lang="en-IN" sz="3300" b="1" dirty="0">
              <a:latin typeface="TechnicBold" panose="00000400000000000000" pitchFamily="2" charset="2"/>
              <a:ea typeface="Tahoma" panose="020B0604030504040204" pitchFamily="34" charset="0"/>
              <a:cs typeface="Tahoma" panose="020B0604030504040204" pitchFamily="34" charset="0"/>
            </a:endParaRP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a:t>
            </a:r>
            <a:r>
              <a:rPr lang="en-IN" sz="3300" b="1" dirty="0" err="1">
                <a:latin typeface="TechnicBold" panose="00000400000000000000" pitchFamily="2" charset="2"/>
                <a:ea typeface="Tahoma" panose="020B0604030504040204" pitchFamily="34" charset="0"/>
                <a:cs typeface="Tahoma" panose="020B0604030504040204" pitchFamily="34" charset="0"/>
              </a:rPr>
              <a:t>Qrcode</a:t>
            </a:r>
            <a:endParaRPr lang="en-IN" sz="3300" b="1" dirty="0">
              <a:latin typeface="TechnicBold" panose="00000400000000000000" pitchFamily="2" charset="2"/>
              <a:ea typeface="Tahoma" panose="020B0604030504040204" pitchFamily="34" charset="0"/>
              <a:cs typeface="Tahoma" panose="020B0604030504040204" pitchFamily="34" charset="0"/>
            </a:endParaRP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a:t>
            </a:r>
            <a:r>
              <a:rPr lang="en-IN" sz="3300" b="1" dirty="0" err="1">
                <a:latin typeface="TechnicBold" panose="00000400000000000000" pitchFamily="2" charset="2"/>
                <a:ea typeface="Tahoma" panose="020B0604030504040204" pitchFamily="34" charset="0"/>
                <a:cs typeface="Tahoma" panose="020B0604030504040204" pitchFamily="34" charset="0"/>
              </a:rPr>
              <a:t>Pywhatkit</a:t>
            </a:r>
            <a:endParaRPr lang="en-IN" sz="3300" b="1" dirty="0">
              <a:latin typeface="TechnicBold" panose="00000400000000000000" pitchFamily="2" charset="2"/>
              <a:ea typeface="Tahoma" panose="020B0604030504040204" pitchFamily="34" charset="0"/>
              <a:cs typeface="Tahoma" panose="020B0604030504040204" pitchFamily="34" charset="0"/>
            </a:endParaRP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Flask</a:t>
            </a: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a:t>
            </a:r>
            <a:r>
              <a:rPr lang="en-IN" sz="3300" b="1" dirty="0" err="1">
                <a:latin typeface="TechnicBold" panose="00000400000000000000" pitchFamily="2" charset="2"/>
                <a:ea typeface="Tahoma" panose="020B0604030504040204" pitchFamily="34" charset="0"/>
                <a:cs typeface="Tahoma" panose="020B0604030504040204" pitchFamily="34" charset="0"/>
              </a:rPr>
              <a:t>Mysql</a:t>
            </a:r>
            <a:r>
              <a:rPr lang="en-IN" sz="3300" b="1" dirty="0">
                <a:latin typeface="TechnicBold" panose="00000400000000000000" pitchFamily="2" charset="2"/>
                <a:ea typeface="Tahoma" panose="020B0604030504040204" pitchFamily="34" charset="0"/>
                <a:cs typeface="Tahoma" panose="020B0604030504040204" pitchFamily="34" charset="0"/>
              </a:rPr>
              <a:t> connector</a:t>
            </a: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Open cv</a:t>
            </a: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 </a:t>
            </a:r>
            <a:r>
              <a:rPr lang="en-IN" sz="3300" b="1" dirty="0" err="1">
                <a:latin typeface="TechnicBold" panose="00000400000000000000" pitchFamily="2" charset="2"/>
                <a:ea typeface="Tahoma" panose="020B0604030504040204" pitchFamily="34" charset="0"/>
                <a:cs typeface="Tahoma" panose="020B0604030504040204" pitchFamily="34" charset="0"/>
              </a:rPr>
              <a:t>Pyzbar</a:t>
            </a:r>
            <a:endParaRPr lang="en-IN" sz="3300" b="1" dirty="0">
              <a:latin typeface="TechnicBold" panose="00000400000000000000" pitchFamily="2" charset="2"/>
              <a:ea typeface="Tahoma" panose="020B0604030504040204" pitchFamily="34" charset="0"/>
              <a:cs typeface="Tahoma" panose="020B0604030504040204" pitchFamily="34" charset="0"/>
            </a:endParaRPr>
          </a:p>
          <a:p>
            <a:pPr algn="ctr">
              <a:buFont typeface="Wingdings" panose="05000000000000000000" pitchFamily="2" charset="2"/>
              <a:buChar char="ü"/>
            </a:pPr>
            <a:r>
              <a:rPr lang="en-IN" sz="3300" b="1" dirty="0">
                <a:latin typeface="TechnicBold" panose="00000400000000000000" pitchFamily="2" charset="2"/>
                <a:ea typeface="Tahoma" panose="020B0604030504040204" pitchFamily="34" charset="0"/>
                <a:cs typeface="Tahoma" panose="020B0604030504040204" pitchFamily="34" charset="0"/>
              </a:rPr>
              <a:t>Autocomplete Entry</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DF64204-9352-41FD-AABC-A570119219B2}"/>
              </a:ext>
            </a:extLst>
          </p:cNvPr>
          <p:cNvSpPr>
            <a:spLocks noGrp="1"/>
          </p:cNvSpPr>
          <p:nvPr>
            <p:ph type="ftr" sz="quarter" idx="11"/>
          </p:nvPr>
        </p:nvSpPr>
        <p:spPr/>
        <p:txBody>
          <a:bodyPr/>
          <a:lstStyle/>
          <a:p>
            <a:pPr algn="ctr" defTabSz="914400">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Bill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382577D-3B42-47AE-846A-83D6AC0A64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1083744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pPr algn="ctr"/>
            <a:r>
              <a:rPr lang="en-US" b="1" dirty="0">
                <a:solidFill>
                  <a:srgbClr val="002060"/>
                </a:solidFill>
              </a:rPr>
              <a:t>Design</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6888381"/>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315</TotalTime>
  <Words>718</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Courier New</vt:lpstr>
      <vt:lpstr>ff2</vt:lpstr>
      <vt:lpstr>ff4</vt:lpstr>
      <vt:lpstr>TechnicBold</vt:lpstr>
      <vt:lpstr>Wingdings</vt:lpstr>
      <vt:lpstr>Vapor Trail</vt:lpstr>
      <vt:lpstr>Bill Management</vt:lpstr>
      <vt:lpstr>Agenda</vt:lpstr>
      <vt:lpstr>Problem Statement</vt:lpstr>
      <vt:lpstr>Problem statement</vt:lpstr>
      <vt:lpstr>Literature Review</vt:lpstr>
      <vt:lpstr>Survey of existing System</vt:lpstr>
      <vt:lpstr>PowerPoint Presentation</vt:lpstr>
      <vt:lpstr>Python Libraries </vt:lpstr>
      <vt:lpstr>Design</vt:lpstr>
      <vt:lpstr>Design</vt:lpstr>
      <vt:lpstr>Implementation</vt:lpstr>
      <vt:lpstr>Implementation</vt:lpstr>
      <vt:lpstr>PowerPoint Presentation</vt:lpstr>
      <vt:lpstr>PowerPoint Presentation</vt:lpstr>
      <vt:lpstr>Conclusion</vt:lpstr>
      <vt:lpstr>Conclusion</vt:lpstr>
      <vt:lpstr>Future Scope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Pranav Dani</dc:creator>
  <cp:lastModifiedBy>NIKUNJ PRATAP MISTRY</cp:lastModifiedBy>
  <cp:revision>31</cp:revision>
  <dcterms:created xsi:type="dcterms:W3CDTF">2020-12-06T16:50:45Z</dcterms:created>
  <dcterms:modified xsi:type="dcterms:W3CDTF">2022-05-05T04:36:44Z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