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alphaModFix amt="65000"/>
            <a:lum/>
          </a:blip>
          <a:srcRect/>
          <a:stretch>
            <a:fillRect t="-17000" b="-17000"/>
          </a:stretch>
        </a:blip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18621677" r:id="rId1"/>
    <p:sldLayoutId id="2418621678" r:id="rId2"/>
    <p:sldLayoutId id="2418621679" r:id="rId3"/>
    <p:sldLayoutId id="2418621680" r:id="rId4"/>
    <p:sldLayoutId id="2418621681" r:id="rId5"/>
    <p:sldLayoutId id="2418621682" r:id="rId6"/>
    <p:sldLayoutId id="2418621683" r:id="rId7"/>
    <p:sldLayoutId id="2418621684"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TextBox 1"/>
          <p:cNvSpPr txBox="1"/>
          <p:nvPr/>
        </p:nvSpPr>
        <p:spPr>
          <a:xfrm>
            <a:off x="1828800" y="15430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121212">
                    <a:alpha val="100000"/>
                  </a:srgbClr>
                </a:solidFill>
                <a:latin typeface="Times New Roman"/>
              </a:rPr>
              <a:t>Zomato Restaurants Analysis</a:t>
            </a:r>
          </a:p>
        </p:txBody>
      </p:sp>
      <p:sp>
        <p:nvSpPr>
          <p:cNvPr id="3" name="TextBox 2"/>
          <p:cNvSpPr txBox="1"/>
          <p:nvPr/>
        </p:nvSpPr>
        <p:spPr>
          <a:xfrm>
            <a:off x="971600" y="2931790"/>
            <a:ext cx="73152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A Comprehensive Overview of Restaurant Data Insights</a:t>
            </a:r>
          </a:p>
        </p:txBody>
      </p:sp>
      <p:sp>
        <p:nvSpPr>
          <p:cNvPr id="4" name="TextBox 3">
            <a:extLst>
              <a:ext uri="{FF2B5EF4-FFF2-40B4-BE49-F238E27FC236}">
                <a16:creationId xmlns:a16="http://schemas.microsoft.com/office/drawing/2014/main" id="{C07558A4-0EE0-0120-1213-357C38032F08}"/>
              </a:ext>
            </a:extLst>
          </p:cNvPr>
          <p:cNvSpPr txBox="1"/>
          <p:nvPr/>
        </p:nvSpPr>
        <p:spPr>
          <a:xfrm>
            <a:off x="4499992" y="3867894"/>
            <a:ext cx="3384376" cy="738664"/>
          </a:xfrm>
          <a:prstGeom prst="rect">
            <a:avLst/>
          </a:prstGeom>
          <a:noFill/>
        </p:spPr>
        <p:txBody>
          <a:bodyPr wrap="square" rtlCol="0">
            <a:spAutoFit/>
          </a:bodyPr>
          <a:lstStyle/>
          <a:p>
            <a:pPr algn="r"/>
            <a:r>
              <a:rPr lang="en-IN" sz="1400" b="1" dirty="0">
                <a:solidFill>
                  <a:srgbClr val="424242">
                    <a:alpha val="100000"/>
                  </a:srgbClr>
                </a:solidFill>
                <a:latin typeface="Times New Roman"/>
              </a:rPr>
              <a:t>Submitted By: Nikunj Singh</a:t>
            </a:r>
          </a:p>
          <a:p>
            <a:pPr algn="r"/>
            <a:r>
              <a:rPr lang="en-IN" sz="1400" b="1" dirty="0">
                <a:solidFill>
                  <a:srgbClr val="424242">
                    <a:alpha val="100000"/>
                  </a:srgbClr>
                </a:solidFill>
                <a:latin typeface="Times New Roman"/>
              </a:rPr>
              <a:t>	         </a:t>
            </a:r>
            <a:r>
              <a:rPr lang="en-IN" sz="1400" b="1">
                <a:solidFill>
                  <a:srgbClr val="424242">
                    <a:alpha val="100000"/>
                  </a:srgbClr>
                </a:solidFill>
                <a:latin typeface="Times New Roman"/>
              </a:rPr>
              <a:t>(23MCI10062)</a:t>
            </a:r>
            <a:endParaRPr lang="en-IN" sz="1400" b="1" dirty="0">
              <a:solidFill>
                <a:srgbClr val="424242">
                  <a:alpha val="100000"/>
                </a:srgbClr>
              </a:solidFill>
              <a:latin typeface="Times New Roman"/>
            </a:endParaRPr>
          </a:p>
          <a:p>
            <a:pPr algn="r"/>
            <a:r>
              <a:rPr lang="en-IN" sz="1400" b="1" dirty="0">
                <a:solidFill>
                  <a:srgbClr val="424242">
                    <a:alpha val="100000"/>
                  </a:srgbClr>
                </a:solidFill>
                <a:latin typeface="Times New Roman"/>
              </a:rPr>
              <a:t>Subject: Data Analytics (23CAH - 725)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71600" y="1779662"/>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Analysis and Findings - Power BI</a:t>
            </a:r>
          </a:p>
        </p:txBody>
      </p:sp>
      <p:sp>
        <p:nvSpPr>
          <p:cNvPr id="3" name="TextBox 2"/>
          <p:cNvSpPr txBox="1"/>
          <p:nvPr/>
        </p:nvSpPr>
        <p:spPr>
          <a:xfrm>
            <a:off x="914400" y="2427734"/>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Developed interactive dashboards in Power BI for data exploration.
Visualized trends related to restaurant locations, ratings, and cuisines.
Implemented interactive tools for deeper data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BCEB59-4C33-D514-2B00-18EACBD36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68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24406" y="163564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Implications of Findings</a:t>
            </a:r>
          </a:p>
        </p:txBody>
      </p:sp>
      <p:sp>
        <p:nvSpPr>
          <p:cNvPr id="3" name="TextBox 2"/>
          <p:cNvSpPr txBox="1"/>
          <p:nvPr/>
        </p:nvSpPr>
        <p:spPr>
          <a:xfrm>
            <a:off x="914400" y="2427734"/>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Identified popular restaurant locations and trending cuisines.
Gained insights into seasonal variations and opening trends.
Provided analysis on customer preferences to inform strategic decisions.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Box 1"/>
          <p:cNvSpPr txBox="1"/>
          <p:nvPr/>
        </p:nvSpPr>
        <p:spPr>
          <a:xfrm>
            <a:off x="1828800" y="149163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Conclusion</a:t>
            </a:r>
          </a:p>
        </p:txBody>
      </p:sp>
      <p:sp>
        <p:nvSpPr>
          <p:cNvPr id="3" name="TextBox 2"/>
          <p:cNvSpPr txBox="1"/>
          <p:nvPr/>
        </p:nvSpPr>
        <p:spPr>
          <a:xfrm>
            <a:off x="971600" y="2211710"/>
            <a:ext cx="7315200" cy="193899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000" b="1" u="none" strike="noStrike" cap="none" spc="0" dirty="0">
                <a:solidFill>
                  <a:srgbClr val="424242">
                    <a:alpha val="100000"/>
                  </a:srgbClr>
                </a:solidFill>
                <a:latin typeface="Times New Roman"/>
              </a:rPr>
              <a:t>The Zomato Restaurants Analysis project reveals critical insights into the restaurant industry landscape. The use of advanced analytics enhances understanding of market trends and customer preferences. This comprehensive analysis facilitates data-driven decision-making for stakeholders in the restaurant sector.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85167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
        <p:nvSpPr>
          <p:cNvPr id="3" name="TextBox 2"/>
          <p:cNvSpPr txBox="1"/>
          <p:nvPr/>
        </p:nvSpPr>
        <p:spPr>
          <a:xfrm>
            <a:off x="1763688" y="3057496"/>
            <a:ext cx="5486400" cy="40011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121212">
                    <a:alpha val="100000"/>
                  </a:srgbClr>
                </a:solidFill>
                <a:latin typeface="Times New Roman"/>
              </a:rPr>
              <a:t>Do you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828800" y="1424186"/>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TextBox 2"/>
          <p:cNvSpPr txBox="1"/>
          <p:nvPr/>
        </p:nvSpPr>
        <p:spPr>
          <a:xfrm>
            <a:off x="914400" y="1980468"/>
            <a:ext cx="7315200" cy="275152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400" b="1" u="none" strike="noStrike" cap="none" spc="0" dirty="0">
                <a:solidFill>
                  <a:srgbClr val="424242">
                    <a:alpha val="100000"/>
                  </a:srgbClr>
                </a:solidFill>
                <a:latin typeface="Times New Roman"/>
              </a:rPr>
              <a:t>The Zomato Restaurants Analysis project provides a detailed analysis of restaurant data sourced from Zomato, a prominent platform for discovering and reviewing restaurants. This report outlines objectives, methodologies, findings, and implications for stakeholders in the restaurant industry.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467225"/>
          <a:chOff x="914400" y="1028700"/>
          <a:chExt cx="8229600" cy="4467225"/>
        </a:xfrm>
      </p:grpSpPr>
      <p:sp>
        <p:nvSpPr>
          <p:cNvPr id="2" name="TextBox 1"/>
          <p:cNvSpPr txBox="1"/>
          <p:nvPr/>
        </p:nvSpPr>
        <p:spPr>
          <a:xfrm>
            <a:off x="914400" y="149163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Table of contents</a:t>
            </a:r>
          </a:p>
        </p:txBody>
      </p:sp>
      <p:sp>
        <p:nvSpPr>
          <p:cNvPr id="3" name="TextBox 2"/>
          <p:cNvSpPr txBox="1"/>
          <p:nvPr/>
        </p:nvSpPr>
        <p:spPr>
          <a:xfrm>
            <a:off x="914400" y="1937442"/>
            <a:ext cx="7315200" cy="272254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About Zomato</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Project Overview</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Project Objectives</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Data Sources</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Methodology</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Analysis and Findings - Excel</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Analysis and Findings - Power BI</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Implications of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667644"/>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About Zomato</a:t>
            </a:r>
          </a:p>
        </p:txBody>
      </p:sp>
      <p:sp>
        <p:nvSpPr>
          <p:cNvPr id="3" name="TextBox 2"/>
          <p:cNvSpPr txBox="1"/>
          <p:nvPr/>
        </p:nvSpPr>
        <p:spPr>
          <a:xfrm>
            <a:off x="914400" y="2327126"/>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Zomato is an online platform offering information about restaurants.
It provides details such as location, ratings, reviews, menus, and photos.
It operates in multiple countries and has a comprehensive restaurant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52362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Project Overview</a:t>
            </a:r>
          </a:p>
        </p:txBody>
      </p:sp>
      <p:sp>
        <p:nvSpPr>
          <p:cNvPr id="3" name="TextBox 2"/>
          <p:cNvSpPr txBox="1"/>
          <p:nvPr/>
        </p:nvSpPr>
        <p:spPr>
          <a:xfrm>
            <a:off x="914400" y="2111102"/>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The project undertakes an in-depth analysis of Zomato restaurant data.
Utilizes tools and techniques including Excel, SQL, Power BI, and Tableau.
Aims to gain insights into trends related to location, opening trends, ratings, and price ranges.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914400" y="145162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Project Objectives</a:t>
            </a:r>
          </a:p>
        </p:txBody>
      </p:sp>
      <p:sp>
        <p:nvSpPr>
          <p:cNvPr id="3" name="TextBox 2"/>
          <p:cNvSpPr txBox="1"/>
          <p:nvPr/>
        </p:nvSpPr>
        <p:spPr>
          <a:xfrm>
            <a:off x="914400" y="2027262"/>
            <a:ext cx="7315200" cy="3352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Develop a comprehensive Country Map Table.
Construct a Calendar Table using </a:t>
            </a:r>
            <a:r>
              <a:rPr lang="en-US" sz="2000" u="none" strike="noStrike" cap="none" spc="0" dirty="0" err="1">
                <a:solidFill>
                  <a:srgbClr val="424242">
                    <a:alpha val="100000"/>
                  </a:srgbClr>
                </a:solidFill>
                <a:latin typeface="Times New Roman"/>
              </a:rPr>
              <a:t>Datekey</a:t>
            </a:r>
            <a:r>
              <a:rPr lang="en-US" sz="2000" u="none" strike="noStrike" cap="none" spc="0" dirty="0">
                <a:solidFill>
                  <a:srgbClr val="424242">
                    <a:alpha val="100000"/>
                  </a:srgbClr>
                </a:solidFill>
                <a:latin typeface="Times New Roman"/>
              </a:rPr>
              <a:t>.
Determine the Number of Restaurants based on City and Country.
Analyze restaurant openings based on Year, Quarter, and Month.
Compute Average Ratings and categorize by Average Price.
Examine restaurants with table booking and online delivery options.
Create charts based on Cuisines, City, and Ratings.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739652"/>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Data Sources</a:t>
            </a:r>
          </a:p>
        </p:txBody>
      </p:sp>
      <p:sp>
        <p:nvSpPr>
          <p:cNvPr id="3" name="TextBox 2"/>
          <p:cNvSpPr txBox="1"/>
          <p:nvPr/>
        </p:nvSpPr>
        <p:spPr>
          <a:xfrm>
            <a:off x="914400" y="2504678"/>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Primary data sourced from Zomato's extensive restaurant database.
Additional data may include public datasets and supplementary collections.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818591" y="1707654"/>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Methodology</a:t>
            </a:r>
          </a:p>
        </p:txBody>
      </p:sp>
      <p:sp>
        <p:nvSpPr>
          <p:cNvPr id="3" name="TextBox 2"/>
          <p:cNvSpPr txBox="1"/>
          <p:nvPr/>
        </p:nvSpPr>
        <p:spPr>
          <a:xfrm>
            <a:off x="827584" y="2499742"/>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Data extraction and cleaning using Excel and SQL.
Analysis employing advanced Excel functions and SQL queries.
Visualization with Power BI and Tableau for creating interactive dashboards.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56363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Analysis and Findings - Excel</a:t>
            </a:r>
          </a:p>
        </p:txBody>
      </p:sp>
      <p:sp>
        <p:nvSpPr>
          <p:cNvPr id="3" name="TextBox 2"/>
          <p:cNvSpPr txBox="1"/>
          <p:nvPr/>
        </p:nvSpPr>
        <p:spPr>
          <a:xfrm>
            <a:off x="914400" y="2286000"/>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Utilized advanced Excel functions for data manipulation and visualization.
Created charts and graphs for data analysis on locations, ratings, and cuisines.
Conducted statistical analysis to identify trends and patterns.</a:t>
            </a:r>
          </a:p>
        </p:txBody>
      </p:sp>
    </p:spTree>
  </p:cSld>
  <p:clrMapOvr>
    <a:masterClrMapping/>
  </p:clrMapOvr>
</p:sld>
</file>

<file path=ppt/theme/theme1.xml><?xml version="1.0" encoding="utf-8"?>
<a:theme xmlns:a="http://schemas.openxmlformats.org/drawingml/2006/main" name="Theme36">
  <a:themeElements>
    <a:clrScheme name="Theme36">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36">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3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489</Words>
  <Application>Microsoft Office PowerPoint</Application>
  <PresentationFormat>On-screen Show (16:9)</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Times New Roman</vt:lpstr>
      <vt:lpstr>Theme36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nikunj singh</cp:lastModifiedBy>
  <cp:revision>3</cp:revision>
  <dcterms:created xsi:type="dcterms:W3CDTF">2024-10-22T13:56:44Z</dcterms:created>
  <dcterms:modified xsi:type="dcterms:W3CDTF">2024-11-06T05:05:25Z</dcterms:modified>
  <cp:category/>
  <cp:contentStatus/>
</cp:coreProperties>
</file>