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4489" y="2743200"/>
            <a:ext cx="8791575" cy="1947168"/>
          </a:xfrm>
        </p:spPr>
        <p:txBody>
          <a:bodyPr>
            <a:normAutofit fontScale="90000"/>
          </a:bodyPr>
          <a:lstStyle/>
          <a:p>
            <a:pPr algn="ctr"/>
            <a:r>
              <a:rPr lang="ru-RU" cap="none" dirty="0" smtClean="0"/>
              <a:t>Автоматизированная информационная </a:t>
            </a:r>
            <a:r>
              <a:rPr lang="ru-RU" cap="none" dirty="0"/>
              <a:t>с</a:t>
            </a:r>
            <a:r>
              <a:rPr lang="ru-RU" cap="none" dirty="0" smtClean="0"/>
              <a:t>истема «Театральная касса»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4488" y="2172248"/>
            <a:ext cx="8791575" cy="496137"/>
          </a:xfrm>
        </p:spPr>
        <p:txBody>
          <a:bodyPr/>
          <a:lstStyle/>
          <a:p>
            <a:pPr algn="ctr"/>
            <a:r>
              <a:rPr lang="ru-RU" cap="none" dirty="0" smtClean="0">
                <a:solidFill>
                  <a:schemeClr val="tx1"/>
                </a:solidFill>
              </a:rPr>
              <a:t>Дипломный проект на тему:</a:t>
            </a:r>
            <a:endParaRPr lang="ru-RU" cap="none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984487" y="33252"/>
            <a:ext cx="8791575" cy="109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cap="none" dirty="0" smtClean="0">
                <a:solidFill>
                  <a:schemeClr val="tx1"/>
                </a:solidFill>
              </a:rPr>
              <a:t>Санкт-Петербургское государственное бюджетное</a:t>
            </a:r>
            <a:br>
              <a:rPr lang="ru-RU" cap="none" dirty="0" smtClean="0">
                <a:solidFill>
                  <a:schemeClr val="tx1"/>
                </a:solidFill>
              </a:rPr>
            </a:br>
            <a:r>
              <a:rPr lang="ru-RU" cap="none" dirty="0" smtClean="0">
                <a:solidFill>
                  <a:schemeClr val="tx1"/>
                </a:solidFill>
              </a:rPr>
              <a:t>среднее профессиональное образовательное учреждение</a:t>
            </a:r>
            <a:br>
              <a:rPr lang="ru-RU" cap="none" dirty="0" smtClean="0">
                <a:solidFill>
                  <a:schemeClr val="tx1"/>
                </a:solidFill>
              </a:rPr>
            </a:br>
            <a:r>
              <a:rPr lang="ru-RU" cap="none" dirty="0" smtClean="0">
                <a:solidFill>
                  <a:schemeClr val="tx1"/>
                </a:solidFill>
              </a:rPr>
              <a:t>«Колледж информационных технологий»</a:t>
            </a:r>
            <a:endParaRPr lang="ru-RU" cap="none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747462" y="4950836"/>
            <a:ext cx="3640975" cy="959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 err="1" smtClean="0">
                <a:solidFill>
                  <a:schemeClr val="tx1"/>
                </a:solidFill>
              </a:rPr>
              <a:t>Дипломист</a:t>
            </a:r>
            <a:r>
              <a:rPr lang="ru-RU" cap="none" dirty="0" smtClean="0">
                <a:solidFill>
                  <a:schemeClr val="tx1"/>
                </a:solidFill>
              </a:rPr>
              <a:t>: Бокарев Никита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 smtClean="0">
                <a:solidFill>
                  <a:schemeClr val="tx1"/>
                </a:solidFill>
              </a:rPr>
              <a:t>Руководитель: Шапкина Л.М.</a:t>
            </a:r>
            <a:endParaRPr lang="ru-RU" cap="none" dirty="0">
              <a:solidFill>
                <a:schemeClr val="tx1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984487" y="1411344"/>
            <a:ext cx="8791575" cy="49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cap="none" dirty="0" smtClean="0">
                <a:solidFill>
                  <a:schemeClr val="tx1"/>
                </a:solidFill>
              </a:rPr>
              <a:t>Специальность 09.02.03 «Программирование в компьютерных системах»</a:t>
            </a:r>
            <a:endParaRPr lang="ru-RU" cap="none" dirty="0">
              <a:solidFill>
                <a:schemeClr val="tx1"/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984487" y="6100215"/>
            <a:ext cx="8791575" cy="77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cap="none" dirty="0" smtClean="0">
                <a:solidFill>
                  <a:schemeClr val="tx1"/>
                </a:solidFill>
              </a:rPr>
              <a:t>Санкт-Петербург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cap="none" dirty="0" smtClean="0">
                <a:solidFill>
                  <a:schemeClr val="tx1"/>
                </a:solidFill>
              </a:rPr>
              <a:t>2018</a:t>
            </a:r>
            <a:endParaRPr lang="ru-RU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51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8267"/>
          </a:xfrm>
        </p:spPr>
        <p:txBody>
          <a:bodyPr/>
          <a:lstStyle/>
          <a:p>
            <a:r>
              <a:rPr lang="ru-RU" cap="none" dirty="0" smtClean="0"/>
              <a:t>Логическая модель данных</a:t>
            </a:r>
            <a:endParaRPr lang="ru-RU" cap="none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139" y="2003570"/>
            <a:ext cx="921254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9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6457"/>
          </a:xfrm>
        </p:spPr>
        <p:txBody>
          <a:bodyPr>
            <a:normAutofit/>
          </a:bodyPr>
          <a:lstStyle/>
          <a:p>
            <a:r>
              <a:rPr lang="ru-RU" cap="none" dirty="0" smtClean="0"/>
              <a:t>Пользовательский интерфейс</a:t>
            </a:r>
            <a:endParaRPr lang="ru-RU" cap="none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662" y="2128808"/>
            <a:ext cx="2858827" cy="35072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3" y="1463790"/>
            <a:ext cx="5399582" cy="26593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964" y="4231928"/>
            <a:ext cx="35814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2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3206"/>
          </a:xfrm>
        </p:spPr>
        <p:txBody>
          <a:bodyPr/>
          <a:lstStyle/>
          <a:p>
            <a:r>
              <a:rPr lang="ru-RU" cap="none" dirty="0" smtClean="0"/>
              <a:t>Тестирование программы</a:t>
            </a:r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09" y="2051078"/>
            <a:ext cx="3752850" cy="828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63" y="3364575"/>
            <a:ext cx="4638949" cy="18812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763" y="2154900"/>
            <a:ext cx="1857375" cy="1209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753" y="3926898"/>
            <a:ext cx="3629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1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8144"/>
          </a:xfrm>
        </p:spPr>
        <p:txBody>
          <a:bodyPr/>
          <a:lstStyle/>
          <a:p>
            <a:r>
              <a:rPr lang="ru-RU" cap="none" dirty="0" smtClean="0"/>
              <a:t>Достоинства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161310"/>
            <a:ext cx="9905999" cy="3366654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простой и интуитивно понятный интерфейс;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минимальное количество ручного ввода информации;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занимает небольшое пространство на жестком диске;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возможность создавать и выводить на печать отчеты;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обеспечивает фильтрацию и поиск данных таблиц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134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580"/>
          </a:xfrm>
        </p:spPr>
        <p:txBody>
          <a:bodyPr/>
          <a:lstStyle/>
          <a:p>
            <a:r>
              <a:rPr lang="ru-RU" cap="none" dirty="0" smtClean="0"/>
              <a:t>Недостатки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718261"/>
            <a:ext cx="9905999" cy="257743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отсутствие разделения прав доступа;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отсутствие возможности оформить в одном заказе более 6 билетов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2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831"/>
          </a:xfrm>
        </p:spPr>
        <p:txBody>
          <a:bodyPr/>
          <a:lstStyle/>
          <a:p>
            <a:r>
              <a:rPr lang="ru-RU" cap="none" dirty="0" smtClean="0"/>
              <a:t>Экономическая выгода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1883727"/>
            <a:ext cx="5276013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Суммарная стоимость затрат на создание продукта составила </a:t>
            </a:r>
            <a:r>
              <a:rPr lang="ru-RU" dirty="0"/>
              <a:t>27323,23 </a:t>
            </a:r>
            <a:r>
              <a:rPr lang="ru-RU" dirty="0" smtClean="0"/>
              <a:t>рублей.</a:t>
            </a:r>
          </a:p>
          <a:p>
            <a:pPr marL="0" indent="0" algn="just">
              <a:buNone/>
            </a:pPr>
            <a:r>
              <a:rPr lang="ru-RU" dirty="0" smtClean="0"/>
              <a:t>Рыночная цена аналогичного программного продукта составляет 35000 рублей.</a:t>
            </a:r>
          </a:p>
          <a:p>
            <a:pPr marL="0" indent="0" algn="just">
              <a:buNone/>
            </a:pPr>
            <a:r>
              <a:rPr lang="ru-RU" dirty="0" smtClean="0"/>
              <a:t>Прибыль: 7676,77 рублей.</a:t>
            </a:r>
            <a:endParaRPr lang="ru-RU" dirty="0"/>
          </a:p>
        </p:txBody>
      </p:sp>
      <p:pic>
        <p:nvPicPr>
          <p:cNvPr id="2052" name="Picture 4" descr="http://chart.apis.google.com/chart?cht=bvg&amp;chbh=a&amp;chtt=%D0%A0%D0%B0%D1%81%D1%87%D0%B5%D1%82+%D0%BF%D1%80%D0%B8%D0%B1%D1%8B%D0%BB%D0%B8&amp;chco=0000ff&amp;chs=300x200&amp;chd=t:27300,35000&amp;chl=%D0%9F%D1%80%D0%BE%D0%B3%D1%80%D0%B0%D0%BC%D0%BC%D0%B0|%D0%90%D0%BD%D0%B0%D0%BB%D0%BE%D0%B3&amp;chds=0,350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r="16135"/>
          <a:stretch/>
        </p:blipFill>
        <p:spPr bwMode="auto">
          <a:xfrm>
            <a:off x="7622770" y="2476581"/>
            <a:ext cx="2909455" cy="23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26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020"/>
          </a:xfrm>
        </p:spPr>
        <p:txBody>
          <a:bodyPr/>
          <a:lstStyle/>
          <a:p>
            <a:r>
              <a:rPr lang="ru-RU" cap="none" dirty="0" smtClean="0"/>
              <a:t>Заключение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6839" y="1487978"/>
            <a:ext cx="5990906" cy="246056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Разработанный проект может использоваться в театральной кассе небольшого города для продажи театральных билетов.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ÑÐµÐ°ÑÑ Ð¸ÐºÐ¾Ð½Ðº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62" y="3765666"/>
            <a:ext cx="2194459" cy="219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64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9847" y="174567"/>
            <a:ext cx="9906000" cy="6533803"/>
          </a:xfrm>
        </p:spPr>
        <p:txBody>
          <a:bodyPr anchor="ctr"/>
          <a:lstStyle/>
          <a:p>
            <a:pPr algn="ctr"/>
            <a:r>
              <a:rPr lang="ru-RU" cap="none" dirty="0" smtClean="0"/>
              <a:t>Демонстрация программы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3513486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7897"/>
          </a:xfrm>
        </p:spPr>
        <p:txBody>
          <a:bodyPr/>
          <a:lstStyle/>
          <a:p>
            <a:r>
              <a:rPr lang="ru-RU" cap="none" dirty="0" smtClean="0"/>
              <a:t>Профессиональные компетенции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46414"/>
            <a:ext cx="9905999" cy="438080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ПК 3.1. Анализировать проектную и техническую документацию на уровне взаимодействия компонент программного обеспечения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ПК 3.2. Выполнять интеграцию модулей в программную систему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ПК 3.3</a:t>
            </a:r>
            <a:r>
              <a:rPr lang="ru-RU" dirty="0"/>
              <a:t>. Выполнять отладку программного продукта с использованием специализированных программных средств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ПК 3.4. Осуществлять разработку тестовых наборов и тестовых сценариев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ПК 3.5. Производить инспектирование компонент программного продукта на предмет соответствия стандартам кодирования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ПК 3.6. Разрабатывать технологическую </a:t>
            </a:r>
            <a:r>
              <a:rPr lang="ru-RU" dirty="0" smtClean="0"/>
              <a:t>документацию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487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r>
              <a:rPr lang="ru-RU" cap="none" dirty="0" smtClean="0"/>
              <a:t>Цель дипломного проекта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53489"/>
            <a:ext cx="5857903" cy="386591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Создание и разработка информационной системы для сотрудников организации, занимающейся продажей театральных билетов.</a:t>
            </a:r>
          </a:p>
          <a:p>
            <a:pPr marL="0" indent="0" algn="just">
              <a:buNone/>
            </a:pPr>
            <a:r>
              <a:rPr lang="ru-RU" dirty="0" smtClean="0"/>
              <a:t>Главной задачей разрабатываемой информационной системы является осуществление продажи театральных </a:t>
            </a:r>
            <a:r>
              <a:rPr lang="ru-RU" dirty="0" smtClean="0"/>
              <a:t>билетов в театрах небольших городов.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69" y="2601883"/>
            <a:ext cx="3864020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5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1518"/>
          </a:xfrm>
        </p:spPr>
        <p:txBody>
          <a:bodyPr>
            <a:normAutofit/>
          </a:bodyPr>
          <a:lstStyle/>
          <a:p>
            <a:r>
              <a:rPr lang="ru-RU" cap="none" dirty="0" smtClean="0"/>
              <a:t>Исследование предметной области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585258"/>
            <a:ext cx="8709169" cy="22278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</a:t>
            </a:r>
            <a:r>
              <a:rPr lang="ru-RU" dirty="0" smtClean="0"/>
              <a:t>редназначена для театральных касс. Главной задачей такой программы является продажа билетов на спектакли в театрах.</a:t>
            </a:r>
          </a:p>
          <a:p>
            <a:pPr marL="0" indent="0" algn="just">
              <a:buNone/>
            </a:pPr>
            <a:r>
              <a:rPr lang="ru-RU" dirty="0" smtClean="0"/>
              <a:t>На данный момент в большинстве театров использу</a:t>
            </a:r>
            <a:r>
              <a:rPr lang="ru-RU" dirty="0"/>
              <a:t>е</a:t>
            </a:r>
            <a:r>
              <a:rPr lang="ru-RU" dirty="0" smtClean="0"/>
              <a:t>тся программа СУПЕРБИЛЕТ-ТЕАТР.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944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Средства реализации</a:t>
            </a:r>
            <a:endParaRPr lang="ru-RU" cap="none" dirty="0"/>
          </a:p>
        </p:txBody>
      </p:sp>
      <p:pic>
        <p:nvPicPr>
          <p:cNvPr id="1026" name="Picture 2" descr="ÐÐ°ÑÑÐ¸Ð½ÐºÐ¸ Ð¿Ð¾ Ð·Ð°Ð¿ÑÐ¾ÑÑ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2" y="1480330"/>
            <a:ext cx="4208607" cy="420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visual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40" y="2297691"/>
            <a:ext cx="2570871" cy="257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acces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36" y="2297691"/>
            <a:ext cx="2617995" cy="257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12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4769"/>
          </a:xfrm>
        </p:spPr>
        <p:txBody>
          <a:bodyPr/>
          <a:lstStyle/>
          <a:p>
            <a:r>
              <a:rPr lang="ru-RU" cap="none" dirty="0" smtClean="0"/>
              <a:t>Постановка задачи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645919"/>
            <a:ext cx="8941926" cy="418961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вести списки театров, спектаклей, расписания и заказов и иметь возможность корректировать эти данные, а именно добавлять, редактировать и удалять;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/>
              <a:t>о</a:t>
            </a:r>
            <a:r>
              <a:rPr lang="ru-RU" dirty="0" smtClean="0"/>
              <a:t>существлять фильтрацию и поиск данных по заданным параметрам;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/>
              <a:t>о</a:t>
            </a:r>
            <a:r>
              <a:rPr lang="ru-RU" dirty="0" smtClean="0"/>
              <a:t>существлять вывод отчетов.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035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1395"/>
          </a:xfrm>
        </p:spPr>
        <p:txBody>
          <a:bodyPr/>
          <a:lstStyle/>
          <a:p>
            <a:r>
              <a:rPr lang="ru-RU" cap="none" dirty="0" smtClean="0"/>
              <a:t>Требования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79913"/>
            <a:ext cx="2990012" cy="434250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Таблицы: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Заказы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Заказ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Пользователь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Расписание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Репертуар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Театр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65217" y="1379913"/>
            <a:ext cx="4455622" cy="43425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Функции: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Добавление новой записи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Корректирование записи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записи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Фильтрация списка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Поиск нужной записи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Создание отчетов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639196" y="2660075"/>
            <a:ext cx="4447509" cy="219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Удобство в использовании</a:t>
            </a:r>
          </a:p>
          <a:p>
            <a:pPr marL="0" indent="0" algn="ctr">
              <a:buNone/>
            </a:pPr>
            <a:r>
              <a:rPr lang="ru-RU" b="1" dirty="0" smtClean="0"/>
              <a:t>Устойчивость к ошибкам</a:t>
            </a:r>
          </a:p>
          <a:p>
            <a:pPr marL="0" indent="0" algn="ctr">
              <a:buNone/>
            </a:pPr>
            <a:r>
              <a:rPr lang="ru-RU" b="1" dirty="0" smtClean="0"/>
              <a:t>Интуитивно понятный интерфейс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66445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1395"/>
          </a:xfrm>
        </p:spPr>
        <p:txBody>
          <a:bodyPr/>
          <a:lstStyle/>
          <a:p>
            <a:r>
              <a:rPr lang="ru-RU" cap="none" dirty="0" smtClean="0"/>
              <a:t>Требования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1413" y="1379913"/>
            <a:ext cx="9905998" cy="4946072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Программа должна обладать следующими требованиями к аппаратным и программным средствам.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Минимальные требования: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процессор: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err="1"/>
              <a:t>Pentium</a:t>
            </a:r>
            <a:r>
              <a:rPr lang="ru-RU" dirty="0"/>
              <a:t>® IV 1.3 </a:t>
            </a:r>
            <a:r>
              <a:rPr lang="ru-RU" dirty="0" err="1"/>
              <a:t>GHz</a:t>
            </a:r>
            <a:r>
              <a:rPr lang="ru-RU" dirty="0"/>
              <a:t> или AMD </a:t>
            </a:r>
            <a:r>
              <a:rPr lang="ru-RU" dirty="0" err="1"/>
              <a:t>Athlon</a:t>
            </a:r>
            <a:r>
              <a:rPr lang="ru-RU" dirty="0"/>
              <a:t>™ от 1.5GHz;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операционная система: </a:t>
            </a:r>
            <a:r>
              <a:rPr lang="en-US" dirty="0"/>
              <a:t>Microsoft Windows</a:t>
            </a:r>
            <a:r>
              <a:rPr lang="ru-RU" dirty="0"/>
              <a:t> 7 или выше;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оперативная память: </a:t>
            </a:r>
            <a:r>
              <a:rPr lang="ru-RU" dirty="0" smtClean="0"/>
              <a:t>1 Гб</a:t>
            </a:r>
            <a:r>
              <a:rPr lang="ru-RU" dirty="0"/>
              <a:t>;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устройства ввода: клавиатура и мышь.</a:t>
            </a:r>
          </a:p>
          <a:p>
            <a:pPr marL="0" indent="0">
              <a:buNone/>
            </a:pPr>
            <a:r>
              <a:rPr lang="ru-RU" dirty="0"/>
              <a:t>Рекомендованные требования: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процессор</a:t>
            </a:r>
            <a:r>
              <a:rPr lang="en-US" dirty="0"/>
              <a:t>: Intel Core i3 2.4 GHz;</a:t>
            </a:r>
            <a:endParaRPr lang="ru-RU" dirty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оперативная память: </a:t>
            </a:r>
            <a:r>
              <a:rPr lang="ru-RU" dirty="0" smtClean="0"/>
              <a:t>4 </a:t>
            </a:r>
            <a:r>
              <a:rPr lang="ru-RU" dirty="0"/>
              <a:t>Гб;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устройства ввода: клавиатура и мышь;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принтер или МФУ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982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580"/>
          </a:xfrm>
        </p:spPr>
        <p:txBody>
          <a:bodyPr/>
          <a:lstStyle/>
          <a:p>
            <a:r>
              <a:rPr lang="ru-RU" cap="none" dirty="0" smtClean="0"/>
              <a:t>Структура</a:t>
            </a:r>
            <a:endParaRPr lang="ru-RU" cap="none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090" y="1504431"/>
            <a:ext cx="729264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4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976</TotalTime>
  <Words>419</Words>
  <Application>Microsoft Office PowerPoint</Application>
  <PresentationFormat>Широкоэкранный</PresentationFormat>
  <Paragraphs>76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Wingdings</vt:lpstr>
      <vt:lpstr>Контур</vt:lpstr>
      <vt:lpstr>Автоматизированная информационная система «Театральная касса»</vt:lpstr>
      <vt:lpstr>Профессиональные компетенции</vt:lpstr>
      <vt:lpstr>Цель дипломного проекта</vt:lpstr>
      <vt:lpstr>Исследование предметной области</vt:lpstr>
      <vt:lpstr>Средства реализации</vt:lpstr>
      <vt:lpstr>Постановка задачи</vt:lpstr>
      <vt:lpstr>Требования</vt:lpstr>
      <vt:lpstr>Требования</vt:lpstr>
      <vt:lpstr>Структура</vt:lpstr>
      <vt:lpstr>Логическая модель данных</vt:lpstr>
      <vt:lpstr>Пользовательский интерфейс</vt:lpstr>
      <vt:lpstr>Тестирование программы</vt:lpstr>
      <vt:lpstr>Достоинства</vt:lpstr>
      <vt:lpstr>Недостатки</vt:lpstr>
      <vt:lpstr>Экономическая выгода</vt:lpstr>
      <vt:lpstr>Заключение</vt:lpstr>
      <vt:lpstr>Демонстрация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информационная система «Театральная касса»</dc:title>
  <dc:creator>Никита Бокарев</dc:creator>
  <cp:lastModifiedBy>Никита Бокарев</cp:lastModifiedBy>
  <cp:revision>34</cp:revision>
  <dcterms:created xsi:type="dcterms:W3CDTF">2018-06-14T22:33:01Z</dcterms:created>
  <dcterms:modified xsi:type="dcterms:W3CDTF">2018-06-21T01:29:38Z</dcterms:modified>
</cp:coreProperties>
</file>