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8" r:id="rId4"/>
    <p:sldId id="268" r:id="rId5"/>
    <p:sldId id="279" r:id="rId6"/>
    <p:sldId id="280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9" autoAdjust="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86C0051-2EFC-4C03-8F56-14C5BE67E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410CA7-FD6E-46AB-83A7-0A7FB75895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39E6E-96FD-4730-94D2-AC1E10822BA2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CC0B54-6DBF-4B5D-A606-503D7461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3850CC-A852-4B6B-8290-66290BEAD3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53CB-5759-4457-90F6-76F45292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06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A373-84D8-4F0B-A0E3-D64DE9FB8BBE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2570F-E218-488D-818A-B51840EA0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160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комиссия! Тема моего дипломного проекта «Интернет-магазин «Сладости»»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2570F-E218-488D-818A-B51840EA09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дипломного проектирования является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</a:t>
            </a:r>
            <a:r>
              <a:rPr lang="ru-RU" sz="1200" dirty="0">
                <a:latin typeface="+mj-lt"/>
              </a:rPr>
              <a:t>интернет–магазина «Сладости»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проектирования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2570F-E218-488D-818A-B51840EA09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1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2570F-E218-488D-818A-B51840EA09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5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 базы данных, была построена ER-модель базы данных интернет-магазина, которая содержит 5 таблиц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2570F-E218-488D-818A-B51840EA09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4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процессе проектирования построена схема навигации, которая представлена на слайде.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2570F-E218-488D-818A-B51840EA09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3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Демонстрация программного продукта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работе выделены 4 ролей…перечислить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2570F-E218-488D-818A-B51840EA09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72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 процессе дипломного проектирования продемонстрирован (вставить вид деятельности) в части реализации функционала (вставить) , </a:t>
            </a:r>
          </a:p>
          <a:p>
            <a:r>
              <a:rPr lang="ru-RU" dirty="0"/>
              <a:t>также было выполнено …… (вставить вид деятельности) через (…..вставить) , </a:t>
            </a:r>
          </a:p>
          <a:p>
            <a:endParaRPr lang="ru-RU" dirty="0"/>
          </a:p>
          <a:p>
            <a:r>
              <a:rPr lang="ru-RU" dirty="0"/>
              <a:t>В результате все цели дипломного проекта были выполнены. Спасибо.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DB91-0AD3-4146-B259-4438824C95FB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5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3CC8-8D9C-448F-B257-C532B1DE217B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DF0-53A7-4816-A469-E6386F1496A0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2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723B-5719-4EEA-B777-EAF3DA7FDF21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5C1-EBA6-4D9B-83CC-431CB51069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4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1456-FD82-4147-8449-EE75CB799A0B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392-87F2-440D-83A9-0FF80CCF3097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5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C348-0629-4735-A998-A94E5244B2FF}" type="datetime1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B28B-C6B2-4D28-8E80-A527174E3DF4}" type="datetime1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98F2-75DB-483C-9B37-48729AB1E125}" type="datetime1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1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05F9-4F9F-431B-90BE-5426A3ACFDCE}" type="datetime1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990F8-2E5A-4C7D-8F41-3C397A5146CD}" type="datetime1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21B-3498-462A-8076-73A93AB5686F}" type="datetime1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7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90D54-8E0D-45B1-B788-E604861CA3EE}" type="datetime1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74D6B-F0A0-4384-AA12-7A86C66FB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dirty="0"/>
              <a:t>ДИПЛОМНЫЙ ПРОЕКТ</a:t>
            </a:r>
            <a:br>
              <a:rPr lang="ru-RU" sz="4800" dirty="0"/>
            </a:br>
            <a:r>
              <a:rPr lang="ru-RU" sz="4800" dirty="0"/>
              <a:t>ИНТЕРНЕТ-МАГАЗИН</a:t>
            </a:r>
            <a:br>
              <a:rPr lang="ru-RU" sz="4800" dirty="0"/>
            </a:br>
            <a:r>
              <a:rPr lang="ru-RU" sz="4800" dirty="0"/>
              <a:t>«СЛАДОСТИ»</a:t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102003-A0D7-475D-BB40-B664DBD4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Выполнил:		Никифоров. В. О.</a:t>
            </a:r>
          </a:p>
          <a:p>
            <a:r>
              <a:rPr lang="ru-RU" dirty="0"/>
              <a:t>Группа:		Веб-20-1</a:t>
            </a:r>
          </a:p>
          <a:p>
            <a:r>
              <a:rPr lang="ru-RU" dirty="0"/>
              <a:t>Руководитель:	ХРОМОВСКИХ Ю.Ю.</a:t>
            </a:r>
          </a:p>
        </p:txBody>
      </p:sp>
    </p:spTree>
    <p:extLst>
      <p:ext uri="{BB962C8B-B14F-4D97-AF65-F5344CB8AC3E}">
        <p14:creationId xmlns:p14="http://schemas.microsoft.com/office/powerpoint/2010/main" val="39890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BFB1B-9B80-451C-BA8D-875D427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9046F-88F2-4BB4-9476-C73A6677BC8F}"/>
              </a:ext>
            </a:extLst>
          </p:cNvPr>
          <p:cNvSpPr txBox="1"/>
          <p:nvPr/>
        </p:nvSpPr>
        <p:spPr>
          <a:xfrm>
            <a:off x="1097280" y="1919476"/>
            <a:ext cx="10115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+mj-lt"/>
              </a:rPr>
              <a:t>Цель</a:t>
            </a:r>
            <a:r>
              <a:rPr lang="en-US" sz="2200" b="1" dirty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дипломного проектирования</a:t>
            </a:r>
            <a:r>
              <a:rPr lang="ru-RU" sz="2200" dirty="0">
                <a:latin typeface="+mj-lt"/>
              </a:rPr>
              <a:t>:  Разработка интернет–магазина «Сладости»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78BA4-0923-4CE9-8404-376130F19F8A}"/>
              </a:ext>
            </a:extLst>
          </p:cNvPr>
          <p:cNvSpPr txBox="1"/>
          <p:nvPr/>
        </p:nvSpPr>
        <p:spPr>
          <a:xfrm>
            <a:off x="1097280" y="2527693"/>
            <a:ext cx="105492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</a:rPr>
              <a:t>Задачи дипломного проектирования</a:t>
            </a:r>
            <a:r>
              <a:rPr lang="ru-RU" sz="2000" dirty="0">
                <a:latin typeface="+mj-l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Провести исследование предметной области;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Проанализировать инструменты, используемые в разработке программного обеспечения;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Обосновать выбор программных продуктов для разработки;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Составить техническое задание на разработку программного продукта;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Представить архитектуру программного обеспечения;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>
                <a:latin typeface="+mj-lt"/>
              </a:rPr>
              <a:t>Провести проектирование;</a:t>
            </a:r>
            <a:endParaRPr lang="ru-RU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Спроектировать базу данных;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Спроектировать пользовательский интерфейс программного продукта;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Разработать интернет-магазин сладостей и составить программную документацию в виде руководства пользователя.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E632E-D9A5-46A7-8B2F-652B676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860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731A3-58BB-45EF-ACD3-271F832D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4" y="-235758"/>
            <a:ext cx="10058400" cy="873982"/>
          </a:xfrm>
        </p:spPr>
        <p:txBody>
          <a:bodyPr>
            <a:normAutofit/>
          </a:bodyPr>
          <a:lstStyle/>
          <a:p>
            <a:r>
              <a:rPr lang="ru-RU" sz="3200" dirty="0"/>
              <a:t>ИНСТРУМЕНТАЛЬНЫЕ</a:t>
            </a:r>
            <a:r>
              <a:rPr lang="ru-RU" sz="3600" dirty="0"/>
              <a:t> СРЕДСТВА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2FC07-A440-448C-9478-25F857B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800" smtClean="0"/>
              <a:t>3</a:t>
            </a:fld>
            <a:endParaRPr lang="ru-RU" sz="1800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2AFF3710-FB73-4EF6-A466-66050B917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664965"/>
              </p:ext>
            </p:extLst>
          </p:nvPr>
        </p:nvGraphicFramePr>
        <p:xfrm>
          <a:off x="507679" y="638224"/>
          <a:ext cx="10950896" cy="55845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9196">
                  <a:extLst>
                    <a:ext uri="{9D8B030D-6E8A-4147-A177-3AD203B41FA5}">
                      <a16:colId xmlns:a16="http://schemas.microsoft.com/office/drawing/2014/main" val="489332136"/>
                    </a:ext>
                  </a:extLst>
                </a:gridCol>
                <a:gridCol w="3242937">
                  <a:extLst>
                    <a:ext uri="{9D8B030D-6E8A-4147-A177-3AD203B41FA5}">
                      <a16:colId xmlns:a16="http://schemas.microsoft.com/office/drawing/2014/main" val="699667990"/>
                    </a:ext>
                  </a:extLst>
                </a:gridCol>
                <a:gridCol w="3648763">
                  <a:extLst>
                    <a:ext uri="{9D8B030D-6E8A-4147-A177-3AD203B41FA5}">
                      <a16:colId xmlns:a16="http://schemas.microsoft.com/office/drawing/2014/main" val="359732992"/>
                    </a:ext>
                  </a:extLst>
                </a:gridCol>
              </a:tblGrid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68126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Функциональное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программного продукта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Draw.io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90659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QuickDBD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179013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248937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интерфейса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Figma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060549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(среда разработки)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600580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(инструменты, языки)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50000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(фреймворки, библиотеки)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React, Express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350619"/>
                  </a:ext>
                </a:extLst>
              </a:tr>
              <a:tr h="6180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Chai, Mocha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27718"/>
                  </a:ext>
                </a:extLst>
              </a:tr>
            </a:tbl>
          </a:graphicData>
        </a:graphic>
      </p:graphicFrame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92A3A047-E248-C6E1-9F9D-C92CE404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845" y="3777102"/>
            <a:ext cx="613801" cy="6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DD61B8-A2C2-2A4B-26C9-A3C6B8F97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368" y="3176478"/>
            <a:ext cx="513832" cy="5080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0D299B-BE5C-C18B-A8FE-58A4FCAEF7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45202" y="1310274"/>
            <a:ext cx="518901" cy="5189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5567E7-C840-3F37-08A3-DD0E41866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559" y="5061738"/>
            <a:ext cx="408572" cy="454432"/>
          </a:xfrm>
          <a:prstGeom prst="rect">
            <a:avLst/>
          </a:prstGeom>
        </p:spPr>
      </p:pic>
      <p:pic>
        <p:nvPicPr>
          <p:cNvPr id="19" name="Picture 10" descr="Picture background">
            <a:extLst>
              <a:ext uri="{FF2B5EF4-FFF2-40B4-BE49-F238E27FC236}">
                <a16:creationId xmlns:a16="http://schemas.microsoft.com/office/drawing/2014/main" id="{457A4CAF-AEA2-495D-0BA8-B900171F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664" y="4375403"/>
            <a:ext cx="613801" cy="6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A2BD51-1490-7503-90B7-57A8ABFE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608" y="10791648"/>
            <a:ext cx="1507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101B6E14-9A49-84C5-A3F0-B5166055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84" y="5083554"/>
            <a:ext cx="454432" cy="45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D389CE47-9B75-4523-CC19-28CA093F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41" y="2639592"/>
            <a:ext cx="1208022" cy="3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4D48978-1DD6-4D87-FB87-26E1A238E7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2845" y="2010147"/>
            <a:ext cx="485843" cy="447737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красный, символ, апельси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2349BD8-D65A-AD1F-C9E6-63A770DC88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5926" y="4335252"/>
            <a:ext cx="1036414" cy="583554"/>
          </a:xfrm>
          <a:prstGeom prst="rect">
            <a:avLst/>
          </a:prstGeom>
        </p:spPr>
      </p:pic>
      <p:pic>
        <p:nvPicPr>
          <p:cNvPr id="26" name="Рисунок 25" descr="https://mscolnick.gallerycdn.vsassets.io/extensions/mscolnick/css-variables/0.1.0/1606441215994/Microsoft.VisualStudio.Services.Icons.Default">
            <a:extLst>
              <a:ext uri="{FF2B5EF4-FFF2-40B4-BE49-F238E27FC236}">
                <a16:creationId xmlns:a16="http://schemas.microsoft.com/office/drawing/2014/main" id="{84659819-0AB0-1306-EA95-85FAE92914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5202" y="4390903"/>
            <a:ext cx="611928" cy="623190"/>
          </a:xfrm>
          <a:prstGeom prst="rect">
            <a:avLst/>
          </a:prstGeom>
        </p:spPr>
      </p:pic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820A54CA-BBAE-3253-2ACC-404A98B2F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11" y="5611457"/>
            <a:ext cx="1516478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2A434-5464-4095-9280-6CCC8E7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800" smtClean="0"/>
              <a:t>4</a:t>
            </a:fld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1671" y="261938"/>
            <a:ext cx="10390187" cy="746125"/>
          </a:xfrm>
        </p:spPr>
        <p:txBody>
          <a:bodyPr>
            <a:normAutofit/>
          </a:bodyPr>
          <a:lstStyle/>
          <a:p>
            <a:r>
              <a:rPr lang="en-US" sz="4000" dirty="0"/>
              <a:t>ER</a:t>
            </a:r>
            <a:r>
              <a:rPr lang="ru-RU" sz="4000" dirty="0"/>
              <a:t>-МОДЕЛЬ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FDCBC6-C3CD-8377-7323-A9503B69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1" y="1101848"/>
            <a:ext cx="10068658" cy="5075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707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6916F5-4CEB-4959-8BA1-5040A4F5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800" smtClean="0"/>
              <a:t>5</a:t>
            </a:fld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19425D-A4F9-4C23-B8EA-DB70A045B093}"/>
              </a:ext>
            </a:extLst>
          </p:cNvPr>
          <p:cNvSpPr txBox="1">
            <a:spLocks/>
          </p:cNvSpPr>
          <p:nvPr/>
        </p:nvSpPr>
        <p:spPr>
          <a:xfrm>
            <a:off x="2633987" y="408335"/>
            <a:ext cx="6924024" cy="96252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Проектирование схемы навигации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59C752-B539-4A43-AA6B-9B84BCCDE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1370861"/>
            <a:ext cx="11936491" cy="4353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7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8E4A36-80DA-7493-B017-B9C813C7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800" smtClean="0"/>
              <a:t>6</a:t>
            </a:fld>
            <a:endParaRPr lang="ru-RU" sz="180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C2F73F-2390-BFEC-6696-EF91779CEBF6}"/>
              </a:ext>
            </a:extLst>
          </p:cNvPr>
          <p:cNvSpPr txBox="1">
            <a:spLocks/>
          </p:cNvSpPr>
          <p:nvPr/>
        </p:nvSpPr>
        <p:spPr>
          <a:xfrm>
            <a:off x="2376365" y="2760167"/>
            <a:ext cx="8836118" cy="962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дипломного продукта</a:t>
            </a:r>
            <a:endParaRPr lang="ru-RU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9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03DB970B-9C80-46DC-8E32-7C5FC800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744" y="60095"/>
            <a:ext cx="4183501" cy="544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F3AF087-7F16-4D4B-BE0E-647816F6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25386"/>
              </p:ext>
            </p:extLst>
          </p:nvPr>
        </p:nvGraphicFramePr>
        <p:xfrm>
          <a:off x="385011" y="772626"/>
          <a:ext cx="11309684" cy="530408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76336">
                  <a:extLst>
                    <a:ext uri="{9D8B030D-6E8A-4147-A177-3AD203B41FA5}">
                      <a16:colId xmlns:a16="http://schemas.microsoft.com/office/drawing/2014/main" val="768004564"/>
                    </a:ext>
                  </a:extLst>
                </a:gridCol>
                <a:gridCol w="8133348">
                  <a:extLst>
                    <a:ext uri="{9D8B030D-6E8A-4147-A177-3AD203B41FA5}">
                      <a16:colId xmlns:a16="http://schemas.microsoft.com/office/drawing/2014/main" val="2476489099"/>
                    </a:ext>
                  </a:extLst>
                </a:gridCol>
              </a:tblGrid>
              <a:tr h="2284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Виды деятельности: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175" marR="80175" marT="40087" marB="4008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Функциональные задачи программного продукта: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0175" marR="80175" marT="40087" marB="40087"/>
                </a:tc>
                <a:extLst>
                  <a:ext uri="{0D108BD9-81ED-4DB2-BD59-A6C34878D82A}">
                    <a16:rowId xmlns:a16="http://schemas.microsoft.com/office/drawing/2014/main" val="189619887"/>
                  </a:ext>
                </a:extLst>
              </a:tr>
              <a:tr h="258068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Проектирование и разработка информационных систем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75" marR="80175" marT="40087" marB="40087"/>
                </a:tc>
                <a:tc>
                  <a:txBody>
                    <a:bodyPr/>
                    <a:lstStyle/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авторизация и регистрация пользователей;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добавления товар в избранное;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установки в личном кабинете даты рождения для получения бонусов;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зарегистрированным пользователям предложить новый рецепт;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редактирования и удаления аккаунта;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просмотра истории заказов для пользователя;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формирования заказа пользователя, вариантов доставки;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поиска заказов для доставки на карте;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просмотра выполненных заказов для курьеров;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управление товарами, аккаунтами, заказами, рецептами;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просмотра статистики заказов;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наличие обратной связи между персоналом и администратором.</a:t>
                      </a:r>
                    </a:p>
                  </a:txBody>
                  <a:tcPr marL="80175" marR="80175" marT="40087" marB="40087"/>
                </a:tc>
                <a:extLst>
                  <a:ext uri="{0D108BD9-81ED-4DB2-BD59-A6C34878D82A}">
                    <a16:rowId xmlns:a16="http://schemas.microsoft.com/office/drawing/2014/main" val="3534808504"/>
                  </a:ext>
                </a:extLst>
              </a:tr>
              <a:tr h="643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дизайна веб-приложений</a:t>
                      </a:r>
                      <a:endParaRPr lang="ru-RU" sz="1600" dirty="0"/>
                    </a:p>
                  </a:txBody>
                  <a:tcPr marL="80175" marR="80175" marT="40087" marB="40087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Проектирование пользовательского интерфейса программного продукта.</a:t>
                      </a:r>
                    </a:p>
                  </a:txBody>
                  <a:tcPr marL="80175" marR="80175" marT="40087" marB="40087"/>
                </a:tc>
                <a:extLst>
                  <a:ext uri="{0D108BD9-81ED-4DB2-BD59-A6C34878D82A}">
                    <a16:rowId xmlns:a16="http://schemas.microsoft.com/office/drawing/2014/main" val="3560326122"/>
                  </a:ext>
                </a:extLst>
              </a:tr>
              <a:tr h="9056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Проектирование, разработка и оптимизация веб-приложений</a:t>
                      </a:r>
                      <a:endParaRPr lang="ru-RU" sz="1600" dirty="0"/>
                    </a:p>
                  </a:txBody>
                  <a:tcPr marL="80175" marR="80175" marT="40087" marB="40087"/>
                </a:tc>
                <a:tc>
                  <a:txBody>
                    <a:bodyPr/>
                    <a:lstStyle/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Исследование предметной области;</a:t>
                      </a:r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dirty="0"/>
                        <a:t>Проектирование диаграмм;</a:t>
                      </a:r>
                      <a:endParaRPr lang="en-US" sz="1600" dirty="0"/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Проектирование интерфейса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dirty="0"/>
                        <a:t>Проектирование базы данных.</a:t>
                      </a:r>
                    </a:p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Разработка руководства пользователя программного продукта. </a:t>
                      </a:r>
                    </a:p>
                  </a:txBody>
                  <a:tcPr marL="80175" marR="80175" marT="40087" marB="40087"/>
                </a:tc>
                <a:extLst>
                  <a:ext uri="{0D108BD9-81ED-4DB2-BD59-A6C34878D82A}">
                    <a16:rowId xmlns:a16="http://schemas.microsoft.com/office/drawing/2014/main" val="615231817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2D5911-8BC7-FCC4-C243-4D2D1859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117FFAF-1985-4180-A0D2-72FEAD882164}" type="slidenum">
              <a:rPr lang="ru-RU" sz="1800" smtClean="0"/>
              <a:t>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36479582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1315</TotalTime>
  <Words>443</Words>
  <Application>Microsoft Office PowerPoint</Application>
  <PresentationFormat>Широкоэкранный</PresentationFormat>
  <Paragraphs>90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Ретро</vt:lpstr>
      <vt:lpstr>ДИПЛОМНЫЙ ПРОЕКТ ИНТЕРНЕТ-МАГАЗИН «СЛАДОСТИ» </vt:lpstr>
      <vt:lpstr>ЦЕЛИ И ЗАДАЧИ:</vt:lpstr>
      <vt:lpstr>ИНСТРУМЕНТАЛЬНЫЕ СРЕДСТВА </vt:lpstr>
      <vt:lpstr>ER-МОДЕЛЬ БАЗЫ ДАННЫХ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Информационная система «Магазин сладостей»</dc:title>
  <dc:creator>Никифоров Василий Олегович</dc:creator>
  <cp:lastModifiedBy>Никифоров Василий Олегович</cp:lastModifiedBy>
  <cp:revision>61</cp:revision>
  <dcterms:created xsi:type="dcterms:W3CDTF">2023-11-21T09:35:49Z</dcterms:created>
  <dcterms:modified xsi:type="dcterms:W3CDTF">2024-06-01T09:12:38Z</dcterms:modified>
</cp:coreProperties>
</file>