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71"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mbria" panose="02040503050406030204" pitchFamily="18" charset="0"/>
      <p:regular r:id="rId23"/>
      <p:bold r:id="rId24"/>
      <p:italic r:id="rId25"/>
      <p:boldItalic r:id="rId26"/>
    </p:embeddedFont>
    <p:embeddedFont>
      <p:font typeface="Maven Pro" panose="020B0604020202020204" charset="0"/>
      <p:regular r:id="rId27"/>
      <p:bold r:id="rId28"/>
    </p:embeddedFont>
    <p:embeddedFont>
      <p:font typeface="Nunito" panose="020B0604020202020204" charset="0"/>
      <p:regular r:id="rId29"/>
      <p:bold r:id="rId30"/>
      <p:italic r:id="rId31"/>
      <p:boldItalic r:id="rId32"/>
    </p:embeddedFont>
    <p:embeddedFont>
      <p:font typeface="Roboto Medium"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ede18841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dede18841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ede18841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ede1884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ede18841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ede18841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dede18841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dede18841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ede18841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dede18841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ede188413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ede18841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bbc1f324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bbc1f324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bbc1f3244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bbc1f3244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edbb83e1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edbb83e1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ede1884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ede1884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dede18841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ede18841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ede18841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ede18841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ede18841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dede18841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ede18841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ede18841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274400"/>
            <a:ext cx="4791000" cy="3090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77" i="1"/>
              <a:t>Software Engineering and Project Management Project:</a:t>
            </a:r>
            <a:endParaRPr sz="2577" i="1"/>
          </a:p>
          <a:p>
            <a:pPr marL="0" lvl="0" indent="0" algn="l" rtl="0">
              <a:spcBef>
                <a:spcPts val="0"/>
              </a:spcBef>
              <a:spcAft>
                <a:spcPts val="0"/>
              </a:spcAft>
              <a:buNone/>
            </a:pPr>
            <a:endParaRPr sz="3400" i="1"/>
          </a:p>
          <a:p>
            <a:pPr marL="0" lvl="0" indent="0" algn="l" rtl="0">
              <a:spcBef>
                <a:spcPts val="0"/>
              </a:spcBef>
              <a:spcAft>
                <a:spcPts val="0"/>
              </a:spcAft>
              <a:buNone/>
            </a:pPr>
            <a:r>
              <a:rPr lang="en" sz="3400">
                <a:solidFill>
                  <a:srgbClr val="FFF2CC"/>
                </a:solidFill>
              </a:rPr>
              <a:t>EXPENSE TRACKER</a:t>
            </a:r>
            <a:r>
              <a:rPr lang="en"/>
              <a:t> </a:t>
            </a:r>
            <a:endParaRPr/>
          </a:p>
        </p:txBody>
      </p:sp>
      <p:sp>
        <p:nvSpPr>
          <p:cNvPr id="278" name="Google Shape;278;p13"/>
          <p:cNvSpPr txBox="1">
            <a:spLocks noGrp="1"/>
          </p:cNvSpPr>
          <p:nvPr>
            <p:ph type="subTitle" idx="1"/>
          </p:nvPr>
        </p:nvSpPr>
        <p:spPr>
          <a:xfrm>
            <a:off x="824000" y="3364700"/>
            <a:ext cx="4791000" cy="927000"/>
          </a:xfrm>
          <a:prstGeom prst="rect">
            <a:avLst/>
          </a:prstGeom>
          <a:solidFill>
            <a:srgbClr val="A2C4C9"/>
          </a:solidFill>
        </p:spPr>
        <p:txBody>
          <a:bodyPr spcFirstLastPara="1" wrap="square" lIns="91425" tIns="91425" rIns="91425" bIns="91425" anchor="t" anchorCtr="0">
            <a:normAutofit/>
          </a:bodyPr>
          <a:lstStyle/>
          <a:p>
            <a:pPr marL="0" lvl="0" indent="0" algn="l" rtl="0">
              <a:lnSpc>
                <a:spcPct val="80000"/>
              </a:lnSpc>
              <a:spcBef>
                <a:spcPts val="0"/>
              </a:spcBef>
              <a:spcAft>
                <a:spcPts val="0"/>
              </a:spcAft>
              <a:buSzPts val="1018"/>
              <a:buNone/>
            </a:pPr>
            <a:r>
              <a:rPr lang="en" sz="1380" b="1" i="1" u="sng" dirty="0">
                <a:solidFill>
                  <a:schemeClr val="dk2"/>
                </a:solidFill>
              </a:rPr>
              <a:t>TEAM:</a:t>
            </a:r>
            <a:endParaRPr sz="1380" b="1" i="1" u="sng" dirty="0">
              <a:solidFill>
                <a:schemeClr val="dk2"/>
              </a:solidFill>
            </a:endParaRPr>
          </a:p>
          <a:p>
            <a:pPr marL="0" lvl="0" indent="0" algn="l" rtl="0">
              <a:lnSpc>
                <a:spcPct val="80000"/>
              </a:lnSpc>
              <a:spcBef>
                <a:spcPts val="0"/>
              </a:spcBef>
              <a:spcAft>
                <a:spcPts val="0"/>
              </a:spcAft>
              <a:buSzPts val="1018"/>
              <a:buNone/>
            </a:pPr>
            <a:endParaRPr sz="1380" b="1" i="1" dirty="0">
              <a:solidFill>
                <a:schemeClr val="dk2"/>
              </a:solidFill>
            </a:endParaRPr>
          </a:p>
          <a:p>
            <a:pPr marL="0" lvl="0" indent="0" algn="l" rtl="0">
              <a:lnSpc>
                <a:spcPct val="80000"/>
              </a:lnSpc>
              <a:spcBef>
                <a:spcPts val="0"/>
              </a:spcBef>
              <a:spcAft>
                <a:spcPts val="0"/>
              </a:spcAft>
              <a:buSzPts val="1018"/>
              <a:buNone/>
            </a:pPr>
            <a:r>
              <a:rPr lang="en" sz="1280" b="1" i="1" dirty="0">
                <a:solidFill>
                  <a:schemeClr val="dk2"/>
                </a:solidFill>
              </a:rPr>
              <a:t>NIKHITHA GEDDADA(RA1911032010038), </a:t>
            </a:r>
            <a:r>
              <a:rPr lang="en" sz="1280" b="1" i="1">
                <a:solidFill>
                  <a:schemeClr val="dk2"/>
                </a:solidFill>
              </a:rPr>
              <a:t>ADITI SAHU(RA1911032010034)</a:t>
            </a:r>
            <a:endParaRPr sz="1280" b="1" i="1"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a:t>
            </a:r>
            <a:endParaRPr/>
          </a:p>
          <a:p>
            <a:pPr marL="0" lvl="0" indent="0" algn="l" rtl="0">
              <a:spcBef>
                <a:spcPts val="0"/>
              </a:spcBef>
              <a:spcAft>
                <a:spcPts val="0"/>
              </a:spcAft>
              <a:buNone/>
            </a:pPr>
            <a:r>
              <a:rPr lang="en"/>
              <a:t>DIAGRAM</a:t>
            </a:r>
            <a:endParaRPr/>
          </a:p>
        </p:txBody>
      </p:sp>
      <p:sp>
        <p:nvSpPr>
          <p:cNvPr id="333" name="Google Shape;333;p21"/>
          <p:cNvSpPr txBox="1">
            <a:spLocks noGrp="1"/>
          </p:cNvSpPr>
          <p:nvPr>
            <p:ph type="body" idx="1"/>
          </p:nvPr>
        </p:nvSpPr>
        <p:spPr>
          <a:xfrm>
            <a:off x="198775" y="1849400"/>
            <a:ext cx="30963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Describes the static view of the system.</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Shows the collaboration among the elements of the static view.</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Describes the functionalities performed by the system.</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Construction of software applications using object oriented languages.</a:t>
            </a:r>
            <a:endParaRPr/>
          </a:p>
        </p:txBody>
      </p:sp>
      <p:pic>
        <p:nvPicPr>
          <p:cNvPr id="334" name="Google Shape;334;p21"/>
          <p:cNvPicPr preferRelativeResize="0"/>
          <p:nvPr/>
        </p:nvPicPr>
        <p:blipFill>
          <a:blip r:embed="rId3">
            <a:alphaModFix/>
          </a:blip>
          <a:stretch>
            <a:fillRect/>
          </a:stretch>
        </p:blipFill>
        <p:spPr>
          <a:xfrm>
            <a:off x="3516075" y="670150"/>
            <a:ext cx="5143500" cy="391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SEQUENCE </a:t>
            </a:r>
            <a:endParaRPr/>
          </a:p>
          <a:p>
            <a:pPr marL="0" lvl="0" indent="0" algn="l" rtl="0">
              <a:spcBef>
                <a:spcPts val="0"/>
              </a:spcBef>
              <a:spcAft>
                <a:spcPts val="0"/>
              </a:spcAft>
              <a:buNone/>
            </a:pPr>
            <a:r>
              <a:rPr lang="en"/>
              <a:t>DIAGRAM</a:t>
            </a:r>
            <a:endParaRPr/>
          </a:p>
        </p:txBody>
      </p:sp>
      <p:sp>
        <p:nvSpPr>
          <p:cNvPr id="340" name="Google Shape;340;p22"/>
          <p:cNvSpPr txBox="1">
            <a:spLocks noGrp="1"/>
          </p:cNvSpPr>
          <p:nvPr>
            <p:ph type="body" idx="1"/>
          </p:nvPr>
        </p:nvSpPr>
        <p:spPr>
          <a:xfrm>
            <a:off x="120475" y="1704200"/>
            <a:ext cx="3437400" cy="3078600"/>
          </a:xfrm>
          <a:prstGeom prst="rect">
            <a:avLst/>
          </a:prstGeom>
        </p:spPr>
        <p:txBody>
          <a:bodyPr spcFirstLastPara="1" wrap="square" lIns="91425" tIns="91425" rIns="91425" bIns="91425" anchor="t" anchorCtr="0">
            <a:normAutofit fontScale="55000" lnSpcReduction="20000"/>
          </a:bodyPr>
          <a:lstStyle/>
          <a:p>
            <a:pPr marL="0" lvl="0" indent="0" algn="l" rtl="0">
              <a:lnSpc>
                <a:spcPct val="130000"/>
              </a:lnSpc>
              <a:spcBef>
                <a:spcPts val="1800"/>
              </a:spcBef>
              <a:spcAft>
                <a:spcPts val="0"/>
              </a:spcAft>
              <a:buNone/>
            </a:pPr>
            <a:r>
              <a:rPr lang="en" sz="2500">
                <a:solidFill>
                  <a:srgbClr val="000000"/>
                </a:solidFill>
                <a:latin typeface="Times New Roman"/>
                <a:ea typeface="Times New Roman"/>
                <a:cs typeface="Times New Roman"/>
                <a:sym typeface="Times New Roman"/>
              </a:rPr>
              <a:t>The lifelines here are home, expense, category, budget and database.</a:t>
            </a:r>
            <a:endParaRPr sz="2500">
              <a:solidFill>
                <a:srgbClr val="610B38"/>
              </a:solidFill>
              <a:latin typeface="Times New Roman"/>
              <a:ea typeface="Times New Roman"/>
              <a:cs typeface="Times New Roman"/>
              <a:sym typeface="Times New Roman"/>
            </a:endParaRPr>
          </a:p>
          <a:p>
            <a:pPr marL="0" lvl="0" indent="0" algn="l" rtl="0">
              <a:lnSpc>
                <a:spcPct val="130000"/>
              </a:lnSpc>
              <a:spcBef>
                <a:spcPts val="1800"/>
              </a:spcBef>
              <a:spcAft>
                <a:spcPts val="0"/>
              </a:spcAft>
              <a:buNone/>
            </a:pPr>
            <a:r>
              <a:rPr lang="en" sz="2500">
                <a:solidFill>
                  <a:srgbClr val="610B38"/>
                </a:solidFill>
                <a:latin typeface="Times New Roman"/>
                <a:ea typeface="Times New Roman"/>
                <a:cs typeface="Times New Roman"/>
                <a:sym typeface="Times New Roman"/>
              </a:rPr>
              <a:t>Purpose:</a:t>
            </a:r>
            <a:endParaRPr sz="2500">
              <a:solidFill>
                <a:srgbClr val="610B38"/>
              </a:solidFill>
              <a:latin typeface="Times New Roman"/>
              <a:ea typeface="Times New Roman"/>
              <a:cs typeface="Times New Roman"/>
              <a:sym typeface="Times New Roman"/>
            </a:endParaRPr>
          </a:p>
          <a:p>
            <a:pPr marL="457200" lvl="0" indent="-315912" algn="l" rtl="0">
              <a:lnSpc>
                <a:spcPct val="115000"/>
              </a:lnSpc>
              <a:spcBef>
                <a:spcPts val="140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To model high-level interaction among active objects within a system.</a:t>
            </a:r>
            <a:endParaRPr sz="2500">
              <a:solidFill>
                <a:srgbClr val="000000"/>
              </a:solidFill>
              <a:latin typeface="Times New Roman"/>
              <a:ea typeface="Times New Roman"/>
              <a:cs typeface="Times New Roman"/>
              <a:sym typeface="Times New Roman"/>
            </a:endParaRPr>
          </a:p>
          <a:p>
            <a:pPr marL="457200" lvl="0" indent="-315912" algn="l" rtl="0">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To model interaction among objects inside a collaboration realizing a use case.</a:t>
            </a:r>
            <a:endParaRPr sz="2500">
              <a:solidFill>
                <a:srgbClr val="000000"/>
              </a:solidFill>
              <a:latin typeface="Times New Roman"/>
              <a:ea typeface="Times New Roman"/>
              <a:cs typeface="Times New Roman"/>
              <a:sym typeface="Times New Roman"/>
            </a:endParaRPr>
          </a:p>
          <a:p>
            <a:pPr marL="457200" lvl="0" indent="-315912" algn="l" rtl="0">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It either models generic interactions or some certain instances of interaction.</a:t>
            </a:r>
            <a:endParaRPr sz="2500">
              <a:solidFill>
                <a:srgbClr val="000000"/>
              </a:solidFill>
              <a:latin typeface="Times New Roman"/>
              <a:ea typeface="Times New Roman"/>
              <a:cs typeface="Times New Roman"/>
              <a:sym typeface="Times New Roman"/>
            </a:endParaRPr>
          </a:p>
          <a:p>
            <a:pPr marL="0" lvl="0" indent="0" algn="l" rtl="0">
              <a:spcBef>
                <a:spcPts val="1100"/>
              </a:spcBef>
              <a:spcAft>
                <a:spcPts val="1200"/>
              </a:spcAft>
              <a:buNone/>
            </a:pPr>
            <a:endParaRPr/>
          </a:p>
        </p:txBody>
      </p:sp>
      <p:pic>
        <p:nvPicPr>
          <p:cNvPr id="341" name="Google Shape;341;p22"/>
          <p:cNvPicPr preferRelativeResize="0"/>
          <p:nvPr/>
        </p:nvPicPr>
        <p:blipFill>
          <a:blip r:embed="rId3">
            <a:alphaModFix/>
          </a:blip>
          <a:stretch>
            <a:fillRect/>
          </a:stretch>
        </p:blipFill>
        <p:spPr>
          <a:xfrm>
            <a:off x="3557875" y="901800"/>
            <a:ext cx="5332726" cy="3423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STATECHART DIAGRAM</a:t>
            </a:r>
            <a:endParaRPr/>
          </a:p>
        </p:txBody>
      </p:sp>
      <p:sp>
        <p:nvSpPr>
          <p:cNvPr id="347" name="Google Shape;347;p23"/>
          <p:cNvSpPr txBox="1">
            <a:spLocks noGrp="1"/>
          </p:cNvSpPr>
          <p:nvPr>
            <p:ph type="body" idx="1"/>
          </p:nvPr>
        </p:nvSpPr>
        <p:spPr>
          <a:xfrm>
            <a:off x="319250" y="1796950"/>
            <a:ext cx="2686200" cy="2541600"/>
          </a:xfrm>
          <a:prstGeom prst="rect">
            <a:avLst/>
          </a:prstGeom>
        </p:spPr>
        <p:txBody>
          <a:bodyPr spcFirstLastPara="1" wrap="square" lIns="91425" tIns="91425" rIns="91425" bIns="91425" anchor="t" anchorCtr="0">
            <a:normAutofit fontScale="92500" lnSpcReduction="10000"/>
          </a:bodyPr>
          <a:lstStyle/>
          <a:p>
            <a:pPr marL="0" lvl="0" indent="0" algn="l" rtl="0">
              <a:lnSpc>
                <a:spcPct val="178571"/>
              </a:lnSpc>
              <a:spcBef>
                <a:spcPts val="1400"/>
              </a:spcBef>
              <a:spcAft>
                <a:spcPts val="1100"/>
              </a:spcAft>
              <a:buNone/>
            </a:pPr>
            <a:r>
              <a:rPr lang="en" sz="1400">
                <a:solidFill>
                  <a:srgbClr val="000000"/>
                </a:solidFill>
                <a:latin typeface="Times New Roman"/>
                <a:ea typeface="Times New Roman"/>
                <a:cs typeface="Times New Roman"/>
                <a:sym typeface="Times New Roman"/>
              </a:rPr>
              <a:t>When the user visits the site, we transit from the initial state to login state.The user dashboard appears which shows history, budget and settings.After the user is done editing the details we transit to the final state.</a:t>
            </a:r>
            <a:endParaRPr/>
          </a:p>
        </p:txBody>
      </p:sp>
      <p:pic>
        <p:nvPicPr>
          <p:cNvPr id="348" name="Google Shape;348;p23"/>
          <p:cNvPicPr preferRelativeResize="0"/>
          <p:nvPr/>
        </p:nvPicPr>
        <p:blipFill>
          <a:blip r:embed="rId3">
            <a:alphaModFix/>
          </a:blip>
          <a:stretch>
            <a:fillRect/>
          </a:stretch>
        </p:blipFill>
        <p:spPr>
          <a:xfrm>
            <a:off x="3005450" y="1528675"/>
            <a:ext cx="5943600" cy="2809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COLLABORATION </a:t>
            </a:r>
            <a:endParaRPr/>
          </a:p>
          <a:p>
            <a:pPr marL="0" lvl="0" indent="0" algn="l" rtl="0">
              <a:spcBef>
                <a:spcPts val="0"/>
              </a:spcBef>
              <a:spcAft>
                <a:spcPts val="0"/>
              </a:spcAft>
              <a:buNone/>
            </a:pPr>
            <a:r>
              <a:rPr lang="en"/>
              <a:t>DIAGRAM</a:t>
            </a:r>
            <a:endParaRPr/>
          </a:p>
        </p:txBody>
      </p:sp>
      <p:sp>
        <p:nvSpPr>
          <p:cNvPr id="354" name="Google Shape;354;p24"/>
          <p:cNvSpPr txBox="1">
            <a:spLocks noGrp="1"/>
          </p:cNvSpPr>
          <p:nvPr>
            <p:ph type="body" idx="1"/>
          </p:nvPr>
        </p:nvSpPr>
        <p:spPr>
          <a:xfrm>
            <a:off x="238900" y="1900100"/>
            <a:ext cx="3206700" cy="2541600"/>
          </a:xfrm>
          <a:prstGeom prst="rect">
            <a:avLst/>
          </a:prstGeom>
        </p:spPr>
        <p:txBody>
          <a:bodyPr spcFirstLastPara="1" wrap="square" lIns="91425" tIns="91425" rIns="91425" bIns="91425" anchor="t" anchorCtr="0">
            <a:normAutofit/>
          </a:bodyPr>
          <a:lstStyle/>
          <a:p>
            <a:pPr marL="0" lvl="0" indent="0" algn="l" rtl="0">
              <a:lnSpc>
                <a:spcPct val="115000"/>
              </a:lnSpc>
              <a:spcBef>
                <a:spcPts val="1400"/>
              </a:spcBef>
              <a:spcAft>
                <a:spcPts val="1100"/>
              </a:spcAft>
              <a:buNone/>
            </a:pPr>
            <a:r>
              <a:rPr lang="en" sz="1600">
                <a:solidFill>
                  <a:srgbClr val="000000"/>
                </a:solidFill>
                <a:latin typeface="Times New Roman"/>
                <a:ea typeface="Times New Roman"/>
                <a:cs typeface="Times New Roman"/>
                <a:sym typeface="Times New Roman"/>
              </a:rPr>
              <a:t>Shows how objects interact to perform the behaviour of a particular use case, or a part of a use case. First the user enters his expenses i.e A then a report is generated i.e B and the other steps follow.</a:t>
            </a:r>
            <a:endParaRPr sz="1600">
              <a:solidFill>
                <a:srgbClr val="000000"/>
              </a:solidFill>
            </a:endParaRPr>
          </a:p>
        </p:txBody>
      </p:sp>
      <p:pic>
        <p:nvPicPr>
          <p:cNvPr id="355" name="Google Shape;355;p24"/>
          <p:cNvPicPr preferRelativeResize="0"/>
          <p:nvPr/>
        </p:nvPicPr>
        <p:blipFill>
          <a:blip r:embed="rId3">
            <a:alphaModFix/>
          </a:blip>
          <a:stretch>
            <a:fillRect/>
          </a:stretch>
        </p:blipFill>
        <p:spPr>
          <a:xfrm>
            <a:off x="3397200" y="1416500"/>
            <a:ext cx="5527450" cy="310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1933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DEPLOYMENT</a:t>
            </a:r>
            <a:endParaRPr/>
          </a:p>
          <a:p>
            <a:pPr marL="0" lvl="0" indent="0" algn="l" rtl="0">
              <a:spcBef>
                <a:spcPts val="0"/>
              </a:spcBef>
              <a:spcAft>
                <a:spcPts val="0"/>
              </a:spcAft>
              <a:buNone/>
            </a:pPr>
            <a:r>
              <a:rPr lang="en"/>
              <a:t>DIAGRAM</a:t>
            </a:r>
            <a:endParaRPr/>
          </a:p>
        </p:txBody>
      </p:sp>
      <p:sp>
        <p:nvSpPr>
          <p:cNvPr id="361" name="Google Shape;361;p25"/>
          <p:cNvSpPr txBox="1">
            <a:spLocks noGrp="1"/>
          </p:cNvSpPr>
          <p:nvPr>
            <p:ph type="body" idx="1"/>
          </p:nvPr>
        </p:nvSpPr>
        <p:spPr>
          <a:xfrm>
            <a:off x="339400" y="1809225"/>
            <a:ext cx="3988200" cy="2942400"/>
          </a:xfrm>
          <a:prstGeom prst="rect">
            <a:avLst/>
          </a:prstGeom>
        </p:spPr>
        <p:txBody>
          <a:bodyPr spcFirstLastPara="1" wrap="square" lIns="91425" tIns="91425" rIns="91425" bIns="91425" anchor="t" anchorCtr="0">
            <a:normAutofit/>
          </a:bodyPr>
          <a:lstStyle/>
          <a:p>
            <a:pPr marL="0" lvl="0" indent="0" algn="l" rtl="0">
              <a:lnSpc>
                <a:spcPct val="178571"/>
              </a:lnSpc>
              <a:spcBef>
                <a:spcPts val="1400"/>
              </a:spcBef>
              <a:spcAft>
                <a:spcPts val="1100"/>
              </a:spcAft>
              <a:buNone/>
            </a:pPr>
            <a:r>
              <a:rPr lang="en" sz="1600">
                <a:solidFill>
                  <a:srgbClr val="000000"/>
                </a:solidFill>
                <a:latin typeface="Times New Roman"/>
                <a:ea typeface="Times New Roman"/>
                <a:cs typeface="Times New Roman"/>
                <a:sym typeface="Times New Roman"/>
              </a:rPr>
              <a:t>It shows the configuration of run time processing nodes and the components that live on them. Here the nodes are user workstation, application server, web server,mobile handset, database server and backup server.</a:t>
            </a:r>
            <a:endParaRPr sz="1500"/>
          </a:p>
        </p:txBody>
      </p:sp>
      <p:pic>
        <p:nvPicPr>
          <p:cNvPr id="362" name="Google Shape;362;p25"/>
          <p:cNvPicPr preferRelativeResize="0"/>
          <p:nvPr/>
        </p:nvPicPr>
        <p:blipFill rotWithShape="1">
          <a:blip r:embed="rId3">
            <a:alphaModFix/>
          </a:blip>
          <a:srcRect b="13584"/>
          <a:stretch/>
        </p:blipFill>
        <p:spPr>
          <a:xfrm>
            <a:off x="4572000" y="291550"/>
            <a:ext cx="3988200" cy="446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ARCHITECTURE </a:t>
            </a:r>
            <a:endParaRPr/>
          </a:p>
          <a:p>
            <a:pPr marL="0" lvl="0" indent="0" algn="l" rtl="0">
              <a:spcBef>
                <a:spcPts val="0"/>
              </a:spcBef>
              <a:spcAft>
                <a:spcPts val="0"/>
              </a:spcAft>
              <a:buNone/>
            </a:pPr>
            <a:r>
              <a:rPr lang="en"/>
              <a:t>DIAGRAM</a:t>
            </a:r>
            <a:endParaRPr/>
          </a:p>
        </p:txBody>
      </p:sp>
      <p:sp>
        <p:nvSpPr>
          <p:cNvPr id="368" name="Google Shape;368;p26"/>
          <p:cNvSpPr txBox="1">
            <a:spLocks noGrp="1"/>
          </p:cNvSpPr>
          <p:nvPr>
            <p:ph type="body" idx="1"/>
          </p:nvPr>
        </p:nvSpPr>
        <p:spPr>
          <a:xfrm>
            <a:off x="178675" y="1769050"/>
            <a:ext cx="4352100" cy="3083100"/>
          </a:xfrm>
          <a:prstGeom prst="rect">
            <a:avLst/>
          </a:prstGeom>
        </p:spPr>
        <p:txBody>
          <a:bodyPr spcFirstLastPara="1" wrap="square" lIns="91425" tIns="91425" rIns="91425" bIns="91425" anchor="t" anchorCtr="0">
            <a:normAutofit fontScale="92500"/>
          </a:bodyPr>
          <a:lstStyle/>
          <a:p>
            <a:pPr marL="457200" lvl="0" indent="-317500" algn="l" rtl="0">
              <a:lnSpc>
                <a:spcPct val="115000"/>
              </a:lnSpc>
              <a:spcBef>
                <a:spcPts val="1400"/>
              </a:spcBef>
              <a:spcAft>
                <a:spcPts val="0"/>
              </a:spcAft>
              <a:buClr>
                <a:srgbClr val="000000"/>
              </a:buClr>
              <a:buSzPts val="1400"/>
              <a:buFont typeface="Times New Roman"/>
              <a:buChar char="●"/>
            </a:pPr>
            <a:r>
              <a:rPr lang="en" sz="1400" b="1">
                <a:solidFill>
                  <a:srgbClr val="0000FF"/>
                </a:solidFill>
                <a:latin typeface="Times New Roman"/>
                <a:ea typeface="Times New Roman"/>
                <a:cs typeface="Times New Roman"/>
                <a:sym typeface="Times New Roman"/>
              </a:rPr>
              <a:t>MAIN </a:t>
            </a:r>
            <a:r>
              <a:rPr lang="en" sz="1400">
                <a:solidFill>
                  <a:srgbClr val="000000"/>
                </a:solidFill>
                <a:latin typeface="Times New Roman"/>
                <a:ea typeface="Times New Roman"/>
                <a:cs typeface="Times New Roman"/>
                <a:sym typeface="Times New Roman"/>
              </a:rPr>
              <a:t>is responsible for: </a:t>
            </a:r>
            <a:endParaRPr sz="1400">
              <a:solidFill>
                <a:srgbClr val="000000"/>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Initializing the components in the correct sequence and connecting them up with each other when the app is launched.</a:t>
            </a:r>
            <a:endParaRPr sz="1400">
              <a:solidFill>
                <a:srgbClr val="000000"/>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Shutting down the components and invoking cleanup methods.</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FF"/>
                </a:solidFill>
                <a:latin typeface="Times New Roman"/>
                <a:ea typeface="Times New Roman"/>
                <a:cs typeface="Times New Roman"/>
                <a:sym typeface="Times New Roman"/>
              </a:rPr>
              <a:t>COMMONS </a:t>
            </a:r>
            <a:r>
              <a:rPr lang="en" sz="1400">
                <a:solidFill>
                  <a:srgbClr val="000000"/>
                </a:solidFill>
                <a:latin typeface="Times New Roman"/>
                <a:ea typeface="Times New Roman"/>
                <a:cs typeface="Times New Roman"/>
                <a:sym typeface="Times New Roman"/>
              </a:rPr>
              <a:t>represents a collection of classes used by multiple components.</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FF"/>
                </a:solidFill>
                <a:latin typeface="Times New Roman"/>
                <a:ea typeface="Times New Roman"/>
                <a:cs typeface="Times New Roman"/>
                <a:sym typeface="Times New Roman"/>
              </a:rPr>
              <a:t>LOGIC</a:t>
            </a:r>
            <a:r>
              <a:rPr lang="en" sz="1400">
                <a:solidFill>
                  <a:srgbClr val="000000"/>
                </a:solidFill>
                <a:latin typeface="Times New Roman"/>
                <a:ea typeface="Times New Roman"/>
                <a:cs typeface="Times New Roman"/>
                <a:sym typeface="Times New Roman"/>
              </a:rPr>
              <a:t> is the command executor.It defines the API.</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FF"/>
                </a:solidFill>
                <a:latin typeface="Times New Roman"/>
                <a:ea typeface="Times New Roman"/>
                <a:cs typeface="Times New Roman"/>
                <a:sym typeface="Times New Roman"/>
              </a:rPr>
              <a:t>MODEL</a:t>
            </a:r>
            <a:r>
              <a:rPr lang="en" sz="1400">
                <a:solidFill>
                  <a:srgbClr val="000000"/>
                </a:solidFill>
                <a:latin typeface="Times New Roman"/>
                <a:ea typeface="Times New Roman"/>
                <a:cs typeface="Times New Roman"/>
                <a:sym typeface="Times New Roman"/>
              </a:rPr>
              <a:t> holds the data of the app in-memory.</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FF"/>
                </a:solidFill>
                <a:latin typeface="Times New Roman"/>
                <a:ea typeface="Times New Roman"/>
                <a:cs typeface="Times New Roman"/>
                <a:sym typeface="Times New Roman"/>
              </a:rPr>
              <a:t>STORAGE </a:t>
            </a:r>
            <a:r>
              <a:rPr lang="en" sz="1400">
                <a:solidFill>
                  <a:srgbClr val="000000"/>
                </a:solidFill>
                <a:latin typeface="Times New Roman"/>
                <a:ea typeface="Times New Roman"/>
                <a:cs typeface="Times New Roman"/>
                <a:sym typeface="Times New Roman"/>
              </a:rPr>
              <a:t>reads the data from and writes data to the local data storage.</a:t>
            </a:r>
            <a:endParaRPr/>
          </a:p>
        </p:txBody>
      </p:sp>
      <p:pic>
        <p:nvPicPr>
          <p:cNvPr id="369" name="Google Shape;369;p26"/>
          <p:cNvPicPr preferRelativeResize="0"/>
          <p:nvPr/>
        </p:nvPicPr>
        <p:blipFill>
          <a:blip r:embed="rId3">
            <a:alphaModFix/>
          </a:blip>
          <a:stretch>
            <a:fillRect/>
          </a:stretch>
        </p:blipFill>
        <p:spPr>
          <a:xfrm>
            <a:off x="4703275" y="1878576"/>
            <a:ext cx="4308425" cy="2380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UI DESIGN</a:t>
            </a:r>
            <a:endParaRPr/>
          </a:p>
        </p:txBody>
      </p:sp>
      <p:pic>
        <p:nvPicPr>
          <p:cNvPr id="375" name="Google Shape;375;p27"/>
          <p:cNvPicPr preferRelativeResize="0"/>
          <p:nvPr/>
        </p:nvPicPr>
        <p:blipFill>
          <a:blip r:embed="rId3">
            <a:alphaModFix/>
          </a:blip>
          <a:stretch>
            <a:fillRect/>
          </a:stretch>
        </p:blipFill>
        <p:spPr>
          <a:xfrm>
            <a:off x="1258650" y="1276400"/>
            <a:ext cx="6979000" cy="329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285" name="Google Shape;285;p14"/>
          <p:cNvSpPr txBox="1">
            <a:spLocks noGrp="1"/>
          </p:cNvSpPr>
          <p:nvPr>
            <p:ph type="body" idx="1"/>
          </p:nvPr>
        </p:nvSpPr>
        <p:spPr>
          <a:xfrm>
            <a:off x="610800" y="1318025"/>
            <a:ext cx="8100900" cy="3546900"/>
          </a:xfrm>
          <a:prstGeom prst="rect">
            <a:avLst/>
          </a:prstGeom>
        </p:spPr>
        <p:txBody>
          <a:bodyPr spcFirstLastPara="1" wrap="square" lIns="91425" tIns="91425" rIns="91425" bIns="91425" anchor="t" anchorCtr="0">
            <a:normAutofit lnSpcReduction="10000"/>
          </a:bodyPr>
          <a:lstStyle/>
          <a:p>
            <a:pPr marL="228600" lvl="0" indent="0" algn="l" rtl="0">
              <a:lnSpc>
                <a:spcPct val="150000"/>
              </a:lnSpc>
              <a:spcBef>
                <a:spcPts val="0"/>
              </a:spcBef>
              <a:spcAft>
                <a:spcPts val="0"/>
              </a:spcAft>
              <a:buNone/>
            </a:pPr>
            <a:r>
              <a:rPr lang="en" i="1" u="sng">
                <a:solidFill>
                  <a:srgbClr val="000000"/>
                </a:solidFill>
                <a:highlight>
                  <a:srgbClr val="FFF2CC"/>
                </a:highlight>
                <a:latin typeface="Roboto Medium"/>
                <a:ea typeface="Roboto Medium"/>
                <a:cs typeface="Roboto Medium"/>
                <a:sym typeface="Roboto Medium"/>
              </a:rPr>
              <a:t>Expensify </a:t>
            </a:r>
            <a:r>
              <a:rPr lang="en" i="1">
                <a:solidFill>
                  <a:srgbClr val="000000"/>
                </a:solidFill>
                <a:highlight>
                  <a:srgbClr val="FFF2CC"/>
                </a:highlight>
                <a:latin typeface="Roboto Medium"/>
                <a:ea typeface="Roboto Medium"/>
                <a:cs typeface="Roboto Medium"/>
                <a:sym typeface="Roboto Medium"/>
              </a:rPr>
              <a:t>is a platform which can be exclusively used by anyone who wants to keep track of their expenses. It helps you stick to your budget and reveal spending issues. Keeping record here will be much easier than using pen and paper. Being a smart expense tracker, it is a voice-based application where you need to give instructions verbally and it will categorize</a:t>
            </a:r>
            <a:r>
              <a:rPr lang="en" i="1">
                <a:solidFill>
                  <a:srgbClr val="202124"/>
                </a:solidFill>
                <a:highlight>
                  <a:srgbClr val="FFF2CC"/>
                </a:highlight>
                <a:latin typeface="Roboto Medium"/>
                <a:ea typeface="Roboto Medium"/>
                <a:cs typeface="Roboto Medium"/>
                <a:sym typeface="Roboto Medium"/>
              </a:rPr>
              <a:t> according to it.</a:t>
            </a:r>
            <a:endParaRPr i="1">
              <a:solidFill>
                <a:srgbClr val="202124"/>
              </a:solidFill>
              <a:highlight>
                <a:srgbClr val="FFF2CC"/>
              </a:highlight>
              <a:latin typeface="Roboto Medium"/>
              <a:ea typeface="Roboto Medium"/>
              <a:cs typeface="Roboto Medium"/>
              <a:sym typeface="Roboto Medium"/>
            </a:endParaRPr>
          </a:p>
          <a:p>
            <a:pPr marL="0" lvl="0" indent="0" algn="l" rtl="0">
              <a:lnSpc>
                <a:spcPct val="10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sz="1400">
                <a:solidFill>
                  <a:srgbClr val="000000"/>
                </a:solidFill>
                <a:latin typeface="Times New Roman"/>
                <a:ea typeface="Times New Roman"/>
                <a:cs typeface="Times New Roman"/>
                <a:sym typeface="Times New Roman"/>
              </a:rPr>
              <a:t>The main reason you should track your expenses is to identify and eliminate wasteful spending habits in your financial life. Moreover, consistently tracking your expenses will help you maintain control of your finances, and promote better financial habits like saving and investing.</a:t>
            </a:r>
            <a:endParaRPr sz="1400">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It has a graphical description for income as well as expenses category giving users a clear and detailed analysis about the spending and budget.</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Tech stack used here will be  React , JavaScript , Some of the concepts are State Management in React, Context API, Local Storage, Material UI, and adding voice capabilities resulting in a scalable live application ready to be used on daily basis.</a:t>
            </a:r>
            <a:endParaRPr sz="1000">
              <a:solidFill>
                <a:srgbClr val="365F91"/>
              </a:solidFill>
              <a:latin typeface="Cambria"/>
              <a:ea typeface="Cambria"/>
              <a:cs typeface="Cambria"/>
              <a:sym typeface="Cambria"/>
            </a:endParaRPr>
          </a:p>
          <a:p>
            <a:pPr marL="0" lvl="0" indent="0" algn="l" rtl="0">
              <a:spcBef>
                <a:spcPts val="10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anim calcmode="lin" valueType="num">
                                      <p:cBhvr additive="base">
                                        <p:cTn id="7" dur="900"/>
                                        <p:tgtEl>
                                          <p:spTgt spid="285">
                                            <p:txEl>
                                              <p:pRg st="0" end="0"/>
                                            </p:txEl>
                                          </p:spTgt>
                                        </p:tgtEl>
                                        <p:attrNameLst>
                                          <p:attrName>ppt_x</p:attrName>
                                        </p:attrNameLst>
                                      </p:cBhvr>
                                      <p:tavLst>
                                        <p:tav tm="0">
                                          <p:val>
                                            <p:strVal val="#ppt_x-1"/>
                                          </p:val>
                                        </p:tav>
                                        <p:tav tm="100000">
                                          <p:val>
                                            <p:strVal val="#ppt_x"/>
                                          </p:val>
                                        </p:tav>
                                      </p:tavLst>
                                    </p:anim>
                                  </p:childTnLst>
                                </p:cTn>
                              </p:par>
                            </p:childTnLst>
                          </p:cTn>
                        </p:par>
                        <p:par>
                          <p:cTn id="8" fill="hold">
                            <p:stCondLst>
                              <p:cond delay="900"/>
                            </p:stCondLst>
                            <p:childTnLst>
                              <p:par>
                                <p:cTn id="9" presetID="2" presetClass="entr" presetSubtype="8" fill="hold" nodeType="afterEffect">
                                  <p:stCondLst>
                                    <p:cond delay="0"/>
                                  </p:stCondLst>
                                  <p:childTnLst>
                                    <p:set>
                                      <p:cBhvr>
                                        <p:cTn id="10" dur="1" fill="hold">
                                          <p:stCondLst>
                                            <p:cond delay="0"/>
                                          </p:stCondLst>
                                        </p:cTn>
                                        <p:tgtEl>
                                          <p:spTgt spid="285">
                                            <p:txEl>
                                              <p:pRg st="1" end="1"/>
                                            </p:txEl>
                                          </p:spTgt>
                                        </p:tgtEl>
                                        <p:attrNameLst>
                                          <p:attrName>style.visibility</p:attrName>
                                        </p:attrNameLst>
                                      </p:cBhvr>
                                      <p:to>
                                        <p:strVal val="visible"/>
                                      </p:to>
                                    </p:set>
                                    <p:anim calcmode="lin" valueType="num">
                                      <p:cBhvr additive="base">
                                        <p:cTn id="11" dur="900"/>
                                        <p:tgtEl>
                                          <p:spTgt spid="285">
                                            <p:txEl>
                                              <p:pRg st="1" end="1"/>
                                            </p:txEl>
                                          </p:spTgt>
                                        </p:tgtEl>
                                        <p:attrNameLst>
                                          <p:attrName>ppt_x</p:attrName>
                                        </p:attrNameLst>
                                      </p:cBhvr>
                                      <p:tavLst>
                                        <p:tav tm="0">
                                          <p:val>
                                            <p:strVal val="#ppt_x-1"/>
                                          </p:val>
                                        </p:tav>
                                        <p:tav tm="100000">
                                          <p:val>
                                            <p:strVal val="#ppt_x"/>
                                          </p:val>
                                        </p:tav>
                                      </p:tavLst>
                                    </p:anim>
                                  </p:childTnLst>
                                </p:cTn>
                              </p:par>
                            </p:childTnLst>
                          </p:cTn>
                        </p:par>
                        <p:par>
                          <p:cTn id="12" fill="hold">
                            <p:stCondLst>
                              <p:cond delay="1800"/>
                            </p:stCondLst>
                            <p:childTnLst>
                              <p:par>
                                <p:cTn id="13" presetID="2" presetClass="entr" presetSubtype="8" fill="hold" nodeType="afterEffect">
                                  <p:stCondLst>
                                    <p:cond delay="0"/>
                                  </p:stCondLst>
                                  <p:childTnLst>
                                    <p:set>
                                      <p:cBhvr>
                                        <p:cTn id="14" dur="1" fill="hold">
                                          <p:stCondLst>
                                            <p:cond delay="0"/>
                                          </p:stCondLst>
                                        </p:cTn>
                                        <p:tgtEl>
                                          <p:spTgt spid="285">
                                            <p:txEl>
                                              <p:pRg st="2" end="2"/>
                                            </p:txEl>
                                          </p:spTgt>
                                        </p:tgtEl>
                                        <p:attrNameLst>
                                          <p:attrName>style.visibility</p:attrName>
                                        </p:attrNameLst>
                                      </p:cBhvr>
                                      <p:to>
                                        <p:strVal val="visible"/>
                                      </p:to>
                                    </p:set>
                                    <p:anim calcmode="lin" valueType="num">
                                      <p:cBhvr additive="base">
                                        <p:cTn id="15" dur="900"/>
                                        <p:tgtEl>
                                          <p:spTgt spid="285">
                                            <p:txEl>
                                              <p:pRg st="2" end="2"/>
                                            </p:txEl>
                                          </p:spTgt>
                                        </p:tgtEl>
                                        <p:attrNameLst>
                                          <p:attrName>ppt_x</p:attrName>
                                        </p:attrNameLst>
                                      </p:cBhvr>
                                      <p:tavLst>
                                        <p:tav tm="0">
                                          <p:val>
                                            <p:strVal val="#ppt_x-1"/>
                                          </p:val>
                                        </p:tav>
                                        <p:tav tm="100000">
                                          <p:val>
                                            <p:strVal val="#ppt_x"/>
                                          </p:val>
                                        </p:tav>
                                      </p:tavLst>
                                    </p:anim>
                                  </p:childTnLst>
                                </p:cTn>
                              </p:par>
                            </p:childTnLst>
                          </p:cTn>
                        </p:par>
                        <p:par>
                          <p:cTn id="16" fill="hold">
                            <p:stCondLst>
                              <p:cond delay="2700"/>
                            </p:stCondLst>
                            <p:childTnLst>
                              <p:par>
                                <p:cTn id="17" presetID="2" presetClass="entr" presetSubtype="8" fill="hold" nodeType="afterEffect">
                                  <p:stCondLst>
                                    <p:cond delay="0"/>
                                  </p:stCondLst>
                                  <p:childTnLst>
                                    <p:set>
                                      <p:cBhvr>
                                        <p:cTn id="18" dur="1" fill="hold">
                                          <p:stCondLst>
                                            <p:cond delay="0"/>
                                          </p:stCondLst>
                                        </p:cTn>
                                        <p:tgtEl>
                                          <p:spTgt spid="285">
                                            <p:txEl>
                                              <p:pRg st="3" end="3"/>
                                            </p:txEl>
                                          </p:spTgt>
                                        </p:tgtEl>
                                        <p:attrNameLst>
                                          <p:attrName>style.visibility</p:attrName>
                                        </p:attrNameLst>
                                      </p:cBhvr>
                                      <p:to>
                                        <p:strVal val="visible"/>
                                      </p:to>
                                    </p:set>
                                    <p:anim calcmode="lin" valueType="num">
                                      <p:cBhvr additive="base">
                                        <p:cTn id="19" dur="900"/>
                                        <p:tgtEl>
                                          <p:spTgt spid="285">
                                            <p:txEl>
                                              <p:pRg st="3" end="3"/>
                                            </p:txEl>
                                          </p:spTgt>
                                        </p:tgtEl>
                                        <p:attrNameLst>
                                          <p:attrName>ppt_x</p:attrName>
                                        </p:attrNameLst>
                                      </p:cBhvr>
                                      <p:tavLst>
                                        <p:tav tm="0">
                                          <p:val>
                                            <p:strVal val="#ppt_x-1"/>
                                          </p:val>
                                        </p:tav>
                                        <p:tav tm="100000">
                                          <p:val>
                                            <p:strVal val="#ppt_x"/>
                                          </p:val>
                                        </p:tav>
                                      </p:tavLst>
                                    </p:anim>
                                  </p:childTnLst>
                                </p:cTn>
                              </p:par>
                            </p:childTnLst>
                          </p:cTn>
                        </p:par>
                        <p:par>
                          <p:cTn id="20" fill="hold">
                            <p:stCondLst>
                              <p:cond delay="3600"/>
                            </p:stCondLst>
                            <p:childTnLst>
                              <p:par>
                                <p:cTn id="21" presetID="2" presetClass="entr" presetSubtype="8" fill="hold" nodeType="afterEffect">
                                  <p:stCondLst>
                                    <p:cond delay="0"/>
                                  </p:stCondLst>
                                  <p:childTnLst>
                                    <p:set>
                                      <p:cBhvr>
                                        <p:cTn id="22" dur="1" fill="hold">
                                          <p:stCondLst>
                                            <p:cond delay="0"/>
                                          </p:stCondLst>
                                        </p:cTn>
                                        <p:tgtEl>
                                          <p:spTgt spid="285">
                                            <p:txEl>
                                              <p:pRg st="4" end="4"/>
                                            </p:txEl>
                                          </p:spTgt>
                                        </p:tgtEl>
                                        <p:attrNameLst>
                                          <p:attrName>style.visibility</p:attrName>
                                        </p:attrNameLst>
                                      </p:cBhvr>
                                      <p:to>
                                        <p:strVal val="visible"/>
                                      </p:to>
                                    </p:set>
                                    <p:anim calcmode="lin" valueType="num">
                                      <p:cBhvr additive="base">
                                        <p:cTn id="23" dur="900"/>
                                        <p:tgtEl>
                                          <p:spTgt spid="285">
                                            <p:txEl>
                                              <p:pRg st="4" end="4"/>
                                            </p:txEl>
                                          </p:spTgt>
                                        </p:tgtEl>
                                        <p:attrNameLst>
                                          <p:attrName>ppt_x</p:attrName>
                                        </p:attrNameLst>
                                      </p:cBhvr>
                                      <p:tavLst>
                                        <p:tav tm="0">
                                          <p:val>
                                            <p:strVal val="#ppt_x-1"/>
                                          </p:val>
                                        </p:tav>
                                        <p:tav tm="100000">
                                          <p:val>
                                            <p:strVal val="#ppt_x"/>
                                          </p:val>
                                        </p:tav>
                                      </p:tavLst>
                                    </p:anim>
                                  </p:childTnLst>
                                </p:cTn>
                              </p:par>
                            </p:childTnLst>
                          </p:cTn>
                        </p:par>
                        <p:par>
                          <p:cTn id="24" fill="hold">
                            <p:stCondLst>
                              <p:cond delay="4500"/>
                            </p:stCondLst>
                            <p:childTnLst>
                              <p:par>
                                <p:cTn id="25" presetID="2" presetClass="entr" presetSubtype="8" fill="hold" nodeType="afterEffect">
                                  <p:stCondLst>
                                    <p:cond delay="0"/>
                                  </p:stCondLst>
                                  <p:childTnLst>
                                    <p:set>
                                      <p:cBhvr>
                                        <p:cTn id="26" dur="1" fill="hold">
                                          <p:stCondLst>
                                            <p:cond delay="0"/>
                                          </p:stCondLst>
                                        </p:cTn>
                                        <p:tgtEl>
                                          <p:spTgt spid="285">
                                            <p:txEl>
                                              <p:pRg st="5" end="5"/>
                                            </p:txEl>
                                          </p:spTgt>
                                        </p:tgtEl>
                                        <p:attrNameLst>
                                          <p:attrName>style.visibility</p:attrName>
                                        </p:attrNameLst>
                                      </p:cBhvr>
                                      <p:to>
                                        <p:strVal val="visible"/>
                                      </p:to>
                                    </p:set>
                                    <p:anim calcmode="lin" valueType="num">
                                      <p:cBhvr additive="base">
                                        <p:cTn id="27" dur="900"/>
                                        <p:tgtEl>
                                          <p:spTgt spid="285">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59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REQUIREMENTS</a:t>
            </a:r>
            <a:endParaRPr sz="2500"/>
          </a:p>
        </p:txBody>
      </p:sp>
      <p:sp>
        <p:nvSpPr>
          <p:cNvPr id="291" name="Google Shape;291;p15"/>
          <p:cNvSpPr txBox="1">
            <a:spLocks noGrp="1"/>
          </p:cNvSpPr>
          <p:nvPr>
            <p:ph type="body" idx="1"/>
          </p:nvPr>
        </p:nvSpPr>
        <p:spPr>
          <a:xfrm>
            <a:off x="407200" y="1618050"/>
            <a:ext cx="8261700" cy="3314100"/>
          </a:xfrm>
          <a:prstGeom prst="rect">
            <a:avLst/>
          </a:prstGeom>
        </p:spPr>
        <p:txBody>
          <a:bodyPr spcFirstLastPara="1" wrap="square" lIns="91425" tIns="91425" rIns="91425" bIns="91425" anchor="t" anchorCtr="0">
            <a:normAutofit/>
          </a:bodyPr>
          <a:lstStyle/>
          <a:p>
            <a:pPr marL="0" lvl="0" indent="0" algn="l" rtl="0">
              <a:lnSpc>
                <a:spcPct val="100000"/>
              </a:lnSpc>
              <a:spcBef>
                <a:spcPts val="200"/>
              </a:spcBef>
              <a:spcAft>
                <a:spcPts val="0"/>
              </a:spcAft>
              <a:buNone/>
            </a:pPr>
            <a:r>
              <a:rPr lang="en" sz="1700" b="1" dirty="0">
                <a:solidFill>
                  <a:srgbClr val="000000"/>
                </a:solidFill>
                <a:latin typeface="Times New Roman"/>
                <a:ea typeface="Times New Roman"/>
                <a:cs typeface="Times New Roman"/>
                <a:sym typeface="Times New Roman"/>
              </a:rPr>
              <a:t>Functional Requirements:</a:t>
            </a:r>
            <a:r>
              <a:rPr lang="en" sz="1700" b="1" dirty="0">
                <a:solidFill>
                  <a:srgbClr val="000000"/>
                </a:solidFill>
                <a:latin typeface="Calibri"/>
                <a:ea typeface="Calibri"/>
                <a:cs typeface="Calibri"/>
                <a:sym typeface="Calibri"/>
              </a:rPr>
              <a:t> </a:t>
            </a:r>
            <a:endParaRPr sz="1700" b="1" dirty="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sz="1600" b="1" dirty="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dirty="0">
                <a:solidFill>
                  <a:srgbClr val="000000"/>
                </a:solidFill>
                <a:latin typeface="Times New Roman"/>
                <a:ea typeface="Times New Roman"/>
                <a:cs typeface="Times New Roman"/>
                <a:sym typeface="Times New Roman"/>
              </a:rPr>
              <a:t>Functional Requirements can also be expressed in the form of “user story” which is the smallest unit of work in an agile framework. It’s an end goal, not a feature, expressed from the software user’s perspective.</a:t>
            </a:r>
          </a:p>
          <a:p>
            <a:pPr marL="0" lvl="0" indent="0" algn="l" rtl="0">
              <a:lnSpc>
                <a:spcPct val="100000"/>
              </a:lnSpc>
              <a:spcBef>
                <a:spcPts val="0"/>
              </a:spcBef>
              <a:spcAft>
                <a:spcPts val="0"/>
              </a:spcAft>
              <a:buNone/>
            </a:pPr>
            <a:endParaRPr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dirty="0">
              <a:solidFill>
                <a:srgbClr val="000000"/>
              </a:solidFill>
              <a:latin typeface="Times New Roman"/>
              <a:ea typeface="Times New Roman"/>
              <a:cs typeface="Times New Roman"/>
              <a:sym typeface="Times New Roman"/>
            </a:endParaRPr>
          </a:p>
        </p:txBody>
      </p:sp>
      <p:sp>
        <p:nvSpPr>
          <p:cNvPr id="292" name="Google Shape;292;p15"/>
          <p:cNvSpPr txBox="1"/>
          <p:nvPr/>
        </p:nvSpPr>
        <p:spPr>
          <a:xfrm>
            <a:off x="503700" y="598575"/>
            <a:ext cx="8165400" cy="96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A1F31536-97A0-49ED-B53B-8D51411BB34D}"/>
              </a:ext>
            </a:extLst>
          </p:cNvPr>
          <p:cNvGraphicFramePr>
            <a:graphicFrameLocks noGrp="1"/>
          </p:cNvGraphicFramePr>
          <p:nvPr>
            <p:extLst>
              <p:ext uri="{D42A27DB-BD31-4B8C-83A1-F6EECF244321}">
                <p14:modId xmlns:p14="http://schemas.microsoft.com/office/powerpoint/2010/main" val="3326185785"/>
              </p:ext>
            </p:extLst>
          </p:nvPr>
        </p:nvGraphicFramePr>
        <p:xfrm>
          <a:off x="2248240" y="2779073"/>
          <a:ext cx="4579620" cy="2301240"/>
        </p:xfrm>
        <a:graphic>
          <a:graphicData uri="http://schemas.openxmlformats.org/drawingml/2006/table">
            <a:tbl>
              <a:tblPr/>
              <a:tblGrid>
                <a:gridCol w="853440">
                  <a:extLst>
                    <a:ext uri="{9D8B030D-6E8A-4147-A177-3AD203B41FA5}">
                      <a16:colId xmlns:a16="http://schemas.microsoft.com/office/drawing/2014/main" val="2485819468"/>
                    </a:ext>
                  </a:extLst>
                </a:gridCol>
                <a:gridCol w="1203960">
                  <a:extLst>
                    <a:ext uri="{9D8B030D-6E8A-4147-A177-3AD203B41FA5}">
                      <a16:colId xmlns:a16="http://schemas.microsoft.com/office/drawing/2014/main" val="2123576433"/>
                    </a:ext>
                  </a:extLst>
                </a:gridCol>
                <a:gridCol w="1051560">
                  <a:extLst>
                    <a:ext uri="{9D8B030D-6E8A-4147-A177-3AD203B41FA5}">
                      <a16:colId xmlns:a16="http://schemas.microsoft.com/office/drawing/2014/main" val="1103871074"/>
                    </a:ext>
                  </a:extLst>
                </a:gridCol>
                <a:gridCol w="815340">
                  <a:extLst>
                    <a:ext uri="{9D8B030D-6E8A-4147-A177-3AD203B41FA5}">
                      <a16:colId xmlns:a16="http://schemas.microsoft.com/office/drawing/2014/main" val="680895144"/>
                    </a:ext>
                  </a:extLst>
                </a:gridCol>
                <a:gridCol w="655320">
                  <a:extLst>
                    <a:ext uri="{9D8B030D-6E8A-4147-A177-3AD203B41FA5}">
                      <a16:colId xmlns:a16="http://schemas.microsoft.com/office/drawing/2014/main" val="3232594937"/>
                    </a:ext>
                  </a:extLst>
                </a:gridCol>
              </a:tblGrid>
              <a:tr h="266065">
                <a:tc>
                  <a:txBody>
                    <a:bodyPr/>
                    <a:lstStyle/>
                    <a:p>
                      <a:pPr rtl="0" fontAlgn="t">
                        <a:spcBef>
                          <a:spcPts val="0"/>
                        </a:spcBef>
                        <a:spcAft>
                          <a:spcPts val="0"/>
                        </a:spcAft>
                      </a:pPr>
                      <a:r>
                        <a:rPr lang="en-IN" sz="1100" b="1" i="0" u="none" strike="noStrike">
                          <a:solidFill>
                            <a:srgbClr val="000000"/>
                          </a:solidFill>
                          <a:effectLst/>
                          <a:latin typeface="Calibri" panose="020F0502020204030204" pitchFamily="34" charset="0"/>
                        </a:rPr>
                        <a:t>Requirement (#)</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DFEC"/>
                    </a:solidFill>
                  </a:tcPr>
                </a:tc>
                <a:tc>
                  <a:txBody>
                    <a:bodyPr/>
                    <a:lstStyle/>
                    <a:p>
                      <a:pPr rtl="0" fontAlgn="t">
                        <a:spcBef>
                          <a:spcPts val="0"/>
                        </a:spcBef>
                        <a:spcAft>
                          <a:spcPts val="0"/>
                        </a:spcAft>
                      </a:pPr>
                      <a:r>
                        <a:rPr lang="en-IN" sz="1100" b="1" i="0" u="none" strike="noStrike">
                          <a:solidFill>
                            <a:srgbClr val="000000"/>
                          </a:solidFill>
                          <a:effectLst/>
                          <a:latin typeface="Calibri" panose="020F0502020204030204" pitchFamily="34" charset="0"/>
                        </a:rPr>
                        <a:t>Requirement Specification </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DFEC"/>
                    </a:solidFill>
                  </a:tcPr>
                </a:tc>
                <a:tc>
                  <a:txBody>
                    <a:bodyPr/>
                    <a:lstStyle/>
                    <a:p>
                      <a:pPr rtl="0" fontAlgn="t">
                        <a:spcBef>
                          <a:spcPts val="0"/>
                        </a:spcBef>
                        <a:spcAft>
                          <a:spcPts val="0"/>
                        </a:spcAft>
                      </a:pPr>
                      <a:r>
                        <a:rPr lang="en-IN" sz="1100" b="1" i="0" u="none" strike="noStrike">
                          <a:solidFill>
                            <a:srgbClr val="000000"/>
                          </a:solidFill>
                          <a:effectLst/>
                          <a:latin typeface="Calibri" panose="020F0502020204030204" pitchFamily="34" charset="0"/>
                        </a:rPr>
                        <a:t>Department</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DFEC"/>
                    </a:solidFill>
                  </a:tcPr>
                </a:tc>
                <a:tc>
                  <a:txBody>
                    <a:bodyPr/>
                    <a:lstStyle/>
                    <a:p>
                      <a:pPr rtl="0" fontAlgn="t">
                        <a:spcBef>
                          <a:spcPts val="0"/>
                        </a:spcBef>
                        <a:spcAft>
                          <a:spcPts val="0"/>
                        </a:spcAft>
                      </a:pPr>
                      <a:r>
                        <a:rPr lang="en-IN" sz="1100" b="1" i="0" u="none" strike="noStrike">
                          <a:solidFill>
                            <a:srgbClr val="000000"/>
                          </a:solidFill>
                          <a:effectLst/>
                          <a:latin typeface="Calibri" panose="020F0502020204030204" pitchFamily="34" charset="0"/>
                        </a:rPr>
                        <a:t>Name of Business User </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DFEC"/>
                    </a:solidFill>
                  </a:tcPr>
                </a:tc>
                <a:tc>
                  <a:txBody>
                    <a:bodyPr/>
                    <a:lstStyle/>
                    <a:p>
                      <a:pPr rtl="0" fontAlgn="t">
                        <a:spcBef>
                          <a:spcPts val="0"/>
                        </a:spcBef>
                        <a:spcAft>
                          <a:spcPts val="0"/>
                        </a:spcAft>
                      </a:pPr>
                      <a:r>
                        <a:rPr lang="en-IN" sz="1100" b="1" i="0" u="none" strike="noStrike">
                          <a:solidFill>
                            <a:srgbClr val="000000"/>
                          </a:solidFill>
                          <a:effectLst/>
                          <a:latin typeface="Calibri" panose="020F0502020204030204" pitchFamily="34" charset="0"/>
                        </a:rPr>
                        <a:t>Status</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DFEC"/>
                    </a:solidFill>
                  </a:tcPr>
                </a:tc>
                <a:extLst>
                  <a:ext uri="{0D108BD9-81ED-4DB2-BD59-A6C34878D82A}">
                    <a16:rowId xmlns:a16="http://schemas.microsoft.com/office/drawing/2014/main" val="2975349320"/>
                  </a:ext>
                </a:extLst>
              </a:tr>
              <a:tr h="130810">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E1FR1</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Voice converter api</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Backend</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User</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Unknown</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9981429"/>
                  </a:ext>
                </a:extLst>
              </a:tr>
              <a:tr h="130810">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E1FR2</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Location Stamp</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Software Development</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User</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Unknown</a:t>
                      </a:r>
                      <a:endParaRPr lang="en-IN">
                        <a:effectLst/>
                      </a:endParaRPr>
                    </a:p>
                    <a:p>
                      <a:pPr fontAlgn="t"/>
                      <a:br>
                        <a:rPr lang="en-IN">
                          <a:effectLst/>
                        </a:rPr>
                      </a:b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962540"/>
                  </a:ext>
                </a:extLst>
              </a:tr>
              <a:tr h="130810">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E1FR3</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Self-Productivity</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Data Analytics</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Calibri" panose="020F0502020204030204" pitchFamily="34" charset="0"/>
                        </a:rPr>
                        <a:t>User</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dirty="0">
                          <a:solidFill>
                            <a:srgbClr val="000000"/>
                          </a:solidFill>
                          <a:effectLst/>
                          <a:latin typeface="Calibri" panose="020F0502020204030204" pitchFamily="34" charset="0"/>
                        </a:rPr>
                        <a:t>Unknown</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052346"/>
                  </a:ext>
                </a:extLst>
              </a:tr>
            </a:tbl>
          </a:graphicData>
        </a:graphic>
      </p:graphicFrame>
      <p:sp>
        <p:nvSpPr>
          <p:cNvPr id="3" name="Rectangle 1">
            <a:extLst>
              <a:ext uri="{FF2B5EF4-FFF2-40B4-BE49-F238E27FC236}">
                <a16:creationId xmlns:a16="http://schemas.microsoft.com/office/drawing/2014/main" id="{8CD03D10-4C8D-4D3D-95CA-0FE9B3F1D28B}"/>
              </a:ext>
            </a:extLst>
          </p:cNvPr>
          <p:cNvSpPr>
            <a:spLocks noChangeArrowheads="1"/>
          </p:cNvSpPr>
          <p:nvPr/>
        </p:nvSpPr>
        <p:spPr bwMode="auto">
          <a:xfrm>
            <a:off x="2282825" y="1709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1000"/>
                                        <p:tgtEl>
                                          <p:spTgt spid="2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6EC4-C20E-4E26-83D6-9857BCA17E92}"/>
              </a:ext>
            </a:extLst>
          </p:cNvPr>
          <p:cNvSpPr>
            <a:spLocks noGrp="1"/>
          </p:cNvSpPr>
          <p:nvPr>
            <p:ph type="title"/>
          </p:nvPr>
        </p:nvSpPr>
        <p:spPr/>
        <p:txBody>
          <a:bodyPr/>
          <a:lstStyle/>
          <a:p>
            <a:r>
              <a:rPr lang="en-IN" dirty="0"/>
              <a:t>REQUIREMENTS</a:t>
            </a:r>
          </a:p>
        </p:txBody>
      </p:sp>
      <p:sp>
        <p:nvSpPr>
          <p:cNvPr id="3" name="Text Placeholder 2">
            <a:extLst>
              <a:ext uri="{FF2B5EF4-FFF2-40B4-BE49-F238E27FC236}">
                <a16:creationId xmlns:a16="http://schemas.microsoft.com/office/drawing/2014/main" id="{A7308C9A-54F1-46B5-B686-69C59A8B6518}"/>
              </a:ext>
            </a:extLst>
          </p:cNvPr>
          <p:cNvSpPr>
            <a:spLocks noGrp="1"/>
          </p:cNvSpPr>
          <p:nvPr>
            <p:ph type="body" idx="1"/>
          </p:nvPr>
        </p:nvSpPr>
        <p:spPr>
          <a:xfrm>
            <a:off x="1303800" y="1990050"/>
            <a:ext cx="7030500" cy="2957634"/>
          </a:xfrm>
        </p:spPr>
        <p:txBody>
          <a:bodyPr>
            <a:normAutofit lnSpcReduction="10000"/>
          </a:bodyPr>
          <a:lstStyle/>
          <a:p>
            <a:pPr marL="0" lvl="0" indent="0" algn="l" rtl="0">
              <a:lnSpc>
                <a:spcPct val="100000"/>
              </a:lnSpc>
              <a:spcBef>
                <a:spcPts val="0"/>
              </a:spcBef>
              <a:spcAft>
                <a:spcPts val="0"/>
              </a:spcAft>
              <a:buNone/>
            </a:pPr>
            <a:r>
              <a:rPr lang="en-US" sz="1600" b="1" dirty="0">
                <a:solidFill>
                  <a:srgbClr val="000000"/>
                </a:solidFill>
                <a:latin typeface="Times New Roman"/>
                <a:ea typeface="Times New Roman"/>
                <a:cs typeface="Times New Roman"/>
                <a:sym typeface="Times New Roman"/>
              </a:rPr>
              <a:t>Non-functional Requirements:</a:t>
            </a:r>
          </a:p>
          <a:p>
            <a:pPr marL="0" lvl="0" indent="0" algn="l" rtl="0">
              <a:lnSpc>
                <a:spcPct val="100000"/>
              </a:lnSpc>
              <a:spcBef>
                <a:spcPts val="0"/>
              </a:spcBef>
              <a:spcAft>
                <a:spcPts val="0"/>
              </a:spcAft>
              <a:buNone/>
            </a:pPr>
            <a:endParaRPr lang="en-US" sz="1600" b="1" dirty="0">
              <a:solidFill>
                <a:srgbClr val="000000"/>
              </a:solidFill>
              <a:latin typeface="Times New Roman"/>
              <a:ea typeface="Times New Roman"/>
              <a:cs typeface="Times New Roman"/>
              <a:sym typeface="Times New Roman"/>
            </a:endParaRPr>
          </a:p>
          <a:p>
            <a:pPr marL="285750" indent="-285750">
              <a:lnSpc>
                <a:spcPct val="100000"/>
              </a:lnSpc>
            </a:pPr>
            <a:r>
              <a:rPr lang="en-US" dirty="0">
                <a:solidFill>
                  <a:srgbClr val="000000"/>
                </a:solidFill>
                <a:latin typeface="Times New Roman"/>
                <a:ea typeface="Times New Roman"/>
                <a:cs typeface="Times New Roman"/>
                <a:sym typeface="Times New Roman"/>
              </a:rPr>
              <a:t>The information is refreshed depending upon whether some updates have occurred or not in the application. The system shall respond to the member in not less than two seconds from the time of the request submission. </a:t>
            </a:r>
          </a:p>
          <a:p>
            <a:pPr marL="285750" indent="-285750">
              <a:lnSpc>
                <a:spcPct val="100000"/>
              </a:lnSpc>
            </a:pPr>
            <a:r>
              <a:rPr lang="en-US" dirty="0">
                <a:solidFill>
                  <a:srgbClr val="000000"/>
                </a:solidFill>
                <a:latin typeface="Times New Roman"/>
                <a:ea typeface="Times New Roman"/>
                <a:cs typeface="Times New Roman"/>
                <a:sym typeface="Times New Roman"/>
              </a:rPr>
              <a:t>The system is available 100% for the user and is used 24 </a:t>
            </a:r>
            <a:r>
              <a:rPr lang="en-US" dirty="0" err="1">
                <a:solidFill>
                  <a:srgbClr val="000000"/>
                </a:solidFill>
                <a:latin typeface="Times New Roman"/>
                <a:ea typeface="Times New Roman"/>
                <a:cs typeface="Times New Roman"/>
                <a:sym typeface="Times New Roman"/>
              </a:rPr>
              <a:t>hrs</a:t>
            </a:r>
            <a:r>
              <a:rPr lang="en-US" dirty="0">
                <a:solidFill>
                  <a:srgbClr val="000000"/>
                </a:solidFill>
                <a:latin typeface="Times New Roman"/>
                <a:ea typeface="Times New Roman"/>
                <a:cs typeface="Times New Roman"/>
                <a:sym typeface="Times New Roman"/>
              </a:rPr>
              <a:t> a day and 365 days a year. The system shall be operational 24 hours a day and 7 days a week.</a:t>
            </a:r>
          </a:p>
          <a:p>
            <a:pPr marL="285750" indent="-285750">
              <a:lnSpc>
                <a:spcPct val="100000"/>
              </a:lnSpc>
            </a:pPr>
            <a:r>
              <a:rPr lang="en-US" dirty="0">
                <a:solidFill>
                  <a:srgbClr val="000000"/>
                </a:solidFill>
                <a:latin typeface="Times New Roman"/>
                <a:ea typeface="Times New Roman"/>
                <a:cs typeface="Times New Roman"/>
                <a:sym typeface="Times New Roman"/>
              </a:rPr>
              <a:t>Registration Service of new users should scale to serve 1000 request per second over 5 minutes timespan</a:t>
            </a:r>
          </a:p>
          <a:p>
            <a:pPr marL="285750" indent="-285750">
              <a:lnSpc>
                <a:spcPct val="100000"/>
              </a:lnSpc>
            </a:pPr>
            <a:r>
              <a:rPr lang="en-US" dirty="0">
                <a:solidFill>
                  <a:srgbClr val="000000"/>
                </a:solidFill>
                <a:latin typeface="Times New Roman"/>
                <a:ea typeface="Times New Roman"/>
                <a:cs typeface="Times New Roman"/>
                <a:sym typeface="Times New Roman"/>
              </a:rPr>
              <a:t>All Student and faculty data shall be store within the organization to which they belong.</a:t>
            </a:r>
          </a:p>
          <a:p>
            <a:pPr marL="285750" indent="-285750">
              <a:lnSpc>
                <a:spcPct val="100000"/>
              </a:lnSpc>
            </a:pPr>
            <a:r>
              <a:rPr lang="en-US" dirty="0">
                <a:solidFill>
                  <a:srgbClr val="000000"/>
                </a:solidFill>
                <a:latin typeface="Times New Roman"/>
                <a:ea typeface="Times New Roman"/>
                <a:cs typeface="Times New Roman"/>
                <a:sym typeface="Times New Roman"/>
              </a:rPr>
              <a:t>The system should accurately provide real time information taking into consideration various concurrency issues. The system shall provide 100% access reliability</a:t>
            </a:r>
          </a:p>
          <a:p>
            <a:pPr marL="285750" indent="-285750">
              <a:lnSpc>
                <a:spcPct val="100000"/>
              </a:lnSpc>
            </a:pPr>
            <a:r>
              <a:rPr lang="en-US" dirty="0">
                <a:solidFill>
                  <a:srgbClr val="000000"/>
                </a:solidFill>
                <a:latin typeface="Times New Roman"/>
                <a:ea typeface="Times New Roman"/>
                <a:cs typeface="Times New Roman"/>
                <a:sym typeface="Times New Roman"/>
              </a:rPr>
              <a:t>The system has to be 100% reliable due to the importance of data and the damages that can be caused by incorrect or incomplete data. </a:t>
            </a:r>
          </a:p>
          <a:p>
            <a:endParaRPr lang="en-IN" dirty="0"/>
          </a:p>
        </p:txBody>
      </p:sp>
    </p:spTree>
    <p:extLst>
      <p:ext uri="{BB962C8B-B14F-4D97-AF65-F5344CB8AC3E}">
        <p14:creationId xmlns:p14="http://schemas.microsoft.com/office/powerpoint/2010/main" val="306731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HIGH LEVEL REQUIREMENTS</a:t>
            </a:r>
            <a:endParaRPr/>
          </a:p>
        </p:txBody>
      </p:sp>
      <p:sp>
        <p:nvSpPr>
          <p:cNvPr id="298" name="Google Shape;298;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lnSpc>
                <a:spcPct val="100000"/>
              </a:lnSpc>
              <a:spcBef>
                <a:spcPts val="200"/>
              </a:spcBef>
              <a:spcAft>
                <a:spcPts val="0"/>
              </a:spcAft>
              <a:buNone/>
            </a:pPr>
            <a:endParaRPr>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u="sng">
                <a:solidFill>
                  <a:srgbClr val="000000"/>
                </a:solidFill>
                <a:latin typeface="Times New Roman"/>
                <a:ea typeface="Times New Roman"/>
                <a:cs typeface="Times New Roman"/>
                <a:sym typeface="Times New Roman"/>
              </a:rPr>
              <a:t>Requirements:</a:t>
            </a:r>
            <a:endParaRPr sz="1200" u="sng">
              <a:solidFill>
                <a:srgbClr val="000000"/>
              </a:solidFill>
              <a:latin typeface="Times New Roman"/>
              <a:ea typeface="Times New Roman"/>
              <a:cs typeface="Times New Roman"/>
              <a:sym typeface="Times New Roman"/>
            </a:endParaRPr>
          </a:p>
          <a:p>
            <a:pPr marL="457200" lvl="0" indent="-304800" algn="l" rtl="0">
              <a:lnSpc>
                <a:spcPct val="115000"/>
              </a:lnSpc>
              <a:spcBef>
                <a:spcPts val="100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Registration –where users can create an account directly from the website and save all the information.</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Group creation – information can be grouped into different categories.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Log expense –the user will enter all expense details in the application and module will calculate the dues.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The data will then be sync with the online service and update expense log in main database</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Internet connection is required</a:t>
            </a:r>
            <a:endParaRPr sz="1200">
              <a:solidFill>
                <a:srgbClr val="000000"/>
              </a:solidFill>
              <a:latin typeface="Times New Roman"/>
              <a:ea typeface="Times New Roman"/>
              <a:cs typeface="Times New Roman"/>
              <a:sym typeface="Times New Roman"/>
            </a:endParaRPr>
          </a:p>
          <a:p>
            <a:pPr marL="0" lvl="0" indent="0" algn="l" rtl="0">
              <a:spcBef>
                <a:spcPts val="10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98"/>
                                        </p:tgtEl>
                                        <p:attrNameLst>
                                          <p:attrName>style.visibility</p:attrName>
                                        </p:attrNameLst>
                                      </p:cBhvr>
                                      <p:to>
                                        <p:strVal val="visible"/>
                                      </p:to>
                                    </p:set>
                                    <p:anim calcmode="lin" valueType="num">
                                      <p:cBhvr additive="base">
                                        <p:cTn id="7" dur="1000"/>
                                        <p:tgtEl>
                                          <p:spTgt spid="29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29375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a:t>
            </a:r>
            <a:endParaRPr/>
          </a:p>
        </p:txBody>
      </p:sp>
      <p:sp>
        <p:nvSpPr>
          <p:cNvPr id="304" name="Google Shape;304;p17"/>
          <p:cNvSpPr txBox="1"/>
          <p:nvPr/>
        </p:nvSpPr>
        <p:spPr>
          <a:xfrm>
            <a:off x="483300" y="3526125"/>
            <a:ext cx="8177400" cy="181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There are two actors in this system i.e the user and the administrator. The user can add expenses, date, category, bills,reports and also view expenses. On the basis of these inputs our application will show the trends.</a:t>
            </a:r>
            <a:endParaRPr sz="13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Used to gather the requirements of a system.</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Used to get an outside view of a system.</a:t>
            </a:r>
            <a:endParaRPr sz="1300">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Font typeface="Times New Roman"/>
              <a:buChar char="●"/>
            </a:pPr>
            <a:r>
              <a:rPr lang="en" sz="1300">
                <a:latin typeface="Times New Roman"/>
                <a:ea typeface="Times New Roman"/>
                <a:cs typeface="Times New Roman"/>
                <a:sym typeface="Times New Roman"/>
              </a:rPr>
              <a:t>Show the interaction among the requirements are actors.</a:t>
            </a:r>
            <a:endParaRPr sz="1300">
              <a:latin typeface="Times New Roman"/>
              <a:ea typeface="Times New Roman"/>
              <a:cs typeface="Times New Roman"/>
              <a:sym typeface="Times New Roman"/>
            </a:endParaRPr>
          </a:p>
          <a:p>
            <a:pPr marL="457200" lvl="0" indent="0" algn="l" rtl="0">
              <a:lnSpc>
                <a:spcPct val="115000"/>
              </a:lnSpc>
              <a:spcBef>
                <a:spcPts val="400"/>
              </a:spcBef>
              <a:spcAft>
                <a:spcPts val="400"/>
              </a:spcAft>
              <a:buNone/>
            </a:pPr>
            <a:endParaRPr sz="1300">
              <a:latin typeface="Nunito"/>
              <a:ea typeface="Nunito"/>
              <a:cs typeface="Nunito"/>
              <a:sym typeface="Nunito"/>
            </a:endParaRPr>
          </a:p>
        </p:txBody>
      </p:sp>
      <p:pic>
        <p:nvPicPr>
          <p:cNvPr id="305" name="Google Shape;305;p17"/>
          <p:cNvPicPr preferRelativeResize="0"/>
          <p:nvPr/>
        </p:nvPicPr>
        <p:blipFill>
          <a:blip r:embed="rId3">
            <a:alphaModFix/>
          </a:blip>
          <a:stretch>
            <a:fillRect/>
          </a:stretch>
        </p:blipFill>
        <p:spPr>
          <a:xfrm>
            <a:off x="3455800" y="386625"/>
            <a:ext cx="4868450" cy="3037750"/>
          </a:xfrm>
          <a:prstGeom prst="rect">
            <a:avLst/>
          </a:prstGeom>
          <a:noFill/>
          <a:ln>
            <a:noFill/>
          </a:ln>
        </p:spPr>
      </p:pic>
      <p:sp>
        <p:nvSpPr>
          <p:cNvPr id="306" name="Google Shape;306;p17"/>
          <p:cNvSpPr txBox="1"/>
          <p:nvPr/>
        </p:nvSpPr>
        <p:spPr>
          <a:xfrm>
            <a:off x="763500" y="1808250"/>
            <a:ext cx="2330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aven Pro"/>
                <a:ea typeface="Maven Pro"/>
                <a:cs typeface="Maven Pro"/>
                <a:sym typeface="Maven Pro"/>
              </a:rPr>
              <a:t>USE CASE DIAGRAM</a:t>
            </a:r>
            <a:endParaRPr sz="1600" b="1">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283725" y="261175"/>
            <a:ext cx="7030500" cy="1011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3200"/>
              <a:t>ENTITY RELATIONSHIP DIAGRAM (ER)</a:t>
            </a:r>
            <a:endParaRPr sz="3200"/>
          </a:p>
        </p:txBody>
      </p:sp>
      <p:pic>
        <p:nvPicPr>
          <p:cNvPr id="312" name="Google Shape;312;p18"/>
          <p:cNvPicPr preferRelativeResize="0"/>
          <p:nvPr/>
        </p:nvPicPr>
        <p:blipFill>
          <a:blip r:embed="rId3">
            <a:alphaModFix/>
          </a:blip>
          <a:stretch>
            <a:fillRect/>
          </a:stretch>
        </p:blipFill>
        <p:spPr>
          <a:xfrm>
            <a:off x="413025" y="1426525"/>
            <a:ext cx="4454725" cy="3546200"/>
          </a:xfrm>
          <a:prstGeom prst="rect">
            <a:avLst/>
          </a:prstGeom>
          <a:noFill/>
          <a:ln>
            <a:noFill/>
          </a:ln>
        </p:spPr>
      </p:pic>
      <p:sp>
        <p:nvSpPr>
          <p:cNvPr id="313" name="Google Shape;313;p18"/>
          <p:cNvSpPr txBox="1"/>
          <p:nvPr/>
        </p:nvSpPr>
        <p:spPr>
          <a:xfrm>
            <a:off x="4933650" y="2179975"/>
            <a:ext cx="38868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The diagram explains the relationship between the databases where rectangle represents entity, oval represents attributes and diamond represents relationships.There are four entities with their respective attributes.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FLOW DIAGRAM level 0</a:t>
            </a:r>
            <a:endParaRPr/>
          </a:p>
        </p:txBody>
      </p:sp>
      <p:sp>
        <p:nvSpPr>
          <p:cNvPr id="319" name="Google Shape;319;p19"/>
          <p:cNvSpPr txBox="1">
            <a:spLocks noGrp="1"/>
          </p:cNvSpPr>
          <p:nvPr>
            <p:ph type="body" idx="1"/>
          </p:nvPr>
        </p:nvSpPr>
        <p:spPr>
          <a:xfrm>
            <a:off x="1056750" y="3867700"/>
            <a:ext cx="7030500" cy="220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a:solidFill>
                  <a:srgbClr val="000000"/>
                </a:solidFill>
                <a:latin typeface="Times New Roman"/>
                <a:ea typeface="Times New Roman"/>
                <a:cs typeface="Times New Roman"/>
                <a:sym typeface="Times New Roman"/>
              </a:rPr>
              <a:t>The user adds money to the tracking system, the system then updates it to our local database and then the database will retrieve it to the system. The data is then confirmed by the user.</a:t>
            </a:r>
            <a:endParaRPr/>
          </a:p>
        </p:txBody>
      </p:sp>
      <p:pic>
        <p:nvPicPr>
          <p:cNvPr id="320" name="Google Shape;320;p19"/>
          <p:cNvPicPr preferRelativeResize="0"/>
          <p:nvPr/>
        </p:nvPicPr>
        <p:blipFill>
          <a:blip r:embed="rId3">
            <a:alphaModFix/>
          </a:blip>
          <a:stretch>
            <a:fillRect/>
          </a:stretch>
        </p:blipFill>
        <p:spPr>
          <a:xfrm>
            <a:off x="2020950" y="1216700"/>
            <a:ext cx="4996001" cy="236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DFD LEVEL -1</a:t>
            </a:r>
            <a:endParaRPr/>
          </a:p>
        </p:txBody>
      </p:sp>
      <p:sp>
        <p:nvSpPr>
          <p:cNvPr id="326" name="Google Shape;326;p20"/>
          <p:cNvSpPr txBox="1">
            <a:spLocks noGrp="1"/>
          </p:cNvSpPr>
          <p:nvPr>
            <p:ph type="body" idx="1"/>
          </p:nvPr>
        </p:nvSpPr>
        <p:spPr>
          <a:xfrm>
            <a:off x="2787750" y="4530700"/>
            <a:ext cx="3568500" cy="85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Here we can track our data(expenses).</a:t>
            </a:r>
            <a:endParaRPr/>
          </a:p>
        </p:txBody>
      </p:sp>
      <p:pic>
        <p:nvPicPr>
          <p:cNvPr id="327" name="Google Shape;327;p20"/>
          <p:cNvPicPr preferRelativeResize="0"/>
          <p:nvPr/>
        </p:nvPicPr>
        <p:blipFill>
          <a:blip r:embed="rId3">
            <a:alphaModFix/>
          </a:blip>
          <a:stretch>
            <a:fillRect/>
          </a:stretch>
        </p:blipFill>
        <p:spPr>
          <a:xfrm>
            <a:off x="2129750" y="1120950"/>
            <a:ext cx="5050126" cy="34097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1009</Words>
  <Application>Microsoft Office PowerPoint</Application>
  <PresentationFormat>On-screen Show (16:9)</PresentationFormat>
  <Paragraphs>99</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Roboto Medium</vt:lpstr>
      <vt:lpstr>Times New Roman</vt:lpstr>
      <vt:lpstr>Maven Pro</vt:lpstr>
      <vt:lpstr>Cambria</vt:lpstr>
      <vt:lpstr>Nunito</vt:lpstr>
      <vt:lpstr>Calibri</vt:lpstr>
      <vt:lpstr>Arial</vt:lpstr>
      <vt:lpstr>Momentum</vt:lpstr>
      <vt:lpstr>Software Engineering and Project Management Project:  EXPENSE TRACKER </vt:lpstr>
      <vt:lpstr>Problem Statement</vt:lpstr>
      <vt:lpstr>REQUIREMENTS</vt:lpstr>
      <vt:lpstr>REQUIREMENTS</vt:lpstr>
      <vt:lpstr>HIGH LEVEL REQUIREMENTS</vt:lpstr>
      <vt:lpstr>DESIGN</vt:lpstr>
      <vt:lpstr>ENTITY RELATIONSHIP DIAGRAM (ER)</vt:lpstr>
      <vt:lpstr>DATA FLOW DIAGRAM level 0</vt:lpstr>
      <vt:lpstr>DFD LEVEL -1</vt:lpstr>
      <vt:lpstr>CLASS  DIAGRAM</vt:lpstr>
      <vt:lpstr>SEQUENCE  DIAGRAM</vt:lpstr>
      <vt:lpstr>STATECHART DIAGRAM</vt:lpstr>
      <vt:lpstr>COLLABORATION  DIAGRAM</vt:lpstr>
      <vt:lpstr>DEPLOYMENT DIAGRAM</vt:lpstr>
      <vt:lpstr>ARCHITECTURE  DIAGRAM</vt:lpstr>
      <vt:lpstr>UI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and Project Management Project:  EXPENSE TRACKER </dc:title>
  <cp:lastModifiedBy>Nikhitha Geddada</cp:lastModifiedBy>
  <cp:revision>4</cp:revision>
  <dcterms:modified xsi:type="dcterms:W3CDTF">2021-06-08T06:25:23Z</dcterms:modified>
</cp:coreProperties>
</file>