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5"/>
  </p:notesMasterIdLst>
  <p:handoutMasterIdLst>
    <p:handoutMasterId r:id="rId36"/>
  </p:handoutMasterIdLst>
  <p:sldIdLst>
    <p:sldId id="277" r:id="rId4"/>
    <p:sldId id="399" r:id="rId5"/>
    <p:sldId id="400" r:id="rId6"/>
    <p:sldId id="414" r:id="rId7"/>
    <p:sldId id="430" r:id="rId8"/>
    <p:sldId id="401" r:id="rId9"/>
    <p:sldId id="409" r:id="rId10"/>
    <p:sldId id="410" r:id="rId11"/>
    <p:sldId id="411" r:id="rId12"/>
    <p:sldId id="412" r:id="rId13"/>
    <p:sldId id="413" r:id="rId14"/>
    <p:sldId id="402" r:id="rId15"/>
    <p:sldId id="403" r:id="rId16"/>
    <p:sldId id="404" r:id="rId17"/>
    <p:sldId id="415" r:id="rId18"/>
    <p:sldId id="416" r:id="rId19"/>
    <p:sldId id="417" r:id="rId20"/>
    <p:sldId id="418" r:id="rId21"/>
    <p:sldId id="419" r:id="rId22"/>
    <p:sldId id="420" r:id="rId23"/>
    <p:sldId id="422" r:id="rId24"/>
    <p:sldId id="423" r:id="rId25"/>
    <p:sldId id="424" r:id="rId26"/>
    <p:sldId id="425" r:id="rId27"/>
    <p:sldId id="426" r:id="rId28"/>
    <p:sldId id="427" r:id="rId29"/>
    <p:sldId id="428" r:id="rId30"/>
    <p:sldId id="429" r:id="rId31"/>
    <p:sldId id="405" r:id="rId32"/>
    <p:sldId id="406" r:id="rId33"/>
    <p:sldId id="4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96" d="100"/>
          <a:sy n="96" d="100"/>
        </p:scale>
        <p:origin x="-403"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rray_data_structure" TargetMode="External"/><Relationship Id="rId7" Type="http://schemas.openxmlformats.org/officeDocument/2006/relationships/hyperlink" Target="https://en.wikipedia.org/wiki/Function_(mathematics)"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Mathematics" TargetMode="External"/><Relationship Id="rId5" Type="http://schemas.openxmlformats.org/officeDocument/2006/relationships/hyperlink" Target="https://en.wikipedia.org/wiki/High-level_programming_language" TargetMode="External"/><Relationship Id="rId4" Type="http://schemas.openxmlformats.org/officeDocument/2006/relationships/hyperlink" Target="https://en.wikipedia.org/wiki/Matrix_(ma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Google_LL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a:t>
            </a:r>
            <a:r>
              <a:rPr lang="en-US" sz="2400" i="1" dirty="0" smtClean="0">
                <a:solidFill>
                  <a:srgbClr val="000000"/>
                </a:solidFill>
              </a:rPr>
              <a:t>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smtClean="0">
                <a:solidFill>
                  <a:srgbClr val="000000"/>
                </a:solidFill>
              </a:rPr>
              <a:t> IN</a:t>
            </a:r>
          </a:p>
          <a:p>
            <a:pPr algn="ctr">
              <a:lnSpc>
                <a:spcPct val="150000"/>
              </a:lnSpc>
            </a:pPr>
            <a:r>
              <a:rPr lang="en-US" sz="2400" b="1" dirty="0" smtClean="0">
                <a:solidFill>
                  <a:srgbClr val="000000"/>
                </a:solidFill>
              </a:rPr>
              <a:t>CSE – Mobile Computing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latin typeface="Arial Black" pitchFamily="34" charset="0"/>
              </a:rPr>
              <a:t>Predicting Heart Disease Using Machine Learning</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19191" y="4464044"/>
            <a:ext cx="3931204" cy="2554545"/>
          </a:xfrm>
          <a:prstGeom prst="rect">
            <a:avLst/>
          </a:prstGeom>
          <a:noFill/>
        </p:spPr>
        <p:txBody>
          <a:bodyPr wrap="none" rtlCol="0">
            <a:spAutoFit/>
          </a:bodyPr>
          <a:lstStyle/>
          <a:p>
            <a:r>
              <a:rPr lang="en-US" sz="2000" b="1" dirty="0"/>
              <a:t>Submitted by: </a:t>
            </a:r>
            <a:endParaRPr lang="en-US" sz="2000" b="1" dirty="0" smtClean="0"/>
          </a:p>
          <a:p>
            <a:r>
              <a:rPr lang="en-US" sz="2000" b="1" dirty="0"/>
              <a:t>Nikhil                               </a:t>
            </a:r>
            <a:r>
              <a:rPr lang="en-US" sz="2000" b="1" dirty="0" smtClean="0"/>
              <a:t>17BCS4273</a:t>
            </a:r>
            <a:endParaRPr lang="en-IN" sz="2000" dirty="0" smtClean="0"/>
          </a:p>
          <a:p>
            <a:r>
              <a:rPr lang="en-US" sz="2000" b="1" dirty="0" err="1" smtClean="0"/>
              <a:t>Pawan</a:t>
            </a:r>
            <a:r>
              <a:rPr lang="en-US" sz="2000" b="1" dirty="0" smtClean="0"/>
              <a:t> Kumar                 17BCS4302</a:t>
            </a:r>
            <a:endParaRPr lang="en-IN" sz="2000" dirty="0" smtClean="0"/>
          </a:p>
          <a:p>
            <a:r>
              <a:rPr lang="en-US" sz="2000" b="1" dirty="0" err="1" smtClean="0"/>
              <a:t>Sachin</a:t>
            </a:r>
            <a:r>
              <a:rPr lang="en-US" sz="2000" b="1" dirty="0" smtClean="0"/>
              <a:t>                               17BCS4309</a:t>
            </a:r>
            <a:endParaRPr lang="en-IN" sz="2000" dirty="0" smtClean="0"/>
          </a:p>
          <a:p>
            <a:r>
              <a:rPr lang="en-US" sz="2000" b="1" dirty="0" err="1" smtClean="0"/>
              <a:t>Viraj</a:t>
            </a:r>
            <a:r>
              <a:rPr lang="en-US" sz="2000" b="1" dirty="0" smtClean="0"/>
              <a:t>                                  17BCS4301</a:t>
            </a:r>
            <a:endParaRPr lang="en-IN" sz="2000" dirty="0" smtClean="0"/>
          </a:p>
          <a:p>
            <a:endParaRPr lang="en-US" sz="2000" dirty="0"/>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b="1" i="1" dirty="0" smtClean="0"/>
              <a:t>Miss </a:t>
            </a:r>
            <a:r>
              <a:rPr lang="en-US" sz="2000" b="1" i="1" dirty="0" err="1" smtClean="0"/>
              <a:t>Aaisha</a:t>
            </a:r>
            <a:r>
              <a:rPr lang="en-US" sz="2000" b="1" i="1" dirty="0" smtClean="0"/>
              <a:t> </a:t>
            </a:r>
            <a:r>
              <a:rPr lang="en-US" sz="2000" b="1" i="1" dirty="0" err="1" smtClean="0"/>
              <a:t>Makkar</a:t>
            </a:r>
            <a:endParaRPr lang="en-US" sz="2000" b="1" i="1" dirty="0"/>
          </a:p>
          <a:p>
            <a:endParaRPr lang="en-US" sz="2000"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 b="1" dirty="0"/>
              <a:t>Data Cleaning</a:t>
            </a:r>
            <a:endParaRPr lang="en-IN" dirty="0"/>
          </a:p>
        </p:txBody>
      </p:sp>
      <p:sp>
        <p:nvSpPr>
          <p:cNvPr id="3" name="Content Placeholder 2"/>
          <p:cNvSpPr>
            <a:spLocks noGrp="1"/>
          </p:cNvSpPr>
          <p:nvPr>
            <p:ph idx="1"/>
          </p:nvPr>
        </p:nvSpPr>
        <p:spPr/>
        <p:txBody>
          <a:bodyPr>
            <a:normAutofit fontScale="85000" lnSpcReduction="20000"/>
          </a:bodyPr>
          <a:lstStyle/>
          <a:p>
            <a:pPr marL="0" lvl="0" indent="0">
              <a:lnSpc>
                <a:spcPct val="100000"/>
              </a:lnSpc>
              <a:spcBef>
                <a:spcPts val="0"/>
              </a:spcBef>
              <a:buNone/>
            </a:pPr>
            <a:r>
              <a:rPr lang="en-US" sz="3600" dirty="0">
                <a:latin typeface="Montserrat"/>
                <a:ea typeface="Montserrat"/>
                <a:cs typeface="Montserrat"/>
                <a:sym typeface="Montserrat"/>
              </a:rPr>
              <a:t>Data Cleaning is essentially the task of removing errors and anomalies or replacing observed values with the true values from data to get more values in analytics .</a:t>
            </a:r>
          </a:p>
          <a:p>
            <a:pPr marL="0" lvl="0" indent="0">
              <a:lnSpc>
                <a:spcPct val="100000"/>
              </a:lnSpc>
              <a:spcBef>
                <a:spcPts val="0"/>
              </a:spcBef>
              <a:buNone/>
            </a:pPr>
            <a:endParaRPr lang="en-US" sz="4400" dirty="0">
              <a:latin typeface="Montserrat"/>
              <a:ea typeface="Montserrat"/>
              <a:cs typeface="Montserrat"/>
              <a:sym typeface="Montserrat"/>
            </a:endParaRPr>
          </a:p>
          <a:p>
            <a:pPr marL="0" lvl="0" indent="0">
              <a:lnSpc>
                <a:spcPct val="100000"/>
              </a:lnSpc>
              <a:spcBef>
                <a:spcPts val="0"/>
              </a:spcBef>
              <a:buNone/>
            </a:pPr>
            <a:r>
              <a:rPr lang="en-US" sz="3600" b="1" dirty="0">
                <a:latin typeface="Montserrat"/>
                <a:ea typeface="Montserrat"/>
                <a:cs typeface="Montserrat"/>
                <a:sym typeface="Montserrat"/>
              </a:rPr>
              <a:t>METHODS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Get Rid of Extra Spaces.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Select and Treat All Blank Cells.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Convert Numbers Stored as Text into Numbers.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Remove Duplicates.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Highlight Errors.</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Change Text to Lower/Upper/Proper Case.</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Spell Check.</a:t>
            </a:r>
          </a:p>
          <a:p>
            <a:pPr marL="457200" lvl="0" indent="-317500">
              <a:spcBef>
                <a:spcPts val="0"/>
              </a:spcBef>
              <a:buClr>
                <a:srgbClr val="222222"/>
              </a:buClr>
              <a:buSzPts val="1400"/>
              <a:buFont typeface="Arial"/>
              <a:buChar char="●"/>
            </a:pPr>
            <a:r>
              <a:rPr lang="en-US" dirty="0">
                <a:solidFill>
                  <a:srgbClr val="222222"/>
                </a:solidFill>
                <a:highlight>
                  <a:srgbClr val="FFFFFF"/>
                </a:highlight>
                <a:latin typeface="Arial"/>
                <a:ea typeface="Arial"/>
                <a:cs typeface="Arial"/>
                <a:sym typeface="Arial"/>
              </a:rPr>
              <a:t>Delete all Formatting.</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232859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 b="1" dirty="0"/>
              <a:t>Libraries Used</a:t>
            </a:r>
            <a:endParaRPr lang="en-IN" dirty="0"/>
          </a:p>
        </p:txBody>
      </p:sp>
      <p:sp>
        <p:nvSpPr>
          <p:cNvPr id="3" name="Content Placeholder 2"/>
          <p:cNvSpPr>
            <a:spLocks noGrp="1"/>
          </p:cNvSpPr>
          <p:nvPr>
            <p:ph idx="1"/>
          </p:nvPr>
        </p:nvSpPr>
        <p:spPr/>
        <p:txBody>
          <a:bodyPr>
            <a:normAutofit fontScale="92500" lnSpcReduction="10000"/>
          </a:bodyPr>
          <a:lstStyle/>
          <a:p>
            <a:pPr marL="0" lvl="0" indent="0">
              <a:spcBef>
                <a:spcPts val="0"/>
              </a:spcBef>
              <a:buNone/>
            </a:pPr>
            <a:r>
              <a:rPr lang="en-US" sz="2600" dirty="0"/>
              <a:t>1. </a:t>
            </a:r>
            <a:r>
              <a:rPr lang="en-US" sz="2600" b="1" dirty="0"/>
              <a:t>Pandas</a:t>
            </a:r>
            <a:r>
              <a:rPr lang="en-US" sz="2600" dirty="0"/>
              <a:t>-</a:t>
            </a:r>
            <a:r>
              <a:rPr lang="en-US" sz="2600" b="1" dirty="0">
                <a:solidFill>
                  <a:srgbClr val="222222"/>
                </a:solidFill>
                <a:highlight>
                  <a:srgbClr val="FFFFFF"/>
                </a:highlight>
                <a:latin typeface="Arial"/>
                <a:ea typeface="Arial"/>
                <a:cs typeface="Arial"/>
                <a:sym typeface="Arial"/>
              </a:rPr>
              <a:t>is a software library written for the Python programming language for data manipulation and analysis. In particular, it offers data structures and operations for manipulating numerical tables and time </a:t>
            </a:r>
            <a:r>
              <a:rPr lang="en-US" sz="2600" b="1" dirty="0" err="1">
                <a:solidFill>
                  <a:srgbClr val="222222"/>
                </a:solidFill>
                <a:highlight>
                  <a:srgbClr val="FFFFFF"/>
                </a:highlight>
                <a:latin typeface="Arial"/>
                <a:ea typeface="Arial"/>
                <a:cs typeface="Arial"/>
                <a:sym typeface="Arial"/>
              </a:rPr>
              <a:t>seriespandas</a:t>
            </a:r>
            <a:r>
              <a:rPr lang="en-US" sz="2600" b="1" dirty="0">
                <a:solidFill>
                  <a:srgbClr val="222222"/>
                </a:solidFill>
                <a:highlight>
                  <a:srgbClr val="FFFFFF"/>
                </a:highlight>
                <a:latin typeface="Arial"/>
                <a:ea typeface="Arial"/>
                <a:cs typeface="Arial"/>
                <a:sym typeface="Arial"/>
              </a:rPr>
              <a:t> is a Python package providing fast, flexible, and expressive data structures designed to make working with “relational” or “labeled” data both easy and intuitive. It aims to be the fundamental high-level building block for doing practical, real world data analysis in Python.</a:t>
            </a:r>
          </a:p>
          <a:p>
            <a:pPr marL="0" lvl="0" indent="0">
              <a:spcBef>
                <a:spcPts val="1600"/>
              </a:spcBef>
              <a:spcAft>
                <a:spcPts val="1600"/>
              </a:spcAft>
              <a:buNone/>
            </a:pPr>
            <a:r>
              <a:rPr lang="en-US" sz="2600" b="1" dirty="0"/>
              <a:t>2. .</a:t>
            </a:r>
            <a:r>
              <a:rPr lang="en-US" sz="2600" b="1" dirty="0" err="1"/>
              <a:t>Numpy</a:t>
            </a:r>
            <a:r>
              <a:rPr lang="en-US" sz="2600" b="1" dirty="0"/>
              <a:t>- </a:t>
            </a:r>
            <a:r>
              <a:rPr lang="en-US" sz="2600" b="1" dirty="0" err="1">
                <a:solidFill>
                  <a:srgbClr val="222222"/>
                </a:solidFill>
                <a:highlight>
                  <a:srgbClr val="FFFFFF"/>
                </a:highlight>
                <a:latin typeface="Arial"/>
                <a:ea typeface="Arial"/>
                <a:cs typeface="Arial"/>
                <a:sym typeface="Arial"/>
              </a:rPr>
              <a:t>NumPy</a:t>
            </a:r>
            <a:r>
              <a:rPr lang="en-US" sz="2600" b="1" dirty="0">
                <a:solidFill>
                  <a:srgbClr val="222222"/>
                </a:solidFill>
                <a:highlight>
                  <a:srgbClr val="FFFFFF"/>
                </a:highlight>
                <a:latin typeface="Arial"/>
                <a:ea typeface="Arial"/>
                <a:cs typeface="Arial"/>
                <a:sym typeface="Arial"/>
              </a:rPr>
              <a:t>  is a library for the </a:t>
            </a:r>
            <a:r>
              <a:rPr lang="en-US" sz="2600" b="1" dirty="0">
                <a:solidFill>
                  <a:srgbClr val="0B0080"/>
                </a:solidFill>
                <a:highlight>
                  <a:srgbClr val="FFFFFF"/>
                </a:highlight>
                <a:uFill>
                  <a:noFill/>
                </a:uFill>
                <a:latin typeface="Arial"/>
                <a:ea typeface="Arial"/>
                <a:cs typeface="Arial"/>
                <a:sym typeface="Arial"/>
                <a:hlinkClick r:id="rId2"/>
              </a:rPr>
              <a:t>Python programming language</a:t>
            </a:r>
            <a:r>
              <a:rPr lang="en-US" sz="2600" b="1" dirty="0">
                <a:solidFill>
                  <a:srgbClr val="222222"/>
                </a:solidFill>
                <a:highlight>
                  <a:srgbClr val="FFFFFF"/>
                </a:highlight>
                <a:latin typeface="Arial"/>
                <a:ea typeface="Arial"/>
                <a:cs typeface="Arial"/>
                <a:sym typeface="Arial"/>
              </a:rPr>
              <a:t>, adding support for large, multi-dimensional </a:t>
            </a:r>
            <a:r>
              <a:rPr lang="en-US" sz="2600" b="1" dirty="0">
                <a:solidFill>
                  <a:srgbClr val="0B0080"/>
                </a:solidFill>
                <a:highlight>
                  <a:srgbClr val="FFFFFF"/>
                </a:highlight>
                <a:uFill>
                  <a:noFill/>
                </a:uFill>
                <a:latin typeface="Arial"/>
                <a:ea typeface="Arial"/>
                <a:cs typeface="Arial"/>
                <a:sym typeface="Arial"/>
                <a:hlinkClick r:id="rId3"/>
              </a:rPr>
              <a:t>arrays</a:t>
            </a:r>
            <a:r>
              <a:rPr lang="en-US" sz="2600" b="1" dirty="0">
                <a:solidFill>
                  <a:srgbClr val="222222"/>
                </a:solidFill>
                <a:highlight>
                  <a:srgbClr val="FFFFFF"/>
                </a:highlight>
                <a:latin typeface="Arial"/>
                <a:ea typeface="Arial"/>
                <a:cs typeface="Arial"/>
                <a:sym typeface="Arial"/>
              </a:rPr>
              <a:t> and </a:t>
            </a:r>
            <a:r>
              <a:rPr lang="en-US" sz="2600" b="1" dirty="0">
                <a:solidFill>
                  <a:srgbClr val="0B0080"/>
                </a:solidFill>
                <a:highlight>
                  <a:srgbClr val="FFFFFF"/>
                </a:highlight>
                <a:uFill>
                  <a:noFill/>
                </a:uFill>
                <a:latin typeface="Arial"/>
                <a:ea typeface="Arial"/>
                <a:cs typeface="Arial"/>
                <a:sym typeface="Arial"/>
                <a:hlinkClick r:id="rId4"/>
              </a:rPr>
              <a:t>matrices</a:t>
            </a:r>
            <a:r>
              <a:rPr lang="en-US" sz="2600" b="1" dirty="0">
                <a:solidFill>
                  <a:srgbClr val="222222"/>
                </a:solidFill>
                <a:highlight>
                  <a:srgbClr val="FFFFFF"/>
                </a:highlight>
                <a:latin typeface="Arial"/>
                <a:ea typeface="Arial"/>
                <a:cs typeface="Arial"/>
                <a:sym typeface="Arial"/>
              </a:rPr>
              <a:t>, along with a large collection of </a:t>
            </a:r>
            <a:r>
              <a:rPr lang="en-US" sz="2600" b="1" dirty="0">
                <a:solidFill>
                  <a:srgbClr val="0B0080"/>
                </a:solidFill>
                <a:highlight>
                  <a:srgbClr val="FFFFFF"/>
                </a:highlight>
                <a:uFill>
                  <a:noFill/>
                </a:uFill>
                <a:latin typeface="Arial"/>
                <a:ea typeface="Arial"/>
                <a:cs typeface="Arial"/>
                <a:sym typeface="Arial"/>
                <a:hlinkClick r:id="rId5"/>
              </a:rPr>
              <a:t>high-level</a:t>
            </a:r>
            <a:r>
              <a:rPr lang="en-US" sz="2600" b="1" dirty="0">
                <a:solidFill>
                  <a:srgbClr val="222222"/>
                </a:solidFill>
                <a:highlight>
                  <a:srgbClr val="FFFFFF"/>
                </a:highlight>
                <a:latin typeface="Arial"/>
                <a:ea typeface="Arial"/>
                <a:cs typeface="Arial"/>
                <a:sym typeface="Arial"/>
              </a:rPr>
              <a:t> </a:t>
            </a:r>
            <a:r>
              <a:rPr lang="en-US" sz="2600" b="1" dirty="0">
                <a:solidFill>
                  <a:srgbClr val="0B0080"/>
                </a:solidFill>
                <a:highlight>
                  <a:srgbClr val="FFFFFF"/>
                </a:highlight>
                <a:uFill>
                  <a:noFill/>
                </a:uFill>
                <a:latin typeface="Arial"/>
                <a:ea typeface="Arial"/>
                <a:cs typeface="Arial"/>
                <a:sym typeface="Arial"/>
                <a:hlinkClick r:id="rId6"/>
              </a:rPr>
              <a:t>mathematical</a:t>
            </a:r>
            <a:r>
              <a:rPr lang="en-US" sz="2600" b="1" dirty="0">
                <a:solidFill>
                  <a:srgbClr val="222222"/>
                </a:solidFill>
                <a:highlight>
                  <a:srgbClr val="FFFFFF"/>
                </a:highlight>
                <a:latin typeface="Arial"/>
                <a:ea typeface="Arial"/>
                <a:cs typeface="Arial"/>
                <a:sym typeface="Arial"/>
              </a:rPr>
              <a:t> </a:t>
            </a:r>
            <a:r>
              <a:rPr lang="en-US" sz="2600" b="1" dirty="0">
                <a:solidFill>
                  <a:srgbClr val="0B0080"/>
                </a:solidFill>
                <a:highlight>
                  <a:srgbClr val="FFFFFF"/>
                </a:highlight>
                <a:uFill>
                  <a:noFill/>
                </a:uFill>
                <a:latin typeface="Arial"/>
                <a:ea typeface="Arial"/>
                <a:cs typeface="Arial"/>
                <a:sym typeface="Arial"/>
                <a:hlinkClick r:id="rId7"/>
              </a:rPr>
              <a:t>functions</a:t>
            </a:r>
            <a:r>
              <a:rPr lang="en-US" sz="2600" b="1" dirty="0">
                <a:solidFill>
                  <a:srgbClr val="222222"/>
                </a:solidFill>
                <a:highlight>
                  <a:srgbClr val="FFFFFF"/>
                </a:highlight>
                <a:latin typeface="Arial"/>
                <a:ea typeface="Arial"/>
                <a:cs typeface="Arial"/>
                <a:sym typeface="Arial"/>
              </a:rPr>
              <a:t> to operate on these arrays.</a:t>
            </a:r>
            <a:endParaRPr lang="en-US" sz="2600" b="1"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088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The proposed research is aimed to carry out work leading to the development of an approach for Predicting Heart Disease with Classification Machine Learning </a:t>
            </a:r>
            <a:r>
              <a:rPr lang="en-US" b="1" dirty="0" smtClean="0"/>
              <a:t>Algorithms</a:t>
            </a:r>
          </a:p>
          <a:p>
            <a:endParaRPr lang="en-IN" b="1" dirty="0"/>
          </a:p>
          <a:p>
            <a:r>
              <a:rPr lang="en-US" dirty="0"/>
              <a:t> </a:t>
            </a:r>
            <a:r>
              <a:rPr lang="en-US" b="1" i="1" dirty="0"/>
              <a:t>The proposed aim will be achieved by dividing the work into following objectives</a:t>
            </a:r>
            <a:r>
              <a:rPr lang="en-US" b="1" i="1" dirty="0" smtClean="0"/>
              <a:t>:</a:t>
            </a:r>
            <a:r>
              <a:rPr lang="en-US" dirty="0"/>
              <a:t> </a:t>
            </a:r>
            <a:endParaRPr lang="en-IN" dirty="0"/>
          </a:p>
          <a:p>
            <a:pPr lvl="0"/>
            <a:r>
              <a:rPr lang="en-IN" b="1" dirty="0"/>
              <a:t>Predict</a:t>
            </a:r>
            <a:r>
              <a:rPr lang="en-IN" dirty="0"/>
              <a:t> whether a patient should be diagnosed with Heart Disease. This is a </a:t>
            </a:r>
            <a:r>
              <a:rPr lang="en-IN" b="1" dirty="0"/>
              <a:t>binary</a:t>
            </a:r>
            <a:r>
              <a:rPr lang="en-IN" dirty="0"/>
              <a:t> outcome.</a:t>
            </a:r>
          </a:p>
          <a:p>
            <a:pPr lvl="0"/>
            <a:r>
              <a:rPr lang="en-IN" dirty="0"/>
              <a:t>Experiment with various</a:t>
            </a:r>
            <a:r>
              <a:rPr lang="en-IN" b="1" dirty="0"/>
              <a:t> Classification Models</a:t>
            </a:r>
            <a:r>
              <a:rPr lang="en-IN" dirty="0"/>
              <a:t> &amp; see which yields greatest </a:t>
            </a:r>
            <a:r>
              <a:rPr lang="en-IN" b="1" dirty="0"/>
              <a:t>accuracy</a:t>
            </a:r>
            <a:r>
              <a:rPr lang="en-IN" dirty="0"/>
              <a:t>.</a:t>
            </a:r>
          </a:p>
          <a:p>
            <a:pPr lvl="0"/>
            <a:r>
              <a:rPr lang="en-IN" dirty="0"/>
              <a:t>Examine </a:t>
            </a:r>
            <a:r>
              <a:rPr lang="en-IN" b="1" dirty="0"/>
              <a:t>trends</a:t>
            </a:r>
            <a:r>
              <a:rPr lang="en-IN" dirty="0"/>
              <a:t> &amp; </a:t>
            </a:r>
            <a:r>
              <a:rPr lang="en-IN" b="1" dirty="0"/>
              <a:t>correlations</a:t>
            </a:r>
            <a:r>
              <a:rPr lang="en-IN" dirty="0"/>
              <a:t> within our data</a:t>
            </a:r>
          </a:p>
          <a:p>
            <a:pPr lvl="0"/>
            <a:r>
              <a:rPr lang="en-IN" dirty="0"/>
              <a:t>Determine which </a:t>
            </a:r>
            <a:r>
              <a:rPr lang="en-IN" b="1" dirty="0"/>
              <a:t>features</a:t>
            </a:r>
            <a:r>
              <a:rPr lang="en-IN" dirty="0"/>
              <a:t> are </a:t>
            </a:r>
            <a:r>
              <a:rPr lang="en-IN" b="1" dirty="0"/>
              <a:t>most important</a:t>
            </a:r>
            <a:r>
              <a:rPr lang="en-IN" dirty="0"/>
              <a:t> to Positive/Negative Heart Disease diagnosis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474965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used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The </a:t>
            </a:r>
            <a:r>
              <a:rPr lang="en-US" dirty="0"/>
              <a:t>following methodology will be followed to achieve the objectives defined for proposed research work:</a:t>
            </a:r>
            <a:endParaRPr lang="en-IN" dirty="0"/>
          </a:p>
          <a:p>
            <a:pPr lvl="0"/>
            <a:r>
              <a:rPr lang="en-US" dirty="0"/>
              <a:t>Detailed study of  Predicting Heart disease using machine learning will be done.</a:t>
            </a:r>
            <a:endParaRPr lang="en-IN" dirty="0"/>
          </a:p>
          <a:p>
            <a:pPr lvl="0"/>
            <a:r>
              <a:rPr lang="en-US" dirty="0"/>
              <a:t>Installation and hand on experience on existing approaches of Anaconda, </a:t>
            </a:r>
            <a:r>
              <a:rPr lang="en-US" dirty="0" err="1"/>
              <a:t>Jupyter</a:t>
            </a:r>
            <a:r>
              <a:rPr lang="en-US" dirty="0"/>
              <a:t> Notebook will be done.  Relative pros and cons will be identified.</a:t>
            </a:r>
            <a:endParaRPr lang="en-IN" dirty="0"/>
          </a:p>
          <a:p>
            <a:pPr lvl="0"/>
            <a:r>
              <a:rPr lang="en-US" dirty="0"/>
              <a:t>Various parameters will be identified to evaluate the proposed system.</a:t>
            </a:r>
            <a:endParaRPr lang="en-IN" dirty="0"/>
          </a:p>
          <a:p>
            <a:pPr lvl="0"/>
            <a:r>
              <a:rPr lang="en-US" dirty="0"/>
              <a:t>Comparison of new implemented approach with exiting approaches will be done.</a:t>
            </a:r>
            <a:endParaRPr lang="en-IN"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28524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Outputs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368" y="1468030"/>
            <a:ext cx="10515600" cy="1313511"/>
          </a:xfrm>
        </p:spPr>
      </p:pic>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10" y="2926080"/>
            <a:ext cx="10964849" cy="3847270"/>
          </a:xfrm>
          <a:prstGeom prst="rect">
            <a:avLst/>
          </a:prstGeom>
        </p:spPr>
      </p:pic>
    </p:spTree>
    <p:extLst>
      <p:ext uri="{BB962C8B-B14F-4D97-AF65-F5344CB8AC3E}">
        <p14:creationId xmlns:p14="http://schemas.microsoft.com/office/powerpoint/2010/main" val="400366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101" y="729331"/>
            <a:ext cx="10597122" cy="4605993"/>
          </a:xfrm>
        </p:spPr>
      </p:pic>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410350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39" y="753054"/>
            <a:ext cx="10058400" cy="5785133"/>
          </a:xfrm>
          <a:prstGeom prst="rect">
            <a:avLst/>
          </a:prstGeom>
        </p:spPr>
      </p:pic>
    </p:spTree>
    <p:extLst>
      <p:ext uri="{BB962C8B-B14F-4D97-AF65-F5344CB8AC3E}">
        <p14:creationId xmlns:p14="http://schemas.microsoft.com/office/powerpoint/2010/main" val="2872556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35" y="1280160"/>
            <a:ext cx="9694952" cy="4882101"/>
          </a:xfrm>
          <a:prstGeom prst="rect">
            <a:avLst/>
          </a:prstGeom>
        </p:spPr>
      </p:pic>
    </p:spTree>
    <p:extLst>
      <p:ext uri="{BB962C8B-B14F-4D97-AF65-F5344CB8AC3E}">
        <p14:creationId xmlns:p14="http://schemas.microsoft.com/office/powerpoint/2010/main" val="295523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653" y="1041621"/>
            <a:ext cx="9093202" cy="5012801"/>
          </a:xfrm>
          <a:prstGeom prst="rect">
            <a:avLst/>
          </a:prstGeom>
        </p:spPr>
      </p:pic>
    </p:spTree>
    <p:extLst>
      <p:ext uri="{BB962C8B-B14F-4D97-AF65-F5344CB8AC3E}">
        <p14:creationId xmlns:p14="http://schemas.microsoft.com/office/powerpoint/2010/main" val="14201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701" y="699715"/>
            <a:ext cx="9276145" cy="5112688"/>
          </a:xfrm>
          <a:prstGeom prst="rect">
            <a:avLst/>
          </a:prstGeom>
        </p:spPr>
      </p:pic>
    </p:spTree>
    <p:extLst>
      <p:ext uri="{BB962C8B-B14F-4D97-AF65-F5344CB8AC3E}">
        <p14:creationId xmlns:p14="http://schemas.microsoft.com/office/powerpoint/2010/main" val="3491840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smtClean="0">
                <a:latin typeface="Times New Roman"/>
                <a:cs typeface="Times New Roman"/>
              </a:rPr>
              <a:t>Outline</a:t>
            </a:r>
            <a:endParaRPr lang="en-US" b="1" dirty="0">
              <a:latin typeface="Times New Roman"/>
              <a:cs typeface="Times New Roman"/>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smtClean="0">
                <a:latin typeface="Times New Roman"/>
                <a:cs typeface="Times New Roman"/>
              </a:rPr>
              <a:t>Introduction to Project</a:t>
            </a:r>
          </a:p>
          <a:p>
            <a:r>
              <a:rPr lang="en-US" dirty="0" smtClean="0">
                <a:latin typeface="Times New Roman"/>
                <a:cs typeface="Times New Roman"/>
              </a:rPr>
              <a:t>Problem Formulation</a:t>
            </a:r>
          </a:p>
          <a:p>
            <a:r>
              <a:rPr lang="en-US" dirty="0" smtClean="0">
                <a:latin typeface="Times New Roman"/>
                <a:cs typeface="Times New Roman"/>
              </a:rPr>
              <a:t>Objectives of the work </a:t>
            </a:r>
          </a:p>
          <a:p>
            <a:r>
              <a:rPr lang="en-US" dirty="0" smtClean="0">
                <a:latin typeface="Times New Roman"/>
                <a:cs typeface="Times New Roman"/>
              </a:rPr>
              <a:t>Methodology used</a:t>
            </a:r>
          </a:p>
          <a:p>
            <a:r>
              <a:rPr lang="en-US" spc="-10" dirty="0" smtClean="0">
                <a:latin typeface="Times New Roman"/>
                <a:cs typeface="Times New Roman"/>
              </a:rPr>
              <a:t>Results and Outputs</a:t>
            </a:r>
          </a:p>
          <a:p>
            <a:r>
              <a:rPr lang="en-US" spc="-10" dirty="0" smtClean="0">
                <a:latin typeface="Times New Roman"/>
                <a:cs typeface="Times New Roman"/>
              </a:rPr>
              <a:t>Conclusion</a:t>
            </a:r>
          </a:p>
          <a:p>
            <a:r>
              <a:rPr lang="en-US" dirty="0" smtClean="0">
                <a:latin typeface="Times New Roman"/>
                <a:cs typeface="Times New Roman"/>
              </a:rPr>
              <a:t>Future Scope</a:t>
            </a:r>
          </a:p>
          <a:p>
            <a:r>
              <a:rPr lang="en-US" dirty="0" smtClean="0">
                <a:latin typeface="Times New Roman"/>
                <a:cs typeface="Times New Roman"/>
              </a:rPr>
              <a:t>References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22" y="198782"/>
            <a:ext cx="9535438" cy="6279099"/>
          </a:xfrm>
          <a:prstGeom prst="rect">
            <a:avLst/>
          </a:prstGeom>
        </p:spPr>
      </p:pic>
    </p:spTree>
    <p:extLst>
      <p:ext uri="{BB962C8B-B14F-4D97-AF65-F5344CB8AC3E}">
        <p14:creationId xmlns:p14="http://schemas.microsoft.com/office/powerpoint/2010/main" val="3685488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15" y="369238"/>
            <a:ext cx="9136048" cy="6403249"/>
          </a:xfrm>
          <a:prstGeom prst="rect">
            <a:avLst/>
          </a:prstGeom>
        </p:spPr>
      </p:pic>
    </p:spTree>
    <p:extLst>
      <p:ext uri="{BB962C8B-B14F-4D97-AF65-F5344CB8AC3E}">
        <p14:creationId xmlns:p14="http://schemas.microsoft.com/office/powerpoint/2010/main" val="4066031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783" y="836045"/>
            <a:ext cx="7733803" cy="5666913"/>
          </a:xfrm>
          <a:prstGeom prst="rect">
            <a:avLst/>
          </a:prstGeom>
        </p:spPr>
      </p:pic>
    </p:spTree>
    <p:extLst>
      <p:ext uri="{BB962C8B-B14F-4D97-AF65-F5344CB8AC3E}">
        <p14:creationId xmlns:p14="http://schemas.microsoft.com/office/powerpoint/2010/main" val="293380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991" y="-1"/>
            <a:ext cx="9398442" cy="6297433"/>
          </a:xfrm>
          <a:prstGeom prst="rect">
            <a:avLst/>
          </a:prstGeom>
        </p:spPr>
      </p:pic>
    </p:spTree>
    <p:extLst>
      <p:ext uri="{BB962C8B-B14F-4D97-AF65-F5344CB8AC3E}">
        <p14:creationId xmlns:p14="http://schemas.microsoft.com/office/powerpoint/2010/main" val="2085318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655"/>
            <a:ext cx="6249725" cy="35224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886" y="715617"/>
            <a:ext cx="7633584" cy="5057029"/>
          </a:xfrm>
          <a:prstGeom prst="rect">
            <a:avLst/>
          </a:prstGeom>
        </p:spPr>
      </p:pic>
    </p:spTree>
    <p:extLst>
      <p:ext uri="{BB962C8B-B14F-4D97-AF65-F5344CB8AC3E}">
        <p14:creationId xmlns:p14="http://schemas.microsoft.com/office/powerpoint/2010/main" val="3301750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 y="373380"/>
            <a:ext cx="9311640" cy="6111240"/>
          </a:xfrm>
          <a:prstGeom prst="rect">
            <a:avLst/>
          </a:prstGeom>
        </p:spPr>
      </p:pic>
    </p:spTree>
    <p:extLst>
      <p:ext uri="{BB962C8B-B14F-4D97-AF65-F5344CB8AC3E}">
        <p14:creationId xmlns:p14="http://schemas.microsoft.com/office/powerpoint/2010/main" val="3215556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509" y="1184910"/>
            <a:ext cx="9174841" cy="4786520"/>
          </a:xfrm>
          <a:prstGeom prst="rect">
            <a:avLst/>
          </a:prstGeom>
        </p:spPr>
      </p:pic>
    </p:spTree>
    <p:extLst>
      <p:ext uri="{BB962C8B-B14F-4D97-AF65-F5344CB8AC3E}">
        <p14:creationId xmlns:p14="http://schemas.microsoft.com/office/powerpoint/2010/main" val="1176640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683" y="1470991"/>
            <a:ext cx="8580618" cy="4474179"/>
          </a:xfrm>
          <a:prstGeom prst="rect">
            <a:avLst/>
          </a:prstGeom>
        </p:spPr>
      </p:pic>
    </p:spTree>
    <p:extLst>
      <p:ext uri="{BB962C8B-B14F-4D97-AF65-F5344CB8AC3E}">
        <p14:creationId xmlns:p14="http://schemas.microsoft.com/office/powerpoint/2010/main" val="290950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57" y="795131"/>
            <a:ext cx="10498627" cy="4921857"/>
          </a:xfrm>
          <a:prstGeom prst="rect">
            <a:avLst/>
          </a:prstGeom>
        </p:spPr>
      </p:pic>
    </p:spTree>
    <p:extLst>
      <p:ext uri="{BB962C8B-B14F-4D97-AF65-F5344CB8AC3E}">
        <p14:creationId xmlns:p14="http://schemas.microsoft.com/office/powerpoint/2010/main" val="33828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Heart  diseases  when  aggravated  spiral  way  beyond  control.  Heart  diseases  are complicated and take away lots of lives every year .When the early symptoms of heart diseases are ignored, the patient might end up with drastic consequences in a short span of time. Sedentary lifestyle and excessive stress in today’s world have worsened the  situation.  If  the  disease  is  detected  early  then  it  can  be  kept  under  control.</a:t>
            </a:r>
          </a:p>
          <a:p>
            <a:pPr marL="0" indent="0">
              <a:buNone/>
            </a:pPr>
            <a:endParaRPr lang="en-IN" dirty="0"/>
          </a:p>
          <a:p>
            <a:r>
              <a:rPr lang="en-IN" b="1" i="1" dirty="0"/>
              <a:t>However, it is always advisable to exercise daily</a:t>
            </a:r>
            <a:r>
              <a:rPr lang="en-IN" i="1" dirty="0"/>
              <a:t> and discard unhealthy habits at the earliest.</a:t>
            </a:r>
            <a:r>
              <a:rPr lang="en-IN" dirty="0"/>
              <a:t> Tobacco consumption and unhealthy diets increase the chances of stroke and heart diseases.  Eating at least  5 helpings of  fruits  and vegetables a  day is a  good practice. For heart disease patients, it is advisable to restrict the intake of salt to one teaspoon per day. </a:t>
            </a:r>
          </a:p>
          <a:p>
            <a:r>
              <a:rPr lang="en-IN" dirty="0"/>
              <a:t>One of the major drawbacks of these works is that the main focus has been on the application  of  classification  techniques  for  heart  disease  prediction,  rather  than studying various data cleaning and pruning techniques that prepare and make a dataset suitable for mining. It has been observed that a properly cleaned and pruned dataset provides much better accuracy than an unclean one with missing values. Selection of </a:t>
            </a:r>
          </a:p>
          <a:p>
            <a:r>
              <a:rPr lang="en-IN" dirty="0"/>
              <a:t>suitable techniques for data cleaning along with proper classification algorithms will lead to the development of prediction systems that give enhanced accuracy. </a:t>
            </a:r>
          </a:p>
          <a:p>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29</a:t>
            </a:fld>
            <a:endParaRPr lang="en-US"/>
          </a:p>
        </p:txBody>
      </p:sp>
    </p:spTree>
    <p:extLst>
      <p:ext uri="{BB962C8B-B14F-4D97-AF65-F5344CB8AC3E}">
        <p14:creationId xmlns:p14="http://schemas.microsoft.com/office/powerpoint/2010/main" val="880465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Project</a:t>
            </a:r>
            <a:endParaRPr lang="en-US" dirty="0"/>
          </a:p>
        </p:txBody>
      </p:sp>
      <p:sp>
        <p:nvSpPr>
          <p:cNvPr id="3" name="Content Placeholder 2"/>
          <p:cNvSpPr>
            <a:spLocks noGrp="1"/>
          </p:cNvSpPr>
          <p:nvPr>
            <p:ph idx="1"/>
          </p:nvPr>
        </p:nvSpPr>
        <p:spPr/>
        <p:txBody>
          <a:bodyPr>
            <a:normAutofit fontScale="92500"/>
          </a:bodyPr>
          <a:lstStyle/>
          <a:p>
            <a:pPr marL="0" lvl="0" indent="0">
              <a:spcBef>
                <a:spcPts val="0"/>
              </a:spcBef>
              <a:buNone/>
            </a:pPr>
            <a:r>
              <a:rPr lang="en-US" dirty="0"/>
              <a:t>Heart disease predictor </a:t>
            </a:r>
            <a:r>
              <a:rPr lang="en-US"/>
              <a:t>is </a:t>
            </a:r>
            <a:r>
              <a:rPr lang="en-US" smtClean="0"/>
              <a:t>a </a:t>
            </a:r>
            <a:r>
              <a:rPr lang="en-US" smtClean="0"/>
              <a:t>platform </a:t>
            </a:r>
            <a:r>
              <a:rPr lang="en-US" dirty="0"/>
              <a:t>designed and developed to explore the path of machine learning . The goal is to predict the health of a patient from collective data, so as to be able to detect configurations at risk for the patient, and therefore, in cases requiring emergency medical assistance, alert the appropriate medical staff of the situation of the latter. </a:t>
            </a:r>
          </a:p>
          <a:p>
            <a:pPr marL="0" lvl="0" indent="0">
              <a:spcBef>
                <a:spcPts val="1600"/>
              </a:spcBef>
              <a:buNone/>
            </a:pPr>
            <a:r>
              <a:rPr lang="en-US" dirty="0"/>
              <a:t>We initially have a dataset collecting  information of many patients with which we are able to conclude the results into a complete form and can predict data precisely.  The results of the predictions, derived from the predictive models generated by machine learning, will be presented through several distinct graphical interfaces according to the datasets considered. We will then bring criticism as to the scope of our results.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IN" b="1" dirty="0"/>
              <a:t>In future </a:t>
            </a:r>
            <a:r>
              <a:rPr lang="en-IN" i="1" dirty="0"/>
              <a:t>an intelligent system may be developed that can lead to selection of proper treatment methods for a patient diagnosed with heart disease. A lot of work has been done already in making models that can predict whether a patient is likely to develop heart disease or not. There are several treatment methods for a patient once diagnosed with a  particular form of  heart disease. Data  mining can be  of very good  help in deciding  the  line  of treatment  to be  followed  by extracting  knowledge from  such </a:t>
            </a:r>
            <a:endParaRPr lang="en-IN" dirty="0"/>
          </a:p>
          <a:p>
            <a:r>
              <a:rPr lang="en-IN" i="1" dirty="0"/>
              <a:t>suitable databases.</a:t>
            </a:r>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30</a:t>
            </a:fld>
            <a:endParaRPr lang="en-US"/>
          </a:p>
        </p:txBody>
      </p:sp>
    </p:spTree>
    <p:extLst>
      <p:ext uri="{BB962C8B-B14F-4D97-AF65-F5344CB8AC3E}">
        <p14:creationId xmlns:p14="http://schemas.microsoft.com/office/powerpoint/2010/main" val="1952428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IN" sz="4400" dirty="0"/>
              <a:t>[</a:t>
            </a:r>
            <a:r>
              <a:rPr lang="en-IN" sz="4400" b="1" dirty="0"/>
              <a:t>1] </a:t>
            </a:r>
            <a:r>
              <a:rPr lang="en-IN" sz="4400" b="1" dirty="0" err="1"/>
              <a:t>Ramadoss</a:t>
            </a:r>
            <a:r>
              <a:rPr lang="en-IN" sz="4400" b="1" dirty="0"/>
              <a:t>  and  Shah  B  et  </a:t>
            </a:r>
            <a:r>
              <a:rPr lang="en-IN" sz="4400" b="1" dirty="0" err="1"/>
              <a:t>al.“A</a:t>
            </a:r>
            <a:r>
              <a:rPr lang="en-IN" sz="4400" b="1" dirty="0"/>
              <a:t>.  Responding  to  the  threat  of </a:t>
            </a:r>
          </a:p>
          <a:p>
            <a:pPr marL="0" indent="0">
              <a:buNone/>
            </a:pPr>
            <a:r>
              <a:rPr lang="en-IN" sz="4400" b="1" dirty="0"/>
              <a:t>chronic  diseases  in  India”.  Lancet.  2005;  366:1744–1749.  </a:t>
            </a:r>
            <a:r>
              <a:rPr lang="en-IN" sz="4400" b="1" dirty="0" err="1"/>
              <a:t>doi</a:t>
            </a:r>
            <a:r>
              <a:rPr lang="en-IN" sz="4400" b="1" dirty="0"/>
              <a:t>: </a:t>
            </a:r>
          </a:p>
          <a:p>
            <a:pPr marL="0" indent="0">
              <a:buNone/>
            </a:pPr>
            <a:r>
              <a:rPr lang="en-IN" sz="4400" b="1" dirty="0"/>
              <a:t>10.1016/S0140-6736(05)67343-6. </a:t>
            </a:r>
          </a:p>
          <a:p>
            <a:pPr marL="0" indent="0">
              <a:buNone/>
            </a:pPr>
            <a:r>
              <a:rPr lang="en-IN" sz="4400" b="1" dirty="0"/>
              <a:t>[2] Global Atlas on Cardiovascular Disease Prevention and Control. </a:t>
            </a:r>
          </a:p>
          <a:p>
            <a:pPr marL="0" indent="0">
              <a:buNone/>
            </a:pPr>
            <a:r>
              <a:rPr lang="en-IN" sz="4400" b="1" dirty="0"/>
              <a:t>Geneva, Switzerland: World Health Organization, 2011 </a:t>
            </a:r>
          </a:p>
          <a:p>
            <a:pPr marL="0" indent="0">
              <a:buNone/>
            </a:pPr>
            <a:r>
              <a:rPr lang="en-IN" sz="4400" b="1" dirty="0"/>
              <a:t>[3] </a:t>
            </a:r>
            <a:r>
              <a:rPr lang="en-IN" sz="4400" b="1" dirty="0" err="1"/>
              <a:t>Dhomse</a:t>
            </a:r>
            <a:r>
              <a:rPr lang="en-IN" sz="4400" b="1" dirty="0"/>
              <a:t>  </a:t>
            </a:r>
            <a:r>
              <a:rPr lang="en-IN" sz="4400" b="1" dirty="0" err="1"/>
              <a:t>Kanchan</a:t>
            </a:r>
            <a:r>
              <a:rPr lang="en-IN" sz="4400" b="1" dirty="0"/>
              <a:t>  B  and  </a:t>
            </a:r>
            <a:r>
              <a:rPr lang="en-IN" sz="4400" b="1" dirty="0" err="1"/>
              <a:t>Mahale</a:t>
            </a:r>
            <a:r>
              <a:rPr lang="en-IN" sz="4400" b="1" dirty="0"/>
              <a:t>  </a:t>
            </a:r>
            <a:r>
              <a:rPr lang="en-IN" sz="4400" b="1" dirty="0" err="1"/>
              <a:t>Kishor</a:t>
            </a:r>
            <a:r>
              <a:rPr lang="en-IN" sz="4400" b="1" dirty="0"/>
              <a:t>  M.  et  al.  “Study  of </a:t>
            </a:r>
          </a:p>
          <a:p>
            <a:pPr marL="0" indent="0">
              <a:buNone/>
            </a:pPr>
            <a:r>
              <a:rPr lang="en-IN" sz="4400" b="1" dirty="0"/>
              <a:t>Machine  Learning  Algorithms  for  Special  Disease  Prediction </a:t>
            </a:r>
          </a:p>
          <a:p>
            <a:pPr marL="0" indent="0">
              <a:buNone/>
            </a:pPr>
            <a:r>
              <a:rPr lang="en-IN" sz="4400" b="1" dirty="0"/>
              <a:t>using  Principal  of  Component  Analysis”,  2016  International </a:t>
            </a:r>
          </a:p>
          <a:p>
            <a:pPr marL="0" indent="0">
              <a:buNone/>
            </a:pPr>
            <a:r>
              <a:rPr lang="en-IN" sz="4400" b="1" dirty="0"/>
              <a:t>Conference on  Global Trends  in  Signal Processing,  Information </a:t>
            </a:r>
          </a:p>
          <a:p>
            <a:pPr marL="0" indent="0">
              <a:buNone/>
            </a:pPr>
            <a:r>
              <a:rPr lang="en-IN" sz="4400" b="1" dirty="0"/>
              <a:t>Computing and Communication. </a:t>
            </a:r>
          </a:p>
          <a:p>
            <a:pPr marL="0" indent="0">
              <a:buNone/>
            </a:pPr>
            <a:r>
              <a:rPr lang="en-IN" sz="4400" b="1" dirty="0"/>
              <a:t>[4] </a:t>
            </a:r>
            <a:r>
              <a:rPr lang="en-IN" sz="4400" b="1" dirty="0" err="1"/>
              <a:t>R.Kavitha</a:t>
            </a:r>
            <a:r>
              <a:rPr lang="en-IN" sz="4400" b="1" dirty="0"/>
              <a:t>  and    </a:t>
            </a:r>
            <a:r>
              <a:rPr lang="en-IN" sz="4400" b="1" dirty="0" err="1"/>
              <a:t>E.Kannan</a:t>
            </a:r>
            <a:r>
              <a:rPr lang="en-IN" sz="4400" b="1" dirty="0"/>
              <a:t>    et  al.  “An  Efficient  Framework  for </a:t>
            </a:r>
          </a:p>
          <a:p>
            <a:pPr marL="0" indent="0">
              <a:buNone/>
            </a:pPr>
            <a:r>
              <a:rPr lang="en-IN" sz="4400" b="1" dirty="0"/>
              <a:t>Heart Disease Classification using Feature Extraction and Feature </a:t>
            </a:r>
          </a:p>
          <a:p>
            <a:pPr marL="0" indent="0">
              <a:buNone/>
            </a:pPr>
            <a:r>
              <a:rPr lang="en-IN" sz="4400" b="1" dirty="0"/>
              <a:t>Selection Technique in Data Mining “, 2016 </a:t>
            </a:r>
          </a:p>
          <a:p>
            <a:pPr marL="0" indent="0">
              <a:buNone/>
            </a:pPr>
            <a:r>
              <a:rPr lang="en-IN" sz="4400" b="1" dirty="0"/>
              <a:t>[5] Shan </a:t>
            </a:r>
            <a:r>
              <a:rPr lang="en-IN" sz="4400" b="1" dirty="0" err="1"/>
              <a:t>Xu</a:t>
            </a:r>
            <a:r>
              <a:rPr lang="en-IN" sz="4400" b="1" dirty="0"/>
              <a:t> ,</a:t>
            </a:r>
            <a:r>
              <a:rPr lang="en-IN" sz="4400" b="1" dirty="0" err="1"/>
              <a:t>Tiangang</a:t>
            </a:r>
            <a:r>
              <a:rPr lang="en-IN" sz="4400" b="1" dirty="0"/>
              <a:t> Zhu, Zhen </a:t>
            </a:r>
            <a:r>
              <a:rPr lang="en-IN" sz="4400" b="1" dirty="0" err="1"/>
              <a:t>Zang</a:t>
            </a:r>
            <a:r>
              <a:rPr lang="en-IN" sz="4400" b="1" dirty="0"/>
              <a:t>, </a:t>
            </a:r>
            <a:r>
              <a:rPr lang="en-IN" sz="4400" b="1" dirty="0" err="1"/>
              <a:t>Daoxian</a:t>
            </a:r>
            <a:r>
              <a:rPr lang="en-IN" sz="4400" b="1" dirty="0"/>
              <a:t> Wang, </a:t>
            </a:r>
            <a:r>
              <a:rPr lang="en-IN" sz="4400" b="1" dirty="0" err="1"/>
              <a:t>Junfeng</a:t>
            </a:r>
            <a:r>
              <a:rPr lang="en-IN" sz="4400" b="1" dirty="0"/>
              <a:t> Hu </a:t>
            </a:r>
          </a:p>
          <a:p>
            <a:pPr marL="0" indent="0">
              <a:buNone/>
            </a:pPr>
            <a:r>
              <a:rPr lang="en-IN" sz="4400" b="1" dirty="0"/>
              <a:t>and </a:t>
            </a:r>
            <a:r>
              <a:rPr lang="en-IN" sz="4400" b="1" dirty="0" err="1"/>
              <a:t>Xiaohui</a:t>
            </a:r>
            <a:r>
              <a:rPr lang="en-IN" sz="4400" b="1" dirty="0"/>
              <a:t> </a:t>
            </a:r>
            <a:r>
              <a:rPr lang="en-IN" sz="4400" b="1" dirty="0" err="1"/>
              <a:t>Duan</a:t>
            </a:r>
            <a:r>
              <a:rPr lang="en-IN" sz="4400" b="1" dirty="0"/>
              <a:t> et al.  “Cardiovascular Risk Prediction Method </a:t>
            </a:r>
          </a:p>
          <a:p>
            <a:pPr marL="0" indent="0">
              <a:buNone/>
            </a:pPr>
            <a:r>
              <a:rPr lang="en-IN" sz="4400" b="1" dirty="0"/>
              <a:t>Based  on  CFS  Subset  Evaluation  and  Random  Forest </a:t>
            </a:r>
          </a:p>
          <a:p>
            <a:pPr marL="0" indent="0">
              <a:buNone/>
            </a:pPr>
            <a:r>
              <a:rPr lang="en-IN" sz="4400" b="1" dirty="0"/>
              <a:t>Classification  Framework”,  2017  IEEE  2nd  International </a:t>
            </a:r>
          </a:p>
          <a:p>
            <a:pPr marL="0" indent="0">
              <a:buNone/>
            </a:pPr>
            <a:r>
              <a:rPr lang="en-IN" sz="4400" b="1" dirty="0"/>
              <a:t>Conference on Big Data Analysis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31</a:t>
            </a:fld>
            <a:endParaRPr lang="en-US"/>
          </a:p>
        </p:txBody>
      </p:sp>
    </p:spTree>
    <p:extLst>
      <p:ext uri="{BB962C8B-B14F-4D97-AF65-F5344CB8AC3E}">
        <p14:creationId xmlns:p14="http://schemas.microsoft.com/office/powerpoint/2010/main" val="191225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Diagram</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731" y="2329731"/>
            <a:ext cx="4839031" cy="322702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914" y="1913074"/>
            <a:ext cx="4954856" cy="4849246"/>
          </a:xfrm>
          <a:prstGeom prst="rect">
            <a:avLst/>
          </a:prstGeom>
        </p:spPr>
      </p:pic>
    </p:spTree>
    <p:extLst>
      <p:ext uri="{BB962C8B-B14F-4D97-AF65-F5344CB8AC3E}">
        <p14:creationId xmlns:p14="http://schemas.microsoft.com/office/powerpoint/2010/main" val="4119686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Machine Learning is used across many spheres around the world. The healthcare industry is no exception. Machine Learning can play an essential role in predicting presence/absence of </a:t>
            </a:r>
            <a:r>
              <a:rPr lang="en-US" dirty="0" err="1"/>
              <a:t>Locomotor</a:t>
            </a:r>
            <a:r>
              <a:rPr lang="en-US" dirty="0"/>
              <a:t> disorders, Heart diseases and more. Such information, if predicted well in advance, can provide important insights to doctors who can then adapt their diagnosis and treatment per patient basis.</a:t>
            </a: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14714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Content Placeholder 2"/>
          <p:cNvSpPr>
            <a:spLocks noGrp="1"/>
          </p:cNvSpPr>
          <p:nvPr>
            <p:ph idx="1"/>
          </p:nvPr>
        </p:nvSpPr>
        <p:spPr/>
        <p:txBody>
          <a:bodyPr>
            <a:normAutofit fontScale="92500" lnSpcReduction="10000"/>
          </a:bodyPr>
          <a:lstStyle/>
          <a:p>
            <a:pPr marL="0" lvl="0" indent="0">
              <a:spcBef>
                <a:spcPts val="0"/>
              </a:spcBef>
              <a:buNone/>
            </a:pPr>
            <a:r>
              <a:rPr lang="en-US" dirty="0"/>
              <a:t>Machine learning allows building models to quickly analyze data and deliver results, leveraging the historical and real-time data, with machine learning that will help healthcare service providers to make better decisions on patient’s disease diagnosis.</a:t>
            </a:r>
          </a:p>
          <a:p>
            <a:pPr marL="0" lvl="0" indent="0">
              <a:spcBef>
                <a:spcPts val="1600"/>
              </a:spcBef>
              <a:buNone/>
            </a:pPr>
            <a:r>
              <a:rPr lang="en-US" dirty="0"/>
              <a:t>By analyzing the data we can predict the occurrence of the disease in our project. This intelligent system for disease prediction plays a major role in controlling the disease and maintaining the good health status of people by predicting  accurate disease risk.</a:t>
            </a:r>
          </a:p>
          <a:p>
            <a:pPr marL="0" lvl="0" indent="0">
              <a:spcBef>
                <a:spcPts val="1600"/>
              </a:spcBef>
              <a:buNone/>
            </a:pPr>
            <a:r>
              <a:rPr lang="en-US" dirty="0"/>
              <a:t>Machine learning algorithms can also be helpful in providing vital statistics, real-time data and advanced analytics in terms of the patient’s disease, lab test results, blood pressure, family history, clinical trial data, etc., to doctors.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 b="1" dirty="0"/>
              <a:t>Data Collection</a:t>
            </a:r>
            <a:endParaRPr lang="en-IN" dirty="0"/>
          </a:p>
        </p:txBody>
      </p:sp>
      <p:sp>
        <p:nvSpPr>
          <p:cNvPr id="3" name="Content Placeholder 2"/>
          <p:cNvSpPr>
            <a:spLocks noGrp="1"/>
          </p:cNvSpPr>
          <p:nvPr>
            <p:ph idx="1"/>
          </p:nvPr>
        </p:nvSpPr>
        <p:spPr/>
        <p:txBody>
          <a:bodyPr>
            <a:normAutofit fontScale="92500" lnSpcReduction="10000"/>
          </a:bodyPr>
          <a:lstStyle/>
          <a:p>
            <a:pPr marL="0" lvl="0" indent="0">
              <a:spcBef>
                <a:spcPts val="0"/>
              </a:spcBef>
              <a:buNone/>
            </a:pPr>
            <a:r>
              <a:rPr lang="en-US" sz="3600" dirty="0"/>
              <a:t>Data has been  collected from </a:t>
            </a:r>
            <a:r>
              <a:rPr lang="en-US" sz="3600" dirty="0" err="1"/>
              <a:t>Kaggle</a:t>
            </a:r>
            <a:r>
              <a:rPr lang="en-US" sz="3600" dirty="0"/>
              <a:t>.</a:t>
            </a:r>
          </a:p>
          <a:p>
            <a:pPr marL="0" lvl="0" indent="0">
              <a:spcBef>
                <a:spcPts val="1600"/>
              </a:spcBef>
              <a:buNone/>
            </a:pPr>
            <a:r>
              <a:rPr lang="en-US" sz="2000" b="1" dirty="0">
                <a:solidFill>
                  <a:srgbClr val="222222"/>
                </a:solidFill>
                <a:highlight>
                  <a:srgbClr val="FFFFFF"/>
                </a:highlight>
                <a:latin typeface="Arial"/>
                <a:ea typeface="Arial"/>
                <a:cs typeface="Arial"/>
                <a:sym typeface="Arial"/>
              </a:rPr>
              <a:t>Data collection</a:t>
            </a:r>
            <a:r>
              <a:rPr lang="en-US" sz="2000" dirty="0">
                <a:solidFill>
                  <a:srgbClr val="222222"/>
                </a:solidFill>
                <a:highlight>
                  <a:srgbClr val="FFFFFF"/>
                </a:highlight>
                <a:latin typeface="Arial"/>
                <a:ea typeface="Arial"/>
                <a:cs typeface="Arial"/>
                <a:sym typeface="Arial"/>
              </a:rPr>
              <a:t> is the process of </a:t>
            </a:r>
            <a:r>
              <a:rPr lang="en-US" sz="2000" b="1" dirty="0">
                <a:solidFill>
                  <a:srgbClr val="222222"/>
                </a:solidFill>
                <a:highlight>
                  <a:srgbClr val="FFFFFF"/>
                </a:highlight>
                <a:latin typeface="Arial"/>
                <a:ea typeface="Arial"/>
                <a:cs typeface="Arial"/>
                <a:sym typeface="Arial"/>
              </a:rPr>
              <a:t>gathering</a:t>
            </a:r>
            <a:r>
              <a:rPr lang="en-US" sz="2000" dirty="0">
                <a:solidFill>
                  <a:srgbClr val="222222"/>
                </a:solidFill>
                <a:highlight>
                  <a:srgbClr val="FFFFFF"/>
                </a:highlight>
                <a:latin typeface="Arial"/>
                <a:ea typeface="Arial"/>
                <a:cs typeface="Arial"/>
                <a:sym typeface="Arial"/>
              </a:rPr>
              <a:t> and measuring information from countless different sources. In order to use the </a:t>
            </a:r>
            <a:r>
              <a:rPr lang="en-US" sz="2000" b="1" dirty="0">
                <a:solidFill>
                  <a:srgbClr val="222222"/>
                </a:solidFill>
                <a:highlight>
                  <a:srgbClr val="FFFFFF"/>
                </a:highlight>
                <a:latin typeface="Arial"/>
                <a:ea typeface="Arial"/>
                <a:cs typeface="Arial"/>
                <a:sym typeface="Arial"/>
              </a:rPr>
              <a:t>data</a:t>
            </a:r>
            <a:r>
              <a:rPr lang="en-US" sz="2000" dirty="0">
                <a:solidFill>
                  <a:srgbClr val="222222"/>
                </a:solidFill>
                <a:highlight>
                  <a:srgbClr val="FFFFFF"/>
                </a:highlight>
                <a:latin typeface="Arial"/>
                <a:ea typeface="Arial"/>
                <a:cs typeface="Arial"/>
                <a:sym typeface="Arial"/>
              </a:rPr>
              <a:t> we collect to develop practical artificial intelligence (AI) and </a:t>
            </a:r>
            <a:r>
              <a:rPr lang="en-US" sz="2000" b="1" dirty="0">
                <a:solidFill>
                  <a:srgbClr val="222222"/>
                </a:solidFill>
                <a:highlight>
                  <a:srgbClr val="FFFFFF"/>
                </a:highlight>
                <a:latin typeface="Arial"/>
                <a:ea typeface="Arial"/>
                <a:cs typeface="Arial"/>
                <a:sym typeface="Arial"/>
              </a:rPr>
              <a:t>machine learning</a:t>
            </a:r>
            <a:r>
              <a:rPr lang="en-US" sz="2000" dirty="0">
                <a:solidFill>
                  <a:srgbClr val="222222"/>
                </a:solidFill>
                <a:highlight>
                  <a:srgbClr val="FFFFFF"/>
                </a:highlight>
                <a:latin typeface="Arial"/>
                <a:ea typeface="Arial"/>
                <a:cs typeface="Arial"/>
                <a:sym typeface="Arial"/>
              </a:rPr>
              <a:t> solutions, it must be </a:t>
            </a:r>
            <a:r>
              <a:rPr lang="en-US" sz="2000" b="1" dirty="0">
                <a:solidFill>
                  <a:srgbClr val="222222"/>
                </a:solidFill>
                <a:highlight>
                  <a:srgbClr val="FFFFFF"/>
                </a:highlight>
                <a:latin typeface="Arial"/>
                <a:ea typeface="Arial"/>
                <a:cs typeface="Arial"/>
                <a:sym typeface="Arial"/>
              </a:rPr>
              <a:t>collected</a:t>
            </a:r>
            <a:r>
              <a:rPr lang="en-US" sz="2000" dirty="0">
                <a:solidFill>
                  <a:srgbClr val="222222"/>
                </a:solidFill>
                <a:highlight>
                  <a:srgbClr val="FFFFFF"/>
                </a:highlight>
                <a:latin typeface="Arial"/>
                <a:ea typeface="Arial"/>
                <a:cs typeface="Arial"/>
                <a:sym typeface="Arial"/>
              </a:rPr>
              <a:t> and stored in a way that makes sense for the business problem at hand.</a:t>
            </a:r>
            <a:endParaRPr lang="en-US" sz="2000" dirty="0"/>
          </a:p>
          <a:p>
            <a:pPr marL="0" lvl="0" indent="0">
              <a:spcBef>
                <a:spcPts val="1600"/>
              </a:spcBef>
              <a:buNone/>
            </a:pPr>
            <a:r>
              <a:rPr lang="en-US" sz="3600" b="1" dirty="0"/>
              <a:t>What is </a:t>
            </a:r>
            <a:r>
              <a:rPr lang="en-US" sz="3600" b="1" dirty="0" err="1"/>
              <a:t>Kaggle</a:t>
            </a:r>
            <a:r>
              <a:rPr lang="en-US" sz="3600" b="1" dirty="0"/>
              <a:t>?</a:t>
            </a:r>
          </a:p>
          <a:p>
            <a:pPr marL="0" lvl="0" indent="0">
              <a:spcBef>
                <a:spcPts val="1600"/>
              </a:spcBef>
              <a:buNone/>
            </a:pPr>
            <a:r>
              <a:rPr lang="en-US" b="1" dirty="0">
                <a:solidFill>
                  <a:srgbClr val="222222"/>
                </a:solidFill>
                <a:highlight>
                  <a:srgbClr val="FFFFFF"/>
                </a:highlight>
                <a:latin typeface="Arial"/>
                <a:ea typeface="Arial"/>
                <a:cs typeface="Arial"/>
                <a:sym typeface="Arial"/>
              </a:rPr>
              <a:t>KAGGLE is an online community of data scientists and machine learners, owned by </a:t>
            </a:r>
            <a:r>
              <a:rPr lang="en-US" b="1" dirty="0">
                <a:solidFill>
                  <a:srgbClr val="0B0080"/>
                </a:solidFill>
                <a:highlight>
                  <a:srgbClr val="FFFFFF"/>
                </a:highlight>
                <a:uFill>
                  <a:noFill/>
                </a:uFill>
                <a:latin typeface="Arial"/>
                <a:ea typeface="Arial"/>
                <a:cs typeface="Arial"/>
                <a:sym typeface="Arial"/>
                <a:hlinkClick r:id="rId2"/>
              </a:rPr>
              <a:t>Google LLC</a:t>
            </a:r>
            <a:r>
              <a:rPr lang="en-US" b="1" dirty="0">
                <a:solidFill>
                  <a:srgbClr val="222222"/>
                </a:solidFill>
                <a:highlight>
                  <a:srgbClr val="FFFFFF"/>
                </a:highlight>
                <a:latin typeface="Arial"/>
                <a:ea typeface="Arial"/>
                <a:cs typeface="Arial"/>
                <a:sym typeface="Arial"/>
              </a:rPr>
              <a:t>. </a:t>
            </a:r>
            <a:r>
              <a:rPr lang="en-US" b="1" dirty="0" err="1">
                <a:solidFill>
                  <a:srgbClr val="222222"/>
                </a:solidFill>
                <a:highlight>
                  <a:srgbClr val="FFFFFF"/>
                </a:highlight>
                <a:latin typeface="Arial"/>
                <a:ea typeface="Arial"/>
                <a:cs typeface="Arial"/>
                <a:sym typeface="Arial"/>
              </a:rPr>
              <a:t>Kaggle</a:t>
            </a:r>
            <a:r>
              <a:rPr lang="en-US" b="1" dirty="0">
                <a:solidFill>
                  <a:srgbClr val="222222"/>
                </a:solidFill>
                <a:highlight>
                  <a:srgbClr val="FFFFFF"/>
                </a:highlight>
                <a:latin typeface="Arial"/>
                <a:ea typeface="Arial"/>
                <a:cs typeface="Arial"/>
                <a:sym typeface="Arial"/>
              </a:rPr>
              <a:t> allows users to find and publish data sets, explore and build models in a web-based data-science environment, work with other data scientists and machine learning engineers, and enter competitions to solve data science challenges. </a:t>
            </a:r>
            <a:endParaRPr lang="en-US" b="1" dirty="0">
              <a:solidFill>
                <a:srgbClr val="000000"/>
              </a:solidFill>
              <a:latin typeface="Arial"/>
              <a:ea typeface="Arial"/>
              <a:cs typeface="Arial"/>
              <a:sym typeface="Arial"/>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2590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 b="1" dirty="0"/>
              <a:t>Attributes Used</a:t>
            </a:r>
            <a:endParaRPr lang="en-IN" dirty="0"/>
          </a:p>
        </p:txBody>
      </p:sp>
      <p:sp>
        <p:nvSpPr>
          <p:cNvPr id="3" name="Content Placeholder 2"/>
          <p:cNvSpPr>
            <a:spLocks noGrp="1"/>
          </p:cNvSpPr>
          <p:nvPr>
            <p:ph idx="1"/>
          </p:nvPr>
        </p:nvSpPr>
        <p:spPr/>
        <p:txBody>
          <a:bodyPr>
            <a:normAutofit fontScale="92500" lnSpcReduction="20000"/>
          </a:bodyPr>
          <a:lstStyle/>
          <a:p>
            <a:pPr marL="457200" lvl="0" indent="0">
              <a:spcBef>
                <a:spcPts val="0"/>
              </a:spcBef>
              <a:buNone/>
            </a:pPr>
            <a:r>
              <a:rPr lang="en-IN" dirty="0"/>
              <a:t>Age     </a:t>
            </a:r>
            <a:endParaRPr lang="en-IN" dirty="0" smtClean="0"/>
          </a:p>
          <a:p>
            <a:pPr marL="457200" lvl="0" indent="0">
              <a:spcBef>
                <a:spcPts val="0"/>
              </a:spcBef>
              <a:buNone/>
            </a:pPr>
            <a:r>
              <a:rPr lang="en-IN" dirty="0" smtClean="0"/>
              <a:t>                                </a:t>
            </a:r>
            <a:r>
              <a:rPr lang="en-IN" dirty="0"/>
              <a:t>			 Resting electrocardiographic results(</a:t>
            </a:r>
            <a:r>
              <a:rPr lang="en-IN" dirty="0" err="1"/>
              <a:t>Restecg</a:t>
            </a:r>
            <a:r>
              <a:rPr lang="en-IN" dirty="0"/>
              <a:t>)</a:t>
            </a:r>
          </a:p>
          <a:p>
            <a:pPr marL="457200" lvl="0" indent="0">
              <a:spcBef>
                <a:spcPts val="1600"/>
              </a:spcBef>
              <a:buNone/>
            </a:pPr>
            <a:r>
              <a:rPr lang="en-IN" dirty="0"/>
              <a:t>Sex						</a:t>
            </a:r>
            <a:r>
              <a:rPr lang="en-IN" dirty="0" smtClean="0"/>
              <a:t>     Exercise </a:t>
            </a:r>
            <a:r>
              <a:rPr lang="en-IN" dirty="0"/>
              <a:t>induced angina (</a:t>
            </a:r>
            <a:r>
              <a:rPr lang="en-IN" dirty="0" err="1"/>
              <a:t>Exang</a:t>
            </a:r>
            <a:r>
              <a:rPr lang="en-IN" dirty="0"/>
              <a:t>)		</a:t>
            </a:r>
          </a:p>
          <a:p>
            <a:pPr marL="457200" lvl="0" indent="0">
              <a:spcBef>
                <a:spcPts val="1600"/>
              </a:spcBef>
              <a:buNone/>
            </a:pPr>
            <a:r>
              <a:rPr lang="en-IN" dirty="0"/>
              <a:t>Chest Pain (CP)				</a:t>
            </a:r>
            <a:r>
              <a:rPr lang="en-IN" dirty="0" smtClean="0"/>
              <a:t>             Depression </a:t>
            </a:r>
            <a:r>
              <a:rPr lang="en-IN" dirty="0"/>
              <a:t>(</a:t>
            </a:r>
            <a:r>
              <a:rPr lang="en-IN" dirty="0" err="1"/>
              <a:t>oldpeak</a:t>
            </a:r>
            <a:r>
              <a:rPr lang="en-IN" dirty="0"/>
              <a:t>)</a:t>
            </a:r>
          </a:p>
          <a:p>
            <a:pPr marL="457200" lvl="0" indent="0">
              <a:spcBef>
                <a:spcPts val="1600"/>
              </a:spcBef>
              <a:buNone/>
            </a:pPr>
            <a:r>
              <a:rPr lang="en-IN" dirty="0"/>
              <a:t>Blood Pressure (</a:t>
            </a:r>
            <a:r>
              <a:rPr lang="en-IN" dirty="0" err="1"/>
              <a:t>Trestbps</a:t>
            </a:r>
            <a:r>
              <a:rPr lang="en-IN" dirty="0"/>
              <a:t>)		</a:t>
            </a:r>
            <a:r>
              <a:rPr lang="en-IN" dirty="0" smtClean="0"/>
              <a:t>                  Slope</a:t>
            </a:r>
            <a:endParaRPr lang="en-IN" dirty="0"/>
          </a:p>
          <a:p>
            <a:pPr marL="457200" lvl="0" indent="0">
              <a:spcBef>
                <a:spcPts val="1600"/>
              </a:spcBef>
              <a:buNone/>
            </a:pPr>
            <a:r>
              <a:rPr lang="en-IN" dirty="0" err="1"/>
              <a:t>Cholestrol</a:t>
            </a:r>
            <a:r>
              <a:rPr lang="en-IN" dirty="0"/>
              <a:t> (</a:t>
            </a:r>
            <a:r>
              <a:rPr lang="en-IN" dirty="0" err="1"/>
              <a:t>Chol</a:t>
            </a:r>
            <a:r>
              <a:rPr lang="en-IN" dirty="0"/>
              <a:t>)				</a:t>
            </a:r>
            <a:r>
              <a:rPr lang="en-IN" dirty="0" smtClean="0"/>
              <a:t>                 Major </a:t>
            </a:r>
            <a:r>
              <a:rPr lang="en-IN" dirty="0"/>
              <a:t>vessels (</a:t>
            </a:r>
            <a:r>
              <a:rPr lang="en-IN" dirty="0" err="1"/>
              <a:t>Ca</a:t>
            </a:r>
            <a:r>
              <a:rPr lang="en-IN" dirty="0"/>
              <a:t>)</a:t>
            </a:r>
          </a:p>
          <a:p>
            <a:pPr marL="457200" lvl="0" indent="0">
              <a:spcBef>
                <a:spcPts val="1600"/>
              </a:spcBef>
              <a:buNone/>
            </a:pPr>
            <a:r>
              <a:rPr lang="en-IN" dirty="0"/>
              <a:t>Fasting Blood Sugar (</a:t>
            </a:r>
            <a:r>
              <a:rPr lang="en-IN" dirty="0" err="1"/>
              <a:t>fbs</a:t>
            </a:r>
            <a:r>
              <a:rPr lang="en-IN" dirty="0"/>
              <a:t>)			</a:t>
            </a:r>
          </a:p>
          <a:p>
            <a:pPr marL="457200" lvl="0" indent="0">
              <a:spcBef>
                <a:spcPts val="1600"/>
              </a:spcBef>
              <a:buNone/>
            </a:pPr>
            <a:r>
              <a:rPr lang="en-IN" dirty="0"/>
              <a:t>Heart Rate (</a:t>
            </a:r>
            <a:r>
              <a:rPr lang="en-IN" dirty="0" err="1"/>
              <a:t>Thalach</a:t>
            </a:r>
            <a:r>
              <a:rPr lang="en-IN" dirty="0"/>
              <a:t>)</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98470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 b="1" dirty="0"/>
              <a:t>Testing Technologies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b="1" dirty="0"/>
              <a:t>Anaconda(Python)</a:t>
            </a:r>
            <a:r>
              <a:rPr lang="en-US" dirty="0"/>
              <a:t> - Anaconda is a free and open-source distribution of the Python and R programming languages for scientific computing, that aims to simplify package management and deployment. </a:t>
            </a:r>
          </a:p>
          <a:p>
            <a:pPr marL="0" lvl="0" indent="0">
              <a:spcBef>
                <a:spcPts val="1600"/>
              </a:spcBef>
              <a:buNone/>
            </a:pPr>
            <a:r>
              <a:rPr lang="en-US" b="1" dirty="0" err="1"/>
              <a:t>Jupyter</a:t>
            </a:r>
            <a:r>
              <a:rPr lang="en-US" b="1" dirty="0"/>
              <a:t> Notebook</a:t>
            </a:r>
            <a:r>
              <a:rPr lang="en-US" dirty="0"/>
              <a:t> - The </a:t>
            </a:r>
            <a:r>
              <a:rPr lang="en-US" dirty="0" err="1"/>
              <a:t>Jupyter</a:t>
            </a:r>
            <a:r>
              <a:rPr lang="en-US" dirty="0"/>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092091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6361</TotalTime>
  <Words>1484</Words>
  <Application>Microsoft Office PowerPoint</Application>
  <PresentationFormat>Custom</PresentationFormat>
  <Paragraphs>140</Paragraphs>
  <Slides>31</Slides>
  <Notes>0</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1_Office Theme</vt:lpstr>
      <vt:lpstr>2_Office Theme</vt:lpstr>
      <vt:lpstr>Contents Slide Master</vt:lpstr>
      <vt:lpstr>PowerPoint Presentation</vt:lpstr>
      <vt:lpstr>Outline</vt:lpstr>
      <vt:lpstr>Introduction to Project</vt:lpstr>
      <vt:lpstr>Heart Diagram</vt:lpstr>
      <vt:lpstr>PROBLEM FORMULATION </vt:lpstr>
      <vt:lpstr>Problem Formulation</vt:lpstr>
      <vt:lpstr>Data Collection</vt:lpstr>
      <vt:lpstr>Attributes Used</vt:lpstr>
      <vt:lpstr>Testing Technologies</vt:lpstr>
      <vt:lpstr>Data Cleaning</vt:lpstr>
      <vt:lpstr>Libraries Used</vt:lpstr>
      <vt:lpstr>Objectives</vt:lpstr>
      <vt:lpstr>Methodology used</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499</cp:revision>
  <dcterms:created xsi:type="dcterms:W3CDTF">2019-01-09T10:33:58Z</dcterms:created>
  <dcterms:modified xsi:type="dcterms:W3CDTF">2020-12-09T09:32:44Z</dcterms:modified>
</cp:coreProperties>
</file>