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22"/>
  </p:notesMasterIdLst>
  <p:sldIdLst>
    <p:sldId id="256" r:id="rId2"/>
    <p:sldId id="257" r:id="rId3"/>
    <p:sldId id="258" r:id="rId4"/>
    <p:sldId id="259" r:id="rId5"/>
    <p:sldId id="275" r:id="rId6"/>
    <p:sldId id="260" r:id="rId7"/>
    <p:sldId id="261" r:id="rId8"/>
    <p:sldId id="262" r:id="rId9"/>
    <p:sldId id="264" r:id="rId10"/>
    <p:sldId id="265" r:id="rId11"/>
    <p:sldId id="263" r:id="rId12"/>
    <p:sldId id="266" r:id="rId13"/>
    <p:sldId id="267" r:id="rId14"/>
    <p:sldId id="268" r:id="rId15"/>
    <p:sldId id="273" r:id="rId16"/>
    <p:sldId id="269" r:id="rId17"/>
    <p:sldId id="270" r:id="rId18"/>
    <p:sldId id="274" r:id="rId19"/>
    <p:sldId id="271"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7/14/2022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269166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8271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5580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51677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36588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29875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7/14/2022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476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02297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0885757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30"/>
        <p:cNvGrpSpPr/>
        <p:nvPr/>
      </p:nvGrpSpPr>
      <p:grpSpPr>
        <a:xfrm>
          <a:off x="0" y="0"/>
          <a:ext cx="0" cy="0"/>
          <a:chOff x="0" y="0"/>
          <a:chExt cx="0" cy="0"/>
        </a:xfrm>
      </p:grpSpPr>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63276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6716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380673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36130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557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13428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42617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033475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7/14/2022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36736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7/14/2022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04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03306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63068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t>7/14/2022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smtClean="0"/>
              <a:t>
              </a:t>
            </a:r>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019534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il3110/Audit-Management-System"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888391" y="1428914"/>
            <a:ext cx="7444447" cy="11004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Audit Management System</a:t>
            </a:r>
            <a:endParaRPr dirty="0"/>
          </a:p>
        </p:txBody>
      </p:sp>
      <p:sp>
        <p:nvSpPr>
          <p:cNvPr id="195" name="Google Shape;195;p17"/>
          <p:cNvSpPr/>
          <p:nvPr/>
        </p:nvSpPr>
        <p:spPr>
          <a:xfrm>
            <a:off x="2760514" y="2779625"/>
            <a:ext cx="3700200" cy="1789200"/>
          </a:xfrm>
          <a:prstGeom prst="snip1Rect">
            <a:avLst>
              <a:gd name="adj" fmla="val 16667"/>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Team </a:t>
            </a:r>
            <a:r>
              <a:rPr lang="en-GB" sz="1700" b="1" dirty="0" smtClean="0">
                <a:solidFill>
                  <a:schemeClr val="lt1"/>
                </a:solidFill>
                <a:latin typeface="Montserrat"/>
                <a:ea typeface="Montserrat"/>
                <a:cs typeface="Montserrat"/>
                <a:sym typeface="Montserrat"/>
              </a:rPr>
              <a:t>1 </a:t>
            </a:r>
            <a:r>
              <a:rPr lang="en-GB" sz="1700" b="1" dirty="0">
                <a:solidFill>
                  <a:schemeClr val="lt1"/>
                </a:solidFill>
                <a:latin typeface="Montserrat"/>
                <a:ea typeface="Montserrat"/>
                <a:cs typeface="Montserrat"/>
                <a:sym typeface="Montserrat"/>
              </a:rPr>
              <a:t>: Cohort </a:t>
            </a:r>
            <a:r>
              <a:rPr lang="en-GB" sz="1700" b="1" dirty="0" smtClean="0">
                <a:solidFill>
                  <a:schemeClr val="lt1"/>
                </a:solidFill>
                <a:latin typeface="Montserrat"/>
                <a:ea typeface="Montserrat"/>
                <a:cs typeface="Montserrat"/>
                <a:sym typeface="Montserrat"/>
              </a:rPr>
              <a:t>24</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Nilotpal</a:t>
            </a:r>
            <a:r>
              <a:rPr lang="en-GB" dirty="0" smtClean="0">
                <a:solidFill>
                  <a:schemeClr val="lt1"/>
                </a:solidFill>
                <a:latin typeface="Montserrat"/>
                <a:ea typeface="Montserrat"/>
                <a:cs typeface="Montserrat"/>
                <a:sym typeface="Montserrat"/>
              </a:rPr>
              <a:t> Ghosh</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Haseeb</a:t>
            </a:r>
            <a:r>
              <a:rPr lang="en-GB" dirty="0" smtClean="0">
                <a:solidFill>
                  <a:schemeClr val="lt1"/>
                </a:solidFill>
                <a:latin typeface="Montserrat"/>
                <a:ea typeface="Montserrat"/>
                <a:cs typeface="Montserrat"/>
                <a:sym typeface="Montserrat"/>
              </a:rPr>
              <a:t> Raza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Sheena </a:t>
            </a:r>
            <a:r>
              <a:rPr lang="en-GB" dirty="0" err="1" smtClean="0">
                <a:solidFill>
                  <a:schemeClr val="lt1"/>
                </a:solidFill>
                <a:latin typeface="Montserrat"/>
                <a:ea typeface="Montserrat"/>
                <a:cs typeface="Montserrat"/>
                <a:sym typeface="Montserrat"/>
              </a:rPr>
              <a:t>Narula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Rishabh Thakral</a:t>
            </a: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dirty="0"/>
              <a:t>Audit Severity </a:t>
            </a:r>
            <a:r>
              <a:rPr lang="en-GB" dirty="0" err="1"/>
              <a:t>Microservice</a:t>
            </a:r>
            <a:endParaRPr dirty="0"/>
          </a:p>
        </p:txBody>
      </p:sp>
      <p:sp>
        <p:nvSpPr>
          <p:cNvPr id="259" name="Google Shape;259;p26"/>
          <p:cNvSpPr txBox="1">
            <a:spLocks noGrp="1"/>
          </p:cNvSpPr>
          <p:nvPr>
            <p:ph type="body" idx="1"/>
          </p:nvPr>
        </p:nvSpPr>
        <p:spPr>
          <a:xfrm>
            <a:off x="567813" y="1836174"/>
            <a:ext cx="7768587" cy="264257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Severity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invokes audit benchmark </a:t>
            </a:r>
            <a:r>
              <a:rPr lang="en-GB" dirty="0" err="1">
                <a:solidFill>
                  <a:schemeClr val="tx1"/>
                </a:solidFill>
              </a:rPr>
              <a:t>microservice</a:t>
            </a:r>
            <a:r>
              <a:rPr lang="en-GB" dirty="0">
                <a:solidFill>
                  <a:schemeClr val="tx1"/>
                </a:solidFill>
              </a:rPr>
              <a:t> and takes number of acceptable “No” from it.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then checks the project execution status according to the pre set rules.</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returns the status and remedial action to be taken.</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t>
            </a:r>
            <a:r>
              <a:rPr lang="en-GB" sz="1300" dirty="0" err="1" smtClean="0">
                <a:solidFill>
                  <a:schemeClr val="tx1"/>
                </a:solidFill>
              </a:rPr>
              <a:t>ProjectExecutionStatus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59">
                                            <p:txEl>
                                              <p:pRg st="6" end="6"/>
                                            </p:txEl>
                                          </p:spTgt>
                                        </p:tgtEl>
                                        <p:attrNameLst>
                                          <p:attrName>style.visibility</p:attrName>
                                        </p:attrNameLst>
                                      </p:cBhvr>
                                      <p:to>
                                        <p:strVal val="visible"/>
                                      </p:to>
                                    </p:set>
                                    <p:animEffect transition="in" filter="fade">
                                      <p:cBhvr>
                                        <p:cTn id="35" dur="1000"/>
                                        <p:tgtEl>
                                          <p:spTgt spid="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xfrm>
            <a:off x="656303" y="1887794"/>
            <a:ext cx="7680097" cy="259095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r>
              <a:rPr lang="en-GB" dirty="0">
                <a:solidFill>
                  <a:schemeClr val="tx1"/>
                </a:solidFill>
              </a:rPr>
              <a:t>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is used to get the list of questions from H2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The returned list is used by the UI to display question based on the type selected by the user.</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AuditCheckListQuestions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247">
                                            <p:txEl>
                                              <p:pRg st="5" end="5"/>
                                            </p:txEl>
                                          </p:spTgt>
                                        </p:tgtEl>
                                        <p:attrNameLst>
                                          <p:attrName>style.visibility</p:attrName>
                                        </p:attrNameLst>
                                      </p:cBhvr>
                                      <p:to>
                                        <p:strVal val="visible"/>
                                      </p:to>
                                    </p:set>
                                    <p:animEffect transition="in" filter="fade">
                                      <p:cBhvr>
                                        <p:cTn id="31" dur="1400"/>
                                        <p:tgtEl>
                                          <p:spTgt spid="2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626806" y="1747684"/>
            <a:ext cx="7709594" cy="273106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 flow of our Angular app according to the Requirement: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Audit management Portal must allow a member to Login.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Once successfully logged in, the member do the following operations: </a:t>
            </a:r>
            <a:endParaRPr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Choose the audit type to view the list of audit checklist questions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Let the project manager provide answers to the questions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Invoke the Audit Severity </a:t>
            </a:r>
            <a:r>
              <a:rPr lang="en-GB" sz="1300" dirty="0" err="1">
                <a:solidFill>
                  <a:schemeClr val="tx1"/>
                </a:solidFill>
              </a:rPr>
              <a:t>Microservice</a:t>
            </a:r>
            <a:r>
              <a:rPr lang="en-GB" sz="1300" dirty="0">
                <a:solidFill>
                  <a:schemeClr val="tx1"/>
                </a:solidFill>
              </a:rPr>
              <a:t> to determine the project execution status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Display the result on the Web UI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The audit response detail along with the project execution status and remedial action duration should be saved to the database</a:t>
            </a:r>
            <a:endParaRPr sz="13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866216" y="398207"/>
            <a:ext cx="6571060" cy="56781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Login Screen</a:t>
            </a:r>
            <a:endParaRPr dirty="0"/>
          </a:p>
        </p:txBody>
      </p:sp>
      <p:pic>
        <p:nvPicPr>
          <p:cNvPr id="2" name="Picture 1"/>
          <p:cNvPicPr>
            <a:picLocks noChangeAspect="1"/>
          </p:cNvPicPr>
          <p:nvPr/>
        </p:nvPicPr>
        <p:blipFill>
          <a:blip r:embed="rId3"/>
          <a:stretch>
            <a:fillRect/>
          </a:stretch>
        </p:blipFill>
        <p:spPr>
          <a:xfrm>
            <a:off x="545690" y="1491203"/>
            <a:ext cx="8011057" cy="35951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866216" y="464575"/>
            <a:ext cx="6571060" cy="56043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CheckList</a:t>
            </a:r>
            <a:r>
              <a:rPr lang="en-GB" dirty="0"/>
              <a:t> </a:t>
            </a:r>
            <a:r>
              <a:rPr lang="en-GB" dirty="0" smtClean="0"/>
              <a:t>Screen - 1</a:t>
            </a:r>
            <a:endParaRPr dirty="0"/>
          </a:p>
        </p:txBody>
      </p:sp>
      <p:pic>
        <p:nvPicPr>
          <p:cNvPr id="2" name="Picture 1"/>
          <p:cNvPicPr>
            <a:picLocks noChangeAspect="1"/>
          </p:cNvPicPr>
          <p:nvPr/>
        </p:nvPicPr>
        <p:blipFill>
          <a:blip r:embed="rId3"/>
          <a:stretch>
            <a:fillRect/>
          </a:stretch>
        </p:blipFill>
        <p:spPr>
          <a:xfrm>
            <a:off x="698404" y="1487053"/>
            <a:ext cx="7774545" cy="3587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1200"/>
                                        <p:tgtEl>
                                          <p:spTgt spid="276"/>
                                        </p:tgtEl>
                                        <p:attrNameLst>
                                          <p:attrName>ppt_w</p:attrName>
                                        </p:attrNameLst>
                                      </p:cBhvr>
                                      <p:tavLst>
                                        <p:tav tm="0">
                                          <p:val>
                                            <p:strVal val="0"/>
                                          </p:val>
                                        </p:tav>
                                        <p:tav tm="100000">
                                          <p:val>
                                            <p:strVal val="#ppt_w"/>
                                          </p:val>
                                        </p:tav>
                                      </p:tavLst>
                                    </p:anim>
                                    <p:anim calcmode="lin" valueType="num">
                                      <p:cBhvr additive="base">
                                        <p:cTn id="8"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63" y="448311"/>
            <a:ext cx="6571060" cy="530223"/>
          </a:xfrm>
        </p:spPr>
        <p:txBody>
          <a:bodyPr/>
          <a:lstStyle/>
          <a:p>
            <a:r>
              <a:rPr lang="en-GB" dirty="0" err="1"/>
              <a:t>CheckList</a:t>
            </a:r>
            <a:r>
              <a:rPr lang="en-GB" dirty="0"/>
              <a:t> Screen - </a:t>
            </a:r>
            <a:r>
              <a:rPr lang="en-GB" dirty="0" smtClean="0"/>
              <a:t>2</a:t>
            </a:r>
            <a:endParaRPr lang="en-IN" dirty="0"/>
          </a:p>
        </p:txBody>
      </p:sp>
      <p:pic>
        <p:nvPicPr>
          <p:cNvPr id="4" name="Content Placeholder 3"/>
          <p:cNvPicPr>
            <a:picLocks noGrp="1" noChangeAspect="1"/>
          </p:cNvPicPr>
          <p:nvPr>
            <p:ph idx="1"/>
          </p:nvPr>
        </p:nvPicPr>
        <p:blipFill>
          <a:blip r:embed="rId2"/>
          <a:stretch>
            <a:fillRect/>
          </a:stretch>
        </p:blipFill>
        <p:spPr>
          <a:xfrm>
            <a:off x="651763" y="1505755"/>
            <a:ext cx="7780066" cy="3586125"/>
          </a:xfrm>
          <a:prstGeom prst="rect">
            <a:avLst/>
          </a:prstGeom>
        </p:spPr>
      </p:pic>
    </p:spTree>
    <p:extLst>
      <p:ext uri="{BB962C8B-B14F-4D97-AF65-F5344CB8AC3E}">
        <p14:creationId xmlns:p14="http://schemas.microsoft.com/office/powerpoint/2010/main" val="2954992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866216" y="449827"/>
            <a:ext cx="6571060" cy="54568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Status Screen</a:t>
            </a:r>
            <a:endParaRPr dirty="0"/>
          </a:p>
        </p:txBody>
      </p:sp>
      <p:pic>
        <p:nvPicPr>
          <p:cNvPr id="2" name="Picture 1"/>
          <p:cNvPicPr>
            <a:picLocks noChangeAspect="1"/>
          </p:cNvPicPr>
          <p:nvPr/>
        </p:nvPicPr>
        <p:blipFill>
          <a:blip r:embed="rId3"/>
          <a:stretch>
            <a:fillRect/>
          </a:stretch>
        </p:blipFill>
        <p:spPr>
          <a:xfrm>
            <a:off x="709993" y="1508942"/>
            <a:ext cx="7762675" cy="35659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756230" y="532131"/>
            <a:ext cx="6571060" cy="5302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2400" dirty="0">
                <a:solidFill>
                  <a:schemeClr val="bg1"/>
                </a:solidFill>
              </a:rPr>
              <a:t>Error </a:t>
            </a:r>
            <a:r>
              <a:rPr lang="en-GB" sz="2400" dirty="0" smtClean="0">
                <a:solidFill>
                  <a:schemeClr val="bg1"/>
                </a:solidFill>
              </a:rPr>
              <a:t>Screen - 1</a:t>
            </a:r>
            <a:endParaRPr sz="2400" dirty="0">
              <a:solidFill>
                <a:schemeClr val="bg1"/>
              </a:solidFill>
            </a:endParaRPr>
          </a:p>
        </p:txBody>
      </p:sp>
      <p:pic>
        <p:nvPicPr>
          <p:cNvPr id="3" name="Content Placeholder 2"/>
          <p:cNvPicPr>
            <a:picLocks noGrp="1" noChangeAspect="1"/>
          </p:cNvPicPr>
          <p:nvPr>
            <p:ph idx="1"/>
          </p:nvPr>
        </p:nvPicPr>
        <p:blipFill>
          <a:blip r:embed="rId3"/>
          <a:stretch>
            <a:fillRect/>
          </a:stretch>
        </p:blipFill>
        <p:spPr>
          <a:xfrm>
            <a:off x="756230" y="1524000"/>
            <a:ext cx="7663041" cy="35318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36" y="494031"/>
            <a:ext cx="6571060" cy="530223"/>
          </a:xfrm>
        </p:spPr>
        <p:txBody>
          <a:bodyPr/>
          <a:lstStyle/>
          <a:p>
            <a:r>
              <a:rPr lang="en-IN" dirty="0" smtClean="0"/>
              <a:t>Error Screen - 2</a:t>
            </a:r>
            <a:endParaRPr lang="en-IN" dirty="0"/>
          </a:p>
        </p:txBody>
      </p:sp>
      <p:pic>
        <p:nvPicPr>
          <p:cNvPr id="6" name="Content Placeholder 5"/>
          <p:cNvPicPr>
            <a:picLocks noGrp="1" noChangeAspect="1"/>
          </p:cNvPicPr>
          <p:nvPr>
            <p:ph idx="1"/>
          </p:nvPr>
        </p:nvPicPr>
        <p:blipFill>
          <a:blip r:embed="rId2"/>
          <a:stretch>
            <a:fillRect/>
          </a:stretch>
        </p:blipFill>
        <p:spPr>
          <a:xfrm>
            <a:off x="721436" y="1549452"/>
            <a:ext cx="7637704" cy="3506419"/>
          </a:xfrm>
          <a:prstGeom prst="rect">
            <a:avLst/>
          </a:prstGeom>
        </p:spPr>
      </p:pic>
    </p:spTree>
    <p:extLst>
      <p:ext uri="{BB962C8B-B14F-4D97-AF65-F5344CB8AC3E}">
        <p14:creationId xmlns:p14="http://schemas.microsoft.com/office/powerpoint/2010/main" val="1082362779"/>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632507" y="18781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Day2</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7" name="Google Shape;297;p32"/>
          <p:cNvSpPr txBox="1"/>
          <p:nvPr/>
        </p:nvSpPr>
        <p:spPr>
          <a:xfrm>
            <a:off x="1310486" y="2894125"/>
            <a:ext cx="1154236" cy="28415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Design Phase</a:t>
            </a:r>
            <a:endParaRPr sz="1000" dirty="0">
              <a:latin typeface="Roboto"/>
              <a:ea typeface="Roboto"/>
              <a:cs typeface="Roboto"/>
              <a:sym typeface="Roboto"/>
            </a:endParaRPr>
          </a:p>
        </p:txBody>
      </p:sp>
      <p:sp>
        <p:nvSpPr>
          <p:cNvPr id="298" name="Google Shape;298;p32"/>
          <p:cNvSpPr txBox="1"/>
          <p:nvPr/>
        </p:nvSpPr>
        <p:spPr>
          <a:xfrm>
            <a:off x="2733226" y="1885841"/>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Day4</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9" name="Google Shape;299;p32"/>
          <p:cNvSpPr txBox="1"/>
          <p:nvPr/>
        </p:nvSpPr>
        <p:spPr>
          <a:xfrm>
            <a:off x="4654651"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000" dirty="0" smtClean="0">
                <a:latin typeface="Roboto"/>
                <a:ea typeface="Roboto"/>
                <a:cs typeface="Roboto"/>
                <a:sym typeface="Roboto"/>
              </a:rPr>
              <a:t>Frontend UI and Testing</a:t>
            </a:r>
            <a:endParaRPr sz="1000" dirty="0">
              <a:latin typeface="Roboto"/>
              <a:ea typeface="Roboto"/>
              <a:cs typeface="Roboto"/>
              <a:sym typeface="Roboto"/>
            </a:endParaRPr>
          </a:p>
        </p:txBody>
      </p:sp>
      <p:sp>
        <p:nvSpPr>
          <p:cNvPr id="300" name="Google Shape;300;p32"/>
          <p:cNvSpPr txBox="1"/>
          <p:nvPr/>
        </p:nvSpPr>
        <p:spPr>
          <a:xfrm>
            <a:off x="3833945"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Day7</a:t>
            </a:r>
            <a:r>
              <a:rPr lang="en-GB" sz="800" dirty="0" smtClean="0">
                <a:solidFill>
                  <a:srgbClr val="FFFFFF"/>
                </a:solidFill>
                <a:latin typeface="Roboto"/>
                <a:ea typeface="Roboto"/>
                <a:cs typeface="Roboto"/>
                <a:sym typeface="Roboto"/>
              </a:rPr>
              <a:t> </a:t>
            </a:r>
            <a:endParaRPr sz="800" dirty="0">
              <a:solidFill>
                <a:srgbClr val="FFFFFF"/>
              </a:solidFill>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301" name="Google Shape;301;p32"/>
          <p:cNvSpPr txBox="1"/>
          <p:nvPr/>
        </p:nvSpPr>
        <p:spPr>
          <a:xfrm>
            <a:off x="2501273" y="2894125"/>
            <a:ext cx="1157832" cy="29411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Backend</a:t>
            </a:r>
            <a:endParaRPr sz="1000" dirty="0">
              <a:latin typeface="Roboto"/>
              <a:ea typeface="Roboto"/>
              <a:cs typeface="Roboto"/>
              <a:sym typeface="Roboto"/>
            </a:endParaRPr>
          </a:p>
        </p:txBody>
      </p:sp>
      <p:sp>
        <p:nvSpPr>
          <p:cNvPr id="302" name="Google Shape;302;p32"/>
          <p:cNvSpPr txBox="1"/>
          <p:nvPr/>
        </p:nvSpPr>
        <p:spPr>
          <a:xfrm>
            <a:off x="4853921"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Day10</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3" name="Google Shape;303;p32"/>
          <p:cNvSpPr txBox="1"/>
          <p:nvPr/>
        </p:nvSpPr>
        <p:spPr>
          <a:xfrm>
            <a:off x="3629496" y="2856640"/>
            <a:ext cx="890562" cy="32163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Testing</a:t>
            </a:r>
            <a:endParaRPr sz="1000" dirty="0">
              <a:latin typeface="Roboto"/>
              <a:ea typeface="Roboto"/>
              <a:cs typeface="Roboto"/>
              <a:sym typeface="Roboto"/>
            </a:endParaRPr>
          </a:p>
        </p:txBody>
      </p:sp>
      <p:sp>
        <p:nvSpPr>
          <p:cNvPr id="304" name="Google Shape;304;p32"/>
          <p:cNvSpPr txBox="1"/>
          <p:nvPr/>
        </p:nvSpPr>
        <p:spPr>
          <a:xfrm>
            <a:off x="5982484"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5" name="Google Shape;305;p32"/>
          <p:cNvSpPr txBox="1"/>
          <p:nvPr/>
        </p:nvSpPr>
        <p:spPr>
          <a:xfrm>
            <a:off x="5780125" y="2870806"/>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Azure </a:t>
            </a:r>
            <a:r>
              <a:rPr lang="en-GB" sz="1000" dirty="0">
                <a:latin typeface="Roboto"/>
                <a:ea typeface="Roboto"/>
                <a:cs typeface="Roboto"/>
                <a:sym typeface="Roboto"/>
              </a:rPr>
              <a:t>Deployment</a:t>
            </a:r>
            <a:endParaRPr sz="1000" dirty="0">
              <a:latin typeface="Roboto"/>
              <a:ea typeface="Roboto"/>
              <a:cs typeface="Roboto"/>
              <a:sym typeface="Roboto"/>
            </a:endParaRPr>
          </a:p>
        </p:txBody>
      </p:sp>
      <p:sp>
        <p:nvSpPr>
          <p:cNvPr id="306" name="Google Shape;306;p32"/>
          <p:cNvSpPr txBox="1"/>
          <p:nvPr/>
        </p:nvSpPr>
        <p:spPr>
          <a:xfrm>
            <a:off x="6974616" y="1900925"/>
            <a:ext cx="738789" cy="1785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14th</a:t>
            </a:r>
            <a:r>
              <a:rPr lang="en-GB" sz="800" dirty="0" smtClean="0">
                <a:solidFill>
                  <a:schemeClr val="lt1"/>
                </a:solidFill>
                <a:latin typeface="Roboto"/>
                <a:ea typeface="Roboto"/>
                <a:cs typeface="Roboto"/>
                <a:sym typeface="Roboto"/>
              </a:rPr>
              <a:t> </a:t>
            </a:r>
            <a:r>
              <a:rPr lang="en-GB" sz="800" dirty="0" smtClean="0">
                <a:latin typeface="Roboto"/>
                <a:ea typeface="Roboto"/>
                <a:cs typeface="Roboto"/>
                <a:sym typeface="Roboto"/>
              </a:rPr>
              <a:t>July</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839720"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Project Completion</a:t>
            </a:r>
            <a:endParaRPr sz="1000" dirty="0">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09" name="Google Shape;309;p32"/>
          <p:cNvSpPr/>
          <p:nvPr/>
        </p:nvSpPr>
        <p:spPr>
          <a:xfrm flipH="1">
            <a:off x="1380075" y="2615708"/>
            <a:ext cx="1185000" cy="128100"/>
          </a:xfrm>
          <a:prstGeom prst="parallelogram">
            <a:avLst>
              <a:gd name="adj" fmla="val 96952"/>
            </a:avLst>
          </a:prstGeom>
          <a:solidFill>
            <a:schemeClr val="accent5">
              <a:lumMod val="50000"/>
            </a:schemeClr>
          </a:solid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805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4105" y="2755509"/>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594452" y="18639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latin typeface="Roboto"/>
                <a:ea typeface="Roboto"/>
                <a:cs typeface="Roboto"/>
                <a:sym typeface="Roboto"/>
              </a:rPr>
              <a:t>Day1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cxnSp>
        <p:nvCxnSpPr>
          <p:cNvPr id="327" name="Google Shape;327;p32"/>
          <p:cNvCxnSpPr/>
          <p:nvPr/>
        </p:nvCxnSpPr>
        <p:spPr>
          <a:xfrm>
            <a:off x="867656"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2" name="TextBox 1"/>
          <p:cNvSpPr txBox="1"/>
          <p:nvPr/>
        </p:nvSpPr>
        <p:spPr>
          <a:xfrm>
            <a:off x="1047135" y="3895156"/>
            <a:ext cx="7049729" cy="646331"/>
          </a:xfrm>
          <a:prstGeom prst="rect">
            <a:avLst/>
          </a:prstGeom>
          <a:noFill/>
        </p:spPr>
        <p:txBody>
          <a:bodyPr wrap="square" rtlCol="0">
            <a:spAutoFit/>
          </a:bodyPr>
          <a:lstStyle/>
          <a:p>
            <a:r>
              <a:rPr lang="en-IN" dirty="0" err="1" smtClean="0"/>
              <a:t>Github</a:t>
            </a:r>
            <a:r>
              <a:rPr lang="en-IN" dirty="0" smtClean="0"/>
              <a:t> Link:</a:t>
            </a:r>
            <a:r>
              <a:rPr lang="en-US" altLang="en-US" dirty="0">
                <a:solidFill>
                  <a:srgbClr val="4183C4"/>
                </a:solidFill>
                <a:latin typeface="Helvetica Neue"/>
                <a:hlinkClick r:id="rId3"/>
              </a:rPr>
              <a:t>https://github.com/Nil3110/Audit-Management-System</a:t>
            </a:r>
            <a:r>
              <a:rPr lang="en-US" altLang="en-US" sz="800" dirty="0"/>
              <a:t> </a:t>
            </a:r>
            <a:endParaRPr lang="en-US" altLang="en-US" sz="4000" dirty="0">
              <a:latin typeface="Arial" panose="020B0604020202020204" pitchFamily="34" charset="0"/>
            </a:endParaRPr>
          </a:p>
          <a:p>
            <a:r>
              <a:rPr lang="en-IN" dirty="0" smtClean="0"/>
              <a:t>  </a:t>
            </a:r>
            <a:endParaRPr lang="en-IN" dirty="0"/>
          </a:p>
        </p:txBody>
      </p:sp>
      <p:sp>
        <p:nvSpPr>
          <p:cNvPr id="3" name="Rectangle 1"/>
          <p:cNvSpPr>
            <a:spLocks noChangeArrowheads="1"/>
          </p:cNvSpPr>
          <p:nvPr/>
        </p:nvSpPr>
        <p:spPr bwMode="auto">
          <a:xfrm>
            <a:off x="0" y="-184666"/>
            <a:ext cx="9144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501446"/>
            <a:ext cx="7038900" cy="1118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a:t>
            </a:r>
            <a:endParaRPr dirty="0"/>
          </a:p>
        </p:txBody>
      </p:sp>
      <p:sp>
        <p:nvSpPr>
          <p:cNvPr id="201" name="Google Shape;201;p18"/>
          <p:cNvSpPr txBox="1"/>
          <p:nvPr/>
        </p:nvSpPr>
        <p:spPr>
          <a:xfrm>
            <a:off x="1599098" y="205775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Problem Statement</a:t>
            </a:r>
            <a:endParaRPr sz="1800" dirty="0">
              <a:latin typeface="Average"/>
              <a:ea typeface="Average"/>
              <a:cs typeface="Average"/>
              <a:sym typeface="Average"/>
            </a:endParaRPr>
          </a:p>
        </p:txBody>
      </p:sp>
      <p:sp>
        <p:nvSpPr>
          <p:cNvPr id="202" name="Google Shape;202;p18"/>
          <p:cNvSpPr txBox="1"/>
          <p:nvPr/>
        </p:nvSpPr>
        <p:spPr>
          <a:xfrm>
            <a:off x="1599098" y="2331413"/>
            <a:ext cx="3018300" cy="3541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Approach towards </a:t>
            </a:r>
            <a:r>
              <a:rPr lang="en-GB" dirty="0" smtClean="0">
                <a:latin typeface="Montserrat"/>
                <a:ea typeface="Montserrat"/>
                <a:cs typeface="Montserrat"/>
                <a:sym typeface="Montserrat"/>
              </a:rPr>
              <a:t>Solution</a:t>
            </a:r>
            <a:endParaRPr lang="en-GB" dirty="0" smtClean="0">
              <a:latin typeface="Montserrat"/>
              <a:ea typeface="Montserrat"/>
              <a:cs typeface="Montserrat"/>
              <a:sym typeface="Montserrat"/>
            </a:endParaRPr>
          </a:p>
        </p:txBody>
      </p:sp>
      <p:sp>
        <p:nvSpPr>
          <p:cNvPr id="203" name="Google Shape;203;p18"/>
          <p:cNvSpPr txBox="1"/>
          <p:nvPr/>
        </p:nvSpPr>
        <p:spPr>
          <a:xfrm>
            <a:off x="1599098" y="2959199"/>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Flow of the program</a:t>
            </a:r>
            <a:endParaRPr dirty="0">
              <a:latin typeface="Montserrat"/>
              <a:ea typeface="Montserrat"/>
              <a:cs typeface="Montserrat"/>
              <a:sym typeface="Montserrat"/>
            </a:endParaRPr>
          </a:p>
        </p:txBody>
      </p:sp>
      <p:sp>
        <p:nvSpPr>
          <p:cNvPr id="204" name="Google Shape;204;p18"/>
          <p:cNvSpPr txBox="1"/>
          <p:nvPr/>
        </p:nvSpPr>
        <p:spPr>
          <a:xfrm>
            <a:off x="1599098" y="326366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Backend - </a:t>
            </a:r>
            <a:r>
              <a:rPr lang="en-GB" dirty="0" err="1">
                <a:latin typeface="Montserrat"/>
                <a:ea typeface="Montserrat"/>
                <a:cs typeface="Montserrat"/>
                <a:sym typeface="Montserrat"/>
              </a:rPr>
              <a:t>Microservices</a:t>
            </a:r>
            <a:endParaRPr sz="1800" dirty="0">
              <a:latin typeface="Average"/>
              <a:ea typeface="Average"/>
              <a:cs typeface="Average"/>
              <a:sym typeface="Average"/>
            </a:endParaRPr>
          </a:p>
        </p:txBody>
      </p:sp>
      <p:sp>
        <p:nvSpPr>
          <p:cNvPr id="205" name="Google Shape;205;p18"/>
          <p:cNvSpPr txBox="1"/>
          <p:nvPr/>
        </p:nvSpPr>
        <p:spPr>
          <a:xfrm>
            <a:off x="1599098" y="3563362"/>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Frontend - Angular app</a:t>
            </a:r>
            <a:endParaRPr sz="1800" dirty="0">
              <a:latin typeface="Average"/>
              <a:ea typeface="Average"/>
              <a:cs typeface="Average"/>
              <a:sym typeface="Average"/>
            </a:endParaRPr>
          </a:p>
        </p:txBody>
      </p:sp>
      <p:sp>
        <p:nvSpPr>
          <p:cNvPr id="206" name="Google Shape;206;p18"/>
          <p:cNvSpPr txBox="1"/>
          <p:nvPr/>
        </p:nvSpPr>
        <p:spPr>
          <a:xfrm>
            <a:off x="1599098" y="3888862"/>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Project Timeline</a:t>
            </a:r>
            <a:endParaRPr sz="1800" dirty="0">
              <a:latin typeface="Average"/>
              <a:ea typeface="Average"/>
              <a:cs typeface="Average"/>
              <a:sym typeface="Average"/>
            </a:endParaRPr>
          </a:p>
        </p:txBody>
      </p:sp>
      <p:sp>
        <p:nvSpPr>
          <p:cNvPr id="2" name="Rectangle 1"/>
          <p:cNvSpPr/>
          <p:nvPr/>
        </p:nvSpPr>
        <p:spPr>
          <a:xfrm>
            <a:off x="1599098" y="2629074"/>
            <a:ext cx="2173993" cy="369332"/>
          </a:xfrm>
          <a:prstGeom prst="rect">
            <a:avLst/>
          </a:prstGeom>
        </p:spPr>
        <p:txBody>
          <a:bodyPr wrap="none">
            <a:spAutoFit/>
          </a:bodyPr>
          <a:lstStyle/>
          <a:p>
            <a:r>
              <a:rPr lang="en-IN" dirty="0">
                <a:latin typeface="Montserrat"/>
              </a:rPr>
              <a:t>Use-Case Diagram</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dirty="0">
                <a:solidFill>
                  <a:schemeClr val="tx1"/>
                </a:solidFill>
              </a:rPr>
              <a:t>Thank you!</a:t>
            </a:r>
            <a:endParaRPr sz="4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663677" y="1777180"/>
            <a:ext cx="7672723" cy="27015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A leading Supply chain Management Organization wants to automate the Audit processing, to make the management scalable and ensure clarity and ease of tracking. Organization want us to develop an audit management system.  We were requested to develop and deploy </a:t>
            </a:r>
            <a:r>
              <a:rPr lang="en-GB" dirty="0" smtClean="0">
                <a:solidFill>
                  <a:schemeClr val="tx1"/>
                </a:solidFill>
              </a:rPr>
              <a:t>four </a:t>
            </a:r>
            <a:r>
              <a:rPr lang="en-GB" dirty="0" err="1" smtClean="0">
                <a:solidFill>
                  <a:schemeClr val="tx1"/>
                </a:solidFill>
              </a:rPr>
              <a:t>microservice</a:t>
            </a:r>
            <a:r>
              <a:rPr lang="en-GB" dirty="0" smtClean="0">
                <a:solidFill>
                  <a:schemeClr val="tx1"/>
                </a:solidFill>
              </a:rPr>
              <a:t> </a:t>
            </a:r>
            <a:r>
              <a:rPr lang="en-GB" dirty="0">
                <a:solidFill>
                  <a:schemeClr val="tx1"/>
                </a:solidFill>
              </a:rPr>
              <a:t>and deploy them in </a:t>
            </a:r>
            <a:r>
              <a:rPr lang="en-GB" dirty="0" smtClean="0">
                <a:solidFill>
                  <a:schemeClr val="tx1"/>
                </a:solidFill>
              </a:rPr>
              <a:t>Microsoft Azure. We </a:t>
            </a:r>
            <a:r>
              <a:rPr lang="en-GB" dirty="0">
                <a:solidFill>
                  <a:schemeClr val="tx1"/>
                </a:solidFill>
              </a:rPr>
              <a:t>were also needed to build UI on angular.</a:t>
            </a:r>
            <a:endParaRPr dirty="0">
              <a:solidFill>
                <a:schemeClr val="tx1"/>
              </a:solidFill>
            </a:endParaRPr>
          </a:p>
          <a:p>
            <a:pPr marL="0" lvl="0" indent="0" algn="l" rtl="0">
              <a:spcBef>
                <a:spcPts val="1200"/>
              </a:spcBef>
              <a:spcAft>
                <a:spcPts val="1200"/>
              </a:spcAft>
              <a:buNone/>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9" name="Google Shape;219;p20"/>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dirty="0">
                <a:solidFill>
                  <a:schemeClr val="tx1"/>
                </a:solidFill>
              </a:rPr>
              <a:t>We read the requirements given in SRS. We discussed and divided work among ourselves. Then we started developing </a:t>
            </a:r>
            <a:r>
              <a:rPr lang="en-GB" dirty="0" err="1">
                <a:solidFill>
                  <a:schemeClr val="tx1"/>
                </a:solidFill>
              </a:rPr>
              <a:t>microservices</a:t>
            </a:r>
            <a:r>
              <a:rPr lang="en-GB" dirty="0">
                <a:solidFill>
                  <a:schemeClr val="tx1"/>
                </a:solidFill>
              </a:rPr>
              <a:t> and the User Interface  after creating a git repository and sharing our local work in that repository</a:t>
            </a:r>
            <a:r>
              <a:rPr lang="en-GB" dirty="0" smtClean="0">
                <a:solidFill>
                  <a:schemeClr val="tx1"/>
                </a:solidFill>
              </a:rPr>
              <a:t>.</a:t>
            </a:r>
            <a:endParaRPr dirty="0">
              <a:solidFill>
                <a:schemeClr val="tx1"/>
              </a:solidFill>
            </a:endParaRPr>
          </a:p>
        </p:txBody>
      </p:sp>
      <p:sp>
        <p:nvSpPr>
          <p:cNvPr id="221" name="Google Shape;221;p20"/>
          <p:cNvSpPr txBox="1">
            <a:spLocks noGrp="1"/>
          </p:cNvSpPr>
          <p:nvPr>
            <p:ph type="body" idx="4294967295"/>
          </p:nvPr>
        </p:nvSpPr>
        <p:spPr>
          <a:xfrm>
            <a:off x="2030775" y="2591962"/>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After </a:t>
            </a:r>
            <a:r>
              <a:rPr lang="en-GB" sz="1100" dirty="0" err="1">
                <a:solidFill>
                  <a:schemeClr val="tx1"/>
                </a:solidFill>
              </a:rPr>
              <a:t>microservices</a:t>
            </a:r>
            <a:r>
              <a:rPr lang="en-GB" sz="1100" dirty="0">
                <a:solidFill>
                  <a:schemeClr val="tx1"/>
                </a:solidFill>
              </a:rPr>
              <a:t> are developed in local system, we started integrating and testing </a:t>
            </a:r>
            <a:r>
              <a:rPr lang="en-GB" sz="1100" dirty="0" err="1">
                <a:solidFill>
                  <a:schemeClr val="tx1"/>
                </a:solidFill>
              </a:rPr>
              <a:t>microservices</a:t>
            </a:r>
            <a:r>
              <a:rPr lang="en-GB" sz="1100" dirty="0">
                <a:solidFill>
                  <a:schemeClr val="tx1"/>
                </a:solidFill>
              </a:rPr>
              <a:t> and UI together</a:t>
            </a:r>
            <a:r>
              <a:rPr lang="en-GB" sz="1100" dirty="0" smtClean="0">
                <a:solidFill>
                  <a:schemeClr val="tx1"/>
                </a:solidFill>
              </a:rPr>
              <a:t>.</a:t>
            </a:r>
            <a:endParaRPr sz="1100" dirty="0">
              <a:solidFill>
                <a:schemeClr val="tx1"/>
              </a:solidFill>
            </a:endParaRPr>
          </a:p>
        </p:txBody>
      </p:sp>
      <p:sp>
        <p:nvSpPr>
          <p:cNvPr id="223" name="Google Shape;223;p20"/>
          <p:cNvSpPr txBox="1">
            <a:spLocks noGrp="1"/>
          </p:cNvSpPr>
          <p:nvPr>
            <p:ph type="body" idx="4294967295"/>
          </p:nvPr>
        </p:nvSpPr>
        <p:spPr>
          <a:xfrm>
            <a:off x="2030775" y="3440897"/>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In final step we deployed </a:t>
            </a:r>
            <a:r>
              <a:rPr lang="en-GB" sz="1100" dirty="0" err="1">
                <a:solidFill>
                  <a:schemeClr val="tx1"/>
                </a:solidFill>
              </a:rPr>
              <a:t>microservices</a:t>
            </a:r>
            <a:r>
              <a:rPr lang="en-GB" sz="1100" dirty="0">
                <a:solidFill>
                  <a:schemeClr val="tx1"/>
                </a:solidFill>
              </a:rPr>
              <a:t> on </a:t>
            </a:r>
            <a:r>
              <a:rPr lang="en-GB" sz="1100" dirty="0" smtClean="0">
                <a:solidFill>
                  <a:schemeClr val="tx1"/>
                </a:solidFill>
              </a:rPr>
              <a:t>Microsoft Azure.</a:t>
            </a:r>
            <a:endParaRPr sz="1100" dirty="0">
              <a:solidFill>
                <a:schemeClr val="tx1"/>
              </a:solidFill>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01</a:t>
            </a:r>
            <a:endParaRPr dirty="0"/>
          </a:p>
          <a:p>
            <a:pPr marL="0" lvl="0" indent="0" algn="l" rtl="0">
              <a:spcBef>
                <a:spcPts val="0"/>
              </a:spcBef>
              <a:spcAft>
                <a:spcPts val="0"/>
              </a:spcAft>
              <a:buNone/>
            </a:pPr>
            <a:endParaRPr sz="1300" dirty="0"/>
          </a:p>
        </p:txBody>
      </p:sp>
      <p:sp>
        <p:nvSpPr>
          <p:cNvPr id="220" name="Google Shape;220;p20"/>
          <p:cNvSpPr txBox="1"/>
          <p:nvPr/>
        </p:nvSpPr>
        <p:spPr>
          <a:xfrm>
            <a:off x="1297500" y="2551065"/>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02</a:t>
            </a:r>
            <a:endParaRPr dirty="0"/>
          </a:p>
          <a:p>
            <a:pPr marL="0" lvl="0" indent="0" algn="l" rtl="0">
              <a:spcBef>
                <a:spcPts val="0"/>
              </a:spcBef>
              <a:spcAft>
                <a:spcPts val="0"/>
              </a:spcAft>
              <a:buNone/>
            </a:pPr>
            <a:endParaRPr sz="1300" dirty="0">
              <a:solidFill>
                <a:srgbClr val="FFFFFF"/>
              </a:solidFill>
            </a:endParaRPr>
          </a:p>
        </p:txBody>
      </p:sp>
      <p:sp>
        <p:nvSpPr>
          <p:cNvPr id="222" name="Google Shape;222;p20"/>
          <p:cNvSpPr txBox="1"/>
          <p:nvPr/>
        </p:nvSpPr>
        <p:spPr>
          <a:xfrm>
            <a:off x="1297500" y="335983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03</a:t>
            </a:r>
            <a:endParaRPr sz="1300"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90" y="386375"/>
            <a:ext cx="7038900" cy="914100"/>
          </a:xfrm>
        </p:spPr>
        <p:txBody>
          <a:bodyPr/>
          <a:lstStyle/>
          <a:p>
            <a:r>
              <a:rPr lang="en-IN" dirty="0" smtClean="0"/>
              <a:t>Use-Case Diagram</a:t>
            </a:r>
            <a:endParaRPr lang="en-IN" dirty="0"/>
          </a:p>
        </p:txBody>
      </p:sp>
      <p:pic>
        <p:nvPicPr>
          <p:cNvPr id="5" name="Picture 4"/>
          <p:cNvPicPr>
            <a:picLocks noChangeAspect="1"/>
          </p:cNvPicPr>
          <p:nvPr/>
        </p:nvPicPr>
        <p:blipFill>
          <a:blip r:embed="rId2"/>
          <a:stretch>
            <a:fillRect/>
          </a:stretch>
        </p:blipFill>
        <p:spPr>
          <a:xfrm>
            <a:off x="2646492" y="1673435"/>
            <a:ext cx="4005032" cy="3348092"/>
          </a:xfrm>
          <a:prstGeom prst="rect">
            <a:avLst/>
          </a:prstGeom>
        </p:spPr>
      </p:pic>
    </p:spTree>
    <p:extLst>
      <p:ext uri="{BB962C8B-B14F-4D97-AF65-F5344CB8AC3E}">
        <p14:creationId xmlns:p14="http://schemas.microsoft.com/office/powerpoint/2010/main" val="2258327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38864" y="435077"/>
            <a:ext cx="6198411" cy="82539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Flow of the Program</a:t>
            </a:r>
            <a:endParaRPr dirty="0"/>
          </a:p>
        </p:txBody>
      </p:sp>
      <p:pic>
        <p:nvPicPr>
          <p:cNvPr id="229" name="Google Shape;229;p21"/>
          <p:cNvPicPr preferRelativeResize="0"/>
          <p:nvPr/>
        </p:nvPicPr>
        <p:blipFill>
          <a:blip r:embed="rId3">
            <a:alphaModFix/>
          </a:blip>
          <a:stretch>
            <a:fillRect/>
          </a:stretch>
        </p:blipFill>
        <p:spPr>
          <a:xfrm>
            <a:off x="980409" y="1313151"/>
            <a:ext cx="7038900" cy="37611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xfrm>
            <a:off x="774290" y="1755058"/>
            <a:ext cx="7562110" cy="27236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There are 4 </a:t>
            </a:r>
            <a:r>
              <a:rPr lang="en-GB" dirty="0" err="1">
                <a:solidFill>
                  <a:schemeClr val="tx1"/>
                </a:solidFill>
              </a:rPr>
              <a:t>microservices</a:t>
            </a:r>
            <a:r>
              <a:rPr lang="en-GB" dirty="0">
                <a:solidFill>
                  <a:schemeClr val="tx1"/>
                </a:solidFill>
              </a:rPr>
              <a:t> in our project: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Authorization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Benchmark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Severity </a:t>
            </a:r>
            <a:r>
              <a:rPr lang="en-GB" dirty="0" err="1">
                <a:solidFill>
                  <a:schemeClr val="tx1"/>
                </a:solidFill>
              </a:rPr>
              <a:t>Microservice</a:t>
            </a: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766916" y="1740310"/>
            <a:ext cx="7569484" cy="273844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This module is used for doing the Authentication and Authorization part of our project.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provides the endpoints for authentication and validation.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MS creates JWTs (JSON Web Token) for a authenticated user who is in Database and then it validates the user based on the JWT token passed in the "Authentication"-Request-Header ("Bearer j.w.t...").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GET:/health-check</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POST:/authenticate</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POST:/validate</a:t>
            </a:r>
            <a:endParaRPr sz="1300" dirty="0">
              <a:solidFill>
                <a:schemeClr val="tx1"/>
              </a:solidFill>
            </a:endParaRPr>
          </a:p>
          <a:p>
            <a:pPr marL="457200" lvl="0" indent="0" algn="l" rtl="0">
              <a:spcBef>
                <a:spcPts val="1200"/>
              </a:spcBef>
              <a:spcAft>
                <a:spcPts val="0"/>
              </a:spcAft>
              <a:buNone/>
            </a:pPr>
            <a:endParaRPr dirty="0">
              <a:solidFill>
                <a:schemeClr val="tx1"/>
              </a:solidFill>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589935" y="1814052"/>
            <a:ext cx="7746465" cy="2664698"/>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Benchmark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stores the number of acceptable “No” in the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Upon request it returns data as a list in a user-defined </a:t>
            </a:r>
            <a:r>
              <a:rPr lang="en-GB" dirty="0" err="1">
                <a:solidFill>
                  <a:schemeClr val="tx1"/>
                </a:solidFill>
              </a:rPr>
              <a:t>AuditBenchmark</a:t>
            </a:r>
            <a:r>
              <a:rPr lang="en-GB" dirty="0">
                <a:solidFill>
                  <a:schemeClr val="tx1"/>
                </a:solidFill>
              </a:rPr>
              <a:t> datatype.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is used to pass the number of  acceptable “No” or the benchmark, in other words, to audit severity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AuditBenchmark</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600"/>
                            </p:stCondLst>
                            <p:childTnLst>
                              <p:par>
                                <p:cTn id="33" presetID="2" presetClass="entr" presetSubtype="2" fill="hold" nodeType="afterEffect">
                                  <p:stCondLst>
                                    <p:cond delay="0"/>
                                  </p:stCondLst>
                                  <p:childTnLst>
                                    <p:set>
                                      <p:cBhvr>
                                        <p:cTn id="34" dur="1" fill="hold">
                                          <p:stCondLst>
                                            <p:cond delay="0"/>
                                          </p:stCondLst>
                                        </p:cTn>
                                        <p:tgtEl>
                                          <p:spTgt spid="253">
                                            <p:txEl>
                                              <p:pRg st="6" end="6"/>
                                            </p:txEl>
                                          </p:spTgt>
                                        </p:tgtEl>
                                        <p:attrNameLst>
                                          <p:attrName>style.visibility</p:attrName>
                                        </p:attrNameLst>
                                      </p:cBhvr>
                                      <p:to>
                                        <p:strVal val="visible"/>
                                      </p:to>
                                    </p:set>
                                    <p:anim calcmode="lin" valueType="num">
                                      <p:cBhvr additive="base">
                                        <p:cTn id="35" dur="1100"/>
                                        <p:tgtEl>
                                          <p:spTgt spid="25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157</TotalTime>
  <Words>617</Words>
  <Application>Microsoft Office PowerPoint</Application>
  <PresentationFormat>On-screen Show (16:9)</PresentationFormat>
  <Paragraphs>95</Paragraphs>
  <Slides>20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Average</vt:lpstr>
      <vt:lpstr>Century Gothic</vt:lpstr>
      <vt:lpstr>Helvetica Neue</vt:lpstr>
      <vt:lpstr>Montserrat</vt:lpstr>
      <vt:lpstr>Roboto</vt:lpstr>
      <vt:lpstr>Wingdings 3</vt:lpstr>
      <vt:lpstr>Ion Boardroom</vt:lpstr>
      <vt:lpstr>Audit Management System</vt:lpstr>
      <vt:lpstr>Table of Content</vt:lpstr>
      <vt:lpstr>Problem Statement</vt:lpstr>
      <vt:lpstr>Approach towards Solution</vt:lpstr>
      <vt:lpstr>Use-Case Diagram</vt:lpstr>
      <vt:lpstr>Flow of the Program</vt:lpstr>
      <vt:lpstr>Backend - Microservices</vt:lpstr>
      <vt:lpstr>Authorization Microservice</vt:lpstr>
      <vt:lpstr>Audit Benchmark Microservice</vt:lpstr>
      <vt:lpstr>Audit Severity Microservice</vt:lpstr>
      <vt:lpstr>Audit Checklist Microservice</vt:lpstr>
      <vt:lpstr>Frontend - Angular App</vt:lpstr>
      <vt:lpstr>Login Screen</vt:lpstr>
      <vt:lpstr>CheckList Screen - 1</vt:lpstr>
      <vt:lpstr>CheckList Screen - 2</vt:lpstr>
      <vt:lpstr>Status Screen</vt:lpstr>
      <vt:lpstr>Error Screen - 1</vt:lpstr>
      <vt:lpstr>Error Screen - 2</vt:lpstr>
      <vt:lpstr>Project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dc:creator>rishabh thakral</dc:creator>
  <cp:lastModifiedBy>rishabh thakral</cp:lastModifiedBy>
  <cp:revision>21</cp:revision>
  <dcterms:modified xsi:type="dcterms:W3CDTF">2022-07-14T14:52:54Z</dcterms:modified>
</cp:coreProperties>
</file>