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22"/>
  </p:notes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67" r:id="rId14"/>
    <p:sldId id="268" r:id="rId15"/>
    <p:sldId id="273" r:id="rId16"/>
    <p:sldId id="269" r:id="rId17"/>
    <p:sldId id="270" r:id="rId18"/>
    <p:sldId id="274" r:id="rId19"/>
    <p:sldId id="271" r:id="rId20"/>
    <p:sldId id="2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5" d="100"/>
          <a:sy n="75" d="100"/>
        </p:scale>
        <p:origin x="-774"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778a0276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778a0276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778a0276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778a0276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778a0276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778a027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778a027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778a027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778a02769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778a0276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78a0276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78a0276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87997393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778a027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778a027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78a0276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78a0276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78a0276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78a027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smtClean="0"/>
              <a:pPr/>
              <a:t>7/14/2022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1269166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108271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495580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10351677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5436588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8298757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7/14/2022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32476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16402297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170885757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130"/>
        <p:cNvGrpSpPr/>
        <p:nvPr/>
      </p:nvGrpSpPr>
      <p:grpSpPr>
        <a:xfrm>
          <a:off x="0" y="0"/>
          <a:ext cx="0" cy="0"/>
          <a:chOff x="0" y="0"/>
          <a:chExt cx="0" cy="0"/>
        </a:xfrm>
      </p:grpSpPr>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 xmlns:p14="http://schemas.microsoft.com/office/powerpoint/2010/main" val="63276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186716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410380673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2236130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335574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41913428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4742617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1033475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7/14/2022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41736736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7/14/2022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241040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2603306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28630689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smtClean="0"/>
              <a:pPr/>
              <a:t>7/14/2022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smtClean="0"/>
              <a:t>
              </a:t>
            </a:r>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9019534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il3110/Audit-Management-System"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888391" y="1428914"/>
            <a:ext cx="7444447" cy="11004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Audit Management System</a:t>
            </a:r>
            <a:endParaRPr dirty="0"/>
          </a:p>
        </p:txBody>
      </p:sp>
      <p:sp>
        <p:nvSpPr>
          <p:cNvPr id="195" name="Google Shape;195;p17"/>
          <p:cNvSpPr/>
          <p:nvPr/>
        </p:nvSpPr>
        <p:spPr>
          <a:xfrm>
            <a:off x="2760514" y="2779625"/>
            <a:ext cx="3700200" cy="1789200"/>
          </a:xfrm>
          <a:prstGeom prst="snip1Rect">
            <a:avLst>
              <a:gd name="adj" fmla="val 16667"/>
            </a:avLst>
          </a:prstGeom>
          <a:ln>
            <a:headEnd type="none" w="sm" len="sm"/>
            <a:tailEnd type="none" w="sm" len="s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Montserrat"/>
                <a:ea typeface="Montserrat"/>
                <a:cs typeface="Montserrat"/>
                <a:sym typeface="Montserrat"/>
              </a:rPr>
              <a:t>Team </a:t>
            </a:r>
            <a:r>
              <a:rPr lang="en-GB" sz="1700" b="1" dirty="0" smtClean="0">
                <a:solidFill>
                  <a:schemeClr val="lt1"/>
                </a:solidFill>
                <a:latin typeface="Montserrat"/>
                <a:ea typeface="Montserrat"/>
                <a:cs typeface="Montserrat"/>
                <a:sym typeface="Montserrat"/>
              </a:rPr>
              <a:t>1 </a:t>
            </a:r>
            <a:r>
              <a:rPr lang="en-GB" sz="1700" b="1" dirty="0">
                <a:solidFill>
                  <a:schemeClr val="lt1"/>
                </a:solidFill>
                <a:latin typeface="Montserrat"/>
                <a:ea typeface="Montserrat"/>
                <a:cs typeface="Montserrat"/>
                <a:sym typeface="Montserrat"/>
              </a:rPr>
              <a:t>: Cohort </a:t>
            </a:r>
            <a:r>
              <a:rPr lang="en-GB" sz="1700" b="1" dirty="0" smtClean="0">
                <a:solidFill>
                  <a:schemeClr val="lt1"/>
                </a:solidFill>
                <a:latin typeface="Montserrat"/>
                <a:ea typeface="Montserrat"/>
                <a:cs typeface="Montserrat"/>
                <a:sym typeface="Montserrat"/>
              </a:rPr>
              <a:t>24</a:t>
            </a:r>
            <a:endParaRPr sz="1700" b="1" u="sng"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Nilotpal</a:t>
            </a:r>
            <a:r>
              <a:rPr lang="en-GB" dirty="0" smtClean="0">
                <a:solidFill>
                  <a:schemeClr val="lt1"/>
                </a:solidFill>
                <a:latin typeface="Montserrat"/>
                <a:ea typeface="Montserrat"/>
                <a:cs typeface="Montserrat"/>
                <a:sym typeface="Montserrat"/>
              </a:rPr>
              <a:t> Ghosh</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Haseeb</a:t>
            </a:r>
            <a:r>
              <a:rPr lang="en-GB" dirty="0" smtClean="0">
                <a:solidFill>
                  <a:schemeClr val="lt1"/>
                </a:solidFill>
                <a:latin typeface="Montserrat"/>
                <a:ea typeface="Montserrat"/>
                <a:cs typeface="Montserrat"/>
                <a:sym typeface="Montserrat"/>
              </a:rPr>
              <a:t> Raza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Sheena </a:t>
            </a:r>
            <a:r>
              <a:rPr lang="en-GB" dirty="0" err="1" smtClean="0">
                <a:solidFill>
                  <a:schemeClr val="lt1"/>
                </a:solidFill>
                <a:latin typeface="Montserrat"/>
                <a:ea typeface="Montserrat"/>
                <a:cs typeface="Montserrat"/>
                <a:sym typeface="Montserrat"/>
              </a:rPr>
              <a:t>Narula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Rishabh Thakral</a:t>
            </a:r>
            <a:endParaRPr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 xmlns:p14="http://schemas.microsoft.com/office/powerpoint/2010/main"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Benchmark Microservice</a:t>
            </a:r>
            <a:endParaRPr/>
          </a:p>
        </p:txBody>
      </p:sp>
      <p:sp>
        <p:nvSpPr>
          <p:cNvPr id="253" name="Google Shape;253;p25"/>
          <p:cNvSpPr txBox="1">
            <a:spLocks noGrp="1"/>
          </p:cNvSpPr>
          <p:nvPr>
            <p:ph type="body" idx="1"/>
          </p:nvPr>
        </p:nvSpPr>
        <p:spPr>
          <a:xfrm>
            <a:off x="589935" y="1814052"/>
            <a:ext cx="7746465" cy="2664698"/>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Benchmark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stores the number of acceptable “No” in the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Upon request it returns data as a list in a user-defined </a:t>
            </a:r>
            <a:r>
              <a:rPr lang="en-GB" dirty="0" err="1">
                <a:solidFill>
                  <a:schemeClr val="tx1"/>
                </a:solidFill>
              </a:rPr>
              <a:t>AuditBenchmark</a:t>
            </a:r>
            <a:r>
              <a:rPr lang="en-GB" dirty="0">
                <a:solidFill>
                  <a:schemeClr val="tx1"/>
                </a:solidFill>
              </a:rPr>
              <a:t> datatype.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is used to pass the number of  acceptable “No” or the benchmark, in other words, to audit severity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AuditBenchmark</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53">
                                            <p:txEl>
                                              <p:pRg st="0" end="0"/>
                                            </p:txEl>
                                          </p:spTgt>
                                        </p:tgtEl>
                                        <p:attrNameLst>
                                          <p:attrName>style.visibility</p:attrName>
                                        </p:attrNameLst>
                                      </p:cBhvr>
                                      <p:to>
                                        <p:strVal val="visible"/>
                                      </p:to>
                                    </p:set>
                                    <p:anim calcmode="lin" valueType="num">
                                      <p:cBhvr additive="base">
                                        <p:cTn id="11" dur="1100"/>
                                        <p:tgtEl>
                                          <p:spTgt spid="253">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100"/>
                            </p:stCondLst>
                            <p:childTnLst>
                              <p:par>
                                <p:cTn id="13" presetID="2" presetClass="entr" presetSubtype="2" fill="hold" nodeType="afterEffect">
                                  <p:stCondLst>
                                    <p:cond delay="0"/>
                                  </p:stCondLst>
                                  <p:childTnLst>
                                    <p:set>
                                      <p:cBhvr>
                                        <p:cTn id="14" dur="1" fill="hold">
                                          <p:stCondLst>
                                            <p:cond delay="0"/>
                                          </p:stCondLst>
                                        </p:cTn>
                                        <p:tgtEl>
                                          <p:spTgt spid="253">
                                            <p:txEl>
                                              <p:pRg st="1" end="1"/>
                                            </p:txEl>
                                          </p:spTgt>
                                        </p:tgtEl>
                                        <p:attrNameLst>
                                          <p:attrName>style.visibility</p:attrName>
                                        </p:attrNameLst>
                                      </p:cBhvr>
                                      <p:to>
                                        <p:strVal val="visible"/>
                                      </p:to>
                                    </p:set>
                                    <p:anim calcmode="lin" valueType="num">
                                      <p:cBhvr additive="base">
                                        <p:cTn id="15" dur="1100"/>
                                        <p:tgtEl>
                                          <p:spTgt spid="253">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200"/>
                            </p:stCondLst>
                            <p:childTnLst>
                              <p:par>
                                <p:cTn id="17" presetID="2" presetClass="entr" presetSubtype="2" fill="hold" nodeType="afterEffect">
                                  <p:stCondLst>
                                    <p:cond delay="0"/>
                                  </p:stCondLst>
                                  <p:childTnLst>
                                    <p:set>
                                      <p:cBhvr>
                                        <p:cTn id="18" dur="1" fill="hold">
                                          <p:stCondLst>
                                            <p:cond delay="0"/>
                                          </p:stCondLst>
                                        </p:cTn>
                                        <p:tgtEl>
                                          <p:spTgt spid="253">
                                            <p:txEl>
                                              <p:pRg st="2" end="2"/>
                                            </p:txEl>
                                          </p:spTgt>
                                        </p:tgtEl>
                                        <p:attrNameLst>
                                          <p:attrName>style.visibility</p:attrName>
                                        </p:attrNameLst>
                                      </p:cBhvr>
                                      <p:to>
                                        <p:strVal val="visible"/>
                                      </p:to>
                                    </p:set>
                                    <p:anim calcmode="lin" valueType="num">
                                      <p:cBhvr additive="base">
                                        <p:cTn id="19" dur="1100"/>
                                        <p:tgtEl>
                                          <p:spTgt spid="253">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300"/>
                            </p:stCondLst>
                            <p:childTnLst>
                              <p:par>
                                <p:cTn id="21" presetID="2" presetClass="entr" presetSubtype="2" fill="hold" nodeType="afterEffect">
                                  <p:stCondLst>
                                    <p:cond delay="0"/>
                                  </p:stCondLst>
                                  <p:childTnLst>
                                    <p:set>
                                      <p:cBhvr>
                                        <p:cTn id="22" dur="1" fill="hold">
                                          <p:stCondLst>
                                            <p:cond delay="0"/>
                                          </p:stCondLst>
                                        </p:cTn>
                                        <p:tgtEl>
                                          <p:spTgt spid="253">
                                            <p:txEl>
                                              <p:pRg st="3" end="3"/>
                                            </p:txEl>
                                          </p:spTgt>
                                        </p:tgtEl>
                                        <p:attrNameLst>
                                          <p:attrName>style.visibility</p:attrName>
                                        </p:attrNameLst>
                                      </p:cBhvr>
                                      <p:to>
                                        <p:strVal val="visible"/>
                                      </p:to>
                                    </p:set>
                                    <p:anim calcmode="lin" valueType="num">
                                      <p:cBhvr additive="base">
                                        <p:cTn id="23" dur="1100"/>
                                        <p:tgtEl>
                                          <p:spTgt spid="253">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400"/>
                            </p:stCondLst>
                            <p:childTnLst>
                              <p:par>
                                <p:cTn id="25" presetID="2" presetClass="entr" presetSubtype="2" fill="hold" nodeType="after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 calcmode="lin" valueType="num">
                                      <p:cBhvr additive="base">
                                        <p:cTn id="27" dur="1100"/>
                                        <p:tgtEl>
                                          <p:spTgt spid="253">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500"/>
                            </p:stCondLst>
                            <p:childTnLst>
                              <p:par>
                                <p:cTn id="29" presetID="2" presetClass="entr" presetSubtype="2" fill="hold" nodeType="afterEffect">
                                  <p:stCondLst>
                                    <p:cond delay="0"/>
                                  </p:stCondLst>
                                  <p:childTnLst>
                                    <p:set>
                                      <p:cBhvr>
                                        <p:cTn id="30" dur="1" fill="hold">
                                          <p:stCondLst>
                                            <p:cond delay="0"/>
                                          </p:stCondLst>
                                        </p:cTn>
                                        <p:tgtEl>
                                          <p:spTgt spid="253">
                                            <p:txEl>
                                              <p:pRg st="5" end="5"/>
                                            </p:txEl>
                                          </p:spTgt>
                                        </p:tgtEl>
                                        <p:attrNameLst>
                                          <p:attrName>style.visibility</p:attrName>
                                        </p:attrNameLst>
                                      </p:cBhvr>
                                      <p:to>
                                        <p:strVal val="visible"/>
                                      </p:to>
                                    </p:set>
                                    <p:anim calcmode="lin" valueType="num">
                                      <p:cBhvr additive="base">
                                        <p:cTn id="31" dur="1100"/>
                                        <p:tgtEl>
                                          <p:spTgt spid="253">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600"/>
                            </p:stCondLst>
                            <p:childTnLst>
                              <p:par>
                                <p:cTn id="33" presetID="2" presetClass="entr" presetSubtype="2" fill="hold" nodeType="afterEffect">
                                  <p:stCondLst>
                                    <p:cond delay="0"/>
                                  </p:stCondLst>
                                  <p:childTnLst>
                                    <p:set>
                                      <p:cBhvr>
                                        <p:cTn id="34" dur="1" fill="hold">
                                          <p:stCondLst>
                                            <p:cond delay="0"/>
                                          </p:stCondLst>
                                        </p:cTn>
                                        <p:tgtEl>
                                          <p:spTgt spid="253">
                                            <p:txEl>
                                              <p:pRg st="6" end="6"/>
                                            </p:txEl>
                                          </p:spTgt>
                                        </p:tgtEl>
                                        <p:attrNameLst>
                                          <p:attrName>style.visibility</p:attrName>
                                        </p:attrNameLst>
                                      </p:cBhvr>
                                      <p:to>
                                        <p:strVal val="visible"/>
                                      </p:to>
                                    </p:set>
                                    <p:anim calcmode="lin" valueType="num">
                                      <p:cBhvr additive="base">
                                        <p:cTn id="35" dur="1100"/>
                                        <p:tgtEl>
                                          <p:spTgt spid="253">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dirty="0"/>
              <a:t>Audit Severity </a:t>
            </a:r>
            <a:r>
              <a:rPr lang="en-GB" dirty="0" err="1"/>
              <a:t>Microservice</a:t>
            </a:r>
            <a:endParaRPr dirty="0"/>
          </a:p>
        </p:txBody>
      </p:sp>
      <p:sp>
        <p:nvSpPr>
          <p:cNvPr id="259" name="Google Shape;259;p26"/>
          <p:cNvSpPr txBox="1">
            <a:spLocks noGrp="1"/>
          </p:cNvSpPr>
          <p:nvPr>
            <p:ph type="body" idx="1"/>
          </p:nvPr>
        </p:nvSpPr>
        <p:spPr>
          <a:xfrm>
            <a:off x="567813" y="1836174"/>
            <a:ext cx="7768587" cy="264257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Severity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invokes audit benchmark </a:t>
            </a:r>
            <a:r>
              <a:rPr lang="en-GB" dirty="0" err="1">
                <a:solidFill>
                  <a:schemeClr val="tx1"/>
                </a:solidFill>
              </a:rPr>
              <a:t>microservice</a:t>
            </a:r>
            <a:r>
              <a:rPr lang="en-GB" dirty="0">
                <a:solidFill>
                  <a:schemeClr val="tx1"/>
                </a:solidFill>
              </a:rPr>
              <a:t> and takes number of acceptable “No” from it.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then checks the project execution status according to the pre set rules.</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returns the status and remedial action to be taken.</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t>
            </a:r>
            <a:r>
              <a:rPr lang="en-GB" sz="1300" dirty="0" err="1" smtClean="0">
                <a:solidFill>
                  <a:schemeClr val="tx1"/>
                </a:solidFill>
              </a:rPr>
              <a:t>ProjectExecutionStatus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
                                            <p:txEl>
                                              <p:pRg st="0" end="0"/>
                                            </p:txEl>
                                          </p:spTgt>
                                        </p:tgtEl>
                                        <p:attrNameLst>
                                          <p:attrName>style.visibility</p:attrName>
                                        </p:attrNameLst>
                                      </p:cBhvr>
                                      <p:to>
                                        <p:strVal val="visible"/>
                                      </p:to>
                                    </p:set>
                                    <p:animEffect transition="in" filter="fade">
                                      <p:cBhvr>
                                        <p:cTn id="11" dur="1000"/>
                                        <p:tgtEl>
                                          <p:spTgt spid="259">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9">
                                            <p:txEl>
                                              <p:pRg st="1" end="1"/>
                                            </p:txEl>
                                          </p:spTgt>
                                        </p:tgtEl>
                                        <p:attrNameLst>
                                          <p:attrName>style.visibility</p:attrName>
                                        </p:attrNameLst>
                                      </p:cBhvr>
                                      <p:to>
                                        <p:strVal val="visible"/>
                                      </p:to>
                                    </p:set>
                                    <p:animEffect transition="in" filter="fade">
                                      <p:cBhvr>
                                        <p:cTn id="15" dur="1000"/>
                                        <p:tgtEl>
                                          <p:spTgt spid="25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9">
                                            <p:txEl>
                                              <p:pRg st="2" end="2"/>
                                            </p:txEl>
                                          </p:spTgt>
                                        </p:tgtEl>
                                        <p:attrNameLst>
                                          <p:attrName>style.visibility</p:attrName>
                                        </p:attrNameLst>
                                      </p:cBhvr>
                                      <p:to>
                                        <p:strVal val="visible"/>
                                      </p:to>
                                    </p:set>
                                    <p:animEffect transition="in" filter="fade">
                                      <p:cBhvr>
                                        <p:cTn id="19" dur="1000"/>
                                        <p:tgtEl>
                                          <p:spTgt spid="259">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9">
                                            <p:txEl>
                                              <p:pRg st="3" end="3"/>
                                            </p:txEl>
                                          </p:spTgt>
                                        </p:tgtEl>
                                        <p:attrNameLst>
                                          <p:attrName>style.visibility</p:attrName>
                                        </p:attrNameLst>
                                      </p:cBhvr>
                                      <p:to>
                                        <p:strVal val="visible"/>
                                      </p:to>
                                    </p:set>
                                    <p:animEffect transition="in" filter="fade">
                                      <p:cBhvr>
                                        <p:cTn id="23" dur="1000"/>
                                        <p:tgtEl>
                                          <p:spTgt spid="259">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9">
                                            <p:txEl>
                                              <p:pRg st="5" end="5"/>
                                            </p:txEl>
                                          </p:spTgt>
                                        </p:tgtEl>
                                        <p:attrNameLst>
                                          <p:attrName>style.visibility</p:attrName>
                                        </p:attrNameLst>
                                      </p:cBhvr>
                                      <p:to>
                                        <p:strVal val="visible"/>
                                      </p:to>
                                    </p:set>
                                    <p:animEffect transition="in" filter="fade">
                                      <p:cBhvr>
                                        <p:cTn id="31" dur="1000"/>
                                        <p:tgtEl>
                                          <p:spTgt spid="259">
                                            <p:txEl>
                                              <p:pRg st="5" end="5"/>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59">
                                            <p:txEl>
                                              <p:pRg st="6" end="6"/>
                                            </p:txEl>
                                          </p:spTgt>
                                        </p:tgtEl>
                                        <p:attrNameLst>
                                          <p:attrName>style.visibility</p:attrName>
                                        </p:attrNameLst>
                                      </p:cBhvr>
                                      <p:to>
                                        <p:strVal val="visible"/>
                                      </p:to>
                                    </p:set>
                                    <p:animEffect transition="in" filter="fade">
                                      <p:cBhvr>
                                        <p:cTn id="35" dur="1000"/>
                                        <p:tgtEl>
                                          <p:spTgt spid="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 Angular App</a:t>
            </a:r>
            <a:endParaRPr/>
          </a:p>
        </p:txBody>
      </p:sp>
      <p:sp>
        <p:nvSpPr>
          <p:cNvPr id="265" name="Google Shape;265;p27"/>
          <p:cNvSpPr txBox="1">
            <a:spLocks noGrp="1"/>
          </p:cNvSpPr>
          <p:nvPr>
            <p:ph type="body" idx="1"/>
          </p:nvPr>
        </p:nvSpPr>
        <p:spPr>
          <a:xfrm>
            <a:off x="626806" y="1747684"/>
            <a:ext cx="7709594" cy="273106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 flow of our Angular app according to the Requirement: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Audit management Portal must allow a member to Login.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Once successfully logged in, the member do the following operations: </a:t>
            </a:r>
            <a:endParaRPr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Choose the audit type to view the list of audit checklist questions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Let the project manager provide answers to the questions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Invoke the Audit Severity </a:t>
            </a:r>
            <a:r>
              <a:rPr lang="en-GB" sz="1300" dirty="0" err="1">
                <a:solidFill>
                  <a:schemeClr val="tx1"/>
                </a:solidFill>
              </a:rPr>
              <a:t>Microservice</a:t>
            </a:r>
            <a:r>
              <a:rPr lang="en-GB" sz="1300" dirty="0">
                <a:solidFill>
                  <a:schemeClr val="tx1"/>
                </a:solidFill>
              </a:rPr>
              <a:t> to determine the project execution status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Display the result on the Web UI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The audit response detail along with the project execution status and remedial action duration should be saved to the database</a:t>
            </a:r>
            <a:endParaRPr sz="1300"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slow">
        <p:pus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 calcmode="lin" valueType="num">
                                      <p:cBhvr additive="base">
                                        <p:cTn id="11" dur="1000"/>
                                        <p:tgtEl>
                                          <p:spTgt spid="265">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 calcmode="lin" valueType="num">
                                      <p:cBhvr additive="base">
                                        <p:cTn id="15" dur="1000"/>
                                        <p:tgtEl>
                                          <p:spTgt spid="265">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1000"/>
                                        <p:tgtEl>
                                          <p:spTgt spid="265">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 calcmode="lin" valueType="num">
                                      <p:cBhvr additive="base">
                                        <p:cTn id="23" dur="1000"/>
                                        <p:tgtEl>
                                          <p:spTgt spid="265">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1000"/>
                                        <p:tgtEl>
                                          <p:spTgt spid="265">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265">
                                            <p:txEl>
                                              <p:pRg st="5" end="5"/>
                                            </p:txEl>
                                          </p:spTgt>
                                        </p:tgtEl>
                                        <p:attrNameLst>
                                          <p:attrName>style.visibility</p:attrName>
                                        </p:attrNameLst>
                                      </p:cBhvr>
                                      <p:to>
                                        <p:strVal val="visible"/>
                                      </p:to>
                                    </p:set>
                                    <p:anim calcmode="lin" valueType="num">
                                      <p:cBhvr additive="base">
                                        <p:cTn id="31" dur="1000"/>
                                        <p:tgtEl>
                                          <p:spTgt spid="265">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65">
                                            <p:txEl>
                                              <p:pRg st="6" end="6"/>
                                            </p:txEl>
                                          </p:spTgt>
                                        </p:tgtEl>
                                        <p:attrNameLst>
                                          <p:attrName>style.visibility</p:attrName>
                                        </p:attrNameLst>
                                      </p:cBhvr>
                                      <p:to>
                                        <p:strVal val="visible"/>
                                      </p:to>
                                    </p:set>
                                    <p:anim calcmode="lin" valueType="num">
                                      <p:cBhvr additive="base">
                                        <p:cTn id="35" dur="1000"/>
                                        <p:tgtEl>
                                          <p:spTgt spid="265">
                                            <p:txEl>
                                              <p:pRg st="6" end="6"/>
                                            </p:txEl>
                                          </p:spTgt>
                                        </p:tgtEl>
                                        <p:attrNameLst>
                                          <p:attrName>ppt_x</p:attrName>
                                        </p:attrNameLst>
                                      </p:cBhvr>
                                      <p:tavLst>
                                        <p:tav tm="0">
                                          <p:val>
                                            <p:strVal val="#ppt_x-1"/>
                                          </p:val>
                                        </p:tav>
                                        <p:tav tm="100000">
                                          <p:val>
                                            <p:strVal val="#ppt_x"/>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65">
                                            <p:txEl>
                                              <p:pRg st="7" end="7"/>
                                            </p:txEl>
                                          </p:spTgt>
                                        </p:tgtEl>
                                        <p:attrNameLst>
                                          <p:attrName>style.visibility</p:attrName>
                                        </p:attrNameLst>
                                      </p:cBhvr>
                                      <p:to>
                                        <p:strVal val="visible"/>
                                      </p:to>
                                    </p:set>
                                    <p:anim calcmode="lin" valueType="num">
                                      <p:cBhvr additive="base">
                                        <p:cTn id="39" dur="1000"/>
                                        <p:tgtEl>
                                          <p:spTgt spid="26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866216" y="398207"/>
            <a:ext cx="6571060" cy="56781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Login Screen</a:t>
            </a:r>
            <a:endParaRPr dirty="0"/>
          </a:p>
        </p:txBody>
      </p:sp>
      <p:pic>
        <p:nvPicPr>
          <p:cNvPr id="2" name="Picture 1"/>
          <p:cNvPicPr>
            <a:picLocks noChangeAspect="1"/>
          </p:cNvPicPr>
          <p:nvPr/>
        </p:nvPicPr>
        <p:blipFill>
          <a:blip r:embed="rId3"/>
          <a:stretch>
            <a:fillRect/>
          </a:stretch>
        </p:blipFill>
        <p:spPr>
          <a:xfrm>
            <a:off x="545690" y="1491203"/>
            <a:ext cx="8011057" cy="359511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1000"/>
                                        <p:tgtEl>
                                          <p:spTgt spid="270"/>
                                        </p:tgtEl>
                                        <p:attrNameLst>
                                          <p:attrName>ppt_w</p:attrName>
                                        </p:attrNameLst>
                                      </p:cBhvr>
                                      <p:tavLst>
                                        <p:tav tm="0">
                                          <p:val>
                                            <p:strVal val="0"/>
                                          </p:val>
                                        </p:tav>
                                        <p:tav tm="100000">
                                          <p:val>
                                            <p:strVal val="#ppt_w"/>
                                          </p:val>
                                        </p:tav>
                                      </p:tavLst>
                                    </p:anim>
                                    <p:anim calcmode="lin" valueType="num">
                                      <p:cBhvr additive="base">
                                        <p:cTn id="8" dur="10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866216" y="464575"/>
            <a:ext cx="6571060" cy="56043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CheckList</a:t>
            </a:r>
            <a:r>
              <a:rPr lang="en-GB" dirty="0"/>
              <a:t> </a:t>
            </a:r>
            <a:r>
              <a:rPr lang="en-GB" dirty="0" smtClean="0"/>
              <a:t>Screen - 1</a:t>
            </a:r>
            <a:endParaRPr dirty="0"/>
          </a:p>
        </p:txBody>
      </p:sp>
      <p:pic>
        <p:nvPicPr>
          <p:cNvPr id="2" name="Picture 1"/>
          <p:cNvPicPr>
            <a:picLocks noChangeAspect="1"/>
          </p:cNvPicPr>
          <p:nvPr/>
        </p:nvPicPr>
        <p:blipFill>
          <a:blip r:embed="rId3"/>
          <a:stretch>
            <a:fillRect/>
          </a:stretch>
        </p:blipFill>
        <p:spPr>
          <a:xfrm>
            <a:off x="698404" y="1487053"/>
            <a:ext cx="7774545" cy="3587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1200"/>
                                        <p:tgtEl>
                                          <p:spTgt spid="276"/>
                                        </p:tgtEl>
                                        <p:attrNameLst>
                                          <p:attrName>ppt_w</p:attrName>
                                        </p:attrNameLst>
                                      </p:cBhvr>
                                      <p:tavLst>
                                        <p:tav tm="0">
                                          <p:val>
                                            <p:strVal val="0"/>
                                          </p:val>
                                        </p:tav>
                                        <p:tav tm="100000">
                                          <p:val>
                                            <p:strVal val="#ppt_w"/>
                                          </p:val>
                                        </p:tav>
                                      </p:tavLst>
                                    </p:anim>
                                    <p:anim calcmode="lin" valueType="num">
                                      <p:cBhvr additive="base">
                                        <p:cTn id="8" dur="1200"/>
                                        <p:tgtEl>
                                          <p:spTgt spid="2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63" y="448311"/>
            <a:ext cx="6571060" cy="530223"/>
          </a:xfrm>
        </p:spPr>
        <p:txBody>
          <a:bodyPr/>
          <a:lstStyle/>
          <a:p>
            <a:r>
              <a:rPr lang="en-GB" dirty="0" err="1"/>
              <a:t>CheckList</a:t>
            </a:r>
            <a:r>
              <a:rPr lang="en-GB" dirty="0"/>
              <a:t> Screen - </a:t>
            </a:r>
            <a:r>
              <a:rPr lang="en-GB" dirty="0" smtClean="0"/>
              <a:t>2</a:t>
            </a:r>
            <a:endParaRPr lang="en-IN" dirty="0"/>
          </a:p>
        </p:txBody>
      </p:sp>
      <p:pic>
        <p:nvPicPr>
          <p:cNvPr id="4" name="Content Placeholder 3"/>
          <p:cNvPicPr>
            <a:picLocks noGrp="1" noChangeAspect="1"/>
          </p:cNvPicPr>
          <p:nvPr>
            <p:ph idx="1"/>
          </p:nvPr>
        </p:nvPicPr>
        <p:blipFill>
          <a:blip r:embed="rId2"/>
          <a:stretch>
            <a:fillRect/>
          </a:stretch>
        </p:blipFill>
        <p:spPr>
          <a:xfrm>
            <a:off x="651763" y="1505755"/>
            <a:ext cx="7780066" cy="3586125"/>
          </a:xfrm>
          <a:prstGeom prst="rect">
            <a:avLst/>
          </a:prstGeom>
        </p:spPr>
      </p:pic>
    </p:spTree>
    <p:extLst>
      <p:ext uri="{BB962C8B-B14F-4D97-AF65-F5344CB8AC3E}">
        <p14:creationId xmlns="" xmlns:p14="http://schemas.microsoft.com/office/powerpoint/2010/main" val="29549921"/>
      </p:ext>
    </p:extLst>
  </p:cSld>
  <p:clrMapOvr>
    <a:masterClrMapping/>
  </p:clrMapOvr>
  <mc:AlternateContent xmlns:mc="http://schemas.openxmlformats.org/markup-compatibility/2006">
    <mc:Choice xmlns=""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866216" y="449827"/>
            <a:ext cx="6571060" cy="54568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Status Screen</a:t>
            </a:r>
            <a:endParaRPr dirty="0"/>
          </a:p>
        </p:txBody>
      </p:sp>
      <p:pic>
        <p:nvPicPr>
          <p:cNvPr id="2" name="Picture 1"/>
          <p:cNvPicPr>
            <a:picLocks noChangeAspect="1"/>
          </p:cNvPicPr>
          <p:nvPr/>
        </p:nvPicPr>
        <p:blipFill>
          <a:blip r:embed="rId3"/>
          <a:stretch>
            <a:fillRect/>
          </a:stretch>
        </p:blipFill>
        <p:spPr>
          <a:xfrm>
            <a:off x="709993" y="1508942"/>
            <a:ext cx="7762675" cy="356597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1200"/>
                                        <p:tgtEl>
                                          <p:spTgt spid="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756230" y="532131"/>
            <a:ext cx="6571060" cy="5302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2400" dirty="0">
                <a:solidFill>
                  <a:schemeClr val="bg1"/>
                </a:solidFill>
              </a:rPr>
              <a:t>Error </a:t>
            </a:r>
            <a:r>
              <a:rPr lang="en-GB" sz="2400" dirty="0" smtClean="0">
                <a:solidFill>
                  <a:schemeClr val="bg1"/>
                </a:solidFill>
              </a:rPr>
              <a:t>Screen - 1</a:t>
            </a:r>
            <a:endParaRPr sz="2400" dirty="0">
              <a:solidFill>
                <a:schemeClr val="bg1"/>
              </a:solidFill>
            </a:endParaRPr>
          </a:p>
        </p:txBody>
      </p:sp>
      <p:pic>
        <p:nvPicPr>
          <p:cNvPr id="3" name="Content Placeholder 2"/>
          <p:cNvPicPr>
            <a:picLocks noGrp="1" noChangeAspect="1"/>
          </p:cNvPicPr>
          <p:nvPr>
            <p:ph idx="1"/>
          </p:nvPr>
        </p:nvPicPr>
        <p:blipFill>
          <a:blip r:embed="rId3"/>
          <a:stretch>
            <a:fillRect/>
          </a:stretch>
        </p:blipFill>
        <p:spPr>
          <a:xfrm>
            <a:off x="756230" y="1524000"/>
            <a:ext cx="7663041" cy="353187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1000"/>
                                        <p:tgtEl>
                                          <p:spTgt spid="2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36" y="494031"/>
            <a:ext cx="6571060" cy="530223"/>
          </a:xfrm>
        </p:spPr>
        <p:txBody>
          <a:bodyPr/>
          <a:lstStyle/>
          <a:p>
            <a:r>
              <a:rPr lang="en-IN" dirty="0" smtClean="0"/>
              <a:t>Error Screen - 2</a:t>
            </a:r>
            <a:endParaRPr lang="en-IN" dirty="0"/>
          </a:p>
        </p:txBody>
      </p:sp>
      <p:pic>
        <p:nvPicPr>
          <p:cNvPr id="6" name="Content Placeholder 5"/>
          <p:cNvPicPr>
            <a:picLocks noGrp="1" noChangeAspect="1"/>
          </p:cNvPicPr>
          <p:nvPr>
            <p:ph idx="1"/>
          </p:nvPr>
        </p:nvPicPr>
        <p:blipFill>
          <a:blip r:embed="rId2"/>
          <a:stretch>
            <a:fillRect/>
          </a:stretch>
        </p:blipFill>
        <p:spPr>
          <a:xfrm>
            <a:off x="721436" y="1549452"/>
            <a:ext cx="7637704" cy="3506419"/>
          </a:xfrm>
          <a:prstGeom prst="rect">
            <a:avLst/>
          </a:prstGeom>
        </p:spPr>
      </p:pic>
    </p:spTree>
    <p:extLst>
      <p:ext uri="{BB962C8B-B14F-4D97-AF65-F5344CB8AC3E}">
        <p14:creationId xmlns="" xmlns:p14="http://schemas.microsoft.com/office/powerpoint/2010/main" val="1082362779"/>
      </p:ext>
    </p:extLst>
  </p:cSld>
  <p:clrMapOvr>
    <a:masterClrMapping/>
  </p:clrMapOvr>
  <mc:AlternateContent xmlns:mc="http://schemas.openxmlformats.org/markup-compatibility/2006">
    <mc:Choice xmlns="" xmlns:p14="http://schemas.microsoft.com/office/powerpoint/2010/main" Requires="p14">
      <p:transition spd="slow" p14:dur="20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Timeline</a:t>
            </a:r>
            <a:endParaRPr/>
          </a:p>
        </p:txBody>
      </p:sp>
      <p:sp>
        <p:nvSpPr>
          <p:cNvPr id="296" name="Google Shape;296;p32"/>
          <p:cNvSpPr txBox="1"/>
          <p:nvPr/>
        </p:nvSpPr>
        <p:spPr>
          <a:xfrm>
            <a:off x="1632507" y="18781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Day2</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7" name="Google Shape;297;p32"/>
          <p:cNvSpPr txBox="1"/>
          <p:nvPr/>
        </p:nvSpPr>
        <p:spPr>
          <a:xfrm>
            <a:off x="1310486" y="2894125"/>
            <a:ext cx="1154236" cy="284152"/>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Design Phase</a:t>
            </a:r>
            <a:endParaRPr sz="1000" dirty="0">
              <a:latin typeface="Roboto"/>
              <a:ea typeface="Roboto"/>
              <a:cs typeface="Roboto"/>
              <a:sym typeface="Roboto"/>
            </a:endParaRPr>
          </a:p>
        </p:txBody>
      </p:sp>
      <p:sp>
        <p:nvSpPr>
          <p:cNvPr id="298" name="Google Shape;298;p32"/>
          <p:cNvSpPr txBox="1"/>
          <p:nvPr/>
        </p:nvSpPr>
        <p:spPr>
          <a:xfrm>
            <a:off x="2733226" y="1885841"/>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Day4</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9" name="Google Shape;299;p32"/>
          <p:cNvSpPr txBox="1"/>
          <p:nvPr/>
        </p:nvSpPr>
        <p:spPr>
          <a:xfrm>
            <a:off x="4654651"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000" dirty="0" smtClean="0">
                <a:latin typeface="Roboto"/>
                <a:ea typeface="Roboto"/>
                <a:cs typeface="Roboto"/>
                <a:sym typeface="Roboto"/>
              </a:rPr>
              <a:t>Frontend UI and Testing</a:t>
            </a:r>
            <a:endParaRPr sz="1000" dirty="0">
              <a:latin typeface="Roboto"/>
              <a:ea typeface="Roboto"/>
              <a:cs typeface="Roboto"/>
              <a:sym typeface="Roboto"/>
            </a:endParaRPr>
          </a:p>
        </p:txBody>
      </p:sp>
      <p:sp>
        <p:nvSpPr>
          <p:cNvPr id="300" name="Google Shape;300;p32"/>
          <p:cNvSpPr txBox="1"/>
          <p:nvPr/>
        </p:nvSpPr>
        <p:spPr>
          <a:xfrm>
            <a:off x="3833945"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Day7</a:t>
            </a:r>
            <a:r>
              <a:rPr lang="en-GB" sz="800" dirty="0" smtClean="0">
                <a:solidFill>
                  <a:srgbClr val="FFFFFF"/>
                </a:solidFill>
                <a:latin typeface="Roboto"/>
                <a:ea typeface="Roboto"/>
                <a:cs typeface="Roboto"/>
                <a:sym typeface="Roboto"/>
              </a:rPr>
              <a:t> </a:t>
            </a:r>
            <a:endParaRPr sz="800" dirty="0">
              <a:solidFill>
                <a:srgbClr val="FFFFFF"/>
              </a:solidFill>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301" name="Google Shape;301;p32"/>
          <p:cNvSpPr txBox="1"/>
          <p:nvPr/>
        </p:nvSpPr>
        <p:spPr>
          <a:xfrm>
            <a:off x="2501273" y="2894125"/>
            <a:ext cx="1157832" cy="29411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Backend</a:t>
            </a:r>
            <a:endParaRPr sz="1000" dirty="0">
              <a:latin typeface="Roboto"/>
              <a:ea typeface="Roboto"/>
              <a:cs typeface="Roboto"/>
              <a:sym typeface="Roboto"/>
            </a:endParaRPr>
          </a:p>
        </p:txBody>
      </p:sp>
      <p:sp>
        <p:nvSpPr>
          <p:cNvPr id="302" name="Google Shape;302;p32"/>
          <p:cNvSpPr txBox="1"/>
          <p:nvPr/>
        </p:nvSpPr>
        <p:spPr>
          <a:xfrm>
            <a:off x="4853921"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Day10</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3" name="Google Shape;303;p32"/>
          <p:cNvSpPr txBox="1"/>
          <p:nvPr/>
        </p:nvSpPr>
        <p:spPr>
          <a:xfrm>
            <a:off x="3629496" y="2856640"/>
            <a:ext cx="890562" cy="32163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Testing</a:t>
            </a:r>
            <a:endParaRPr sz="1000" dirty="0">
              <a:latin typeface="Roboto"/>
              <a:ea typeface="Roboto"/>
              <a:cs typeface="Roboto"/>
              <a:sym typeface="Roboto"/>
            </a:endParaRPr>
          </a:p>
        </p:txBody>
      </p:sp>
      <p:sp>
        <p:nvSpPr>
          <p:cNvPr id="304" name="Google Shape;304;p32"/>
          <p:cNvSpPr txBox="1"/>
          <p:nvPr/>
        </p:nvSpPr>
        <p:spPr>
          <a:xfrm>
            <a:off x="5982484"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5" name="Google Shape;305;p32"/>
          <p:cNvSpPr txBox="1"/>
          <p:nvPr/>
        </p:nvSpPr>
        <p:spPr>
          <a:xfrm>
            <a:off x="5780125" y="2870806"/>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Azure </a:t>
            </a:r>
            <a:r>
              <a:rPr lang="en-GB" sz="1000" dirty="0">
                <a:latin typeface="Roboto"/>
                <a:ea typeface="Roboto"/>
                <a:cs typeface="Roboto"/>
                <a:sym typeface="Roboto"/>
              </a:rPr>
              <a:t>Deployment</a:t>
            </a:r>
            <a:endParaRPr sz="1000" dirty="0">
              <a:latin typeface="Roboto"/>
              <a:ea typeface="Roboto"/>
              <a:cs typeface="Roboto"/>
              <a:sym typeface="Roboto"/>
            </a:endParaRPr>
          </a:p>
        </p:txBody>
      </p:sp>
      <p:sp>
        <p:nvSpPr>
          <p:cNvPr id="306" name="Google Shape;306;p32"/>
          <p:cNvSpPr txBox="1"/>
          <p:nvPr/>
        </p:nvSpPr>
        <p:spPr>
          <a:xfrm>
            <a:off x="6974616" y="1900925"/>
            <a:ext cx="738789" cy="1785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14th</a:t>
            </a:r>
            <a:r>
              <a:rPr lang="en-GB" sz="800" dirty="0" smtClean="0">
                <a:solidFill>
                  <a:schemeClr val="lt1"/>
                </a:solidFill>
                <a:latin typeface="Roboto"/>
                <a:ea typeface="Roboto"/>
                <a:cs typeface="Roboto"/>
                <a:sym typeface="Roboto"/>
              </a:rPr>
              <a:t> </a:t>
            </a:r>
            <a:r>
              <a:rPr lang="en-GB" sz="800" dirty="0" smtClean="0">
                <a:latin typeface="Roboto"/>
                <a:ea typeface="Roboto"/>
                <a:cs typeface="Roboto"/>
                <a:sym typeface="Roboto"/>
              </a:rPr>
              <a:t>July</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7" name="Google Shape;307;p32"/>
          <p:cNvSpPr txBox="1"/>
          <p:nvPr/>
        </p:nvSpPr>
        <p:spPr>
          <a:xfrm>
            <a:off x="6839720"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Project Completion</a:t>
            </a:r>
            <a:endParaRPr sz="1000" dirty="0">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09" name="Google Shape;309;p32"/>
          <p:cNvSpPr/>
          <p:nvPr/>
        </p:nvSpPr>
        <p:spPr>
          <a:xfrm flipH="1">
            <a:off x="1380075" y="2615708"/>
            <a:ext cx="1185000" cy="128100"/>
          </a:xfrm>
          <a:prstGeom prst="parallelogram">
            <a:avLst>
              <a:gd name="adj" fmla="val 96952"/>
            </a:avLst>
          </a:prstGeom>
          <a:solidFill>
            <a:schemeClr val="accent5">
              <a:lumMod val="50000"/>
            </a:schemeClr>
          </a:solid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0" name="Google Shape;310;p32"/>
          <p:cNvSpPr/>
          <p:nvPr/>
        </p:nvSpPr>
        <p:spPr>
          <a:xfrm>
            <a:off x="1380075"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1" name="Google Shape;311;p32"/>
          <p:cNvCxnSpPr/>
          <p:nvPr/>
        </p:nvCxnSpPr>
        <p:spPr>
          <a:xfrm>
            <a:off x="300805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2" name="Google Shape;312;p32"/>
          <p:cNvSpPr/>
          <p:nvPr/>
        </p:nvSpPr>
        <p:spPr>
          <a:xfrm flipH="1">
            <a:off x="2474105"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4105" y="2755509"/>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5" name="Google Shape;315;p32"/>
          <p:cNvSpPr/>
          <p:nvPr/>
        </p:nvSpPr>
        <p:spPr>
          <a:xfrm flipH="1">
            <a:off x="3568311"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32"/>
          <p:cNvSpPr/>
          <p:nvPr/>
        </p:nvSpPr>
        <p:spPr>
          <a:xfrm>
            <a:off x="3567938"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18" name="Google Shape;318;p32"/>
          <p:cNvSpPr/>
          <p:nvPr/>
        </p:nvSpPr>
        <p:spPr>
          <a:xfrm flipH="1">
            <a:off x="4659874"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32"/>
          <p:cNvSpPr/>
          <p:nvPr/>
        </p:nvSpPr>
        <p:spPr>
          <a:xfrm>
            <a:off x="4659501"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1" name="Google Shape;321;p32"/>
          <p:cNvSpPr/>
          <p:nvPr/>
        </p:nvSpPr>
        <p:spPr>
          <a:xfrm flipH="1">
            <a:off x="5748172"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2" name="Google Shape;322;p32"/>
          <p:cNvSpPr/>
          <p:nvPr/>
        </p:nvSpPr>
        <p:spPr>
          <a:xfrm>
            <a:off x="5755825" y="2754901"/>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4" name="Google Shape;324;p32"/>
          <p:cNvSpPr/>
          <p:nvPr/>
        </p:nvSpPr>
        <p:spPr>
          <a:xfrm flipH="1">
            <a:off x="6840093"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5" name="Google Shape;325;p32"/>
          <p:cNvSpPr/>
          <p:nvPr/>
        </p:nvSpPr>
        <p:spPr>
          <a:xfrm>
            <a:off x="6839720"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6" name="Google Shape;326;p32"/>
          <p:cNvSpPr txBox="1"/>
          <p:nvPr/>
        </p:nvSpPr>
        <p:spPr>
          <a:xfrm>
            <a:off x="594452" y="18639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latin typeface="Roboto"/>
                <a:ea typeface="Roboto"/>
                <a:cs typeface="Roboto"/>
                <a:sym typeface="Roboto"/>
              </a:rPr>
              <a:t>Day1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cxnSp>
        <p:nvCxnSpPr>
          <p:cNvPr id="327" name="Google Shape;327;p32"/>
          <p:cNvCxnSpPr/>
          <p:nvPr/>
        </p:nvCxnSpPr>
        <p:spPr>
          <a:xfrm>
            <a:off x="867656"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5" name="TextBox 34"/>
          <p:cNvSpPr txBox="1"/>
          <p:nvPr/>
        </p:nvSpPr>
        <p:spPr>
          <a:xfrm>
            <a:off x="647700" y="3543300"/>
            <a:ext cx="7808548" cy="369332"/>
          </a:xfrm>
          <a:prstGeom prst="rect">
            <a:avLst/>
          </a:prstGeom>
          <a:noFill/>
        </p:spPr>
        <p:txBody>
          <a:bodyPr wrap="none" rtlCol="0">
            <a:spAutoFit/>
          </a:bodyPr>
          <a:lstStyle/>
          <a:p>
            <a:r>
              <a:rPr lang="en-IN" dirty="0" err="1" smtClean="0"/>
              <a:t>GitHub</a:t>
            </a:r>
            <a:r>
              <a:rPr lang="en-IN" dirty="0" smtClean="0"/>
              <a:t> Link : </a:t>
            </a:r>
            <a:r>
              <a:rPr lang="en-IN" dirty="0" smtClean="0">
                <a:hlinkClick r:id="rId3"/>
              </a:rPr>
              <a:t>https://github.com/Nil3110/Audit-Management-System</a:t>
            </a:r>
            <a:r>
              <a:rPr lang="en-IN"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3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additive="base">
                                        <p:cTn id="12" dur="1000"/>
                                        <p:tgtEl>
                                          <p:spTgt spid="297"/>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1000"/>
                                        <p:tgtEl>
                                          <p:spTgt spid="30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1000"/>
                                        <p:tgtEl>
                                          <p:spTgt spid="31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 calcmode="lin" valueType="num">
                                      <p:cBhvr additive="base">
                                        <p:cTn id="21" dur="1000"/>
                                        <p:tgtEl>
                                          <p:spTgt spid="32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327"/>
                                        </p:tgtEl>
                                        <p:attrNameLst>
                                          <p:attrName>style.visibility</p:attrName>
                                        </p:attrNameLst>
                                      </p:cBhvr>
                                      <p:to>
                                        <p:strVal val="visible"/>
                                      </p:to>
                                    </p:set>
                                    <p:anim calcmode="lin" valueType="num">
                                      <p:cBhvr additive="base">
                                        <p:cTn id="24" dur="1000"/>
                                        <p:tgtEl>
                                          <p:spTgt spid="327"/>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
                                        </p:tgtEl>
                                        <p:attrNameLst>
                                          <p:attrName>style.visibility</p:attrName>
                                        </p:attrNameLst>
                                      </p:cBhvr>
                                      <p:to>
                                        <p:strVal val="visible"/>
                                      </p:to>
                                    </p:set>
                                    <p:anim calcmode="lin" valueType="num">
                                      <p:cBhvr additive="base">
                                        <p:cTn id="29" dur="1300"/>
                                        <p:tgtEl>
                                          <p:spTgt spid="2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1300"/>
                                        <p:tgtEl>
                                          <p:spTgt spid="308"/>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anim calcmode="lin" valueType="num">
                                      <p:cBhvr additive="base">
                                        <p:cTn id="35" dur="1300"/>
                                        <p:tgtEl>
                                          <p:spTgt spid="31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313"/>
                                        </p:tgtEl>
                                        <p:attrNameLst>
                                          <p:attrName>style.visibility</p:attrName>
                                        </p:attrNameLst>
                                      </p:cBhvr>
                                      <p:to>
                                        <p:strVal val="visible"/>
                                      </p:to>
                                    </p:set>
                                    <p:anim calcmode="lin" valueType="num">
                                      <p:cBhvr additive="base">
                                        <p:cTn id="38" dur="1300"/>
                                        <p:tgtEl>
                                          <p:spTgt spid="313"/>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299"/>
                                        </p:tgtEl>
                                        <p:attrNameLst>
                                          <p:attrName>style.visibility</p:attrName>
                                        </p:attrNameLst>
                                      </p:cBhvr>
                                      <p:to>
                                        <p:strVal val="visible"/>
                                      </p:to>
                                    </p:set>
                                    <p:anim calcmode="lin" valueType="num">
                                      <p:cBhvr additive="base">
                                        <p:cTn id="41" dur="1300"/>
                                        <p:tgtEl>
                                          <p:spTgt spid="299"/>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 calcmode="lin" valueType="num">
                                      <p:cBhvr additive="base">
                                        <p:cTn id="46" dur="1300"/>
                                        <p:tgtEl>
                                          <p:spTgt spid="298"/>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1300"/>
                                        <p:tgtEl>
                                          <p:spTgt spid="311"/>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316"/>
                                        </p:tgtEl>
                                        <p:attrNameLst>
                                          <p:attrName>style.visibility</p:attrName>
                                        </p:attrNameLst>
                                      </p:cBhvr>
                                      <p:to>
                                        <p:strVal val="visible"/>
                                      </p:to>
                                    </p:set>
                                    <p:anim calcmode="lin" valueType="num">
                                      <p:cBhvr additive="base">
                                        <p:cTn id="52" dur="1300"/>
                                        <p:tgtEl>
                                          <p:spTgt spid="316"/>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1300"/>
                                        <p:tgtEl>
                                          <p:spTgt spid="315"/>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1"/>
                                        </p:tgtEl>
                                        <p:attrNameLst>
                                          <p:attrName>style.visibility</p:attrName>
                                        </p:attrNameLst>
                                      </p:cBhvr>
                                      <p:to>
                                        <p:strVal val="visible"/>
                                      </p:to>
                                    </p:set>
                                    <p:anim calcmode="lin" valueType="num">
                                      <p:cBhvr additive="base">
                                        <p:cTn id="58" dur="1300"/>
                                        <p:tgtEl>
                                          <p:spTgt spid="301"/>
                                        </p:tgtEl>
                                        <p:attrNameLst>
                                          <p:attrName>ppt_x</p:attrName>
                                        </p:attrNameLst>
                                      </p:cBhvr>
                                      <p:tavLst>
                                        <p:tav tm="0">
                                          <p:val>
                                            <p:strVal val="#ppt_x-1"/>
                                          </p:val>
                                        </p:tav>
                                        <p:tav tm="100000">
                                          <p:val>
                                            <p:strVal val="#ppt_x"/>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anim calcmode="lin" valueType="num">
                                      <p:cBhvr additive="base">
                                        <p:cTn id="63" dur="1300"/>
                                        <p:tgtEl>
                                          <p:spTgt spid="300"/>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0"/>
                                  </p:stCondLst>
                                  <p:childTnLst>
                                    <p:set>
                                      <p:cBhvr>
                                        <p:cTn id="65" dur="1" fill="hold">
                                          <p:stCondLst>
                                            <p:cond delay="0"/>
                                          </p:stCondLst>
                                        </p:cTn>
                                        <p:tgtEl>
                                          <p:spTgt spid="318"/>
                                        </p:tgtEl>
                                        <p:attrNameLst>
                                          <p:attrName>style.visibility</p:attrName>
                                        </p:attrNameLst>
                                      </p:cBhvr>
                                      <p:to>
                                        <p:strVal val="visible"/>
                                      </p:to>
                                    </p:set>
                                    <p:anim calcmode="lin" valueType="num">
                                      <p:cBhvr additive="base">
                                        <p:cTn id="66" dur="1300"/>
                                        <p:tgtEl>
                                          <p:spTgt spid="318"/>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0"/>
                                  </p:stCondLst>
                                  <p:childTnLst>
                                    <p:set>
                                      <p:cBhvr>
                                        <p:cTn id="68" dur="1" fill="hold">
                                          <p:stCondLst>
                                            <p:cond delay="0"/>
                                          </p:stCondLst>
                                        </p:cTn>
                                        <p:tgtEl>
                                          <p:spTgt spid="319"/>
                                        </p:tgtEl>
                                        <p:attrNameLst>
                                          <p:attrName>style.visibility</p:attrName>
                                        </p:attrNameLst>
                                      </p:cBhvr>
                                      <p:to>
                                        <p:strVal val="visible"/>
                                      </p:to>
                                    </p:set>
                                    <p:anim calcmode="lin" valueType="num">
                                      <p:cBhvr additive="base">
                                        <p:cTn id="69" dur="1300"/>
                                        <p:tgtEl>
                                          <p:spTgt spid="319"/>
                                        </p:tgtEl>
                                        <p:attrNameLst>
                                          <p:attrName>ppt_x</p:attrName>
                                        </p:attrNameLst>
                                      </p:cBhvr>
                                      <p:tavLst>
                                        <p:tav tm="0">
                                          <p:val>
                                            <p:strVal val="#ppt_x-1"/>
                                          </p:val>
                                        </p:tav>
                                        <p:tav tm="100000">
                                          <p:val>
                                            <p:strVal val="#ppt_x"/>
                                          </p:val>
                                        </p:tav>
                                      </p:tavLst>
                                    </p:anim>
                                  </p:childTnLst>
                                </p:cTn>
                              </p:par>
                              <p:par>
                                <p:cTn id="70" presetID="2" presetClass="entr" presetSubtype="8" fill="hold" nodeType="withEffect">
                                  <p:stCondLst>
                                    <p:cond delay="0"/>
                                  </p:stCondLst>
                                  <p:childTnLst>
                                    <p:set>
                                      <p:cBhvr>
                                        <p:cTn id="71" dur="1" fill="hold">
                                          <p:stCondLst>
                                            <p:cond delay="0"/>
                                          </p:stCondLst>
                                        </p:cTn>
                                        <p:tgtEl>
                                          <p:spTgt spid="319"/>
                                        </p:tgtEl>
                                        <p:attrNameLst>
                                          <p:attrName>style.visibility</p:attrName>
                                        </p:attrNameLst>
                                      </p:cBhvr>
                                      <p:to>
                                        <p:strVal val="visible"/>
                                      </p:to>
                                    </p:set>
                                    <p:anim calcmode="lin" valueType="num">
                                      <p:cBhvr additive="base">
                                        <p:cTn id="72" dur="1000"/>
                                        <p:tgtEl>
                                          <p:spTgt spid="319"/>
                                        </p:tgtEl>
                                        <p:attrNameLst>
                                          <p:attrName>ppt_x</p:attrName>
                                        </p:attrNameLst>
                                      </p:cBhvr>
                                      <p:tavLst>
                                        <p:tav tm="0">
                                          <p:val>
                                            <p:strVal val="#ppt_x-1"/>
                                          </p:val>
                                        </p:tav>
                                        <p:tav tm="100000">
                                          <p:val>
                                            <p:strVal val="#ppt_x"/>
                                          </p:val>
                                        </p:tav>
                                      </p:tavLst>
                                    </p:anim>
                                  </p:childTnLst>
                                </p:cTn>
                              </p:par>
                              <p:par>
                                <p:cTn id="73" presetID="2" presetClass="entr" presetSubtype="8" fill="hold" nodeType="withEffect">
                                  <p:stCondLst>
                                    <p:cond delay="0"/>
                                  </p:stCondLst>
                                  <p:childTnLst>
                                    <p:set>
                                      <p:cBhvr>
                                        <p:cTn id="74" dur="1" fill="hold">
                                          <p:stCondLst>
                                            <p:cond delay="0"/>
                                          </p:stCondLst>
                                        </p:cTn>
                                        <p:tgtEl>
                                          <p:spTgt spid="303"/>
                                        </p:tgtEl>
                                        <p:attrNameLst>
                                          <p:attrName>style.visibility</p:attrName>
                                        </p:attrNameLst>
                                      </p:cBhvr>
                                      <p:to>
                                        <p:strVal val="visible"/>
                                      </p:to>
                                    </p:set>
                                    <p:anim calcmode="lin" valueType="num">
                                      <p:cBhvr additive="base">
                                        <p:cTn id="75" dur="1300"/>
                                        <p:tgtEl>
                                          <p:spTgt spid="303"/>
                                        </p:tgtEl>
                                        <p:attrNameLst>
                                          <p:attrName>ppt_x</p:attrName>
                                        </p:attrNameLst>
                                      </p:cBhvr>
                                      <p:tavLst>
                                        <p:tav tm="0">
                                          <p:val>
                                            <p:strVal val="#ppt_x-1"/>
                                          </p:val>
                                        </p:tav>
                                        <p:tav tm="100000">
                                          <p:val>
                                            <p:strVal val="#ppt_x"/>
                                          </p:val>
                                        </p:tav>
                                      </p:tavLst>
                                    </p:anim>
                                  </p:childTnLst>
                                </p:cTn>
                              </p:par>
                              <p:par>
                                <p:cTn id="76" presetID="2" presetClass="entr" presetSubtype="8" fill="hold" nodeType="withEffect">
                                  <p:stCondLst>
                                    <p:cond delay="0"/>
                                  </p:stCondLst>
                                  <p:childTnLst>
                                    <p:set>
                                      <p:cBhvr>
                                        <p:cTn id="77" dur="1" fill="hold">
                                          <p:stCondLst>
                                            <p:cond delay="0"/>
                                          </p:stCondLst>
                                        </p:cTn>
                                        <p:tgtEl>
                                          <p:spTgt spid="314"/>
                                        </p:tgtEl>
                                        <p:attrNameLst>
                                          <p:attrName>style.visibility</p:attrName>
                                        </p:attrNameLst>
                                      </p:cBhvr>
                                      <p:to>
                                        <p:strVal val="visible"/>
                                      </p:to>
                                    </p:set>
                                    <p:anim calcmode="lin" valueType="num">
                                      <p:cBhvr additive="base">
                                        <p:cTn id="78" dur="1300"/>
                                        <p:tgtEl>
                                          <p:spTgt spid="314"/>
                                        </p:tgtEl>
                                        <p:attrNameLst>
                                          <p:attrName>ppt_x</p:attrName>
                                        </p:attrNameLst>
                                      </p:cBhvr>
                                      <p:tavLst>
                                        <p:tav tm="0">
                                          <p:val>
                                            <p:strVal val="#ppt_x-1"/>
                                          </p:val>
                                        </p:tav>
                                        <p:tav tm="100000">
                                          <p:val>
                                            <p:strVal val="#ppt_x"/>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 calcmode="lin" valueType="num">
                                      <p:cBhvr additive="base">
                                        <p:cTn id="83" dur="1300"/>
                                        <p:tgtEl>
                                          <p:spTgt spid="302"/>
                                        </p:tgtEl>
                                        <p:attrNameLst>
                                          <p:attrName>ppt_x</p:attrName>
                                        </p:attrNameLst>
                                      </p:cBhvr>
                                      <p:tavLst>
                                        <p:tav tm="0">
                                          <p:val>
                                            <p:strVal val="#ppt_x-1"/>
                                          </p:val>
                                        </p:tav>
                                        <p:tav tm="100000">
                                          <p:val>
                                            <p:strVal val="#ppt_x"/>
                                          </p:val>
                                        </p:tav>
                                      </p:tavLst>
                                    </p:anim>
                                  </p:childTnLst>
                                </p:cTn>
                              </p:par>
                              <p:par>
                                <p:cTn id="84" presetID="2" presetClass="entr" presetSubtype="8" fill="hold" nodeType="withEffect">
                                  <p:stCondLst>
                                    <p:cond delay="0"/>
                                  </p:stCondLst>
                                  <p:childTnLst>
                                    <p:set>
                                      <p:cBhvr>
                                        <p:cTn id="85" dur="1" fill="hold">
                                          <p:stCondLst>
                                            <p:cond delay="0"/>
                                          </p:stCondLst>
                                        </p:cTn>
                                        <p:tgtEl>
                                          <p:spTgt spid="317"/>
                                        </p:tgtEl>
                                        <p:attrNameLst>
                                          <p:attrName>style.visibility</p:attrName>
                                        </p:attrNameLst>
                                      </p:cBhvr>
                                      <p:to>
                                        <p:strVal val="visible"/>
                                      </p:to>
                                    </p:set>
                                    <p:anim calcmode="lin" valueType="num">
                                      <p:cBhvr additive="base">
                                        <p:cTn id="86" dur="1300"/>
                                        <p:tgtEl>
                                          <p:spTgt spid="317"/>
                                        </p:tgtEl>
                                        <p:attrNameLst>
                                          <p:attrName>ppt_x</p:attrName>
                                        </p:attrNameLst>
                                      </p:cBhvr>
                                      <p:tavLst>
                                        <p:tav tm="0">
                                          <p:val>
                                            <p:strVal val="#ppt_x-1"/>
                                          </p:val>
                                        </p:tav>
                                        <p:tav tm="100000">
                                          <p:val>
                                            <p:strVal val="#ppt_x"/>
                                          </p:val>
                                        </p:tav>
                                      </p:tavLst>
                                    </p:anim>
                                  </p:childTnLst>
                                </p:cTn>
                              </p:par>
                              <p:par>
                                <p:cTn id="87" presetID="2" presetClass="entr" presetSubtype="8" fill="hold" nodeType="withEffect">
                                  <p:stCondLst>
                                    <p:cond delay="0"/>
                                  </p:stCondLst>
                                  <p:childTnLst>
                                    <p:set>
                                      <p:cBhvr>
                                        <p:cTn id="88" dur="1" fill="hold">
                                          <p:stCondLst>
                                            <p:cond delay="0"/>
                                          </p:stCondLst>
                                        </p:cTn>
                                        <p:tgtEl>
                                          <p:spTgt spid="321"/>
                                        </p:tgtEl>
                                        <p:attrNameLst>
                                          <p:attrName>style.visibility</p:attrName>
                                        </p:attrNameLst>
                                      </p:cBhvr>
                                      <p:to>
                                        <p:strVal val="visible"/>
                                      </p:to>
                                    </p:set>
                                    <p:anim calcmode="lin" valueType="num">
                                      <p:cBhvr additive="base">
                                        <p:cTn id="89" dur="1300"/>
                                        <p:tgtEl>
                                          <p:spTgt spid="321"/>
                                        </p:tgtEl>
                                        <p:attrNameLst>
                                          <p:attrName>ppt_x</p:attrName>
                                        </p:attrNameLst>
                                      </p:cBhvr>
                                      <p:tavLst>
                                        <p:tav tm="0">
                                          <p:val>
                                            <p:strVal val="#ppt_x-1"/>
                                          </p:val>
                                        </p:tav>
                                        <p:tav tm="100000">
                                          <p:val>
                                            <p:strVal val="#ppt_x"/>
                                          </p:val>
                                        </p:tav>
                                      </p:tavLst>
                                    </p:anim>
                                  </p:childTnLst>
                                </p:cTn>
                              </p:par>
                              <p:par>
                                <p:cTn id="90" presetID="2" presetClass="entr" presetSubtype="8" fill="hold" nodeType="withEffect">
                                  <p:stCondLst>
                                    <p:cond delay="0"/>
                                  </p:stCondLst>
                                  <p:childTnLst>
                                    <p:set>
                                      <p:cBhvr>
                                        <p:cTn id="91" dur="1" fill="hold">
                                          <p:stCondLst>
                                            <p:cond delay="0"/>
                                          </p:stCondLst>
                                        </p:cTn>
                                        <p:tgtEl>
                                          <p:spTgt spid="322"/>
                                        </p:tgtEl>
                                        <p:attrNameLst>
                                          <p:attrName>style.visibility</p:attrName>
                                        </p:attrNameLst>
                                      </p:cBhvr>
                                      <p:to>
                                        <p:strVal val="visible"/>
                                      </p:to>
                                    </p:set>
                                    <p:anim calcmode="lin" valueType="num">
                                      <p:cBhvr additive="base">
                                        <p:cTn id="92" dur="1300"/>
                                        <p:tgtEl>
                                          <p:spTgt spid="322"/>
                                        </p:tgtEl>
                                        <p:attrNameLst>
                                          <p:attrName>ppt_x</p:attrName>
                                        </p:attrNameLst>
                                      </p:cBhvr>
                                      <p:tavLst>
                                        <p:tav tm="0">
                                          <p:val>
                                            <p:strVal val="#ppt_x-1"/>
                                          </p:val>
                                        </p:tav>
                                        <p:tav tm="100000">
                                          <p:val>
                                            <p:strVal val="#ppt_x"/>
                                          </p:val>
                                        </p:tav>
                                      </p:tavLst>
                                    </p:anim>
                                  </p:childTnLst>
                                </p:cTn>
                              </p:par>
                              <p:par>
                                <p:cTn id="93" presetID="2" presetClass="entr" presetSubtype="8"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 calcmode="lin" valueType="num">
                                      <p:cBhvr additive="base">
                                        <p:cTn id="95" dur="1300"/>
                                        <p:tgtEl>
                                          <p:spTgt spid="305"/>
                                        </p:tgtEl>
                                        <p:attrNameLst>
                                          <p:attrName>ppt_x</p:attrName>
                                        </p:attrNameLst>
                                      </p:cBhvr>
                                      <p:tavLst>
                                        <p:tav tm="0">
                                          <p:val>
                                            <p:strVal val="#ppt_x-1"/>
                                          </p:val>
                                        </p:tav>
                                        <p:tav tm="100000">
                                          <p:val>
                                            <p:strVal val="#ppt_x"/>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304"/>
                                        </p:tgtEl>
                                        <p:attrNameLst>
                                          <p:attrName>style.visibility</p:attrName>
                                        </p:attrNameLst>
                                      </p:cBhvr>
                                      <p:to>
                                        <p:strVal val="visible"/>
                                      </p:to>
                                    </p:set>
                                    <p:anim calcmode="lin" valueType="num">
                                      <p:cBhvr additive="base">
                                        <p:cTn id="100" dur="1300"/>
                                        <p:tgtEl>
                                          <p:spTgt spid="304"/>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0"/>
                                  </p:stCondLst>
                                  <p:childTnLst>
                                    <p:set>
                                      <p:cBhvr>
                                        <p:cTn id="102" dur="1" fill="hold">
                                          <p:stCondLst>
                                            <p:cond delay="0"/>
                                          </p:stCondLst>
                                        </p:cTn>
                                        <p:tgtEl>
                                          <p:spTgt spid="320"/>
                                        </p:tgtEl>
                                        <p:attrNameLst>
                                          <p:attrName>style.visibility</p:attrName>
                                        </p:attrNameLst>
                                      </p:cBhvr>
                                      <p:to>
                                        <p:strVal val="visible"/>
                                      </p:to>
                                    </p:set>
                                    <p:anim calcmode="lin" valueType="num">
                                      <p:cBhvr additive="base">
                                        <p:cTn id="103" dur="1300"/>
                                        <p:tgtEl>
                                          <p:spTgt spid="320"/>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0"/>
                                  </p:stCondLst>
                                  <p:childTnLst>
                                    <p:set>
                                      <p:cBhvr>
                                        <p:cTn id="105" dur="1" fill="hold">
                                          <p:stCondLst>
                                            <p:cond delay="0"/>
                                          </p:stCondLst>
                                        </p:cTn>
                                        <p:tgtEl>
                                          <p:spTgt spid="324"/>
                                        </p:tgtEl>
                                        <p:attrNameLst>
                                          <p:attrName>style.visibility</p:attrName>
                                        </p:attrNameLst>
                                      </p:cBhvr>
                                      <p:to>
                                        <p:strVal val="visible"/>
                                      </p:to>
                                    </p:set>
                                    <p:anim calcmode="lin" valueType="num">
                                      <p:cBhvr additive="base">
                                        <p:cTn id="106" dur="1300"/>
                                        <p:tgtEl>
                                          <p:spTgt spid="324"/>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0"/>
                                  </p:stCondLst>
                                  <p:childTnLst>
                                    <p:set>
                                      <p:cBhvr>
                                        <p:cTn id="108" dur="1" fill="hold">
                                          <p:stCondLst>
                                            <p:cond delay="0"/>
                                          </p:stCondLst>
                                        </p:cTn>
                                        <p:tgtEl>
                                          <p:spTgt spid="325"/>
                                        </p:tgtEl>
                                        <p:attrNameLst>
                                          <p:attrName>style.visibility</p:attrName>
                                        </p:attrNameLst>
                                      </p:cBhvr>
                                      <p:to>
                                        <p:strVal val="visible"/>
                                      </p:to>
                                    </p:set>
                                    <p:anim calcmode="lin" valueType="num">
                                      <p:cBhvr additive="base">
                                        <p:cTn id="109" dur="1300"/>
                                        <p:tgtEl>
                                          <p:spTgt spid="325"/>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0"/>
                                  </p:stCondLst>
                                  <p:childTnLst>
                                    <p:set>
                                      <p:cBhvr>
                                        <p:cTn id="111" dur="1" fill="hold">
                                          <p:stCondLst>
                                            <p:cond delay="0"/>
                                          </p:stCondLst>
                                        </p:cTn>
                                        <p:tgtEl>
                                          <p:spTgt spid="307"/>
                                        </p:tgtEl>
                                        <p:attrNameLst>
                                          <p:attrName>style.visibility</p:attrName>
                                        </p:attrNameLst>
                                      </p:cBhvr>
                                      <p:to>
                                        <p:strVal val="visible"/>
                                      </p:to>
                                    </p:set>
                                    <p:anim calcmode="lin" valueType="num">
                                      <p:cBhvr additive="base">
                                        <p:cTn id="112" dur="1300"/>
                                        <p:tgtEl>
                                          <p:spTgt spid="307"/>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0"/>
                                  </p:stCondLst>
                                  <p:childTnLst>
                                    <p:set>
                                      <p:cBhvr>
                                        <p:cTn id="114" dur="1" fill="hold">
                                          <p:stCondLst>
                                            <p:cond delay="0"/>
                                          </p:stCondLst>
                                        </p:cTn>
                                        <p:tgtEl>
                                          <p:spTgt spid="306"/>
                                        </p:tgtEl>
                                        <p:attrNameLst>
                                          <p:attrName>style.visibility</p:attrName>
                                        </p:attrNameLst>
                                      </p:cBhvr>
                                      <p:to>
                                        <p:strVal val="visible"/>
                                      </p:to>
                                    </p:set>
                                    <p:anim calcmode="lin" valueType="num">
                                      <p:cBhvr additive="base">
                                        <p:cTn id="115" dur="1300"/>
                                        <p:tgtEl>
                                          <p:spTgt spid="306"/>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0"/>
                                  </p:stCondLst>
                                  <p:childTnLst>
                                    <p:set>
                                      <p:cBhvr>
                                        <p:cTn id="117" dur="1" fill="hold">
                                          <p:stCondLst>
                                            <p:cond delay="0"/>
                                          </p:stCondLst>
                                        </p:cTn>
                                        <p:tgtEl>
                                          <p:spTgt spid="323"/>
                                        </p:tgtEl>
                                        <p:attrNameLst>
                                          <p:attrName>style.visibility</p:attrName>
                                        </p:attrNameLst>
                                      </p:cBhvr>
                                      <p:to>
                                        <p:strVal val="visible"/>
                                      </p:to>
                                    </p:set>
                                    <p:anim calcmode="lin" valueType="num">
                                      <p:cBhvr additive="base">
                                        <p:cTn id="118" dur="13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501446"/>
            <a:ext cx="7038900" cy="1118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Content</a:t>
            </a:r>
            <a:endParaRPr dirty="0"/>
          </a:p>
        </p:txBody>
      </p:sp>
      <p:sp>
        <p:nvSpPr>
          <p:cNvPr id="201" name="Google Shape;201;p18"/>
          <p:cNvSpPr txBox="1"/>
          <p:nvPr/>
        </p:nvSpPr>
        <p:spPr>
          <a:xfrm>
            <a:off x="1599098" y="208584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Problem Statement</a:t>
            </a:r>
            <a:endParaRPr sz="1800" dirty="0">
              <a:latin typeface="Average"/>
              <a:ea typeface="Average"/>
              <a:cs typeface="Average"/>
              <a:sym typeface="Average"/>
            </a:endParaRPr>
          </a:p>
        </p:txBody>
      </p:sp>
      <p:sp>
        <p:nvSpPr>
          <p:cNvPr id="202" name="Google Shape;202;p18"/>
          <p:cNvSpPr txBox="1"/>
          <p:nvPr/>
        </p:nvSpPr>
        <p:spPr>
          <a:xfrm>
            <a:off x="1599101" y="2249129"/>
            <a:ext cx="3018297" cy="8554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Approach towards </a:t>
            </a:r>
            <a:r>
              <a:rPr lang="en-GB" dirty="0" smtClean="0">
                <a:latin typeface="Montserrat"/>
                <a:ea typeface="Montserrat"/>
                <a:cs typeface="Montserrat"/>
                <a:sym typeface="Montserrat"/>
              </a:rPr>
              <a:t>Solution</a:t>
            </a:r>
          </a:p>
          <a:p>
            <a:pPr marL="0" lvl="0" indent="0" algn="l" rtl="0">
              <a:spcBef>
                <a:spcPts val="0"/>
              </a:spcBef>
              <a:spcAft>
                <a:spcPts val="0"/>
              </a:spcAft>
              <a:buNone/>
            </a:pPr>
            <a:r>
              <a:rPr lang="en-GB" dirty="0" smtClean="0">
                <a:latin typeface="Montserrat"/>
                <a:ea typeface="Montserrat"/>
                <a:cs typeface="Montserrat"/>
                <a:sym typeface="Montserrat"/>
              </a:rPr>
              <a:t>Use-Case Diagram</a:t>
            </a:r>
            <a:endParaRPr dirty="0">
              <a:latin typeface="Montserrat"/>
              <a:ea typeface="Montserrat"/>
              <a:cs typeface="Montserrat"/>
              <a:sym typeface="Montserrat"/>
            </a:endParaRPr>
          </a:p>
        </p:txBody>
      </p:sp>
      <p:sp>
        <p:nvSpPr>
          <p:cNvPr id="203" name="Google Shape;203;p18"/>
          <p:cNvSpPr txBox="1"/>
          <p:nvPr/>
        </p:nvSpPr>
        <p:spPr>
          <a:xfrm>
            <a:off x="1599098" y="2972608"/>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Flow of the program</a:t>
            </a:r>
            <a:endParaRPr dirty="0">
              <a:latin typeface="Montserrat"/>
              <a:ea typeface="Montserrat"/>
              <a:cs typeface="Montserrat"/>
              <a:sym typeface="Montserrat"/>
            </a:endParaRPr>
          </a:p>
        </p:txBody>
      </p:sp>
      <p:sp>
        <p:nvSpPr>
          <p:cNvPr id="204" name="Google Shape;204;p18"/>
          <p:cNvSpPr txBox="1"/>
          <p:nvPr/>
        </p:nvSpPr>
        <p:spPr>
          <a:xfrm>
            <a:off x="1599098" y="326366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Backend - </a:t>
            </a:r>
            <a:r>
              <a:rPr lang="en-GB" dirty="0" err="1">
                <a:latin typeface="Montserrat"/>
                <a:ea typeface="Montserrat"/>
                <a:cs typeface="Montserrat"/>
                <a:sym typeface="Montserrat"/>
              </a:rPr>
              <a:t>Microservices</a:t>
            </a:r>
            <a:endParaRPr sz="1800" dirty="0">
              <a:latin typeface="Average"/>
              <a:ea typeface="Average"/>
              <a:cs typeface="Average"/>
              <a:sym typeface="Average"/>
            </a:endParaRPr>
          </a:p>
        </p:txBody>
      </p:sp>
      <p:sp>
        <p:nvSpPr>
          <p:cNvPr id="205" name="Google Shape;205;p18"/>
          <p:cNvSpPr txBox="1"/>
          <p:nvPr/>
        </p:nvSpPr>
        <p:spPr>
          <a:xfrm>
            <a:off x="1599098" y="3586882"/>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Frontend - Angular app</a:t>
            </a:r>
            <a:endParaRPr sz="1800" dirty="0">
              <a:latin typeface="Average"/>
              <a:ea typeface="Average"/>
              <a:cs typeface="Average"/>
              <a:sym typeface="Average"/>
            </a:endParaRPr>
          </a:p>
        </p:txBody>
      </p:sp>
      <p:sp>
        <p:nvSpPr>
          <p:cNvPr id="206" name="Google Shape;206;p18"/>
          <p:cNvSpPr txBox="1"/>
          <p:nvPr/>
        </p:nvSpPr>
        <p:spPr>
          <a:xfrm>
            <a:off x="1599098" y="387565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Project Timeline</a:t>
            </a:r>
            <a:endParaRPr sz="1800" dirty="0">
              <a:latin typeface="Average"/>
              <a:ea typeface="Average"/>
              <a:cs typeface="Average"/>
              <a:sym typeface="Average"/>
            </a:endParaRPr>
          </a:p>
        </p:txBody>
      </p:sp>
    </p:spTree>
  </p:cSld>
  <p:clrMapOvr>
    <a:masterClrMapping/>
  </p:clrMapOvr>
  <mc:AlternateContent xmlns:mc="http://schemas.openxmlformats.org/markup-compatibility/2006">
    <mc:Choice xmlns="" xmlns:p14="http://schemas.microsoft.com/office/powerpoint/2010/main" Requires="p14">
      <p:transition spd="slow">
        <p:p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p:tgtEl>
                                          <p:spTgt spid="202"/>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2"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1000"/>
                                        <p:tgtEl>
                                          <p:spTgt spid="203"/>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2"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1000"/>
                                        <p:tgtEl>
                                          <p:spTgt spid="204"/>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2" fill="hold" nodeType="afterEffect">
                                  <p:stCondLst>
                                    <p:cond delay="0"/>
                                  </p:stCondLst>
                                  <p:childTnLst>
                                    <p:set>
                                      <p:cBhvr>
                                        <p:cTn id="26" dur="1" fill="hold">
                                          <p:stCondLst>
                                            <p:cond delay="0"/>
                                          </p:stCondLst>
                                        </p:cTn>
                                        <p:tgtEl>
                                          <p:spTgt spid="205"/>
                                        </p:tgtEl>
                                        <p:attrNameLst>
                                          <p:attrName>style.visibility</p:attrName>
                                        </p:attrNameLst>
                                      </p:cBhvr>
                                      <p:to>
                                        <p:strVal val="visible"/>
                                      </p:to>
                                    </p:set>
                                    <p:anim calcmode="lin" valueType="num">
                                      <p:cBhvr additive="base">
                                        <p:cTn id="27" dur="1000"/>
                                        <p:tgtEl>
                                          <p:spTgt spid="205"/>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2" fill="hold" nodeType="afterEffect">
                                  <p:stCondLst>
                                    <p:cond delay="0"/>
                                  </p:stCondLst>
                                  <p:childTnLst>
                                    <p:set>
                                      <p:cBhvr>
                                        <p:cTn id="30" dur="1" fill="hold">
                                          <p:stCondLst>
                                            <p:cond delay="0"/>
                                          </p:stCondLst>
                                        </p:cTn>
                                        <p:tgtEl>
                                          <p:spTgt spid="206"/>
                                        </p:tgtEl>
                                        <p:attrNameLst>
                                          <p:attrName>style.visibility</p:attrName>
                                        </p:attrNameLst>
                                      </p:cBhvr>
                                      <p:to>
                                        <p:strVal val="visible"/>
                                      </p:to>
                                    </p:set>
                                    <p:anim calcmode="lin" valueType="num">
                                      <p:cBhvr additive="base">
                                        <p:cTn id="31"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dirty="0">
                <a:solidFill>
                  <a:schemeClr val="tx1"/>
                </a:solidFill>
              </a:rPr>
              <a:t>Thank you!</a:t>
            </a:r>
            <a:endParaRPr sz="4800"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slow">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500"/>
                                        <p:tgtEl>
                                          <p:spTgt spid="332"/>
                                        </p:tgtEl>
                                        <p:attrNameLst>
                                          <p:attrName>ppt_w</p:attrName>
                                        </p:attrNameLst>
                                      </p:cBhvr>
                                      <p:tavLst>
                                        <p:tav tm="0">
                                          <p:val>
                                            <p:strVal val="0"/>
                                          </p:val>
                                        </p:tav>
                                        <p:tav tm="100000">
                                          <p:val>
                                            <p:strVal val="#ppt_w"/>
                                          </p:val>
                                        </p:tav>
                                      </p:tavLst>
                                    </p:anim>
                                    <p:anim calcmode="lin" valueType="num">
                                      <p:cBhvr additive="base">
                                        <p:cTn id="8" dur="15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212" name="Google Shape;212;p19"/>
          <p:cNvSpPr txBox="1">
            <a:spLocks noGrp="1"/>
          </p:cNvSpPr>
          <p:nvPr>
            <p:ph type="body" idx="1"/>
          </p:nvPr>
        </p:nvSpPr>
        <p:spPr>
          <a:xfrm>
            <a:off x="663677" y="1777180"/>
            <a:ext cx="7672723" cy="27015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A leading Supply chain Management Organization wants to automate the Audit processing, to make the management scalable and ensure clarity and ease of tracking. Organization want us to develop an audit management system.  We were requested to develop and deploy </a:t>
            </a:r>
            <a:r>
              <a:rPr lang="en-GB" dirty="0" smtClean="0">
                <a:solidFill>
                  <a:schemeClr val="tx1"/>
                </a:solidFill>
              </a:rPr>
              <a:t>four </a:t>
            </a:r>
            <a:r>
              <a:rPr lang="en-GB" dirty="0" err="1" smtClean="0">
                <a:solidFill>
                  <a:schemeClr val="tx1"/>
                </a:solidFill>
              </a:rPr>
              <a:t>microservice</a:t>
            </a:r>
            <a:r>
              <a:rPr lang="en-GB" dirty="0" smtClean="0">
                <a:solidFill>
                  <a:schemeClr val="tx1"/>
                </a:solidFill>
              </a:rPr>
              <a:t> </a:t>
            </a:r>
            <a:r>
              <a:rPr lang="en-GB" dirty="0">
                <a:solidFill>
                  <a:schemeClr val="tx1"/>
                </a:solidFill>
              </a:rPr>
              <a:t>and deploy them in </a:t>
            </a:r>
            <a:r>
              <a:rPr lang="en-GB" smtClean="0">
                <a:solidFill>
                  <a:schemeClr val="tx1"/>
                </a:solidFill>
              </a:rPr>
              <a:t>Microsoft Azure. We </a:t>
            </a:r>
            <a:r>
              <a:rPr lang="en-GB" dirty="0">
                <a:solidFill>
                  <a:schemeClr val="tx1"/>
                </a:solidFill>
              </a:rPr>
              <a:t>were also needed to build UI on angular.</a:t>
            </a:r>
            <a:endParaRPr dirty="0">
              <a:solidFill>
                <a:schemeClr val="tx1"/>
              </a:solidFill>
            </a:endParaRPr>
          </a:p>
          <a:p>
            <a:pPr marL="0" lvl="0" indent="0" algn="l" rtl="0">
              <a:spcBef>
                <a:spcPts val="1200"/>
              </a:spcBef>
              <a:spcAft>
                <a:spcPts val="1200"/>
              </a:spcAft>
              <a:buNone/>
            </a:pPr>
            <a:endParaRPr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Effect transition="in" filter="fade">
                                      <p:cBhvr>
                                        <p:cTn id="11" dur="2000"/>
                                        <p:tgtEl>
                                          <p:spTgt spid="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 towards Solution</a:t>
            </a:r>
            <a:endParaRPr/>
          </a:p>
        </p:txBody>
      </p:sp>
      <p:sp>
        <p:nvSpPr>
          <p:cNvPr id="219" name="Google Shape;219;p20"/>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GB" dirty="0">
                <a:solidFill>
                  <a:schemeClr val="tx1"/>
                </a:solidFill>
              </a:rPr>
              <a:t>We read the requirements given in SRS. We discussed and divided work among ourselves. Then we started developing </a:t>
            </a:r>
            <a:r>
              <a:rPr lang="en-GB" dirty="0" err="1">
                <a:solidFill>
                  <a:schemeClr val="tx1"/>
                </a:solidFill>
              </a:rPr>
              <a:t>microservices</a:t>
            </a:r>
            <a:r>
              <a:rPr lang="en-GB" dirty="0">
                <a:solidFill>
                  <a:schemeClr val="tx1"/>
                </a:solidFill>
              </a:rPr>
              <a:t> and the User Interface  after creating a git repository and sharing our local work in that repository</a:t>
            </a:r>
            <a:r>
              <a:rPr lang="en-GB" dirty="0" smtClean="0">
                <a:solidFill>
                  <a:schemeClr val="tx1"/>
                </a:solidFill>
              </a:rPr>
              <a:t>.</a:t>
            </a:r>
            <a:endParaRPr dirty="0">
              <a:solidFill>
                <a:schemeClr val="tx1"/>
              </a:solidFill>
            </a:endParaRPr>
          </a:p>
        </p:txBody>
      </p:sp>
      <p:sp>
        <p:nvSpPr>
          <p:cNvPr id="221" name="Google Shape;221;p20"/>
          <p:cNvSpPr txBox="1">
            <a:spLocks noGrp="1"/>
          </p:cNvSpPr>
          <p:nvPr>
            <p:ph type="body" idx="4294967295"/>
          </p:nvPr>
        </p:nvSpPr>
        <p:spPr>
          <a:xfrm>
            <a:off x="2030775" y="2591962"/>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After </a:t>
            </a:r>
            <a:r>
              <a:rPr lang="en-GB" sz="1100" dirty="0" err="1">
                <a:solidFill>
                  <a:schemeClr val="tx1"/>
                </a:solidFill>
              </a:rPr>
              <a:t>microservices</a:t>
            </a:r>
            <a:r>
              <a:rPr lang="en-GB" sz="1100" dirty="0">
                <a:solidFill>
                  <a:schemeClr val="tx1"/>
                </a:solidFill>
              </a:rPr>
              <a:t> are developed in local system, we started integrating and testing </a:t>
            </a:r>
            <a:r>
              <a:rPr lang="en-GB" sz="1100" dirty="0" err="1">
                <a:solidFill>
                  <a:schemeClr val="tx1"/>
                </a:solidFill>
              </a:rPr>
              <a:t>microservices</a:t>
            </a:r>
            <a:r>
              <a:rPr lang="en-GB" sz="1100" dirty="0">
                <a:solidFill>
                  <a:schemeClr val="tx1"/>
                </a:solidFill>
              </a:rPr>
              <a:t> and UI together</a:t>
            </a:r>
            <a:r>
              <a:rPr lang="en-GB" sz="1100" dirty="0" smtClean="0">
                <a:solidFill>
                  <a:schemeClr val="tx1"/>
                </a:solidFill>
              </a:rPr>
              <a:t>.</a:t>
            </a:r>
            <a:endParaRPr sz="1100" dirty="0">
              <a:solidFill>
                <a:schemeClr val="tx1"/>
              </a:solidFill>
            </a:endParaRPr>
          </a:p>
        </p:txBody>
      </p:sp>
      <p:sp>
        <p:nvSpPr>
          <p:cNvPr id="223" name="Google Shape;223;p20"/>
          <p:cNvSpPr txBox="1">
            <a:spLocks noGrp="1"/>
          </p:cNvSpPr>
          <p:nvPr>
            <p:ph type="body" idx="4294967295"/>
          </p:nvPr>
        </p:nvSpPr>
        <p:spPr>
          <a:xfrm>
            <a:off x="2030775" y="3440897"/>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In final step we deployed </a:t>
            </a:r>
            <a:r>
              <a:rPr lang="en-GB" sz="1100" dirty="0" err="1">
                <a:solidFill>
                  <a:schemeClr val="tx1"/>
                </a:solidFill>
              </a:rPr>
              <a:t>microservices</a:t>
            </a:r>
            <a:r>
              <a:rPr lang="en-GB" sz="1100" dirty="0">
                <a:solidFill>
                  <a:schemeClr val="tx1"/>
                </a:solidFill>
              </a:rPr>
              <a:t> on </a:t>
            </a:r>
            <a:r>
              <a:rPr lang="en-GB" sz="1100" dirty="0" smtClean="0">
                <a:solidFill>
                  <a:schemeClr val="tx1"/>
                </a:solidFill>
              </a:rPr>
              <a:t>Microsoft Azure.</a:t>
            </a:r>
            <a:endParaRPr sz="1100" dirty="0">
              <a:solidFill>
                <a:schemeClr val="tx1"/>
              </a:solidFill>
            </a:endParaRPr>
          </a:p>
        </p:txBody>
      </p:sp>
      <p:sp>
        <p:nvSpPr>
          <p:cNvPr id="218" name="Google Shape;218;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01</a:t>
            </a:r>
            <a:endParaRPr dirty="0"/>
          </a:p>
          <a:p>
            <a:pPr marL="0" lvl="0" indent="0" algn="l" rtl="0">
              <a:spcBef>
                <a:spcPts val="0"/>
              </a:spcBef>
              <a:spcAft>
                <a:spcPts val="0"/>
              </a:spcAft>
              <a:buNone/>
            </a:pPr>
            <a:endParaRPr sz="1300" dirty="0"/>
          </a:p>
        </p:txBody>
      </p:sp>
      <p:sp>
        <p:nvSpPr>
          <p:cNvPr id="220" name="Google Shape;220;p20"/>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02</a:t>
            </a:r>
            <a:endParaRPr dirty="0"/>
          </a:p>
          <a:p>
            <a:pPr marL="0" lvl="0" indent="0" algn="l" rtl="0">
              <a:spcBef>
                <a:spcPts val="0"/>
              </a:spcBef>
              <a:spcAft>
                <a:spcPts val="0"/>
              </a:spcAft>
              <a:buNone/>
            </a:pPr>
            <a:endParaRPr sz="1300" dirty="0">
              <a:solidFill>
                <a:srgbClr val="FFFFFF"/>
              </a:solidFill>
            </a:endParaRPr>
          </a:p>
        </p:txBody>
      </p:sp>
      <p:sp>
        <p:nvSpPr>
          <p:cNvPr id="222" name="Google Shape;222;p20"/>
          <p:cNvSpPr txBox="1"/>
          <p:nvPr/>
        </p:nvSpPr>
        <p:spPr>
          <a:xfrm>
            <a:off x="1297500" y="3481032"/>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03</a:t>
            </a:r>
            <a:endParaRPr sz="1300" dirty="0"/>
          </a:p>
        </p:txBody>
      </p:sp>
    </p:spTree>
  </p:cSld>
  <p:clrMapOvr>
    <a:masterClrMapping/>
  </p:clrMapOvr>
  <mc:AlternateContent xmlns:mc="http://schemas.openxmlformats.org/markup-compatibility/2006">
    <mc:Choice xmlns="" xmlns:p14="http://schemas.microsoft.com/office/powerpoint/2010/main" Requires="p14">
      <p:transition spd="slow">
        <p:pus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1000"/>
                                        <p:tgtEl>
                                          <p:spTgt spid="21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p:tgtEl>
                                          <p:spTgt spid="219"/>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 calcmode="lin" valueType="num">
                                      <p:cBhvr additive="base">
                                        <p:cTn id="14" dur="1000"/>
                                        <p:tgtEl>
                                          <p:spTgt spid="218"/>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additive="base">
                                        <p:cTn id="18" dur="1000"/>
                                        <p:tgtEl>
                                          <p:spTgt spid="221"/>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1000"/>
                                        <p:tgtEl>
                                          <p:spTgt spid="220"/>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223"/>
                                        </p:tgtEl>
                                        <p:attrNameLst>
                                          <p:attrName>style.visibility</p:attrName>
                                        </p:attrNameLst>
                                      </p:cBhvr>
                                      <p:to>
                                        <p:strVal val="visible"/>
                                      </p:to>
                                    </p:set>
                                    <p:anim calcmode="lin" valueType="num">
                                      <p:cBhvr additive="base">
                                        <p:cTn id="25" dur="1000"/>
                                        <p:tgtEl>
                                          <p:spTgt spid="22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90" y="386375"/>
            <a:ext cx="7038900" cy="914100"/>
          </a:xfrm>
        </p:spPr>
        <p:txBody>
          <a:bodyPr/>
          <a:lstStyle/>
          <a:p>
            <a:r>
              <a:rPr lang="en-IN" dirty="0" smtClean="0"/>
              <a:t>Use-Case Diagram</a:t>
            </a:r>
            <a:endParaRPr lang="en-IN" dirty="0"/>
          </a:p>
        </p:txBody>
      </p:sp>
      <p:pic>
        <p:nvPicPr>
          <p:cNvPr id="4" name="Picture 3"/>
          <p:cNvPicPr>
            <a:picLocks noChangeAspect="1"/>
          </p:cNvPicPr>
          <p:nvPr/>
        </p:nvPicPr>
        <p:blipFill rotWithShape="1">
          <a:blip r:embed="rId2"/>
          <a:srcRect l="154" t="6898" r="462" b="1407"/>
          <a:stretch/>
        </p:blipFill>
        <p:spPr>
          <a:xfrm>
            <a:off x="1939413" y="1626009"/>
            <a:ext cx="4756355" cy="3517491"/>
          </a:xfrm>
          <a:prstGeom prst="rect">
            <a:avLst/>
          </a:prstGeom>
        </p:spPr>
      </p:pic>
    </p:spTree>
    <p:extLst>
      <p:ext uri="{BB962C8B-B14F-4D97-AF65-F5344CB8AC3E}">
        <p14:creationId xmlns="" xmlns:p14="http://schemas.microsoft.com/office/powerpoint/2010/main" val="2258327027"/>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1238864" y="435077"/>
            <a:ext cx="6198411" cy="82539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Flow of the Program</a:t>
            </a:r>
            <a:endParaRPr dirty="0"/>
          </a:p>
        </p:txBody>
      </p:sp>
      <p:pic>
        <p:nvPicPr>
          <p:cNvPr id="229" name="Google Shape;229;p21"/>
          <p:cNvPicPr preferRelativeResize="0"/>
          <p:nvPr/>
        </p:nvPicPr>
        <p:blipFill>
          <a:blip r:embed="rId3">
            <a:alphaModFix/>
          </a:blip>
          <a:stretch>
            <a:fillRect/>
          </a:stretch>
        </p:blipFill>
        <p:spPr>
          <a:xfrm>
            <a:off x="980409" y="1313151"/>
            <a:ext cx="7038900" cy="3761193"/>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 calcmode="lin" valueType="num">
                                      <p:cBhvr additive="base">
                                        <p:cTn id="12" dur="2000"/>
                                        <p:tgtEl>
                                          <p:spTgt spid="229"/>
                                        </p:tgtEl>
                                        <p:attrNameLst>
                                          <p:attrName>ppt_w</p:attrName>
                                        </p:attrNameLst>
                                      </p:cBhvr>
                                      <p:tavLst>
                                        <p:tav tm="0">
                                          <p:val>
                                            <p:strVal val="0"/>
                                          </p:val>
                                        </p:tav>
                                        <p:tav tm="100000">
                                          <p:val>
                                            <p:strVal val="#ppt_w"/>
                                          </p:val>
                                        </p:tav>
                                      </p:tavLst>
                                    </p:anim>
                                    <p:anim calcmode="lin" valueType="num">
                                      <p:cBhvr additive="base">
                                        <p:cTn id="13" dur="2000"/>
                                        <p:tgtEl>
                                          <p:spTgt spid="2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Backend - Microservices</a:t>
            </a:r>
            <a:endParaRPr/>
          </a:p>
        </p:txBody>
      </p:sp>
      <p:sp>
        <p:nvSpPr>
          <p:cNvPr id="235" name="Google Shape;235;p22"/>
          <p:cNvSpPr txBox="1">
            <a:spLocks noGrp="1"/>
          </p:cNvSpPr>
          <p:nvPr>
            <p:ph type="body" idx="1"/>
          </p:nvPr>
        </p:nvSpPr>
        <p:spPr>
          <a:xfrm>
            <a:off x="774290" y="1755058"/>
            <a:ext cx="7562110" cy="27236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There are 4 </a:t>
            </a:r>
            <a:r>
              <a:rPr lang="en-GB" dirty="0" err="1">
                <a:solidFill>
                  <a:schemeClr val="tx1"/>
                </a:solidFill>
              </a:rPr>
              <a:t>microservices</a:t>
            </a:r>
            <a:r>
              <a:rPr lang="en-GB" dirty="0">
                <a:solidFill>
                  <a:schemeClr val="tx1"/>
                </a:solidFill>
              </a:rPr>
              <a:t> in our project: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Authorization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Benchmark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Severity </a:t>
            </a:r>
            <a:r>
              <a:rPr lang="en-GB" dirty="0" err="1">
                <a:solidFill>
                  <a:schemeClr val="tx1"/>
                </a:solidFill>
              </a:rPr>
              <a:t>Microservice</a:t>
            </a:r>
            <a:endParaRPr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slow">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35">
                                            <p:txEl>
                                              <p:pRg st="0" end="0"/>
                                            </p:txEl>
                                          </p:spTgt>
                                        </p:tgtEl>
                                        <p:attrNameLst>
                                          <p:attrName>style.visibility</p:attrName>
                                        </p:attrNameLst>
                                      </p:cBhvr>
                                      <p:to>
                                        <p:strVal val="visible"/>
                                      </p:to>
                                    </p:set>
                                    <p:anim calcmode="lin" valueType="num">
                                      <p:cBhvr additive="base">
                                        <p:cTn id="11" dur="900"/>
                                        <p:tgtEl>
                                          <p:spTgt spid="23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900"/>
                            </p:stCondLst>
                            <p:childTnLst>
                              <p:par>
                                <p:cTn id="13" presetID="2" presetClass="entr" presetSubtype="4" fill="hold" nodeType="afterEffect">
                                  <p:stCondLst>
                                    <p:cond delay="0"/>
                                  </p:stCondLst>
                                  <p:childTnLst>
                                    <p:set>
                                      <p:cBhvr>
                                        <p:cTn id="14" dur="1" fill="hold">
                                          <p:stCondLst>
                                            <p:cond delay="0"/>
                                          </p:stCondLst>
                                        </p:cTn>
                                        <p:tgtEl>
                                          <p:spTgt spid="235">
                                            <p:txEl>
                                              <p:pRg st="1" end="1"/>
                                            </p:txEl>
                                          </p:spTgt>
                                        </p:tgtEl>
                                        <p:attrNameLst>
                                          <p:attrName>style.visibility</p:attrName>
                                        </p:attrNameLst>
                                      </p:cBhvr>
                                      <p:to>
                                        <p:strVal val="visible"/>
                                      </p:to>
                                    </p:set>
                                    <p:anim calcmode="lin" valueType="num">
                                      <p:cBhvr additive="base">
                                        <p:cTn id="15" dur="900"/>
                                        <p:tgtEl>
                                          <p:spTgt spid="2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4" fill="hold" nodeType="afterEffect">
                                  <p:stCondLst>
                                    <p:cond delay="0"/>
                                  </p:stCondLst>
                                  <p:childTnLst>
                                    <p:set>
                                      <p:cBhvr>
                                        <p:cTn id="18" dur="1" fill="hold">
                                          <p:stCondLst>
                                            <p:cond delay="0"/>
                                          </p:stCondLst>
                                        </p:cTn>
                                        <p:tgtEl>
                                          <p:spTgt spid="235">
                                            <p:txEl>
                                              <p:pRg st="2" end="2"/>
                                            </p:txEl>
                                          </p:spTgt>
                                        </p:tgtEl>
                                        <p:attrNameLst>
                                          <p:attrName>style.visibility</p:attrName>
                                        </p:attrNameLst>
                                      </p:cBhvr>
                                      <p:to>
                                        <p:strVal val="visible"/>
                                      </p:to>
                                    </p:set>
                                    <p:anim calcmode="lin" valueType="num">
                                      <p:cBhvr additive="base">
                                        <p:cTn id="19" dur="900"/>
                                        <p:tgtEl>
                                          <p:spTgt spid="2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3700"/>
                            </p:stCondLst>
                            <p:childTnLst>
                              <p:par>
                                <p:cTn id="21" presetID="2" presetClass="entr" presetSubtype="4" fill="hold" nodeType="afterEffect">
                                  <p:stCondLst>
                                    <p:cond delay="0"/>
                                  </p:stCondLst>
                                  <p:childTnLst>
                                    <p:set>
                                      <p:cBhvr>
                                        <p:cTn id="22" dur="1" fill="hold">
                                          <p:stCondLst>
                                            <p:cond delay="0"/>
                                          </p:stCondLst>
                                        </p:cTn>
                                        <p:tgtEl>
                                          <p:spTgt spid="235">
                                            <p:txEl>
                                              <p:pRg st="3" end="3"/>
                                            </p:txEl>
                                          </p:spTgt>
                                        </p:tgtEl>
                                        <p:attrNameLst>
                                          <p:attrName>style.visibility</p:attrName>
                                        </p:attrNameLst>
                                      </p:cBhvr>
                                      <p:to>
                                        <p:strVal val="visible"/>
                                      </p:to>
                                    </p:set>
                                    <p:anim calcmode="lin" valueType="num">
                                      <p:cBhvr additive="base">
                                        <p:cTn id="23" dur="900"/>
                                        <p:tgtEl>
                                          <p:spTgt spid="23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4600"/>
                            </p:stCondLst>
                            <p:childTnLst>
                              <p:par>
                                <p:cTn id="25" presetID="2" presetClass="entr" presetSubtype="4" fill="hold" nodeType="after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 calcmode="lin" valueType="num">
                                      <p:cBhvr additive="base">
                                        <p:cTn id="27" dur="9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Authorization Microservice</a:t>
            </a:r>
            <a:endParaRPr/>
          </a:p>
        </p:txBody>
      </p:sp>
      <p:sp>
        <p:nvSpPr>
          <p:cNvPr id="241" name="Google Shape;241;p23"/>
          <p:cNvSpPr txBox="1">
            <a:spLocks noGrp="1"/>
          </p:cNvSpPr>
          <p:nvPr>
            <p:ph type="body" idx="1"/>
          </p:nvPr>
        </p:nvSpPr>
        <p:spPr>
          <a:xfrm>
            <a:off x="766916" y="1740310"/>
            <a:ext cx="7569484" cy="273844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This module is used for doing the Authentication and Authorization part of our project.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provides the endpoints for authentication and validation.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MS creates JWTs (JSON Web Token) for a authenticated user who is in Database and then it validates the user based on the JWT token passed in the "Authentication"-Request-Header ("Bearer j.w.t...").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GET:/health-check</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POST:/authenticate</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POST:/validate</a:t>
            </a:r>
            <a:endParaRPr sz="1300" dirty="0">
              <a:solidFill>
                <a:schemeClr val="tx1"/>
              </a:solidFill>
            </a:endParaRPr>
          </a:p>
          <a:p>
            <a:pPr marL="457200" lvl="0" indent="0" algn="l" rtl="0">
              <a:spcBef>
                <a:spcPts val="1200"/>
              </a:spcBef>
              <a:spcAft>
                <a:spcPts val="0"/>
              </a:spcAft>
              <a:buNone/>
            </a:pPr>
            <a:endParaRPr dirty="0">
              <a:solidFill>
                <a:schemeClr val="tx1"/>
              </a:solidFill>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mc:Choice xmlns="" xmlns:p14="http://schemas.microsoft.com/office/powerpoint/2010/main" Requires="p14">
      <p:transition spd="slow">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41">
                                            <p:txEl>
                                              <p:pRg st="0" end="0"/>
                                            </p:txEl>
                                          </p:spTgt>
                                        </p:tgtEl>
                                        <p:attrNameLst>
                                          <p:attrName>style.visibility</p:attrName>
                                        </p:attrNameLst>
                                      </p:cBhvr>
                                      <p:to>
                                        <p:strVal val="visible"/>
                                      </p:to>
                                    </p:set>
                                    <p:anim calcmode="lin" valueType="num">
                                      <p:cBhvr additive="base">
                                        <p:cTn id="11" dur="1000"/>
                                        <p:tgtEl>
                                          <p:spTgt spid="241">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additive="base">
                                        <p:cTn id="15" dur="1000"/>
                                        <p:tgtEl>
                                          <p:spTgt spid="24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241">
                                            <p:txEl>
                                              <p:pRg st="2" end="2"/>
                                            </p:txEl>
                                          </p:spTgt>
                                        </p:tgtEl>
                                        <p:attrNameLst>
                                          <p:attrName>style.visibility</p:attrName>
                                        </p:attrNameLst>
                                      </p:cBhvr>
                                      <p:to>
                                        <p:strVal val="visible"/>
                                      </p:to>
                                    </p:set>
                                    <p:anim calcmode="lin" valueType="num">
                                      <p:cBhvr additive="base">
                                        <p:cTn id="19" dur="1000"/>
                                        <p:tgtEl>
                                          <p:spTgt spid="24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41">
                                            <p:txEl>
                                              <p:pRg st="3" end="3"/>
                                            </p:txEl>
                                          </p:spTgt>
                                        </p:tgtEl>
                                        <p:attrNameLst>
                                          <p:attrName>style.visibility</p:attrName>
                                        </p:attrNameLst>
                                      </p:cBhvr>
                                      <p:to>
                                        <p:strVal val="visible"/>
                                      </p:to>
                                    </p:set>
                                    <p:anim calcmode="lin" valueType="num">
                                      <p:cBhvr additive="base">
                                        <p:cTn id="23" dur="1000"/>
                                        <p:tgtEl>
                                          <p:spTgt spid="241">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000"/>
                                        <p:tgtEl>
                                          <p:spTgt spid="241">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4" fill="hold" nodeType="afterEffect">
                                  <p:stCondLst>
                                    <p:cond delay="0"/>
                                  </p:stCondLst>
                                  <p:childTnLst>
                                    <p:set>
                                      <p:cBhvr>
                                        <p:cTn id="30" dur="1" fill="hold">
                                          <p:stCondLst>
                                            <p:cond delay="0"/>
                                          </p:stCondLst>
                                        </p:cTn>
                                        <p:tgtEl>
                                          <p:spTgt spid="241">
                                            <p:txEl>
                                              <p:pRg st="5" end="5"/>
                                            </p:txEl>
                                          </p:spTgt>
                                        </p:tgtEl>
                                        <p:attrNameLst>
                                          <p:attrName>style.visibility</p:attrName>
                                        </p:attrNameLst>
                                      </p:cBhvr>
                                      <p:to>
                                        <p:strVal val="visible"/>
                                      </p:to>
                                    </p:set>
                                    <p:anim calcmode="lin" valueType="num">
                                      <p:cBhvr additive="base">
                                        <p:cTn id="31" dur="1000"/>
                                        <p:tgtEl>
                                          <p:spTgt spid="241">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2" presetClass="entr" presetSubtype="4" fill="hold" nodeType="afterEffect">
                                  <p:stCondLst>
                                    <p:cond delay="0"/>
                                  </p:stCondLst>
                                  <p:childTnLst>
                                    <p:set>
                                      <p:cBhvr>
                                        <p:cTn id="34" dur="1" fill="hold">
                                          <p:stCondLst>
                                            <p:cond delay="0"/>
                                          </p:stCondLst>
                                        </p:cTn>
                                        <p:tgtEl>
                                          <p:spTgt spid="241">
                                            <p:txEl>
                                              <p:pRg st="6" end="6"/>
                                            </p:txEl>
                                          </p:spTgt>
                                        </p:tgtEl>
                                        <p:attrNameLst>
                                          <p:attrName>style.visibility</p:attrName>
                                        </p:attrNameLst>
                                      </p:cBhvr>
                                      <p:to>
                                        <p:strVal val="visible"/>
                                      </p:to>
                                    </p:set>
                                    <p:anim calcmode="lin" valueType="num">
                                      <p:cBhvr additive="base">
                                        <p:cTn id="35" dur="1000"/>
                                        <p:tgtEl>
                                          <p:spTgt spid="241">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8000"/>
                            </p:stCondLst>
                            <p:childTnLst>
                              <p:par>
                                <p:cTn id="37" presetID="2" presetClass="entr" presetSubtype="4" fill="hold" nodeType="afterEffect">
                                  <p:stCondLst>
                                    <p:cond delay="0"/>
                                  </p:stCondLst>
                                  <p:childTnLst>
                                    <p:set>
                                      <p:cBhvr>
                                        <p:cTn id="38" dur="1" fill="hold">
                                          <p:stCondLst>
                                            <p:cond delay="0"/>
                                          </p:stCondLst>
                                        </p:cTn>
                                        <p:tgtEl>
                                          <p:spTgt spid="241">
                                            <p:txEl>
                                              <p:pRg st="7" end="7"/>
                                            </p:txEl>
                                          </p:spTgt>
                                        </p:tgtEl>
                                        <p:attrNameLst>
                                          <p:attrName>style.visibility</p:attrName>
                                        </p:attrNameLst>
                                      </p:cBhvr>
                                      <p:to>
                                        <p:strVal val="visible"/>
                                      </p:to>
                                    </p:set>
                                    <p:anim calcmode="lin" valueType="num">
                                      <p:cBhvr additive="base">
                                        <p:cTn id="39" dur="1000"/>
                                        <p:tgtEl>
                                          <p:spTgt spid="241">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2" presetClass="entr" presetSubtype="4" fill="hold" nodeType="afterEffect">
                                  <p:stCondLst>
                                    <p:cond delay="0"/>
                                  </p:stCondLst>
                                  <p:childTnLst>
                                    <p:set>
                                      <p:cBhvr>
                                        <p:cTn id="42" dur="1" fill="hold">
                                          <p:stCondLst>
                                            <p:cond delay="0"/>
                                          </p:stCondLst>
                                        </p:cTn>
                                        <p:tgtEl>
                                          <p:spTgt spid="241">
                                            <p:txEl>
                                              <p:pRg st="8" end="8"/>
                                            </p:txEl>
                                          </p:spTgt>
                                        </p:tgtEl>
                                        <p:attrNameLst>
                                          <p:attrName>style.visibility</p:attrName>
                                        </p:attrNameLst>
                                      </p:cBhvr>
                                      <p:to>
                                        <p:strVal val="visible"/>
                                      </p:to>
                                    </p:set>
                                    <p:anim calcmode="lin" valueType="num">
                                      <p:cBhvr additive="base">
                                        <p:cTn id="43" dur="1000"/>
                                        <p:tgtEl>
                                          <p:spTgt spid="2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Checklist Microservice</a:t>
            </a:r>
            <a:endParaRPr/>
          </a:p>
        </p:txBody>
      </p:sp>
      <p:sp>
        <p:nvSpPr>
          <p:cNvPr id="247" name="Google Shape;247;p24"/>
          <p:cNvSpPr txBox="1">
            <a:spLocks noGrp="1"/>
          </p:cNvSpPr>
          <p:nvPr>
            <p:ph type="body" idx="1"/>
          </p:nvPr>
        </p:nvSpPr>
        <p:spPr>
          <a:xfrm>
            <a:off x="656303" y="1887794"/>
            <a:ext cx="7680097" cy="259095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r>
              <a:rPr lang="en-GB" dirty="0">
                <a:solidFill>
                  <a:schemeClr val="tx1"/>
                </a:solidFill>
              </a:rPr>
              <a:t>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is used to get the list of questions from H2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The returned list is used by the UI to display question based on the type selected by the user.</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AuditCheckListQuestions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slow">
        <p:p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xEl>
                                              <p:pRg st="0" end="0"/>
                                            </p:txEl>
                                          </p:spTgt>
                                        </p:tgtEl>
                                        <p:attrNameLst>
                                          <p:attrName>style.visibility</p:attrName>
                                        </p:attrNameLst>
                                      </p:cBhvr>
                                      <p:to>
                                        <p:strVal val="visible"/>
                                      </p:to>
                                    </p:set>
                                    <p:animEffect transition="in" filter="fade">
                                      <p:cBhvr>
                                        <p:cTn id="11" dur="1400"/>
                                        <p:tgtEl>
                                          <p:spTgt spid="247">
                                            <p:txEl>
                                              <p:pRg st="0" end="0"/>
                                            </p:txEl>
                                          </p:spTgt>
                                        </p:tgtEl>
                                      </p:cBhvr>
                                    </p:animEffect>
                                  </p:childTnLst>
                                </p:cTn>
                              </p:par>
                            </p:childTnLst>
                          </p:cTn>
                        </p:par>
                        <p:par>
                          <p:cTn id="12" fill="hold">
                            <p:stCondLst>
                              <p:cond delay="2400"/>
                            </p:stCondLst>
                            <p:childTnLst>
                              <p:par>
                                <p:cTn id="13" presetID="10" presetClass="entr" presetSubtype="0" fill="hold" nodeType="after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animEffect transition="in" filter="fade">
                                      <p:cBhvr>
                                        <p:cTn id="15" dur="1400"/>
                                        <p:tgtEl>
                                          <p:spTgt spid="247">
                                            <p:txEl>
                                              <p:pRg st="1" end="1"/>
                                            </p:txEl>
                                          </p:spTgt>
                                        </p:tgtEl>
                                      </p:cBhvr>
                                    </p:animEffect>
                                  </p:childTnLst>
                                </p:cTn>
                              </p:par>
                            </p:childTnLst>
                          </p:cTn>
                        </p:par>
                        <p:par>
                          <p:cTn id="16" fill="hold">
                            <p:stCondLst>
                              <p:cond delay="3800"/>
                            </p:stCondLst>
                            <p:childTnLst>
                              <p:par>
                                <p:cTn id="17" presetID="10" presetClass="entr" presetSubtype="0" fill="hold" nodeType="after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animEffect transition="in" filter="fade">
                                      <p:cBhvr>
                                        <p:cTn id="19" dur="1400"/>
                                        <p:tgtEl>
                                          <p:spTgt spid="247">
                                            <p:txEl>
                                              <p:pRg st="2" end="2"/>
                                            </p:txEl>
                                          </p:spTgt>
                                        </p:tgtEl>
                                      </p:cBhvr>
                                    </p:animEffect>
                                  </p:childTnLst>
                                </p:cTn>
                              </p:par>
                            </p:childTnLst>
                          </p:cTn>
                        </p:par>
                        <p:par>
                          <p:cTn id="20" fill="hold">
                            <p:stCondLst>
                              <p:cond delay="5200"/>
                            </p:stCondLst>
                            <p:childTnLst>
                              <p:par>
                                <p:cTn id="21" presetID="10" presetClass="entr" presetSubtype="0" fill="hold" nodeType="after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animEffect transition="in" filter="fade">
                                      <p:cBhvr>
                                        <p:cTn id="23" dur="1400"/>
                                        <p:tgtEl>
                                          <p:spTgt spid="247">
                                            <p:txEl>
                                              <p:pRg st="3" end="3"/>
                                            </p:txEl>
                                          </p:spTgt>
                                        </p:tgtEl>
                                      </p:cBhvr>
                                    </p:animEffect>
                                  </p:childTnLst>
                                </p:cTn>
                              </p:par>
                            </p:childTnLst>
                          </p:cTn>
                        </p:par>
                        <p:par>
                          <p:cTn id="24" fill="hold">
                            <p:stCondLst>
                              <p:cond delay="6600"/>
                            </p:stCondLst>
                            <p:childTnLst>
                              <p:par>
                                <p:cTn id="25" presetID="10" presetClass="entr" presetSubtype="0" fill="hold" nodeType="after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400"/>
                                        <p:tgtEl>
                                          <p:spTgt spid="247">
                                            <p:txEl>
                                              <p:pRg st="4" end="4"/>
                                            </p:txEl>
                                          </p:spTgt>
                                        </p:tgtEl>
                                      </p:cBhvr>
                                    </p:animEffect>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247">
                                            <p:txEl>
                                              <p:pRg st="5" end="5"/>
                                            </p:txEl>
                                          </p:spTgt>
                                        </p:tgtEl>
                                        <p:attrNameLst>
                                          <p:attrName>style.visibility</p:attrName>
                                        </p:attrNameLst>
                                      </p:cBhvr>
                                      <p:to>
                                        <p:strVal val="visible"/>
                                      </p:to>
                                    </p:set>
                                    <p:animEffect transition="in" filter="fade">
                                      <p:cBhvr>
                                        <p:cTn id="31" dur="1400"/>
                                        <p:tgtEl>
                                          <p:spTgt spid="2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125</TotalTime>
  <Words>617</Words>
  <Application>Microsoft Office PowerPoint</Application>
  <PresentationFormat>On-screen Show (16:9)</PresentationFormat>
  <Paragraphs>94</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Audit Management System</vt:lpstr>
      <vt:lpstr>Table of Content</vt:lpstr>
      <vt:lpstr>Problem Statement</vt:lpstr>
      <vt:lpstr>Approach towards Solution</vt:lpstr>
      <vt:lpstr>Use-Case Diagram</vt:lpstr>
      <vt:lpstr>Flow of the Program</vt:lpstr>
      <vt:lpstr>Backend - Microservices</vt:lpstr>
      <vt:lpstr>Authorization Microservice</vt:lpstr>
      <vt:lpstr>Audit Checklist Microservice</vt:lpstr>
      <vt:lpstr>Audit Benchmark Microservice</vt:lpstr>
      <vt:lpstr>Audit Severity Microservice</vt:lpstr>
      <vt:lpstr>Frontend - Angular App</vt:lpstr>
      <vt:lpstr>Login Screen</vt:lpstr>
      <vt:lpstr>CheckList Screen - 1</vt:lpstr>
      <vt:lpstr>CheckList Screen - 2</vt:lpstr>
      <vt:lpstr>Status Screen</vt:lpstr>
      <vt:lpstr>Error Screen - 1</vt:lpstr>
      <vt:lpstr>Error Screen - 2</vt:lpstr>
      <vt:lpstr>Project Timeline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cp:lastModifiedBy>Jonty</cp:lastModifiedBy>
  <cp:revision>17</cp:revision>
  <dcterms:modified xsi:type="dcterms:W3CDTF">2022-07-14T14:23:06Z</dcterms:modified>
</cp:coreProperties>
</file>