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1" r:id="rId4"/>
    <p:sldId id="258" r:id="rId5"/>
    <p:sldId id="260" r:id="rId6"/>
    <p:sldId id="263" r:id="rId7"/>
    <p:sldId id="265" r:id="rId8"/>
    <p:sldId id="262" r:id="rId9"/>
    <p:sldId id="26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495215-6933-4281-9746-EB15D6EFE097}">
          <p14:sldIdLst>
            <p14:sldId id="257"/>
            <p14:sldId id="259"/>
            <p14:sldId id="261"/>
            <p14:sldId id="258"/>
            <p14:sldId id="260"/>
            <p14:sldId id="263"/>
            <p14:sldId id="265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A4D86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nogov.N\Desktop\Work\new_projects\Eke\HR\study\SkyPro\Excel\Progress\&#1082;&#1091;&#1088;&#1089;&#1086;&#1074;&#1072;&#1103;3\MCK2_Kurs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Оплаты/подписчики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Финансы!$B$1</c:f>
              <c:strCache>
                <c:ptCount val="1"/>
                <c:pt idx="0">
                  <c:v>Оплат всего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604606154399655E-2"/>
                  <c:y val="-1.23647584263719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A5-4EB6-B7E3-E51DBE3CF6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Финансы!$B$2:$B$7</c:f>
              <c:numCache>
                <c:formatCode>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A5-4EB6-B7E3-E51DBE3CF666}"/>
            </c:ext>
          </c:extLst>
        </c:ser>
        <c:ser>
          <c:idx val="1"/>
          <c:order val="1"/>
          <c:tx>
            <c:strRef>
              <c:f>Финансы!$C$1</c:f>
              <c:strCache>
                <c:ptCount val="1"/>
                <c:pt idx="0">
                  <c:v>Новые подписчики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814567380770798E-2"/>
                  <c:y val="-1.2382013751047367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A5-4EB6-B7E3-E51DBE3CF666}"/>
                </c:ext>
              </c:extLst>
            </c:dLbl>
            <c:dLbl>
              <c:idx val="1"/>
              <c:layout>
                <c:manualLayout>
                  <c:x val="0"/>
                  <c:y val="-7.76698925863409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A5-4EB6-B7E3-E51DBE3CF666}"/>
                </c:ext>
              </c:extLst>
            </c:dLbl>
            <c:dLbl>
              <c:idx val="2"/>
              <c:layout>
                <c:manualLayout>
                  <c:x val="1.75910461298174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A5-4EB6-B7E3-E51DBE3CF666}"/>
                </c:ext>
              </c:extLst>
            </c:dLbl>
            <c:dLbl>
              <c:idx val="3"/>
              <c:layout>
                <c:manualLayout>
                  <c:x val="2.110925535578098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A5-4EB6-B7E3-E51DBE3CF666}"/>
                </c:ext>
              </c:extLst>
            </c:dLbl>
            <c:dLbl>
              <c:idx val="4"/>
              <c:layout>
                <c:manualLayout>
                  <c:x val="2.814567380770798E-2"/>
                  <c:y val="-3.37695185158004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A5-4EB6-B7E3-E51DBE3CF666}"/>
                </c:ext>
              </c:extLst>
            </c:dLbl>
            <c:dLbl>
              <c:idx val="5"/>
              <c:layout>
                <c:manualLayout>
                  <c:x val="1.7591046129817357E-2"/>
                  <c:y val="-3.37695185158004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A5-4EB6-B7E3-E51DBE3CF6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Финансы!$C$2:$C$7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A5-4EB6-B7E3-E51DBE3CF6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4676223"/>
        <c:axId val="285303743"/>
      </c:barChart>
      <c:catAx>
        <c:axId val="164467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303743"/>
        <c:crosses val="autoZero"/>
        <c:auto val="1"/>
        <c:lblAlgn val="ctr"/>
        <c:lblOffset val="100"/>
        <c:noMultiLvlLbl val="0"/>
      </c:catAx>
      <c:valAx>
        <c:axId val="28530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67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Распределение подписчиков по часовым поясам</a:t>
            </a:r>
            <a:endParaRPr lang="en-US" sz="1200"/>
          </a:p>
        </c:rich>
      </c:tx>
      <c:layout>
        <c:manualLayout>
          <c:xMode val="edge"/>
          <c:yMode val="edge"/>
          <c:x val="0.18989645642970754"/>
          <c:y val="2.2544283413848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Просмотры!$P$3</c:f>
              <c:strCache>
                <c:ptCount val="1"/>
                <c:pt idx="0">
                  <c:v>Количество по полю user_id</c:v>
                </c:pt>
              </c:strCache>
            </c:strRef>
          </c:tx>
          <c:explosion val="8"/>
          <c:dPt>
            <c:idx val="0"/>
            <c:bubble3D val="0"/>
            <c:explosion val="1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B-4D0D-97AC-1C4E3946B3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1B-4D0D-97AC-1C4E3946B3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1B-4D0D-97AC-1C4E3946B3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1B-4D0D-97AC-1C4E3946B3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1B-4D0D-97AC-1C4E3946B3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1B-4D0D-97AC-1C4E3946B3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1B-4D0D-97AC-1C4E3946B3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1B-4D0D-97AC-1C4E3946B3E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F1B-4D0D-97AC-1C4E3946B3E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F1B-4D0D-97AC-1C4E3946B3E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F1B-4D0D-97AC-1C4E3946B3E7}"/>
              </c:ext>
            </c:extLst>
          </c:dPt>
          <c:dLbls>
            <c:dLbl>
              <c:idx val="3"/>
              <c:layout>
                <c:manualLayout>
                  <c:x val="0"/>
                  <c:y val="4.625441850547570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1B-4D0D-97AC-1C4E3946B3E7}"/>
                </c:ext>
              </c:extLst>
            </c:dLbl>
            <c:dLbl>
              <c:idx val="4"/>
              <c:layout>
                <c:manualLayout>
                  <c:x val="-2.6692777948402545E-2"/>
                  <c:y val="9.671378414781275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1B-4D0D-97AC-1C4E3946B3E7}"/>
                </c:ext>
              </c:extLst>
            </c:dLbl>
            <c:dLbl>
              <c:idx val="5"/>
              <c:layout>
                <c:manualLayout>
                  <c:x val="-4.0039166922603821E-2"/>
                  <c:y val="5.88692599160599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1B-4D0D-97AC-1C4E3946B3E7}"/>
                </c:ext>
              </c:extLst>
            </c:dLbl>
            <c:dLbl>
              <c:idx val="6"/>
              <c:layout>
                <c:manualLayout>
                  <c:x val="-4.3375764166154136E-2"/>
                  <c:y val="2.10247356843071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1B-4D0D-97AC-1C4E3946B3E7}"/>
                </c:ext>
              </c:extLst>
            </c:dLbl>
            <c:dLbl>
              <c:idx val="7"/>
              <c:layout>
                <c:manualLayout>
                  <c:x val="-1.6682986217751591E-2"/>
                  <c:y val="-1.68197885474457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F1B-4D0D-97AC-1C4E3946B3E7}"/>
                </c:ext>
              </c:extLst>
            </c:dLbl>
            <c:dLbl>
              <c:idx val="8"/>
              <c:layout>
                <c:manualLayout>
                  <c:x val="1.6682986217751591E-2"/>
                  <c:y val="-3.78445242317528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F1B-4D0D-97AC-1C4E3946B3E7}"/>
                </c:ext>
              </c:extLst>
            </c:dLbl>
            <c:dLbl>
              <c:idx val="9"/>
              <c:layout>
                <c:manualLayout>
                  <c:x val="7.6741736601657312E-2"/>
                  <c:y val="-3.363957709489141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F1B-4D0D-97AC-1C4E3946B3E7}"/>
                </c:ext>
              </c:extLst>
            </c:dLbl>
            <c:dLbl>
              <c:idx val="10"/>
              <c:layout>
                <c:manualLayout>
                  <c:x val="0.15014687595976431"/>
                  <c:y val="-1.26148414105842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F1B-4D0D-97AC-1C4E3946B3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Просмотры!$O$4:$O$14</c:f>
              <c:strCache>
                <c:ptCount val="11"/>
                <c:pt idx="0">
                  <c:v>UTC+1</c:v>
                </c:pt>
                <c:pt idx="1">
                  <c:v>UTC+2</c:v>
                </c:pt>
                <c:pt idx="2">
                  <c:v>UTC+0</c:v>
                </c:pt>
                <c:pt idx="3">
                  <c:v>UTC+3</c:v>
                </c:pt>
                <c:pt idx="4">
                  <c:v>UTC+4</c:v>
                </c:pt>
                <c:pt idx="5">
                  <c:v>UTC+7</c:v>
                </c:pt>
                <c:pt idx="6">
                  <c:v>UTC+5</c:v>
                </c:pt>
                <c:pt idx="7">
                  <c:v>UTC-4</c:v>
                </c:pt>
                <c:pt idx="8">
                  <c:v>UTC+6</c:v>
                </c:pt>
                <c:pt idx="9">
                  <c:v>UTC-5</c:v>
                </c:pt>
                <c:pt idx="10">
                  <c:v>Остальные</c:v>
                </c:pt>
              </c:strCache>
            </c:strRef>
          </c:cat>
          <c:val>
            <c:numRef>
              <c:f>Просмотры!$P$4:$P$14</c:f>
              <c:numCache>
                <c:formatCode>General</c:formatCode>
                <c:ptCount val="11"/>
                <c:pt idx="0">
                  <c:v>4526</c:v>
                </c:pt>
                <c:pt idx="1">
                  <c:v>3214</c:v>
                </c:pt>
                <c:pt idx="2">
                  <c:v>2430</c:v>
                </c:pt>
                <c:pt idx="3">
                  <c:v>2164</c:v>
                </c:pt>
                <c:pt idx="4">
                  <c:v>483</c:v>
                </c:pt>
                <c:pt idx="5">
                  <c:v>355</c:v>
                </c:pt>
                <c:pt idx="6">
                  <c:v>342</c:v>
                </c:pt>
                <c:pt idx="7">
                  <c:v>306</c:v>
                </c:pt>
                <c:pt idx="8">
                  <c:v>303</c:v>
                </c:pt>
                <c:pt idx="9">
                  <c:v>183</c:v>
                </c:pt>
                <c:pt idx="10">
                  <c:v>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F1B-4D0D-97AC-1C4E3946B3E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Факт</a:t>
            </a:r>
          </a:p>
        </c:rich>
      </c:tx>
      <c:layout>
        <c:manualLayout>
          <c:xMode val="edge"/>
          <c:yMode val="edge"/>
          <c:x val="0.40815103994353652"/>
          <c:y val="3.3385492689037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>
                <a:alpha val="66000"/>
              </a:srgb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05-462D-8E7C-17A138554C37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05-462D-8E7C-17A138554C3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05-462D-8E7C-17A138554C37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05-462D-8E7C-17A138554C37}"/>
              </c:ext>
            </c:extLst>
          </c:dPt>
          <c:dLbls>
            <c:dLbl>
              <c:idx val="2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ln>
                        <a:noFill/>
                      </a:ln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705-462D-8E7C-17A138554C37}"/>
                </c:ext>
              </c:extLst>
            </c:dLbl>
            <c:spPr>
              <a:solidFill>
                <a:schemeClr val="bg1">
                  <a:alpha val="87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'Юнит-экономика'!$J$15:$J$17</c:f>
              <c:strCache>
                <c:ptCount val="3"/>
                <c:pt idx="0">
                  <c:v>CAC%</c:v>
                </c:pt>
                <c:pt idx="1">
                  <c:v>Fixed Costs%</c:v>
                </c:pt>
                <c:pt idx="2">
                  <c:v>Маржинальность</c:v>
                </c:pt>
              </c:strCache>
            </c:strRef>
          </c:cat>
          <c:val>
            <c:numRef>
              <c:f>'Юнит-экономика'!$K$15:$K$17</c:f>
              <c:numCache>
                <c:formatCode>0.0%</c:formatCode>
                <c:ptCount val="3"/>
                <c:pt idx="0">
                  <c:v>1.3784363833617232</c:v>
                </c:pt>
                <c:pt idx="1">
                  <c:v>0.55909013392518114</c:v>
                </c:pt>
                <c:pt idx="2" formatCode="0%">
                  <c:v>-0.93752651728690439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05-462D-8E7C-17A138554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52623151"/>
        <c:axId val="287613151"/>
      </c:barChart>
      <c:catAx>
        <c:axId val="16526231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613151"/>
        <c:crosses val="autoZero"/>
        <c:auto val="1"/>
        <c:lblAlgn val="ctr"/>
        <c:lblOffset val="100"/>
        <c:noMultiLvlLbl val="0"/>
      </c:catAx>
      <c:valAx>
        <c:axId val="287613151"/>
        <c:scaling>
          <c:orientation val="minMax"/>
          <c:max val="1.4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52623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План</a:t>
            </a:r>
          </a:p>
        </c:rich>
      </c:tx>
      <c:layout>
        <c:manualLayout>
          <c:xMode val="edge"/>
          <c:yMode val="edge"/>
          <c:x val="0.40815103994353652"/>
          <c:y val="3.3385492689037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>
                <a:alpha val="66000"/>
              </a:srgb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CA-4AC1-9D23-39B0BDF648D4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CA-4AC1-9D23-39B0BDF648D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49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CA-4AC1-9D23-39B0BDF648D4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>
                  <a:alpha val="66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CA-4AC1-9D23-39B0BDF648D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33996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2CA-4AC1-9D23-39B0BDF64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'Юнит-экономика'!$J$15:$J$17</c:f>
              <c:strCache>
                <c:ptCount val="3"/>
                <c:pt idx="0">
                  <c:v>CAC%</c:v>
                </c:pt>
                <c:pt idx="1">
                  <c:v>Fixed Costs%</c:v>
                </c:pt>
                <c:pt idx="2">
                  <c:v>Маржинальность</c:v>
                </c:pt>
              </c:strCache>
            </c:strRef>
          </c:cat>
          <c:val>
            <c:numRef>
              <c:f>'Юнит-экономика'!$M$15:$M$17</c:f>
              <c:numCache>
                <c:formatCode>0.0%</c:formatCode>
                <c:ptCount val="3"/>
                <c:pt idx="0">
                  <c:v>0.29177788976161512</c:v>
                </c:pt>
                <c:pt idx="1">
                  <c:v>0.45666670845079693</c:v>
                </c:pt>
                <c:pt idx="2" formatCode="0%">
                  <c:v>0.25155540178758795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CA-4AC1-9D23-39B0BDF64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71007"/>
        <c:axId val="551068223"/>
      </c:barChart>
      <c:catAx>
        <c:axId val="4961710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1068223"/>
        <c:crosses val="autoZero"/>
        <c:auto val="1"/>
        <c:lblAlgn val="ctr"/>
        <c:lblOffset val="100"/>
        <c:noMultiLvlLbl val="0"/>
      </c:catAx>
      <c:valAx>
        <c:axId val="551068223"/>
        <c:scaling>
          <c:orientation val="minMax"/>
          <c:max val="1.4"/>
          <c:min val="-1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617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Маркетинг/выручка/подписки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Финансы!$C$1</c:f>
              <c:strCache>
                <c:ptCount val="1"/>
                <c:pt idx="0">
                  <c:v>Новые подписчики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Финансы!$C$2:$C$7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5-4854-89BD-7FE52EEBE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44669727"/>
        <c:axId val="701445359"/>
      </c:barChart>
      <c:lineChart>
        <c:grouping val="standard"/>
        <c:varyColors val="0"/>
        <c:ser>
          <c:idx val="1"/>
          <c:order val="1"/>
          <c:tx>
            <c:strRef>
              <c:f>Финансы!$F$1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Финансы!$F$2:$F$7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75-4854-89BD-7FE52EEBE72A}"/>
            </c:ext>
          </c:extLst>
        </c:ser>
        <c:ser>
          <c:idx val="2"/>
          <c:order val="2"/>
          <c:tx>
            <c:strRef>
              <c:f>Финансы!$G$1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Финансы!$G$2:$G$7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75-4854-89BD-7FE52EEBE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712879"/>
        <c:axId val="701441039"/>
      </c:lineChart>
      <c:catAx>
        <c:axId val="164471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1441039"/>
        <c:crosses val="autoZero"/>
        <c:auto val="1"/>
        <c:lblAlgn val="ctr"/>
        <c:lblOffset val="100"/>
        <c:noMultiLvlLbl val="0"/>
      </c:catAx>
      <c:valAx>
        <c:axId val="70144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712879"/>
        <c:crosses val="autoZero"/>
        <c:crossBetween val="between"/>
      </c:valAx>
      <c:valAx>
        <c:axId val="70144535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4669727"/>
        <c:crosses val="max"/>
        <c:crossBetween val="between"/>
      </c:valAx>
      <c:catAx>
        <c:axId val="16446697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14453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Пользовательский ретеншн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'Юнит-экономика'!$J$23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'Юнит-экономика'!$A$23:$A$28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'Юнит-экономика'!$J$24:$J$28</c:f>
              <c:numCache>
                <c:formatCode>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D-4566-BA66-59A2C468A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167920"/>
        <c:axId val="65293183"/>
      </c:barChart>
      <c:catAx>
        <c:axId val="158516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293183"/>
        <c:crosses val="autoZero"/>
        <c:auto val="1"/>
        <c:lblAlgn val="ctr"/>
        <c:lblOffset val="100"/>
        <c:noMultiLvlLbl val="0"/>
      </c:catAx>
      <c:valAx>
        <c:axId val="65293183"/>
        <c:scaling>
          <c:orientation val="minMax"/>
          <c:max val="0.9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16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[MCK2_Kurs3.xlsx]Курсовой часть1!Сводная таблица6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Динамика активности клиентов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137019804342635E-2"/>
          <c:y val="0.19239478534817703"/>
          <c:w val="0.84572596039131476"/>
          <c:h val="0.6605557133239097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'Курсовой часть1'!$L$5</c:f>
              <c:strCache>
                <c:ptCount val="1"/>
                <c:pt idx="0">
                  <c:v>Число просмотров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303030303030304E-2"/>
                  <c:y val="-6.7539037031600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7F-4BB6-BFBD-757E4CA7E4C7}"/>
                </c:ext>
              </c:extLst>
            </c:dLbl>
            <c:dLbl>
              <c:idx val="1"/>
              <c:layout>
                <c:manualLayout>
                  <c:x val="4.545454545454540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7F-4BB6-BFBD-757E4CA7E4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'Курсовой часть1'!$J$6:$J$12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'Курсовой часть1'!$L$6:$L$12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7F-4BB6-BFBD-757E4CA7E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22"/>
        <c:axId val="1953808559"/>
        <c:axId val="287618431"/>
      </c:barChart>
      <c:barChart>
        <c:barDir val="col"/>
        <c:grouping val="clustered"/>
        <c:varyColors val="0"/>
        <c:ser>
          <c:idx val="0"/>
          <c:order val="0"/>
          <c:tx>
            <c:strRef>
              <c:f>'Курсовой часть1'!$K$5</c:f>
              <c:strCache>
                <c:ptCount val="1"/>
                <c:pt idx="0">
                  <c:v>Число клиентов</c:v>
                </c:pt>
              </c:strCache>
            </c:strRef>
          </c:tx>
          <c:spPr>
            <a:solidFill>
              <a:srgbClr val="002060">
                <a:alpha val="82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72727272727272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7F-4BB6-BFBD-757E4CA7E4C7}"/>
                </c:ext>
              </c:extLst>
            </c:dLbl>
            <c:dLbl>
              <c:idx val="1"/>
              <c:layout>
                <c:manualLayout>
                  <c:x val="-3.1565656565656568E-2"/>
                  <c:y val="-3.37695185158010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47F-4BB6-BFBD-757E4CA7E4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'Курсовой часть1'!$J$6:$J$12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'Курсовой часть1'!$K$6:$K$12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F-4BB6-BFBD-757E4CA7E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747719663"/>
        <c:axId val="1158098479"/>
      </c:barChart>
      <c:catAx>
        <c:axId val="195380855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618431"/>
        <c:crosses val="autoZero"/>
        <c:auto val="1"/>
        <c:lblAlgn val="ctr"/>
        <c:lblOffset val="100"/>
        <c:noMultiLvlLbl val="0"/>
      </c:catAx>
      <c:valAx>
        <c:axId val="287618431"/>
        <c:scaling>
          <c:orientation val="minMax"/>
          <c:max val="3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3808559"/>
        <c:crosses val="autoZero"/>
        <c:crossBetween val="between"/>
      </c:valAx>
      <c:valAx>
        <c:axId val="11580984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клиенты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7719663"/>
        <c:crosses val="max"/>
        <c:crossBetween val="between"/>
      </c:valAx>
      <c:catAx>
        <c:axId val="7477196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80984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0" i="0" baseline="0" dirty="0">
                <a:effectLst/>
              </a:rPr>
              <a:t>Просмотры по часам</a:t>
            </a:r>
            <a:endParaRPr lang="ru-RU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Будние</c:v>
          </c:tx>
          <c:spPr>
            <a:solidFill>
              <a:srgbClr val="002060">
                <a:alpha val="69000"/>
              </a:srgbClr>
            </a:solidFill>
            <a:ln>
              <a:noFill/>
            </a:ln>
            <a:effectLst/>
          </c:spPr>
          <c:invertIfNegative val="0"/>
          <c:cat>
            <c:numRef>
              <c:f>Просмотры!$U$3:$U$26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Просмотры!$V$3:$V$26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22-4D89-BECD-64278C443194}"/>
            </c:ext>
          </c:extLst>
        </c:ser>
        <c:ser>
          <c:idx val="1"/>
          <c:order val="1"/>
          <c:tx>
            <c:v>Выходные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Просмотры!$U$3:$U$26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Просмотры!$W$3:$W$26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22-4D89-BECD-64278C443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21151"/>
        <c:axId val="494083023"/>
      </c:barChart>
      <c:catAx>
        <c:axId val="410921151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12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4083023"/>
        <c:crosses val="autoZero"/>
        <c:auto val="1"/>
        <c:lblAlgn val="ctr"/>
        <c:lblOffset val="100"/>
        <c:tickLblSkip val="1"/>
        <c:noMultiLvlLbl val="0"/>
      </c:catAx>
      <c:valAx>
        <c:axId val="4940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2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[MCK2_Kurs3.xlsx]Просмотры!Сводная таблица2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0" i="0" baseline="0" dirty="0">
                <a:effectLst/>
              </a:rPr>
              <a:t>Просмотры по дням недели</a:t>
            </a:r>
          </a:p>
          <a:p>
            <a:pPr>
              <a:defRPr sz="1200"/>
            </a:pPr>
            <a:endParaRPr lang="ru-RU" sz="1200" b="0" i="0" baseline="0" dirty="0">
              <a:effectLst/>
            </a:endParaRPr>
          </a:p>
          <a:p>
            <a:pPr>
              <a:defRPr sz="1200"/>
            </a:pPr>
            <a:endParaRPr lang="ru-RU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Просмотры!$K$30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2060">
                <a:alpha val="63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Просмотры!$J$31:$J$38</c:f>
              <c:strCache>
                <c:ptCount val="7"/>
                <c:pt idx="0">
                  <c:v>понедельник</c:v>
                </c:pt>
                <c:pt idx="1">
                  <c:v>вторник</c:v>
                </c:pt>
                <c:pt idx="2">
                  <c:v>среда</c:v>
                </c:pt>
                <c:pt idx="3">
                  <c:v>четверг</c:v>
                </c:pt>
                <c:pt idx="4">
                  <c:v>пятница</c:v>
                </c:pt>
                <c:pt idx="5">
                  <c:v>суббота</c:v>
                </c:pt>
                <c:pt idx="6">
                  <c:v>воскресенье</c:v>
                </c:pt>
              </c:strCache>
            </c:strRef>
          </c:cat>
          <c:val>
            <c:numRef>
              <c:f>Просмотры!$K$31:$K$38</c:f>
              <c:numCache>
                <c:formatCode>General</c:formatCode>
                <c:ptCount val="7"/>
                <c:pt idx="0">
                  <c:v>16257</c:v>
                </c:pt>
                <c:pt idx="1">
                  <c:v>15924</c:v>
                </c:pt>
                <c:pt idx="2">
                  <c:v>16830</c:v>
                </c:pt>
                <c:pt idx="3">
                  <c:v>16080</c:v>
                </c:pt>
                <c:pt idx="4">
                  <c:v>23008</c:v>
                </c:pt>
                <c:pt idx="5">
                  <c:v>27676</c:v>
                </c:pt>
                <c:pt idx="6">
                  <c:v>24793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B-410B-B42A-67B4FD50F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433440"/>
        <c:axId val="1997610336"/>
      </c:barChart>
      <c:catAx>
        <c:axId val="5224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7610336"/>
        <c:crosses val="autoZero"/>
        <c:auto val="1"/>
        <c:lblAlgn val="ctr"/>
        <c:lblOffset val="100"/>
        <c:noMultiLvlLbl val="0"/>
      </c:catAx>
      <c:valAx>
        <c:axId val="19976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243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Популярность топ</a:t>
            </a:r>
            <a:r>
              <a:rPr lang="ru-RU" sz="1200" baseline="0"/>
              <a:t> 10 фильмов</a:t>
            </a:r>
            <a:endParaRPr lang="ru-RU" sz="1200"/>
          </a:p>
        </c:rich>
      </c:tx>
      <c:layout>
        <c:manualLayout>
          <c:xMode val="edge"/>
          <c:yMode val="edge"/>
          <c:x val="0.14297817328799231"/>
          <c:y val="2.02617111094802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Просмотры!$S$40</c:f>
              <c:strCache>
                <c:ptCount val="1"/>
                <c:pt idx="0">
                  <c:v>Популярность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EC-4D18-B0AF-B08A55B4B9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EC-4D18-B0AF-B08A55B4B9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EC-4D18-B0AF-B08A55B4B9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EC-4D18-B0AF-B08A55B4B9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EC-4D18-B0AF-B08A55B4B9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EC-4D18-B0AF-B08A55B4B91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EC-4D18-B0AF-B08A55B4B91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EC-4D18-B0AF-B08A55B4B91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EC-4D18-B0AF-B08A55B4B91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EC-4D18-B0AF-B08A55B4B9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Просмотры!$R$41:$R$50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Просмотры!$S$41:$S$50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EC-4D18-B0AF-B08A55B4B91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Просмотры!$R$40</c15:sqref>
                        </c15:formulaRef>
                      </c:ext>
                    </c:extLst>
                    <c:strCache>
                      <c:ptCount val="1"/>
                      <c:pt idx="0">
                        <c:v>ID movie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69EC-4D18-B0AF-B08A55B4B91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69EC-4D18-B0AF-B08A55B4B91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69EC-4D18-B0AF-B08A55B4B91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69EC-4D18-B0AF-B08A55B4B91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69EC-4D18-B0AF-B08A55B4B91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69EC-4D18-B0AF-B08A55B4B91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69EC-4D18-B0AF-B08A55B4B91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69EC-4D18-B0AF-B08A55B4B91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69EC-4D18-B0AF-B08A55B4B91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69EC-4D18-B0AF-B08A55B4B91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Просмотры!$R$41:$R$50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Просмотры!$R$41:$R$50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69EC-4D18-B0AF-B08A55B4B918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Распределение 50% наиболее просматриваемых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Просмотры!$M$42:$M$114</c:f>
              <c:numCache>
                <c:formatCode>General</c:formatCode>
                <c:ptCount val="73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  <c:pt idx="36">
                  <c:v>301748</c:v>
                </c:pt>
                <c:pt idx="37">
                  <c:v>341333</c:v>
                </c:pt>
                <c:pt idx="38">
                  <c:v>82901</c:v>
                </c:pt>
                <c:pt idx="39">
                  <c:v>357547</c:v>
                </c:pt>
                <c:pt idx="40">
                  <c:v>401945</c:v>
                </c:pt>
                <c:pt idx="41">
                  <c:v>343712</c:v>
                </c:pt>
                <c:pt idx="42">
                  <c:v>37644</c:v>
                </c:pt>
                <c:pt idx="43">
                  <c:v>189009</c:v>
                </c:pt>
                <c:pt idx="44">
                  <c:v>60239</c:v>
                </c:pt>
                <c:pt idx="45">
                  <c:v>343491</c:v>
                </c:pt>
                <c:pt idx="46">
                  <c:v>396686</c:v>
                </c:pt>
                <c:pt idx="47">
                  <c:v>392434</c:v>
                </c:pt>
                <c:pt idx="48">
                  <c:v>473327</c:v>
                </c:pt>
                <c:pt idx="49">
                  <c:v>258251</c:v>
                </c:pt>
                <c:pt idx="50">
                  <c:v>473323</c:v>
                </c:pt>
                <c:pt idx="51">
                  <c:v>21407</c:v>
                </c:pt>
                <c:pt idx="52">
                  <c:v>4199</c:v>
                </c:pt>
                <c:pt idx="53">
                  <c:v>204394</c:v>
                </c:pt>
                <c:pt idx="54">
                  <c:v>81226</c:v>
                </c:pt>
                <c:pt idx="55">
                  <c:v>154228</c:v>
                </c:pt>
                <c:pt idx="56">
                  <c:v>217497</c:v>
                </c:pt>
                <c:pt idx="57">
                  <c:v>405774</c:v>
                </c:pt>
                <c:pt idx="58">
                  <c:v>325852</c:v>
                </c:pt>
                <c:pt idx="59">
                  <c:v>397390</c:v>
                </c:pt>
                <c:pt idx="60">
                  <c:v>304722</c:v>
                </c:pt>
                <c:pt idx="61">
                  <c:v>62570</c:v>
                </c:pt>
                <c:pt idx="62">
                  <c:v>327968</c:v>
                </c:pt>
                <c:pt idx="63">
                  <c:v>387595</c:v>
                </c:pt>
                <c:pt idx="64">
                  <c:v>432277</c:v>
                </c:pt>
                <c:pt idx="65">
                  <c:v>122982</c:v>
                </c:pt>
                <c:pt idx="66">
                  <c:v>129210</c:v>
                </c:pt>
                <c:pt idx="67">
                  <c:v>294042</c:v>
                </c:pt>
                <c:pt idx="68">
                  <c:v>12149</c:v>
                </c:pt>
                <c:pt idx="69">
                  <c:v>119655</c:v>
                </c:pt>
                <c:pt idx="70">
                  <c:v>251574</c:v>
                </c:pt>
                <c:pt idx="71">
                  <c:v>75550</c:v>
                </c:pt>
                <c:pt idx="72">
                  <c:v>123413</c:v>
                </c:pt>
              </c:numCache>
            </c:numRef>
          </c:cat>
          <c:val>
            <c:numRef>
              <c:f>Просмотры!$N$42:$N$114</c:f>
              <c:numCache>
                <c:formatCode>General</c:formatCode>
                <c:ptCount val="73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  <c:pt idx="49">
                  <c:v>394</c:v>
                </c:pt>
                <c:pt idx="50">
                  <c:v>388</c:v>
                </c:pt>
                <c:pt idx="51">
                  <c:v>387</c:v>
                </c:pt>
                <c:pt idx="52">
                  <c:v>386</c:v>
                </c:pt>
                <c:pt idx="53">
                  <c:v>357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347</c:v>
                </c:pt>
                <c:pt idx="58">
                  <c:v>341</c:v>
                </c:pt>
                <c:pt idx="59">
                  <c:v>333</c:v>
                </c:pt>
                <c:pt idx="60">
                  <c:v>330</c:v>
                </c:pt>
                <c:pt idx="61">
                  <c:v>325</c:v>
                </c:pt>
                <c:pt idx="62">
                  <c:v>321</c:v>
                </c:pt>
                <c:pt idx="63">
                  <c:v>319</c:v>
                </c:pt>
                <c:pt idx="64">
                  <c:v>319</c:v>
                </c:pt>
                <c:pt idx="65">
                  <c:v>308</c:v>
                </c:pt>
                <c:pt idx="66">
                  <c:v>300</c:v>
                </c:pt>
                <c:pt idx="67">
                  <c:v>297</c:v>
                </c:pt>
                <c:pt idx="68">
                  <c:v>294</c:v>
                </c:pt>
                <c:pt idx="69">
                  <c:v>281</c:v>
                </c:pt>
                <c:pt idx="70">
                  <c:v>274</c:v>
                </c:pt>
                <c:pt idx="71">
                  <c:v>270</c:v>
                </c:pt>
                <c:pt idx="72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3-4AD3-BBD4-E30215EA5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76811264"/>
        <c:axId val="65297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Просмотры!$M$42:$M$114</c15:sqref>
                        </c15:formulaRef>
                      </c:ext>
                    </c:extLst>
                    <c:numCache>
                      <c:formatCode>General</c:formatCode>
                      <c:ptCount val="73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  <c:pt idx="10">
                        <c:v>182191</c:v>
                      </c:pt>
                      <c:pt idx="11">
                        <c:v>154256</c:v>
                      </c:pt>
                      <c:pt idx="12">
                        <c:v>153893</c:v>
                      </c:pt>
                      <c:pt idx="13">
                        <c:v>439981</c:v>
                      </c:pt>
                      <c:pt idx="14">
                        <c:v>227775</c:v>
                      </c:pt>
                      <c:pt idx="15">
                        <c:v>88863</c:v>
                      </c:pt>
                      <c:pt idx="16">
                        <c:v>258219</c:v>
                      </c:pt>
                      <c:pt idx="17">
                        <c:v>242428</c:v>
                      </c:pt>
                      <c:pt idx="18">
                        <c:v>472712</c:v>
                      </c:pt>
                      <c:pt idx="19">
                        <c:v>5151</c:v>
                      </c:pt>
                      <c:pt idx="20">
                        <c:v>394819</c:v>
                      </c:pt>
                      <c:pt idx="21">
                        <c:v>241927</c:v>
                      </c:pt>
                      <c:pt idx="22">
                        <c:v>180863</c:v>
                      </c:pt>
                      <c:pt idx="23">
                        <c:v>191893</c:v>
                      </c:pt>
                      <c:pt idx="24">
                        <c:v>182984</c:v>
                      </c:pt>
                      <c:pt idx="25">
                        <c:v>112334</c:v>
                      </c:pt>
                      <c:pt idx="26">
                        <c:v>104958</c:v>
                      </c:pt>
                      <c:pt idx="27">
                        <c:v>111368</c:v>
                      </c:pt>
                      <c:pt idx="28">
                        <c:v>43842</c:v>
                      </c:pt>
                      <c:pt idx="29">
                        <c:v>244574</c:v>
                      </c:pt>
                      <c:pt idx="30">
                        <c:v>179296</c:v>
                      </c:pt>
                      <c:pt idx="31">
                        <c:v>304128</c:v>
                      </c:pt>
                      <c:pt idx="32">
                        <c:v>122902</c:v>
                      </c:pt>
                      <c:pt idx="33">
                        <c:v>86587</c:v>
                      </c:pt>
                      <c:pt idx="34">
                        <c:v>471403</c:v>
                      </c:pt>
                      <c:pt idx="35">
                        <c:v>330333</c:v>
                      </c:pt>
                      <c:pt idx="36">
                        <c:v>301748</c:v>
                      </c:pt>
                      <c:pt idx="37">
                        <c:v>341333</c:v>
                      </c:pt>
                      <c:pt idx="38">
                        <c:v>82901</c:v>
                      </c:pt>
                      <c:pt idx="39">
                        <c:v>357547</c:v>
                      </c:pt>
                      <c:pt idx="40">
                        <c:v>401945</c:v>
                      </c:pt>
                      <c:pt idx="41">
                        <c:v>343712</c:v>
                      </c:pt>
                      <c:pt idx="42">
                        <c:v>37644</c:v>
                      </c:pt>
                      <c:pt idx="43">
                        <c:v>189009</c:v>
                      </c:pt>
                      <c:pt idx="44">
                        <c:v>60239</c:v>
                      </c:pt>
                      <c:pt idx="45">
                        <c:v>343491</c:v>
                      </c:pt>
                      <c:pt idx="46">
                        <c:v>396686</c:v>
                      </c:pt>
                      <c:pt idx="47">
                        <c:v>392434</c:v>
                      </c:pt>
                      <c:pt idx="48">
                        <c:v>473327</c:v>
                      </c:pt>
                      <c:pt idx="49">
                        <c:v>258251</c:v>
                      </c:pt>
                      <c:pt idx="50">
                        <c:v>473323</c:v>
                      </c:pt>
                      <c:pt idx="51">
                        <c:v>21407</c:v>
                      </c:pt>
                      <c:pt idx="52">
                        <c:v>4199</c:v>
                      </c:pt>
                      <c:pt idx="53">
                        <c:v>204394</c:v>
                      </c:pt>
                      <c:pt idx="54">
                        <c:v>81226</c:v>
                      </c:pt>
                      <c:pt idx="55">
                        <c:v>154228</c:v>
                      </c:pt>
                      <c:pt idx="56">
                        <c:v>217497</c:v>
                      </c:pt>
                      <c:pt idx="57">
                        <c:v>405774</c:v>
                      </c:pt>
                      <c:pt idx="58">
                        <c:v>325852</c:v>
                      </c:pt>
                      <c:pt idx="59">
                        <c:v>397390</c:v>
                      </c:pt>
                      <c:pt idx="60">
                        <c:v>304722</c:v>
                      </c:pt>
                      <c:pt idx="61">
                        <c:v>62570</c:v>
                      </c:pt>
                      <c:pt idx="62">
                        <c:v>327968</c:v>
                      </c:pt>
                      <c:pt idx="63">
                        <c:v>387595</c:v>
                      </c:pt>
                      <c:pt idx="64">
                        <c:v>432277</c:v>
                      </c:pt>
                      <c:pt idx="65">
                        <c:v>122982</c:v>
                      </c:pt>
                      <c:pt idx="66">
                        <c:v>129210</c:v>
                      </c:pt>
                      <c:pt idx="67">
                        <c:v>294042</c:v>
                      </c:pt>
                      <c:pt idx="68">
                        <c:v>12149</c:v>
                      </c:pt>
                      <c:pt idx="69">
                        <c:v>119655</c:v>
                      </c:pt>
                      <c:pt idx="70">
                        <c:v>251574</c:v>
                      </c:pt>
                      <c:pt idx="71">
                        <c:v>75550</c:v>
                      </c:pt>
                      <c:pt idx="72">
                        <c:v>123413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Просмотры!$M$42:$M$114</c15:sqref>
                        </c15:formulaRef>
                      </c:ext>
                    </c:extLst>
                    <c:numCache>
                      <c:formatCode>General</c:formatCode>
                      <c:ptCount val="73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  <c:pt idx="10">
                        <c:v>182191</c:v>
                      </c:pt>
                      <c:pt idx="11">
                        <c:v>154256</c:v>
                      </c:pt>
                      <c:pt idx="12">
                        <c:v>153893</c:v>
                      </c:pt>
                      <c:pt idx="13">
                        <c:v>439981</c:v>
                      </c:pt>
                      <c:pt idx="14">
                        <c:v>227775</c:v>
                      </c:pt>
                      <c:pt idx="15">
                        <c:v>88863</c:v>
                      </c:pt>
                      <c:pt idx="16">
                        <c:v>258219</c:v>
                      </c:pt>
                      <c:pt idx="17">
                        <c:v>242428</c:v>
                      </c:pt>
                      <c:pt idx="18">
                        <c:v>472712</c:v>
                      </c:pt>
                      <c:pt idx="19">
                        <c:v>5151</c:v>
                      </c:pt>
                      <c:pt idx="20">
                        <c:v>394819</c:v>
                      </c:pt>
                      <c:pt idx="21">
                        <c:v>241927</c:v>
                      </c:pt>
                      <c:pt idx="22">
                        <c:v>180863</c:v>
                      </c:pt>
                      <c:pt idx="23">
                        <c:v>191893</c:v>
                      </c:pt>
                      <c:pt idx="24">
                        <c:v>182984</c:v>
                      </c:pt>
                      <c:pt idx="25">
                        <c:v>112334</c:v>
                      </c:pt>
                      <c:pt idx="26">
                        <c:v>104958</c:v>
                      </c:pt>
                      <c:pt idx="27">
                        <c:v>111368</c:v>
                      </c:pt>
                      <c:pt idx="28">
                        <c:v>43842</c:v>
                      </c:pt>
                      <c:pt idx="29">
                        <c:v>244574</c:v>
                      </c:pt>
                      <c:pt idx="30">
                        <c:v>179296</c:v>
                      </c:pt>
                      <c:pt idx="31">
                        <c:v>304128</c:v>
                      </c:pt>
                      <c:pt idx="32">
                        <c:v>122902</c:v>
                      </c:pt>
                      <c:pt idx="33">
                        <c:v>86587</c:v>
                      </c:pt>
                      <c:pt idx="34">
                        <c:v>471403</c:v>
                      </c:pt>
                      <c:pt idx="35">
                        <c:v>330333</c:v>
                      </c:pt>
                      <c:pt idx="36">
                        <c:v>301748</c:v>
                      </c:pt>
                      <c:pt idx="37">
                        <c:v>341333</c:v>
                      </c:pt>
                      <c:pt idx="38">
                        <c:v>82901</c:v>
                      </c:pt>
                      <c:pt idx="39">
                        <c:v>357547</c:v>
                      </c:pt>
                      <c:pt idx="40">
                        <c:v>401945</c:v>
                      </c:pt>
                      <c:pt idx="41">
                        <c:v>343712</c:v>
                      </c:pt>
                      <c:pt idx="42">
                        <c:v>37644</c:v>
                      </c:pt>
                      <c:pt idx="43">
                        <c:v>189009</c:v>
                      </c:pt>
                      <c:pt idx="44">
                        <c:v>60239</c:v>
                      </c:pt>
                      <c:pt idx="45">
                        <c:v>343491</c:v>
                      </c:pt>
                      <c:pt idx="46">
                        <c:v>396686</c:v>
                      </c:pt>
                      <c:pt idx="47">
                        <c:v>392434</c:v>
                      </c:pt>
                      <c:pt idx="48">
                        <c:v>473327</c:v>
                      </c:pt>
                      <c:pt idx="49">
                        <c:v>258251</c:v>
                      </c:pt>
                      <c:pt idx="50">
                        <c:v>473323</c:v>
                      </c:pt>
                      <c:pt idx="51">
                        <c:v>21407</c:v>
                      </c:pt>
                      <c:pt idx="52">
                        <c:v>4199</c:v>
                      </c:pt>
                      <c:pt idx="53">
                        <c:v>204394</c:v>
                      </c:pt>
                      <c:pt idx="54">
                        <c:v>81226</c:v>
                      </c:pt>
                      <c:pt idx="55">
                        <c:v>154228</c:v>
                      </c:pt>
                      <c:pt idx="56">
                        <c:v>217497</c:v>
                      </c:pt>
                      <c:pt idx="57">
                        <c:v>405774</c:v>
                      </c:pt>
                      <c:pt idx="58">
                        <c:v>325852</c:v>
                      </c:pt>
                      <c:pt idx="59">
                        <c:v>397390</c:v>
                      </c:pt>
                      <c:pt idx="60">
                        <c:v>304722</c:v>
                      </c:pt>
                      <c:pt idx="61">
                        <c:v>62570</c:v>
                      </c:pt>
                      <c:pt idx="62">
                        <c:v>327968</c:v>
                      </c:pt>
                      <c:pt idx="63">
                        <c:v>387595</c:v>
                      </c:pt>
                      <c:pt idx="64">
                        <c:v>432277</c:v>
                      </c:pt>
                      <c:pt idx="65">
                        <c:v>122982</c:v>
                      </c:pt>
                      <c:pt idx="66">
                        <c:v>129210</c:v>
                      </c:pt>
                      <c:pt idx="67">
                        <c:v>294042</c:v>
                      </c:pt>
                      <c:pt idx="68">
                        <c:v>12149</c:v>
                      </c:pt>
                      <c:pt idx="69">
                        <c:v>119655</c:v>
                      </c:pt>
                      <c:pt idx="70">
                        <c:v>251574</c:v>
                      </c:pt>
                      <c:pt idx="71">
                        <c:v>75550</c:v>
                      </c:pt>
                      <c:pt idx="72">
                        <c:v>123413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023-4AD3-BBD4-E30215EA50CF}"/>
                  </c:ext>
                </c:extLst>
              </c15:ser>
            </c15:filteredBarSeries>
          </c:ext>
        </c:extLst>
      </c:barChart>
      <c:catAx>
        <c:axId val="176811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</a:t>
                </a:r>
                <a:r>
                  <a:rPr lang="ru-RU"/>
                  <a:t>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297983"/>
        <c:crosses val="autoZero"/>
        <c:auto val="1"/>
        <c:lblAlgn val="ctr"/>
        <c:lblOffset val="100"/>
        <c:noMultiLvlLbl val="0"/>
      </c:catAx>
      <c:valAx>
        <c:axId val="65297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8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Популярность топ</a:t>
            </a:r>
            <a:r>
              <a:rPr lang="ru-RU" sz="1200" baseline="0"/>
              <a:t> 10 фильмов</a:t>
            </a:r>
            <a:endParaRPr lang="ru-RU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Просмотры!$R$40</c15:sqref>
                        </c15:formulaRef>
                      </c:ext>
                    </c:extLst>
                    <c:strCache>
                      <c:ptCount val="1"/>
                      <c:pt idx="0">
                        <c:v>ID movie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69EC-4D18-B0AF-B08A55B4B918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69EC-4D18-B0AF-B08A55B4B918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69EC-4D18-B0AF-B08A55B4B918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69EC-4D18-B0AF-B08A55B4B918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69EC-4D18-B0AF-B08A55B4B918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69EC-4D18-B0AF-B08A55B4B918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69EC-4D18-B0AF-B08A55B4B918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69EC-4D18-B0AF-B08A55B4B918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69EC-4D18-B0AF-B08A55B4B918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69EC-4D18-B0AF-B08A55B4B918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Просмотры!$R$41:$R$50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Просмотры!$R$41:$R$50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69EC-4D18-B0AF-B08A55B4B918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0DABAF-1C3C-41BB-9181-E389EAB943BC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73BF46-5232-4478-A361-12CFF6658986}" type="datetime1">
              <a:rPr lang="ru-RU" smtClean="0"/>
              <a:t>28.06.2023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93AB364-23C0-49D9-80B6-DA7CAF2111C4}" type="datetime1">
              <a:rPr lang="ru-RU" smtClean="0"/>
              <a:t>28.06.2023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387721" cy="2489996"/>
          </a:xfrm>
        </p:spPr>
        <p:txBody>
          <a:bodyPr rtlCol="0">
            <a:normAutofit/>
          </a:bodyPr>
          <a:lstStyle/>
          <a:p>
            <a:r>
              <a:rPr lang="ru-RU" sz="7200" dirty="0">
                <a:solidFill>
                  <a:srgbClr val="002060"/>
                </a:solidFill>
              </a:rPr>
              <a:t>Скай-</a:t>
            </a:r>
            <a:r>
              <a:rPr lang="ru-RU" sz="7200" dirty="0" err="1">
                <a:solidFill>
                  <a:srgbClr val="002060"/>
                </a:solidFill>
              </a:rPr>
              <a:t>синема</a:t>
            </a:r>
            <a:br>
              <a:rPr lang="ru-RU" sz="7200" dirty="0"/>
            </a:br>
            <a:r>
              <a:rPr lang="ru-RU" sz="4000" dirty="0"/>
              <a:t>Анализ бизнес-модели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МСК2: </a:t>
            </a:r>
            <a:r>
              <a:rPr lang="ru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Н.Белоногов, О.Брауман, И.Бурцева, М.Иофина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9ADC9-0284-A21A-BE49-36615CDD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ru-RU" sz="2400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E0937-63DF-7B6D-0DF1-E45DE3EF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Финансовые показатели</a:t>
            </a:r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Динамика активности клиентов 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Интенсивность просмотров</a:t>
            </a:r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Распределение просмотров по </a:t>
            </a:r>
            <a:r>
              <a:rPr lang="ru-RU" dirty="0" err="1"/>
              <a:t>тайтлам</a:t>
            </a:r>
            <a:endParaRPr lang="ru-RU" dirty="0"/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Распределение подписчиков по часовым поясам</a:t>
            </a:r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Юнит-экономика</a:t>
            </a:r>
          </a:p>
          <a:p>
            <a:pPr marL="749808" lvl="1" indent="-45720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749808" lvl="1" indent="-4572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1D601-B106-8012-886E-BC6EBDD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36C1A-DD16-67B5-0C79-A19CC34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ru-RU" sz="2400" dirty="0"/>
              <a:t>1. Финансовые показатели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37A5D-2C89-CA62-07F7-16E1C769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28.06.2023</a:t>
            </a:fld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71CFA83-41C8-429E-97A8-38A16C323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05995"/>
              </p:ext>
            </p:extLst>
          </p:nvPr>
        </p:nvGraphicFramePr>
        <p:xfrm>
          <a:off x="452070" y="2108200"/>
          <a:ext cx="3609791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3E316A1-FE3D-C110-384E-C2D1DCC75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195582"/>
              </p:ext>
            </p:extLst>
          </p:nvPr>
        </p:nvGraphicFramePr>
        <p:xfrm>
          <a:off x="4263066" y="2108200"/>
          <a:ext cx="395536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06676C8-7494-4250-B16A-1A0F55929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56036"/>
              </p:ext>
            </p:extLst>
          </p:nvPr>
        </p:nvGraphicFramePr>
        <p:xfrm>
          <a:off x="8419631" y="2108200"/>
          <a:ext cx="3272588" cy="365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33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7CE7-BA09-2D6C-E67D-78513B3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417199"/>
            <a:ext cx="10058400" cy="571813"/>
          </a:xfrm>
        </p:spPr>
        <p:txBody>
          <a:bodyPr anchor="b">
            <a:normAutofit/>
          </a:bodyPr>
          <a:lstStyle/>
          <a:p>
            <a:r>
              <a:rPr lang="ru-RU" sz="2400" dirty="0"/>
              <a:t>2. Количество пользователей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06DAA9F-3DEB-E717-8D17-70E57C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E289488-0C23-4DC8-A9FA-240659547385}" type="datetime1">
              <a:rPr lang="ru-RU" smtClean="0"/>
              <a:pPr rtl="0">
                <a:spcAft>
                  <a:spcPts val="600"/>
                </a:spcAft>
              </a:pPr>
              <a:t>28.06.2023</a:t>
            </a:fld>
            <a:endParaRPr lang="en-US"/>
          </a:p>
        </p:txBody>
      </p:sp>
      <p:sp>
        <p:nvSpPr>
          <p:cNvPr id="17" name="Номер слайда 16" hidden="1">
            <a:extLst>
              <a:ext uri="{FF2B5EF4-FFF2-40B4-BE49-F238E27FC236}">
                <a16:creationId xmlns:a16="http://schemas.microsoft.com/office/drawing/2014/main" id="{543B06FD-D2E4-62C7-3BCE-BA60B53C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A1E8251E-CAD3-4FE6-AAAA-05FBCD216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0783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01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7CE7-BA09-2D6C-E67D-78513B3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4769"/>
            <a:ext cx="10058400" cy="571813"/>
          </a:xfrm>
        </p:spPr>
        <p:txBody>
          <a:bodyPr anchor="b">
            <a:normAutofit/>
          </a:bodyPr>
          <a:lstStyle/>
          <a:p>
            <a:r>
              <a:rPr lang="ru-RU" sz="2400" dirty="0"/>
              <a:t>3. Интенсивность просмотров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06DAA9F-3DEB-E717-8D17-70E57C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E289488-0C23-4DC8-A9FA-240659547385}" type="datetime1">
              <a:rPr lang="ru-RU" smtClean="0"/>
              <a:pPr rtl="0">
                <a:spcAft>
                  <a:spcPts val="600"/>
                </a:spcAft>
              </a:pPr>
              <a:t>28.06.2023</a:t>
            </a:fld>
            <a:endParaRPr lang="en-US"/>
          </a:p>
        </p:txBody>
      </p:sp>
      <p:sp>
        <p:nvSpPr>
          <p:cNvPr id="17" name="Номер слайда 16" hidden="1">
            <a:extLst>
              <a:ext uri="{FF2B5EF4-FFF2-40B4-BE49-F238E27FC236}">
                <a16:creationId xmlns:a16="http://schemas.microsoft.com/office/drawing/2014/main" id="{543B06FD-D2E4-62C7-3BCE-BA60B53C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5ECDAD82-6057-DDE5-06CD-50BDF2063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50500"/>
              </p:ext>
            </p:extLst>
          </p:nvPr>
        </p:nvGraphicFramePr>
        <p:xfrm>
          <a:off x="1219200" y="2128838"/>
          <a:ext cx="4389120" cy="34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Диаграмма 47">
            <a:extLst>
              <a:ext uri="{FF2B5EF4-FFF2-40B4-BE49-F238E27FC236}">
                <a16:creationId xmlns:a16="http://schemas.microsoft.com/office/drawing/2014/main" id="{59D043CC-28DA-4491-B914-47603A239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552814"/>
              </p:ext>
            </p:extLst>
          </p:nvPr>
        </p:nvGraphicFramePr>
        <p:xfrm>
          <a:off x="6364664" y="2011322"/>
          <a:ext cx="4791016" cy="4004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851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7CE7-BA09-2D6C-E67D-78513B3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4769"/>
            <a:ext cx="10058400" cy="571813"/>
          </a:xfrm>
        </p:spPr>
        <p:txBody>
          <a:bodyPr anchor="b">
            <a:normAutofit/>
          </a:bodyPr>
          <a:lstStyle/>
          <a:p>
            <a:r>
              <a:rPr lang="ru-RU" sz="2400" dirty="0"/>
              <a:t>4. Распределение просмотров по </a:t>
            </a:r>
            <a:r>
              <a:rPr lang="ru-RU" sz="2400" dirty="0" err="1"/>
              <a:t>тайтлам</a:t>
            </a:r>
            <a:endParaRPr lang="ru-RU" sz="2400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06DAA9F-3DEB-E717-8D17-70E57C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E289488-0C23-4DC8-A9FA-240659547385}" type="datetime1">
              <a:rPr lang="ru-RU" smtClean="0"/>
              <a:pPr rtl="0">
                <a:spcAft>
                  <a:spcPts val="600"/>
                </a:spcAft>
              </a:pPr>
              <a:t>28.06.2023</a:t>
            </a:fld>
            <a:endParaRPr lang="en-US"/>
          </a:p>
        </p:txBody>
      </p:sp>
      <p:sp>
        <p:nvSpPr>
          <p:cNvPr id="17" name="Номер слайда 16" hidden="1">
            <a:extLst>
              <a:ext uri="{FF2B5EF4-FFF2-40B4-BE49-F238E27FC236}">
                <a16:creationId xmlns:a16="http://schemas.microsoft.com/office/drawing/2014/main" id="{543B06FD-D2E4-62C7-3BCE-BA60B53C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B509DCF-B084-41F6-8C58-768708EC7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669438"/>
              </p:ext>
            </p:extLst>
          </p:nvPr>
        </p:nvGraphicFramePr>
        <p:xfrm>
          <a:off x="1277124" y="2108200"/>
          <a:ext cx="4008437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BD17179-8B14-4288-AD64-8FCD72621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585720"/>
              </p:ext>
            </p:extLst>
          </p:nvPr>
        </p:nvGraphicFramePr>
        <p:xfrm>
          <a:off x="6277029" y="2108200"/>
          <a:ext cx="4637847" cy="38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63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7CE7-BA09-2D6C-E67D-78513B3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4769"/>
            <a:ext cx="10058400" cy="571813"/>
          </a:xfrm>
        </p:spPr>
        <p:txBody>
          <a:bodyPr anchor="b">
            <a:normAutofit/>
          </a:bodyPr>
          <a:lstStyle/>
          <a:p>
            <a:r>
              <a:rPr lang="ru-RU" sz="2400" dirty="0"/>
              <a:t>5. Распределение подписчиков по часовым поясам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06DAA9F-3DEB-E717-8D17-70E57C7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E289488-0C23-4DC8-A9FA-240659547385}" type="datetime1">
              <a:rPr lang="ru-RU" smtClean="0"/>
              <a:pPr rtl="0">
                <a:spcAft>
                  <a:spcPts val="600"/>
                </a:spcAft>
              </a:pPr>
              <a:t>28.06.2023</a:t>
            </a:fld>
            <a:endParaRPr lang="en-US"/>
          </a:p>
        </p:txBody>
      </p:sp>
      <p:sp>
        <p:nvSpPr>
          <p:cNvPr id="17" name="Номер слайда 16" hidden="1">
            <a:extLst>
              <a:ext uri="{FF2B5EF4-FFF2-40B4-BE49-F238E27FC236}">
                <a16:creationId xmlns:a16="http://schemas.microsoft.com/office/drawing/2014/main" id="{543B06FD-D2E4-62C7-3BCE-BA60B53C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B509DCF-B084-41F6-8C58-768708EC7B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77124" y="2108200"/>
          <a:ext cx="4008437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D2C14DA-39E7-855A-760D-9B91A6123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33380"/>
              </p:ext>
            </p:extLst>
          </p:nvPr>
        </p:nvGraphicFramePr>
        <p:xfrm>
          <a:off x="1990725" y="2000250"/>
          <a:ext cx="7229475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293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36C1A-DD16-67B5-0C79-A19CC348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ru-RU" sz="2400" dirty="0"/>
              <a:t>6. Юнит-экономика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37A5D-2C89-CA62-07F7-16E1C769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28.06.2023</a:t>
            </a:fld>
            <a:endParaRPr lang="en-US" dirty="0"/>
          </a:p>
        </p:txBody>
      </p:sp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3F612A05-F096-47CD-B0B8-3DAD942AB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63747"/>
              </p:ext>
            </p:extLst>
          </p:nvPr>
        </p:nvGraphicFramePr>
        <p:xfrm>
          <a:off x="1391477" y="2057400"/>
          <a:ext cx="4796917" cy="401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Диаграмма 22">
            <a:extLst>
              <a:ext uri="{FF2B5EF4-FFF2-40B4-BE49-F238E27FC236}">
                <a16:creationId xmlns:a16="http://schemas.microsoft.com/office/drawing/2014/main" id="{5F5CA48A-0F00-43FB-A58A-F1A79E628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18035"/>
              </p:ext>
            </p:extLst>
          </p:nvPr>
        </p:nvGraphicFramePr>
        <p:xfrm>
          <a:off x="6515099" y="2057401"/>
          <a:ext cx="4640581" cy="401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44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06FF9-4308-C06C-93C6-E894C78B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ru-RU" sz="2400" dirty="0"/>
              <a:t>7. Выводы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C8973-40F5-9669-89E3-B177FECE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28.06.2023</a:t>
            </a:fld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96074-5F61-F3C7-AA2B-2AB965A8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108199"/>
            <a:ext cx="5419725" cy="376089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Результаты анализа март-сентябрь: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Максимальное количество новых подписок – апрель, как результат активного маркетинга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Средний пользовательский </a:t>
            </a:r>
            <a:r>
              <a:rPr lang="ru-RU" sz="1200" dirty="0" err="1"/>
              <a:t>ретеншн</a:t>
            </a:r>
            <a:r>
              <a:rPr lang="ru-RU" sz="1200" dirty="0"/>
              <a:t> (оплаты) 80,6% растет первый месяц, достигает максимума во второй и снижается все последующие месяцы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По мере снижения расходов на маркетинг снижается кол-во новых клиентов и с опозданием 3 на месяца – кол-во текущих клиентов, соответственно, выручка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Выявлена устойчивая положительная корреляция кол-ва клиентов и кол-ва просмотров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Максимальная активность клиентов: </a:t>
            </a:r>
            <a:r>
              <a:rPr lang="ru-RU" sz="1200" dirty="0" err="1"/>
              <a:t>птн-вск</a:t>
            </a:r>
            <a:r>
              <a:rPr lang="ru-RU" sz="1200" dirty="0"/>
              <a:t> в интервале 16...22ч.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Самые популярные 73 фильма составляют 50% от всех просматриваемых картин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30% всех просмотров приходится на часовой пояс </a:t>
            </a:r>
            <a:r>
              <a:rPr lang="es-ES" sz="1200" dirty="0"/>
              <a:t>UTC</a:t>
            </a:r>
            <a:r>
              <a:rPr lang="en-US" sz="1200" dirty="0"/>
              <a:t>+1</a:t>
            </a:r>
            <a:r>
              <a:rPr lang="ru-RU" sz="1200" dirty="0"/>
              <a:t>, 51% - суммарно на </a:t>
            </a:r>
            <a:r>
              <a:rPr lang="es-ES" sz="1200" dirty="0"/>
              <a:t>UTC0</a:t>
            </a:r>
            <a:r>
              <a:rPr lang="ru-RU" sz="1200" dirty="0"/>
              <a:t>,</a:t>
            </a:r>
            <a:r>
              <a:rPr lang="es-ES" sz="1200" dirty="0"/>
              <a:t> UTC</a:t>
            </a:r>
            <a:r>
              <a:rPr lang="ru-RU" sz="1200" dirty="0"/>
              <a:t>+2, </a:t>
            </a:r>
            <a:r>
              <a:rPr lang="es-ES" sz="1200" dirty="0"/>
              <a:t>UTC</a:t>
            </a:r>
            <a:r>
              <a:rPr lang="ru-RU" sz="1200" dirty="0"/>
              <a:t>+3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Маржинальность в рассмотренном периоде составляет -94%</a:t>
            </a:r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8183552-50F2-6C31-F8C5-EAACAC792B23}"/>
              </a:ext>
            </a:extLst>
          </p:cNvPr>
          <p:cNvSpPr txBox="1">
            <a:spLocks/>
          </p:cNvSpPr>
          <p:nvPr/>
        </p:nvSpPr>
        <p:spPr>
          <a:xfrm>
            <a:off x="6880860" y="2108199"/>
            <a:ext cx="42748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Рекомендации: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Повысить эффективность маркетинга путем сокращения средних удельных расходов на привлечение клиента (САС) на 45%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Увеличить клиентский </a:t>
            </a:r>
            <a:r>
              <a:rPr lang="ru-RU" sz="1200" dirty="0" err="1"/>
              <a:t>ретеншн</a:t>
            </a:r>
            <a:r>
              <a:rPr lang="ru-RU" sz="1200" dirty="0"/>
              <a:t> на 15%</a:t>
            </a:r>
            <a:r>
              <a:rPr lang="en-US" sz="1200" dirty="0"/>
              <a:t> </a:t>
            </a:r>
            <a:r>
              <a:rPr lang="ru-RU" sz="1200" dirty="0"/>
              <a:t>с фокусом на клиентов часовых поясов </a:t>
            </a:r>
            <a:r>
              <a:rPr lang="es-ES" sz="1200" dirty="0"/>
              <a:t>UTC0...</a:t>
            </a:r>
            <a:r>
              <a:rPr lang="en-US" sz="1200" dirty="0"/>
              <a:t>+</a:t>
            </a:r>
            <a:r>
              <a:rPr lang="es-ES" sz="1200" dirty="0"/>
              <a:t>3</a:t>
            </a:r>
            <a:r>
              <a:rPr lang="ru-RU" sz="1200" dirty="0"/>
              <a:t>, для чего допустимо повысить скидки на 20%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 Сократить фиксированные расходы на 20% за счет оптимизации процессов на основе графиков интенсивности загрузки серверов</a:t>
            </a:r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0">
              <a:buFont typeface="Calibri" panose="020F050202020403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515567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{FD99BCDE-1410-4267-B158-03CB37E0A4E4}tf56160789_win32</Template>
  <TotalTime>239</TotalTime>
  <Words>356</Words>
  <Application>Microsoft Office PowerPoint</Application>
  <PresentationFormat>Широкоэкранный</PresentationFormat>
  <Paragraphs>87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1_РетроспективаVTI</vt:lpstr>
      <vt:lpstr>Скай-синема Анализ бизнес-модели</vt:lpstr>
      <vt:lpstr>Содержание</vt:lpstr>
      <vt:lpstr>1. Финансовые показатели</vt:lpstr>
      <vt:lpstr>2. Количество пользователей</vt:lpstr>
      <vt:lpstr>3. Интенсивность просмотров</vt:lpstr>
      <vt:lpstr>4. Распределение просмотров по тайтлам</vt:lpstr>
      <vt:lpstr>5. Распределение подписчиков по часовым поясам</vt:lpstr>
      <vt:lpstr>6. Юнит-экономика</vt:lpstr>
      <vt:lpstr>7.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Скай-синема Анализ бизнес-модели</dc:title>
  <dc:creator>Nil Belonogov</dc:creator>
  <cp:lastModifiedBy>Nil Belonogov</cp:lastModifiedBy>
  <cp:revision>8</cp:revision>
  <dcterms:created xsi:type="dcterms:W3CDTF">2023-03-22T10:31:04Z</dcterms:created>
  <dcterms:modified xsi:type="dcterms:W3CDTF">2023-06-27T22:11:28Z</dcterms:modified>
</cp:coreProperties>
</file>