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1pPr>
    <a:lvl2pPr marL="419938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2pPr>
    <a:lvl3pPr marL="839876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3pPr>
    <a:lvl4pPr marL="1259815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4pPr>
    <a:lvl5pPr marL="1679753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5pPr>
    <a:lvl6pPr marL="2099691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6pPr>
    <a:lvl7pPr marL="2519629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7pPr>
    <a:lvl8pPr marL="2939567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8pPr>
    <a:lvl9pPr marL="3359506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5" d="100"/>
          <a:sy n="45" d="100"/>
        </p:scale>
        <p:origin x="2424" y="30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1"/>
            <a:ext cx="5829300" cy="212337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12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25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38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51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63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276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989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02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6236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6"/>
          </a:xfrm>
        </p:spPr>
        <p:txBody>
          <a:bodyPr anchor="b"/>
          <a:lstStyle>
            <a:lvl1pPr marL="0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1pPr>
            <a:lvl2pPr marL="712775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0"/>
            <a:ext cx="3028950" cy="6537502"/>
          </a:xfrm>
        </p:spPr>
        <p:txBody>
          <a:bodyPr/>
          <a:lstStyle>
            <a:lvl1pPr>
              <a:defRPr sz="4365"/>
            </a:lvl1pPr>
            <a:lvl2pPr>
              <a:defRPr sz="3742"/>
            </a:lvl2pPr>
            <a:lvl3pPr>
              <a:defRPr sz="3118"/>
            </a:lvl3pPr>
            <a:lvl4pPr>
              <a:defRPr sz="2806"/>
            </a:lvl4pPr>
            <a:lvl5pPr>
              <a:defRPr sz="2806"/>
            </a:lvl5pPr>
            <a:lvl6pPr>
              <a:defRPr sz="2806"/>
            </a:lvl6pPr>
            <a:lvl7pPr>
              <a:defRPr sz="2806"/>
            </a:lvl7pPr>
            <a:lvl8pPr>
              <a:defRPr sz="2806"/>
            </a:lvl8pPr>
            <a:lvl9pPr>
              <a:defRPr sz="28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0"/>
            <a:ext cx="3028950" cy="6537502"/>
          </a:xfrm>
        </p:spPr>
        <p:txBody>
          <a:bodyPr/>
          <a:lstStyle>
            <a:lvl1pPr>
              <a:defRPr sz="4365"/>
            </a:lvl1pPr>
            <a:lvl2pPr>
              <a:defRPr sz="3742"/>
            </a:lvl2pPr>
            <a:lvl3pPr>
              <a:defRPr sz="3118"/>
            </a:lvl3pPr>
            <a:lvl4pPr>
              <a:defRPr sz="2806"/>
            </a:lvl4pPr>
            <a:lvl5pPr>
              <a:defRPr sz="2806"/>
            </a:lvl5pPr>
            <a:lvl6pPr>
              <a:defRPr sz="2806"/>
            </a:lvl6pPr>
            <a:lvl7pPr>
              <a:defRPr sz="2806"/>
            </a:lvl7pPr>
            <a:lvl8pPr>
              <a:defRPr sz="2806"/>
            </a:lvl8pPr>
            <a:lvl9pPr>
              <a:defRPr sz="28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2217386"/>
            <a:ext cx="3030141" cy="924101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3141486"/>
            <a:ext cx="3030141" cy="5707416"/>
          </a:xfrm>
        </p:spPr>
        <p:txBody>
          <a:bodyPr/>
          <a:lstStyle>
            <a:lvl1pPr>
              <a:defRPr sz="3742"/>
            </a:lvl1pPr>
            <a:lvl2pPr>
              <a:defRPr sz="3118"/>
            </a:lvl2pPr>
            <a:lvl3pPr>
              <a:defRPr sz="2806"/>
            </a:lvl3pPr>
            <a:lvl4pPr>
              <a:defRPr sz="2494"/>
            </a:lvl4pPr>
            <a:lvl5pPr>
              <a:defRPr sz="2494"/>
            </a:lvl5pPr>
            <a:lvl6pPr>
              <a:defRPr sz="2494"/>
            </a:lvl6pPr>
            <a:lvl7pPr>
              <a:defRPr sz="2494"/>
            </a:lvl7pPr>
            <a:lvl8pPr>
              <a:defRPr sz="2494"/>
            </a:lvl8pPr>
            <a:lvl9pPr>
              <a:defRPr sz="24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6"/>
            <a:ext cx="3031331" cy="924101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3742"/>
            </a:lvl1pPr>
            <a:lvl2pPr>
              <a:defRPr sz="3118"/>
            </a:lvl2pPr>
            <a:lvl3pPr>
              <a:defRPr sz="2806"/>
            </a:lvl3pPr>
            <a:lvl4pPr>
              <a:defRPr sz="2494"/>
            </a:lvl4pPr>
            <a:lvl5pPr>
              <a:defRPr sz="2494"/>
            </a:lvl5pPr>
            <a:lvl6pPr>
              <a:defRPr sz="2494"/>
            </a:lvl6pPr>
            <a:lvl7pPr>
              <a:defRPr sz="2494"/>
            </a:lvl7pPr>
            <a:lvl8pPr>
              <a:defRPr sz="2494"/>
            </a:lvl8pPr>
            <a:lvl9pPr>
              <a:defRPr sz="24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94406"/>
            <a:ext cx="2256235" cy="1678516"/>
          </a:xfrm>
        </p:spPr>
        <p:txBody>
          <a:bodyPr anchor="b"/>
          <a:lstStyle>
            <a:lvl1pPr algn="l">
              <a:defRPr sz="311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6"/>
            <a:ext cx="3833812" cy="8454496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2072923"/>
            <a:ext cx="2256235" cy="6775980"/>
          </a:xfrm>
        </p:spPr>
        <p:txBody>
          <a:bodyPr/>
          <a:lstStyle>
            <a:lvl1pPr marL="0" indent="0">
              <a:buNone/>
              <a:defRPr sz="2183"/>
            </a:lvl1pPr>
            <a:lvl2pPr marL="712775" indent="0">
              <a:buNone/>
              <a:defRPr sz="1871"/>
            </a:lvl2pPr>
            <a:lvl3pPr marL="1425550" indent="0">
              <a:buNone/>
              <a:defRPr sz="1559"/>
            </a:lvl3pPr>
            <a:lvl4pPr marL="2138324" indent="0">
              <a:buNone/>
              <a:defRPr sz="1403"/>
            </a:lvl4pPr>
            <a:lvl5pPr marL="2851099" indent="0">
              <a:buNone/>
              <a:defRPr sz="1403"/>
            </a:lvl5pPr>
            <a:lvl6pPr marL="3563874" indent="0">
              <a:buNone/>
              <a:defRPr sz="1403"/>
            </a:lvl6pPr>
            <a:lvl7pPr marL="4276649" indent="0">
              <a:buNone/>
              <a:defRPr sz="1403"/>
            </a:lvl7pPr>
            <a:lvl8pPr marL="4989424" indent="0">
              <a:buNone/>
              <a:defRPr sz="1403"/>
            </a:lvl8pPr>
            <a:lvl9pPr marL="5702198" indent="0">
              <a:buNone/>
              <a:defRPr sz="14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1"/>
          </a:xfrm>
        </p:spPr>
        <p:txBody>
          <a:bodyPr anchor="b"/>
          <a:lstStyle>
            <a:lvl1pPr algn="l">
              <a:defRPr sz="311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2183"/>
            </a:lvl1pPr>
            <a:lvl2pPr marL="712775" indent="0">
              <a:buNone/>
              <a:defRPr sz="1871"/>
            </a:lvl2pPr>
            <a:lvl3pPr marL="1425550" indent="0">
              <a:buNone/>
              <a:defRPr sz="1559"/>
            </a:lvl3pPr>
            <a:lvl4pPr marL="2138324" indent="0">
              <a:buNone/>
              <a:defRPr sz="1403"/>
            </a:lvl4pPr>
            <a:lvl5pPr marL="2851099" indent="0">
              <a:buNone/>
              <a:defRPr sz="1403"/>
            </a:lvl5pPr>
            <a:lvl6pPr marL="3563874" indent="0">
              <a:buNone/>
              <a:defRPr sz="1403"/>
            </a:lvl6pPr>
            <a:lvl7pPr marL="4276649" indent="0">
              <a:buNone/>
              <a:defRPr sz="1403"/>
            </a:lvl7pPr>
            <a:lvl8pPr marL="4989424" indent="0">
              <a:buNone/>
              <a:defRPr sz="1403"/>
            </a:lvl8pPr>
            <a:lvl9pPr marL="5702198" indent="0">
              <a:buNone/>
              <a:defRPr sz="14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700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0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12775" rtl="0" eaLnBrk="1" latinLnBrk="0" hangingPunct="1"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712775" rtl="0" eaLnBrk="1" latinLnBrk="0" hangingPunct="1">
        <a:spcBef>
          <a:spcPct val="20000"/>
        </a:spcBef>
        <a:buFont typeface="Arial"/>
        <a:buChar char="•"/>
        <a:defRPr sz="4989" kern="1200">
          <a:solidFill>
            <a:schemeClr val="tx1"/>
          </a:solidFill>
          <a:latin typeface="+mn-lt"/>
          <a:ea typeface="+mn-ea"/>
          <a:cs typeface="+mn-cs"/>
        </a:defRPr>
      </a:lvl1pPr>
      <a:lvl2pPr marL="1158259" indent="-445484" algn="l" defTabSz="712775" rtl="0" eaLnBrk="1" latinLnBrk="0" hangingPunct="1">
        <a:spcBef>
          <a:spcPct val="20000"/>
        </a:spcBef>
        <a:buFont typeface="Arial"/>
        <a:buChar char="–"/>
        <a:defRPr sz="4365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712775" rtl="0" eaLnBrk="1" latinLnBrk="0" hangingPunct="1">
        <a:spcBef>
          <a:spcPct val="20000"/>
        </a:spcBef>
        <a:buFont typeface="Arial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712775" rtl="0" eaLnBrk="1" latinLnBrk="0" hangingPunct="1">
        <a:spcBef>
          <a:spcPct val="20000"/>
        </a:spcBef>
        <a:buFont typeface="Arial"/>
        <a:buChar char="–"/>
        <a:defRPr sz="3118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712775" rtl="0" eaLnBrk="1" latinLnBrk="0" hangingPunct="1">
        <a:spcBef>
          <a:spcPct val="20000"/>
        </a:spcBef>
        <a:buFont typeface="Arial"/>
        <a:buChar char="»"/>
        <a:defRPr sz="3118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712775" rtl="0" eaLnBrk="1" latinLnBrk="0" hangingPunct="1">
        <a:spcBef>
          <a:spcPct val="20000"/>
        </a:spcBef>
        <a:buFont typeface="Arial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712775" rtl="0" eaLnBrk="1" latinLnBrk="0" hangingPunct="1">
        <a:spcBef>
          <a:spcPct val="20000"/>
        </a:spcBef>
        <a:buFont typeface="Arial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712775" rtl="0" eaLnBrk="1" latinLnBrk="0" hangingPunct="1">
        <a:spcBef>
          <a:spcPct val="20000"/>
        </a:spcBef>
        <a:buFont typeface="Arial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712775" rtl="0" eaLnBrk="1" latinLnBrk="0" hangingPunct="1">
        <a:spcBef>
          <a:spcPct val="20000"/>
        </a:spcBef>
        <a:buFont typeface="Arial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277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71277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71277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71277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71277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71277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71277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71277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71277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2708891" y="19013840"/>
            <a:ext cx="6945235" cy="9559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sz="2806"/>
          </a:p>
          <a:p>
            <a:r>
              <a:rPr sz="2806"/>
              <a:t>This is a sample text placed in a bounding box.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2708891" y="19013840"/>
            <a:ext cx="6945235" cy="9559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sz="2806"/>
          </a:p>
          <a:p>
            <a:r>
              <a:rPr sz="2806"/>
              <a:t>This is a sample text placed in a bounding box.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97500" y="31750"/>
            <a:ext cx="4572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Estado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78500" y="26458"/>
            <a:ext cx="203200" cy="165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47833" y="31750"/>
            <a:ext cx="4826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Cuenta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68333" y="206375"/>
            <a:ext cx="50165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Libreton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02250" y="190500"/>
            <a:ext cx="3937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Basico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35625" y="206375"/>
            <a:ext cx="42545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Cuenta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06041" y="195791"/>
            <a:ext cx="400050" cy="158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Digital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69416" y="513291"/>
            <a:ext cx="247650" cy="158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DEL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75791" y="534458"/>
            <a:ext cx="53975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09/04/2022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25583" y="523875"/>
            <a:ext cx="171450" cy="139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AL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68458" y="534458"/>
            <a:ext cx="53975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08/05/2022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15541" y="317500"/>
            <a:ext cx="406400" cy="107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PAGINA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70083" y="312208"/>
            <a:ext cx="234950" cy="12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1/9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857875" y="677333"/>
            <a:ext cx="558800" cy="152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08/05/2022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26125" y="851958"/>
            <a:ext cx="59055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1590782340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16083" y="1005416"/>
            <a:ext cx="4699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05938331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77416" y="1164166"/>
            <a:ext cx="876300" cy="133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HEMA881007-981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344583" y="1312333"/>
            <a:ext cx="234950" cy="152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012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524500" y="1317625"/>
            <a:ext cx="2159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840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693833" y="1328208"/>
            <a:ext cx="66040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01590782340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33583" y="1328208"/>
            <a:ext cx="10795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70791" y="534458"/>
            <a:ext cx="37465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Periodo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54916" y="677333"/>
            <a:ext cx="330200" cy="152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Fecha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614208" y="687916"/>
            <a:ext cx="158750" cy="139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746500" y="687916"/>
            <a:ext cx="285750" cy="139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Corte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354916" y="841375"/>
            <a:ext cx="215900" cy="152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No.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508375" y="841375"/>
            <a:ext cx="158750" cy="139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640666" y="851958"/>
            <a:ext cx="34925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Cuenta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354916" y="1000125"/>
            <a:ext cx="2159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No.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508375" y="1000125"/>
            <a:ext cx="15875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630083" y="1000125"/>
            <a:ext cx="36195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Cliente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354916" y="1153583"/>
            <a:ext cx="311150" cy="158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R.F.C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344333" y="1312333"/>
            <a:ext cx="228600" cy="165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No.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508375" y="1317625"/>
            <a:ext cx="3810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Cuenta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825875" y="1328208"/>
            <a:ext cx="35560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CLABE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370791" y="1661583"/>
            <a:ext cx="6159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DIRECCION: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354916" y="1915583"/>
            <a:ext cx="3937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PLAZA: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360208" y="2079625"/>
            <a:ext cx="60325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TELEFONO: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85750" y="280458"/>
            <a:ext cx="13843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BBVA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23333" y="1095375"/>
            <a:ext cx="247650" cy="12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ANA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35000" y="1095375"/>
            <a:ext cx="5143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VICTORIA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68916" y="1095375"/>
            <a:ext cx="6667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HERNANDEZ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635125" y="1095375"/>
            <a:ext cx="5397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MENDOZA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23333" y="1211791"/>
            <a:ext cx="76835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CAFRODITA6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28625" y="1344083"/>
            <a:ext cx="247650" cy="12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COL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35000" y="1344083"/>
            <a:ext cx="45085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BADILLO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28625" y="1465791"/>
            <a:ext cx="42545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XALAPA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23333" y="1582208"/>
            <a:ext cx="247650" cy="12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VER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60208" y="1529291"/>
            <a:ext cx="609600" cy="107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SUCURSAL: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974041" y="1524000"/>
            <a:ext cx="254000" cy="12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0568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328583" y="1513416"/>
            <a:ext cx="4318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JALAPAI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688416" y="1524000"/>
            <a:ext cx="34290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PLAZA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974166" y="1529291"/>
            <a:ext cx="501650" cy="107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CRYSTAL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746250" y="1587500"/>
            <a:ext cx="4381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MEXICO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682875" y="1582208"/>
            <a:ext cx="184150" cy="133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CP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852208" y="1571625"/>
            <a:ext cx="33655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91190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328583" y="1651000"/>
            <a:ext cx="196850" cy="139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AV.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497916" y="1661583"/>
            <a:ext cx="4318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LAZARO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868333" y="1661583"/>
            <a:ext cx="596900" cy="107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CARDENAS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365750" y="1651000"/>
            <a:ext cx="209550" cy="133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345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540375" y="1651000"/>
            <a:ext cx="254000" cy="133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COL.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767916" y="1661583"/>
            <a:ext cx="4699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ENCINAL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318000" y="1767416"/>
            <a:ext cx="4445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MEXVE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328583" y="1915583"/>
            <a:ext cx="4191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JALAPA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333875" y="2079625"/>
            <a:ext cx="41275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8144903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1125" y="2381250"/>
            <a:ext cx="787400" cy="139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Informacion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83166" y="2391833"/>
            <a:ext cx="66040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Financiera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37583" y="2619375"/>
            <a:ext cx="6985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Rendimiento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05833" y="2751666"/>
            <a:ext cx="3429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Saldo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81000" y="2756958"/>
            <a:ext cx="5334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Promedio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05833" y="2899833"/>
            <a:ext cx="273050" cy="152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Dias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17500" y="2905125"/>
            <a:ext cx="196850" cy="139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del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86833" y="2915708"/>
            <a:ext cx="42545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Periodo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11125" y="3063875"/>
            <a:ext cx="266700" cy="12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Tasa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38666" y="3069166"/>
            <a:ext cx="298450" cy="107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Bruta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92666" y="3063875"/>
            <a:ext cx="33655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Anual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05833" y="3201458"/>
            <a:ext cx="3429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Saldo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91583" y="3206750"/>
            <a:ext cx="5270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Promedio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46666" y="3206750"/>
            <a:ext cx="4826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Gravable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5833" y="3354916"/>
            <a:ext cx="52705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Intereses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29166" y="3381375"/>
            <a:ext cx="95250" cy="107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a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03250" y="3354916"/>
            <a:ext cx="3429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Favor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62541" y="3349625"/>
            <a:ext cx="209550" cy="177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(+)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11125" y="3503083"/>
            <a:ext cx="196850" cy="139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ISR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75166" y="3513666"/>
            <a:ext cx="48895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Retenido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93208" y="3503083"/>
            <a:ext cx="146050" cy="158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()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37583" y="3667125"/>
            <a:ext cx="6350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Comisiones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11125" y="3804708"/>
            <a:ext cx="488950" cy="158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Cheques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29166" y="3804708"/>
            <a:ext cx="469900" cy="158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pagados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11125" y="3952875"/>
            <a:ext cx="431800" cy="158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Manejo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65666" y="3952875"/>
            <a:ext cx="171450" cy="139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de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03250" y="3947583"/>
            <a:ext cx="41275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Cuenta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5833" y="4111625"/>
            <a:ext cx="32385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Total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75708" y="4116916"/>
            <a:ext cx="6286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Comisiones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21708" y="4254500"/>
            <a:ext cx="393700" cy="158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Cargos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55083" y="4265083"/>
            <a:ext cx="5715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Objetados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21708" y="4402666"/>
            <a:ext cx="43815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Abonos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86833" y="4413250"/>
            <a:ext cx="5715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Objetados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926541" y="2391833"/>
            <a:ext cx="60960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MONEDA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455708" y="2391833"/>
            <a:ext cx="68580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NACIONAL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296708" y="2608791"/>
            <a:ext cx="939800" cy="152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Comportamiento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651125" y="2767541"/>
            <a:ext cx="241300" cy="12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202,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836333" y="2767541"/>
            <a:ext cx="36195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166.75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249083" y="2751666"/>
            <a:ext cx="3429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Saldo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524250" y="2751666"/>
            <a:ext cx="4699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Anterior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3010958" y="2915708"/>
            <a:ext cx="165100" cy="133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30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254375" y="2915708"/>
            <a:ext cx="5588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Depositos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714750" y="2915708"/>
            <a:ext cx="95250" cy="12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/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778250" y="2905125"/>
            <a:ext cx="45085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Abonos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148666" y="2905125"/>
            <a:ext cx="1778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(+)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2883958" y="3069166"/>
            <a:ext cx="3175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0.000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3254375" y="3053291"/>
            <a:ext cx="41275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Retiros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582458" y="3053291"/>
            <a:ext cx="88900" cy="139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/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645958" y="3063875"/>
            <a:ext cx="406400" cy="152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Cargos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3974041" y="3053291"/>
            <a:ext cx="146050" cy="158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()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725208" y="3217333"/>
            <a:ext cx="49530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26661.35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249083" y="3201458"/>
            <a:ext cx="3429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Saldo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3534833" y="3206750"/>
            <a:ext cx="260350" cy="12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Final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936875" y="3513666"/>
            <a:ext cx="254000" cy="12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0.00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2936875" y="3963458"/>
            <a:ext cx="241300" cy="12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0.00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2926291" y="4116916"/>
            <a:ext cx="254000" cy="12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0.00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936875" y="4265083"/>
            <a:ext cx="254000" cy="12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0.00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2936875" y="4413250"/>
            <a:ext cx="254000" cy="12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0.00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677958" y="2756958"/>
            <a:ext cx="5969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204,000.47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741458" y="2921000"/>
            <a:ext cx="5143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14,239.20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5736166" y="3063875"/>
            <a:ext cx="52705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17,279.00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5677958" y="3206750"/>
            <a:ext cx="596900" cy="152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200,960.67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5963708" y="3365500"/>
            <a:ext cx="254000" cy="12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0.00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4958291" y="2905125"/>
            <a:ext cx="1270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5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4910666" y="3063875"/>
            <a:ext cx="171450" cy="12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30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1947333" y="3063875"/>
            <a:ext cx="146050" cy="12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%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2936875" y="3365500"/>
            <a:ext cx="254000" cy="12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0.00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3249083" y="3354916"/>
            <a:ext cx="3429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Saldo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3534833" y="3365500"/>
            <a:ext cx="52705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Promedio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3989916" y="3365500"/>
            <a:ext cx="41275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Minimo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4349750" y="3365500"/>
            <a:ext cx="49530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Mensual: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1963208" y="3831166"/>
            <a:ext cx="69850" cy="952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0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2936875" y="3815291"/>
            <a:ext cx="254000" cy="12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0.00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3238500" y="3815291"/>
            <a:ext cx="342900" cy="158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Otros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3518958" y="3820583"/>
            <a:ext cx="558800" cy="152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productos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3984625" y="3815291"/>
            <a:ext cx="5207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incluidos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4402666" y="3836458"/>
            <a:ext cx="1841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en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4529666" y="3815291"/>
            <a:ext cx="1524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el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4646083" y="3820583"/>
            <a:ext cx="3810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estado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4958291" y="3815291"/>
            <a:ext cx="1778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de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5095875" y="3831166"/>
            <a:ext cx="39370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cuenta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5434541" y="3831166"/>
            <a:ext cx="68580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(inversiones)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4296833" y="3926416"/>
            <a:ext cx="260350" cy="133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Tasa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4508500" y="3926416"/>
            <a:ext cx="177800" cy="133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de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4857750" y="3995208"/>
            <a:ext cx="25400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GAT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4333875" y="4180416"/>
            <a:ext cx="3175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anual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4376208" y="4460875"/>
            <a:ext cx="2286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N/A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5349875" y="3995208"/>
            <a:ext cx="25400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GAT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5752041" y="3984625"/>
            <a:ext cx="304800" cy="152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Total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5995458" y="3984625"/>
            <a:ext cx="177800" cy="139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de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5360458" y="4460875"/>
            <a:ext cx="2349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N/A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3317875" y="4058708"/>
            <a:ext cx="4826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Contrato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3810000" y="4058708"/>
            <a:ext cx="4953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Producto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4312708" y="4058708"/>
            <a:ext cx="3810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Interes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4767791" y="4127500"/>
            <a:ext cx="463550" cy="107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Nominal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5360458" y="4116916"/>
            <a:ext cx="234950" cy="12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Real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5693833" y="4127500"/>
            <a:ext cx="60960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comisiones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4841875" y="4312708"/>
            <a:ext cx="2857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ANTES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5069416" y="4323291"/>
            <a:ext cx="139700" cy="952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DE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5185833" y="4328583"/>
            <a:ext cx="450850" cy="82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IMPUESTOS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4868333" y="4460875"/>
            <a:ext cx="2349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N/A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1936750" y="4402666"/>
            <a:ext cx="1270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0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3434291" y="4460875"/>
            <a:ext cx="2349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N/A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3915833" y="4460875"/>
            <a:ext cx="2286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N/A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5900208" y="4460875"/>
            <a:ext cx="2222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N/A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84666" y="5164666"/>
            <a:ext cx="47625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Detalle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486833" y="5175250"/>
            <a:ext cx="190500" cy="133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de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661458" y="5175250"/>
            <a:ext cx="844550" cy="133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Movimientos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1386416" y="5180541"/>
            <a:ext cx="6731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Realizados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412750" y="5492750"/>
            <a:ext cx="374650" cy="107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FECHA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227541" y="5593291"/>
            <a:ext cx="30480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OPER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5482166" y="5482166"/>
            <a:ext cx="3937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SALDO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5677958" y="5598583"/>
            <a:ext cx="7239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LIQUIDACION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5831416" y="5778500"/>
            <a:ext cx="5651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203,925.47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735541" y="5593291"/>
            <a:ext cx="2159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LIQ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1111250" y="5598583"/>
            <a:ext cx="723900" cy="107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DESCRIPCION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3402541" y="5598583"/>
            <a:ext cx="660400" cy="107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REFERENCIA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4032250" y="5598583"/>
            <a:ext cx="463550" cy="107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CARGOS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4482041" y="5598583"/>
            <a:ext cx="482600" cy="107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ABONOS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4900083" y="5598583"/>
            <a:ext cx="647700" cy="107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OPERACION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3376083" y="5900208"/>
            <a:ext cx="590550" cy="107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Referencia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3884083" y="5900208"/>
            <a:ext cx="679450" cy="107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0173643674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4466166" y="5894916"/>
            <a:ext cx="228600" cy="12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072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169333" y="5773208"/>
            <a:ext cx="44450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10/ABR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645583" y="5773208"/>
            <a:ext cx="43815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11/ABR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1127125" y="5773208"/>
            <a:ext cx="29210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SPEI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1397000" y="5778500"/>
            <a:ext cx="1155700" cy="107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RECIBIDOBANORIE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4614333" y="5773208"/>
            <a:ext cx="29210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75.00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4974166" y="5778500"/>
            <a:ext cx="5588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204,075.47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1127125" y="5900208"/>
            <a:ext cx="793750" cy="107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0220410helado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1127125" y="6016625"/>
            <a:ext cx="1263650" cy="107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0007284006927703421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1116541" y="6122458"/>
            <a:ext cx="1898650" cy="139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3843CP05202204101675593002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1116541" y="6244166"/>
            <a:ext cx="2857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ANA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1370541" y="6254750"/>
            <a:ext cx="609600" cy="107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VICTORIA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1894416" y="6238875"/>
            <a:ext cx="806450" cy="133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HERNANDEZ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2592916" y="6244166"/>
            <a:ext cx="6477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MENDOZA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1116541" y="6492875"/>
            <a:ext cx="29845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RFC: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1365250" y="6492875"/>
            <a:ext cx="22225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HIN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1550458" y="6492875"/>
            <a:ext cx="660400" cy="107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040729HW3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2127250" y="6492875"/>
            <a:ext cx="29210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19:45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2381250" y="6492875"/>
            <a:ext cx="27940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AUT: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2624666" y="6492875"/>
            <a:ext cx="39370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713772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169333" y="6365875"/>
            <a:ext cx="4445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11/ABR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635000" y="6365875"/>
            <a:ext cx="4508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09/ABR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1127125" y="6360583"/>
            <a:ext cx="2159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DQ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1307041" y="6365875"/>
            <a:ext cx="4191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SANTA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1677458" y="6365875"/>
            <a:ext cx="3619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LUCIA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4185708" y="6365875"/>
            <a:ext cx="2984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75.00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4974166" y="6365875"/>
            <a:ext cx="5588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204,000.47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5842000" y="6365875"/>
            <a:ext cx="5524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204,000.47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3376083" y="6492875"/>
            <a:ext cx="590550" cy="107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Referencia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4064000" y="6492875"/>
            <a:ext cx="34290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*2315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142875" y="7974541"/>
            <a:ext cx="15875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La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264583" y="7979833"/>
            <a:ext cx="247650" cy="12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GAT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470958" y="7979833"/>
            <a:ext cx="234950" cy="12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Real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666750" y="7990416"/>
            <a:ext cx="158750" cy="12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es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783166" y="7974541"/>
            <a:ext cx="1270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el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889000" y="7990416"/>
            <a:ext cx="558800" cy="107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rendimiento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1354666" y="7995708"/>
            <a:ext cx="209550" cy="12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que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1529291" y="7990416"/>
            <a:ext cx="457200" cy="107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obtendria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1910291" y="7979833"/>
            <a:ext cx="42545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después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2264833" y="7979833"/>
            <a:ext cx="158750" cy="12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de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2397125" y="7990416"/>
            <a:ext cx="469900" cy="107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descontar</a:t>
            </a:r>
          </a:p>
        </p:txBody>
      </p:sp>
      <p:sp>
        <p:nvSpPr>
          <p:cNvPr id="239" name="TextBox 238"/>
          <p:cNvSpPr txBox="1"/>
          <p:nvPr/>
        </p:nvSpPr>
        <p:spPr>
          <a:xfrm>
            <a:off x="2788708" y="7974541"/>
            <a:ext cx="1270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lai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2894541" y="7979833"/>
            <a:ext cx="3937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inflacion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3238500" y="7990416"/>
            <a:ext cx="431800" cy="107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estimada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153458" y="8101541"/>
            <a:ext cx="2921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BBVA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396875" y="8096250"/>
            <a:ext cx="4699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MEXICO,</a:t>
            </a:r>
          </a:p>
        </p:txBody>
      </p:sp>
      <p:sp>
        <p:nvSpPr>
          <p:cNvPr id="244" name="TextBox 243"/>
          <p:cNvSpPr txBox="1"/>
          <p:nvPr/>
        </p:nvSpPr>
        <p:spPr>
          <a:xfrm>
            <a:off x="783166" y="8096250"/>
            <a:ext cx="266700" cy="158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S.A.,</a:t>
            </a:r>
          </a:p>
        </p:txBody>
      </p:sp>
      <p:sp>
        <p:nvSpPr>
          <p:cNvPr id="245" name="TextBox 244"/>
          <p:cNvSpPr txBox="1"/>
          <p:nvPr/>
        </p:nvSpPr>
        <p:spPr>
          <a:xfrm>
            <a:off x="1021291" y="8101541"/>
            <a:ext cx="6667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INSTITUCION</a:t>
            </a:r>
          </a:p>
        </p:txBody>
      </p:sp>
      <p:sp>
        <p:nvSpPr>
          <p:cNvPr id="246" name="TextBox 245"/>
          <p:cNvSpPr txBox="1"/>
          <p:nvPr/>
        </p:nvSpPr>
        <p:spPr>
          <a:xfrm>
            <a:off x="1587500" y="8096250"/>
            <a:ext cx="171450" cy="139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DE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1725083" y="8096250"/>
            <a:ext cx="40005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BANCA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2053166" y="8096250"/>
            <a:ext cx="5588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MULTIPLE,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2524125" y="8101541"/>
            <a:ext cx="4064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GRUPO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2878666" y="8101541"/>
            <a:ext cx="6477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FINANCIERO</a:t>
            </a:r>
          </a:p>
        </p:txBody>
      </p:sp>
      <p:sp>
        <p:nvSpPr>
          <p:cNvPr id="251" name="TextBox 250"/>
          <p:cNvSpPr txBox="1"/>
          <p:nvPr/>
        </p:nvSpPr>
        <p:spPr>
          <a:xfrm>
            <a:off x="3429000" y="8101541"/>
            <a:ext cx="3048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BBVA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3688291" y="8101541"/>
            <a:ext cx="4254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MEXICO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142875" y="8202083"/>
            <a:ext cx="1778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Av.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275166" y="8202083"/>
            <a:ext cx="2857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Paseo</a:t>
            </a:r>
          </a:p>
        </p:txBody>
      </p:sp>
      <p:sp>
        <p:nvSpPr>
          <p:cNvPr id="255" name="TextBox 254"/>
          <p:cNvSpPr txBox="1"/>
          <p:nvPr/>
        </p:nvSpPr>
        <p:spPr>
          <a:xfrm>
            <a:off x="497416" y="8191500"/>
            <a:ext cx="146050" cy="133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de</a:t>
            </a:r>
          </a:p>
        </p:txBody>
      </p:sp>
      <p:sp>
        <p:nvSpPr>
          <p:cNvPr id="256" name="TextBox 255"/>
          <p:cNvSpPr txBox="1"/>
          <p:nvPr/>
        </p:nvSpPr>
        <p:spPr>
          <a:xfrm>
            <a:off x="603250" y="8202083"/>
            <a:ext cx="1079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la</a:t>
            </a:r>
          </a:p>
        </p:txBody>
      </p:sp>
      <p:sp>
        <p:nvSpPr>
          <p:cNvPr id="257" name="TextBox 256"/>
          <p:cNvSpPr txBox="1"/>
          <p:nvPr/>
        </p:nvSpPr>
        <p:spPr>
          <a:xfrm>
            <a:off x="693208" y="8191500"/>
            <a:ext cx="3810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Reforma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1005416" y="8202083"/>
            <a:ext cx="2159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510,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1158875" y="8202083"/>
            <a:ext cx="2159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Col..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1322916" y="8202083"/>
            <a:ext cx="3238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Juârez,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1576916" y="8202083"/>
            <a:ext cx="374650" cy="107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Alcaldia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1878541" y="8202083"/>
            <a:ext cx="6032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Cuauhtémoc;</a:t>
            </a:r>
          </a:p>
        </p:txBody>
      </p:sp>
      <p:sp>
        <p:nvSpPr>
          <p:cNvPr id="263" name="TextBox 262"/>
          <p:cNvSpPr txBox="1"/>
          <p:nvPr/>
        </p:nvSpPr>
        <p:spPr>
          <a:xfrm>
            <a:off x="2370666" y="8191500"/>
            <a:ext cx="1841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C.P.</a:t>
            </a:r>
          </a:p>
        </p:txBody>
      </p:sp>
      <p:sp>
        <p:nvSpPr>
          <p:cNvPr id="264" name="TextBox 263"/>
          <p:cNvSpPr txBox="1"/>
          <p:nvPr/>
        </p:nvSpPr>
        <p:spPr>
          <a:xfrm>
            <a:off x="2508250" y="8202083"/>
            <a:ext cx="3175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06600,</a:t>
            </a:r>
          </a:p>
        </p:txBody>
      </p:sp>
      <p:sp>
        <p:nvSpPr>
          <p:cNvPr id="265" name="TextBox 264"/>
          <p:cNvSpPr txBox="1"/>
          <p:nvPr/>
        </p:nvSpPr>
        <p:spPr>
          <a:xfrm>
            <a:off x="2762250" y="8202083"/>
            <a:ext cx="336550" cy="107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Ciudad</a:t>
            </a:r>
          </a:p>
        </p:txBody>
      </p:sp>
      <p:sp>
        <p:nvSpPr>
          <p:cNvPr id="266" name="TextBox 265"/>
          <p:cNvSpPr txBox="1"/>
          <p:nvPr/>
        </p:nvSpPr>
        <p:spPr>
          <a:xfrm>
            <a:off x="3042708" y="8212666"/>
            <a:ext cx="127000" cy="952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de</a:t>
            </a:r>
          </a:p>
        </p:txBody>
      </p:sp>
      <p:sp>
        <p:nvSpPr>
          <p:cNvPr id="267" name="TextBox 266"/>
          <p:cNvSpPr txBox="1"/>
          <p:nvPr/>
        </p:nvSpPr>
        <p:spPr>
          <a:xfrm>
            <a:off x="3148541" y="8202083"/>
            <a:ext cx="3556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México,</a:t>
            </a:r>
          </a:p>
        </p:txBody>
      </p:sp>
      <p:sp>
        <p:nvSpPr>
          <p:cNvPr id="268" name="TextBox 267"/>
          <p:cNvSpPr txBox="1"/>
          <p:nvPr/>
        </p:nvSpPr>
        <p:spPr>
          <a:xfrm>
            <a:off x="3434291" y="8202083"/>
            <a:ext cx="342900" cy="107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México</a:t>
            </a:r>
          </a:p>
        </p:txBody>
      </p:sp>
      <p:sp>
        <p:nvSpPr>
          <p:cNvPr id="269" name="TextBox 268"/>
          <p:cNvSpPr txBox="1"/>
          <p:nvPr/>
        </p:nvSpPr>
        <p:spPr>
          <a:xfrm>
            <a:off x="3704166" y="8202083"/>
            <a:ext cx="2540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R.F.C.</a:t>
            </a:r>
          </a:p>
        </p:txBody>
      </p:sp>
      <p:sp>
        <p:nvSpPr>
          <p:cNvPr id="270" name="TextBox 269"/>
          <p:cNvSpPr txBox="1"/>
          <p:nvPr/>
        </p:nvSpPr>
        <p:spPr>
          <a:xfrm>
            <a:off x="3915833" y="8202083"/>
            <a:ext cx="641350" cy="107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BBA830831UJ2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22</Words>
  <Application>Microsoft Office PowerPoint</Application>
  <PresentationFormat>A4 (210 x 297 mm)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/>
  <cp:keywords/>
  <dc:description>generated using python-pptx</dc:description>
  <cp:lastModifiedBy>xavi soto picon</cp:lastModifiedBy>
  <cp:revision>3</cp:revision>
  <dcterms:created xsi:type="dcterms:W3CDTF">2013-01-27T09:14:16Z</dcterms:created>
  <dcterms:modified xsi:type="dcterms:W3CDTF">2024-03-18T15:12:04Z</dcterms:modified>
  <cp:category/>
</cp:coreProperties>
</file>