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theme/theme2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613c26c5af8454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2.xml" Id="rId3" /><Relationship Type="http://schemas.openxmlformats.org/officeDocument/2006/relationships/notesMaster" Target="/ppt/notesMasters/notesMaster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slide" Target="/ppt/slides/slide5.xml" Id="rId9" /><Relationship Type="http://schemas.openxmlformats.org/officeDocument/2006/relationships/slide" Target="/ppt/slides/slide6.xml" Id="rId10" /><Relationship Type="http://schemas.openxmlformats.org/officeDocument/2006/relationships/slide" Target="/ppt/slides/slide7.xml" Id="rId11" /><Relationship Type="http://schemas.openxmlformats.org/officeDocument/2006/relationships/slide" Target="/ppt/slides/slide8.xml" Id="rId12" /><Relationship Type="http://schemas.openxmlformats.org/officeDocument/2006/relationships/slide" Target="/ppt/slides/slide9.xml" Id="rId13" /><Relationship Type="http://schemas.openxmlformats.org/officeDocument/2006/relationships/slide" Target="/ppt/slides/slide10.xml" Id="rId14" /><Relationship Type="http://schemas.openxmlformats.org/officeDocument/2006/relationships/slide" Target="/ppt/slides/slide11.xml" Id="rId15" /><Relationship Type="http://schemas.openxmlformats.org/officeDocument/2006/relationships/slide" Target="/ppt/slides/slide12.xml" Id="rId16" /><Relationship Type="http://schemas.openxmlformats.org/officeDocument/2006/relationships/slide" Target="/ppt/slides/slide13.xml" Id="rId17" /><Relationship Type="http://schemas.openxmlformats.org/officeDocument/2006/relationships/tableStyles" Target="/ppt/tableStyles.xml" Id="rId18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3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 altLang="en-US"/>
              <a:t>1</a:t>
            </a:r>
            <a:r>
              <a:rPr lang="zh-CN" altLang="zh-CN"/>
              <a:t>、资产配置</a:t>
            </a:r>
            <a:r>
              <a:rPr lang="en-US" altLang="en-US"/>
              <a:t>/</a:t>
            </a:r>
            <a:r>
              <a:rPr lang="zh-CN" altLang="zh-CN"/>
              <a:t>产品包</a:t>
            </a:r>
            <a:r>
              <a:rPr lang="en-US" altLang="en-US"/>
              <a:t>  - </a:t>
            </a:r>
            <a:r>
              <a:rPr lang="zh-CN" altLang="zh-CN"/>
              <a:t>先分配企业权限（服务），</a:t>
            </a:r>
            <a:r>
              <a:rPr lang="en-US" altLang="en-US"/>
              <a:t> </a:t>
            </a:r>
            <a:r>
              <a:rPr lang="zh-CN" altLang="zh-CN"/>
              <a:t>在分配企业下客户权限</a:t>
            </a:r>
          </a:p>
          <a:p xmlns:a="http://schemas.openxmlformats.org/drawingml/2006/main">
            <a:pPr lvl="0"/>
            <a:r>
              <a:rPr lang="en-US" altLang="en-US"/>
              <a:t>2</a:t>
            </a:r>
            <a:r>
              <a:rPr lang="zh-CN" altLang="zh-CN"/>
              <a:t>、非管理员模式权限中心建设，统一客户管理员权限管理</a:t>
            </a:r>
          </a:p>
          <a:p xmlns:a="http://schemas.openxmlformats.org/drawingml/2006/main">
            <a:pPr lvl="0"/>
            <a:r>
              <a:rPr lang="en-US" altLang="en-US"/>
              <a:t>3</a:t>
            </a:r>
            <a:r>
              <a:rPr lang="zh-CN" altLang="zh-CN"/>
              <a:t>、服务中心建设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zh-CN"/>
              <a:t>【重要概念】</a:t>
            </a:r>
          </a:p>
          <a:p xmlns:a="http://schemas.openxmlformats.org/drawingml/2006/main">
            <a:pPr lvl="0"/>
            <a:r>
              <a:rPr lang="zh-CN" altLang="zh-CN"/>
              <a:t>标准服务：具有客户管理员、员工管理端。若开通管理员模式后，员工管理端无权干涉企业管理员的业务分配。</a:t>
            </a:r>
          </a:p>
          <a:p xmlns:a="http://schemas.openxmlformats.org/drawingml/2006/main">
            <a:pPr lvl="0"/>
            <a:r>
              <a:rPr lang="zh-CN" altLang="zh-CN"/>
              <a:t>非标准业务：都是员工管理端（国小君）为用户分配服务。</a:t>
            </a:r>
          </a:p>
          <a:p xmlns:a="http://schemas.openxmlformats.org/drawingml/2006/main">
            <a:pPr lvl="0"/>
            <a:endParaRPr lang="en-US" altLang="en-US"/>
          </a:p>
          <a:p xmlns:a="http://schemas.openxmlformats.org/drawingml/2006/main">
            <a:pPr lvl="0"/>
            <a:r>
              <a:rPr lang="zh-CN" altLang="zh-CN"/>
              <a:t>标准化服务走企业建立模式</a:t>
            </a:r>
          </a:p>
          <a:p xmlns:a="http://schemas.openxmlformats.org/drawingml/2006/main">
            <a:pPr lvl="0"/>
            <a:r>
              <a:rPr lang="zh-CN" altLang="zh-CN"/>
              <a:t>非标准业务成熟后将过渡到标准化服务模式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lvl="0" indent="0" algn="l">
              <a:buNone/>
            </a:pPr>
            <a:r>
              <a:rPr lang="zh-CN" altLang="zh-CN" sz="1000" b="1"/>
              <a:t>用户中心：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1</a:t>
            </a:r>
            <a:r>
              <a:rPr lang="zh-CN" altLang="zh-CN" sz="1000" b="1"/>
              <a:t>、账号</a:t>
            </a:r>
            <a:r>
              <a:rPr lang="en-US" altLang="en-US" sz="1000" b="1"/>
              <a:t> account  </a:t>
            </a:r>
            <a:r>
              <a:rPr lang="zh-CN" altLang="zh-CN" sz="1000" b="1"/>
              <a:t>空表（权限中心分配数据权限基础）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2</a:t>
            </a:r>
            <a:r>
              <a:rPr lang="zh-CN" altLang="zh-CN" sz="1000" b="1"/>
              <a:t>、管理员单独建表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3</a:t>
            </a:r>
            <a:r>
              <a:rPr lang="zh-CN" altLang="zh-CN" sz="1000" b="1"/>
              <a:t>、部门信息</a:t>
            </a:r>
            <a:r>
              <a:rPr lang="en-US" altLang="en-US" sz="1000" b="1"/>
              <a:t> - </a:t>
            </a:r>
            <a:r>
              <a:rPr lang="zh-CN" altLang="zh-CN" sz="1000" b="1"/>
              <a:t>客户管理员模式和非管理员模式数据统一，</a:t>
            </a:r>
            <a:r>
              <a:rPr lang="en-US" altLang="en-US" sz="1000" b="1"/>
              <a:t> </a:t>
            </a:r>
            <a:r>
              <a:rPr lang="zh-CN" altLang="zh-CN" sz="1000" b="1"/>
              <a:t>注册信息单独保存</a:t>
            </a:r>
            <a:r>
              <a:rPr lang="en-US" altLang="en-US" sz="1000" b="1"/>
              <a:t> </a:t>
            </a:r>
            <a:r>
              <a:rPr lang="zh-CN" altLang="zh-CN" sz="1000" b="1"/>
              <a:t>下期支持？</a:t>
            </a:r>
          </a:p>
          <a:p xmlns:a="http://schemas.openxmlformats.org/drawingml/2006/main">
            <a:pPr marL="0" lvl="0" indent="0" algn="l">
              <a:buNone/>
            </a:pPr>
            <a:r>
              <a:rPr lang="zh-CN" altLang="zh-CN" sz="1000" b="1"/>
              <a:t>权限中心：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1</a:t>
            </a:r>
            <a:r>
              <a:rPr lang="zh-CN" altLang="zh-CN" sz="1000" b="1"/>
              <a:t>、</a:t>
            </a:r>
            <a:r>
              <a:rPr lang="en-US" altLang="en-US" sz="1000" b="1"/>
              <a:t>t_company  </a:t>
            </a:r>
            <a:r>
              <a:rPr lang="zh-CN" altLang="zh-CN" sz="1000" b="1"/>
              <a:t>去掉</a:t>
            </a:r>
            <a:r>
              <a:rPr lang="en-US" altLang="en-US" sz="1000" b="1"/>
              <a:t>  @</a:t>
            </a:r>
            <a:r>
              <a:rPr lang="zh-CN" altLang="zh-CN" sz="1000" b="1"/>
              <a:t>李文斌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2</a:t>
            </a:r>
            <a:r>
              <a:rPr lang="zh-CN" altLang="zh-CN" sz="1000" b="1"/>
              <a:t>、部门信息迁移</a:t>
            </a:r>
            <a:r>
              <a:rPr lang="en-US" altLang="en-US" sz="1000" b="1"/>
              <a:t>  @</a:t>
            </a:r>
            <a:r>
              <a:rPr lang="zh-CN" altLang="zh-CN" sz="1000" b="1"/>
              <a:t>李文斌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3</a:t>
            </a:r>
            <a:r>
              <a:rPr lang="zh-CN" altLang="zh-CN" sz="1000" b="1"/>
              <a:t>、</a:t>
            </a:r>
            <a:r>
              <a:rPr lang="en-US" altLang="en-US" sz="1000" b="1"/>
              <a:t>t_company_group  </a:t>
            </a:r>
            <a:r>
              <a:rPr lang="zh-CN" altLang="zh-CN" sz="1000" b="1"/>
              <a:t>添加</a:t>
            </a:r>
            <a:r>
              <a:rPr lang="en-US" altLang="en-US" sz="1000" b="1"/>
              <a:t>company_id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4</a:t>
            </a:r>
            <a:r>
              <a:rPr lang="zh-CN" altLang="zh-CN" sz="1000" b="1"/>
              <a:t>、个性化权限补充角色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5</a:t>
            </a:r>
            <a:r>
              <a:rPr lang="zh-CN" altLang="zh-CN" sz="1000" b="1"/>
              <a:t>、企业权限</a:t>
            </a:r>
            <a:r>
              <a:rPr lang="en-US" altLang="en-US" sz="1000" b="1"/>
              <a:t> -</a:t>
            </a:r>
            <a:r>
              <a:rPr lang="zh-CN" altLang="zh-CN" sz="1000" b="1"/>
              <a:t>》企业服务</a:t>
            </a:r>
            <a:r>
              <a:rPr lang="en-US" altLang="en-US" sz="1000" b="1"/>
              <a:t>  @</a:t>
            </a:r>
            <a:r>
              <a:rPr lang="zh-CN" altLang="zh-CN" sz="1000" b="1"/>
              <a:t>周波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6</a:t>
            </a:r>
            <a:r>
              <a:rPr lang="zh-CN" altLang="zh-CN" sz="1000" b="1"/>
              <a:t>、管理员服务</a:t>
            </a:r>
            <a:r>
              <a:rPr lang="en-US" altLang="en-US" sz="1000" b="1"/>
              <a:t> </a:t>
            </a:r>
            <a:r>
              <a:rPr lang="zh-CN" altLang="zh-CN" sz="1000" b="1"/>
              <a:t>空表</a:t>
            </a:r>
          </a:p>
          <a:p xmlns:a="http://schemas.openxmlformats.org/drawingml/2006/main">
            <a:pPr marL="0" lvl="0" indent="0" algn="l">
              <a:buNone/>
            </a:pPr>
            <a:r>
              <a:rPr lang="en-US" altLang="en-US" sz="1000" b="1"/>
              <a:t>7</a:t>
            </a:r>
            <a:r>
              <a:rPr lang="zh-CN" altLang="zh-CN" sz="1000" b="1"/>
              <a:t>、权限</a:t>
            </a:r>
            <a:r>
              <a:rPr lang="en-US" altLang="en-US" sz="1000" b="1"/>
              <a:t> -</a:t>
            </a:r>
            <a:r>
              <a:rPr lang="zh-CN" altLang="zh-CN" sz="1000" b="1"/>
              <a:t>》角色</a:t>
            </a:r>
          </a:p>
          <a:p xmlns:a="http://schemas.openxmlformats.org/drawingml/2006/main">
            <a:pPr marL="0" lvl="0" indent="0" algn="l">
              <a:buNone/>
            </a:pPr>
            <a:endParaRPr lang="en-US" altLang="en-US" sz="1000" b="1"/>
          </a:p>
          <a:p xmlns:a="http://schemas.openxmlformats.org/drawingml/2006/main">
            <a:pPr marL="0" lvl="0" indent="0" algn="l">
              <a:buNone/>
            </a:pPr>
            <a:endParaRPr lang="en-US" altLang="en-US" sz="1000" b="1"/>
          </a:p>
          <a:p xmlns:a="http://schemas.openxmlformats.org/drawingml/2006/main">
            <a:pPr marL="0" lvl="0" indent="0" algn="l">
              <a:buNone/>
            </a:pPr>
            <a:endParaRPr lang="en-US" altLang="en-US" sz="1000" b="1"/>
          </a:p>
          <a:p xmlns:a="http://schemas.openxmlformats.org/drawingml/2006/main">
            <a:pPr marL="0" lvl="0" indent="0" algn="l">
              <a:buNone/>
            </a:pPr>
            <a:endParaRPr lang="en-US" altLang="en-US" sz="1000" b="1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 altLang="en-US"/>
              <a:t>1</a:t>
            </a:r>
            <a:r>
              <a:rPr lang="zh-CN" altLang="zh-CN"/>
              <a:t>、用户中心：账号</a:t>
            </a:r>
            <a:r>
              <a:rPr lang="en-US" altLang="en-US"/>
              <a:t>+</a:t>
            </a:r>
            <a:r>
              <a:rPr lang="zh-CN" altLang="zh-CN"/>
              <a:t>组织架构</a:t>
            </a:r>
          </a:p>
          <a:p xmlns:a="http://schemas.openxmlformats.org/drawingml/2006/main">
            <a:pPr lvl="0"/>
            <a:r>
              <a:rPr lang="en-US" altLang="en-US"/>
              <a:t>2</a:t>
            </a:r>
            <a:r>
              <a:rPr lang="zh-CN" altLang="zh-CN"/>
              <a:t>、服务中心：</a:t>
            </a:r>
          </a:p>
          <a:p xmlns:a="http://schemas.openxmlformats.org/drawingml/2006/main">
            <a:pPr lvl="0"/>
            <a:r>
              <a:rPr lang="en-US" altLang="en-US"/>
              <a:t>3</a:t>
            </a:r>
            <a:r>
              <a:rPr lang="zh-CN" altLang="zh-CN"/>
              <a:t>、权限中心：</a:t>
            </a:r>
          </a:p>
          <a:p xmlns:a="http://schemas.openxmlformats.org/drawingml/2006/main">
            <a:pPr lvl="0"/>
            <a:r>
              <a:rPr lang="zh-CN" altLang="zh-CN"/>
              <a:t>问题：数据角色没有对应服务？角色</a:t>
            </a:r>
            <a:r>
              <a:rPr lang="en-US" altLang="en-US"/>
              <a:t>Id</a:t>
            </a:r>
            <a:r>
              <a:rPr lang="zh-CN" altLang="zh-CN"/>
              <a:t>（非自增整形，对应段号（</a:t>
            </a:r>
            <a:r>
              <a:rPr lang="en-US" altLang="en-US"/>
              <a:t>00 ~ 99</a:t>
            </a:r>
            <a:r>
              <a:rPr lang="zh-CN" altLang="zh-CN"/>
              <a:t>）），</a:t>
            </a:r>
            <a:r>
              <a:rPr lang="en-US" altLang="en-US"/>
              <a:t> </a:t>
            </a:r>
            <a:r>
              <a:rPr lang="zh-CN" altLang="zh-CN"/>
              <a:t>创建一对一的资产账号角色，会冲突</a:t>
            </a:r>
            <a:r>
              <a:rPr lang="en-US" altLang="en-US"/>
              <a:t> </a:t>
            </a:r>
          </a:p>
          <a:p xmlns:a="http://schemas.openxmlformats.org/drawingml/2006/main">
            <a:pPr lvl="0"/>
            <a:r>
              <a:rPr lang="zh-CN" altLang="zh-CN"/>
              <a:t>角色账号表</a:t>
            </a:r>
            <a:r>
              <a:rPr lang="en-US" altLang="en-US"/>
              <a:t> -</a:t>
            </a:r>
            <a:r>
              <a:rPr lang="zh-CN" altLang="zh-CN"/>
              <a:t>》</a:t>
            </a:r>
            <a:r>
              <a:rPr lang="en-US" altLang="en-US"/>
              <a:t> </a:t>
            </a:r>
            <a:r>
              <a:rPr lang="zh-CN" altLang="zh-CN"/>
              <a:t>用户账号表？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endParaRPr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jpg" Id="rId2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jpg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2.jpg" Id="rId2" /><Relationship Type="http://schemas.openxmlformats.org/officeDocument/2006/relationships/image" Target="/ppt/media/image3.png" Id="rId3" /><Relationship Type="http://schemas.openxmlformats.org/officeDocument/2006/relationships/image" Target="/ppt/media/image4.png" Id="rId4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jpg" Id="rId2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jpg" Id="rId2" /><Relationship Type="http://schemas.openxmlformats.org/officeDocument/2006/relationships/image" Target="/ppt/media/image2.png" Id="rId3" /><Relationship Type="http://schemas.openxmlformats.org/officeDocument/2006/relationships/image" Target="/ppt/media/image.png" Id="rId4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2.jpg" Id="rId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"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2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60161" y="6210974"/>
            <a:ext cx="431630" cy="4316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190780" y="6355008"/>
            <a:ext cx="2762341" cy="297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zh-CN" sz="1335">
                <a:solidFill>
                  <a:schemeClr val="bg1"/>
                </a:solidFill>
                <a:latin typeface="微软雅黑"/>
                <a:ea typeface="微软雅黑"/>
              </a:rPr>
              <a:t>2018</a:t>
            </a:r>
            <a:r>
              <a:rPr lang="zh-CN" altLang="en-US" sz="1335">
                <a:solidFill>
                  <a:schemeClr val="bg1"/>
                </a:solidFill>
                <a:latin typeface="微软雅黑"/>
                <a:ea typeface="微软雅黑"/>
              </a:rPr>
              <a:t>年度中期经营管理工作会议</a:t>
            </a:r>
            <a:endParaRPr lang="zh-CN" altLang="en-US" sz="1335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68310" y="6382533"/>
            <a:ext cx="1603629" cy="222650"/>
          </a:xfrm>
          <a:prstGeom prst="rect">
            <a:avLst/>
          </a:prstGeom>
        </p:spPr>
      </p:pic>
      <p:sp>
        <p:nvSpPr>
          <p:cNvPr id="7" name="矩形 9"/>
          <p:cNvSpPr>
            <a:spLocks noChangeArrowheads="1"/>
          </p:cNvSpPr>
          <p:nvPr/>
        </p:nvSpPr>
        <p:spPr>
          <a:xfrm>
            <a:off x="11502744" y="6426843"/>
            <a:ext cx="497429" cy="194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vl="0">
              <a:defRPr sz="1400"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 sz="1400"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 sz="1400"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 sz="1400"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 sz="1400">
                <a:solidFill>
                  <a:schemeClr val="tx1"/>
                </a:solidFill>
                <a:latin typeface="Arial"/>
                <a:ea typeface="宋体"/>
              </a:defRPr>
            </a:lvl5pPr>
            <a:lvl6pPr marL="1828800" lvl="5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6pPr>
            <a:lvl7pPr marL="2286000" lvl="6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7pPr>
            <a:lvl8pPr marL="2743200" lvl="7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8pPr>
            <a:lvl9pPr marL="3200400" lvl="8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altLang="zh-CN" sz="665">
                <a:solidFill>
                  <a:schemeClr val="bg1"/>
                </a:solidFill>
                <a:ea typeface="微软雅黑"/>
              </a:rPr>
              <a:t>PAGE</a:t>
            </a:r>
            <a:endParaRPr lang="zh-CN" altLang="en-US" sz="665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>
          <a:xfrm>
            <a:off x="11466283" y="6194782"/>
            <a:ext cx="285757" cy="276970"/>
          </a:xfrm>
          <a:prstGeom prst="rect">
            <a:avLst/>
          </a:prstGeom>
          <a:noFill/>
          <a:ln>
            <a:noFill/>
          </a:ln>
        </p:spPr>
        <p:txBody>
          <a:bodyPr lIns="71992" rIns="0">
            <a:spAutoFit/>
          </a:bodyPr>
          <a:lstStyle>
            <a:lvl1pPr lvl="0">
              <a:defRPr sz="1400"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 sz="1400"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 sz="1400"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 sz="1400"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 sz="1400">
                <a:solidFill>
                  <a:schemeClr val="tx1"/>
                </a:solidFill>
                <a:latin typeface="Arial"/>
                <a:ea typeface="宋体"/>
              </a:defRPr>
            </a:lvl5pPr>
            <a:lvl6pPr marL="1828800" lvl="5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6pPr>
            <a:lvl7pPr marL="2286000" lvl="6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7pPr>
            <a:lvl8pPr marL="2743200" lvl="7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8pPr>
            <a:lvl9pPr marL="3200400" lvl="8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l">
              <a:buFont typeface="Arial" charset="0"/>
              <a:buNone/>
              <a:defRPr/>
            </a:pPr>
            <a:fld id="{F0716BAE-C5AF-43CB-938C-1C07103B862F}" type="slidenum">
              <a:rPr lang="en-US" altLang="zh-CN" sz="1200" b="1" spc="-200">
                <a:solidFill>
                  <a:schemeClr val="bg1"/>
                </a:solidFill>
                <a:ea typeface="微软雅黑"/>
              </a:rPr>
              <a:t/>
            </a:fld>
            <a:endParaRPr lang="zh-CN" altLang="en-US" sz="1200" b="1" spc="-200">
              <a:solidFill>
                <a:schemeClr val="bg1"/>
              </a:solidFill>
              <a:ea typeface="微软雅黑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1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60163" y="6210974"/>
            <a:ext cx="431629" cy="4316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" y="371199"/>
            <a:ext cx="666344" cy="534191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0807" y="6382129"/>
            <a:ext cx="14400" cy="239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>
            <a:lvl1pPr lvl="0" algn="l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5pPr>
            <a:lvl6pPr marL="2286000" lvl="5" algn="l" defTabSz="914400"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6pPr>
            <a:lvl7pPr marL="2743200" lvl="6" algn="l" defTabSz="914400"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7pPr>
            <a:lvl8pPr marL="3200400" lvl="7" algn="l" defTabSz="914400"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8pPr>
            <a:lvl9pPr marL="3657600" lvl="8" algn="l" defTabSz="914400">
              <a:defRPr kern="1200">
                <a:solidFill>
                  <a:schemeClr val="lt1"/>
                </a:solidFill>
                <a:latin typeface="Arial"/>
                <a:ea typeface="Microsoft YaHei"/>
              </a:defRPr>
            </a:lvl9pPr>
          </a:lstStyle>
          <a:p>
            <a:pPr algn="ctr"/>
            <a:endParaRPr lang="zh-CN" altLang="en-US" sz="3200" strike="noStrike"/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666730" y="370779"/>
            <a:ext cx="8668037" cy="391520"/>
          </a:xfrm>
          <a:prstGeom prst="rect">
            <a:avLst/>
          </a:prstGeom>
        </p:spPr>
        <p:txBody>
          <a:bodyPr/>
          <a:lstStyle>
            <a:lvl1pPr lvl="0" algn="l">
              <a:defRPr sz="2400" b="1" baseline="0">
                <a:solidFill>
                  <a:srgbClr val="0080CC"/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/>
              <a:t>在这里输入你的标题文字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24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666731" y="762340"/>
            <a:ext cx="6660627" cy="281880"/>
          </a:xfrm>
          <a:prstGeom prst="rect">
            <a:avLst/>
          </a:prstGeom>
        </p:spPr>
        <p:txBody>
          <a:bodyPr anchor="ctr"/>
          <a:lstStyle>
            <a:lvl1pPr marL="0" lvl="0" indent="0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pPr lvl="0"/>
            <a:r>
              <a:rPr lang="en-US" altLang="zh-CN"/>
              <a:t>Add your text here</a:t>
            </a:r>
            <a:endParaRPr lang="en-US" altLang="zh-CN"/>
          </a:p>
        </p:txBody>
      </p:sp>
      <p:sp>
        <p:nvSpPr>
          <p:cNvPr id="25" name="文本占位符 4"/>
          <p:cNvSpPr>
            <a:spLocks noGrp="1"/>
          </p:cNvSpPr>
          <p:nvPr>
            <p:ph type="body" idx="17" hasCustomPrompt="1"/>
          </p:nvPr>
        </p:nvSpPr>
        <p:spPr>
          <a:xfrm>
            <a:off x="0" y="506929"/>
            <a:ext cx="666730" cy="255384"/>
          </a:xfrm>
          <a:prstGeom prst="rect">
            <a:avLst/>
          </a:prstGeom>
        </p:spPr>
        <p:txBody>
          <a:bodyPr anchor="ctr"/>
          <a:lstStyle>
            <a:lvl1pPr marL="0" lvl="0" indent="0" algn="ctr">
              <a:buNone/>
              <a:defRPr sz="2400" b="1">
                <a:solidFill>
                  <a:schemeClr val="bg1"/>
                </a:solidFill>
                <a:latin typeface="Arial"/>
                <a:ea typeface="微软雅黑"/>
              </a:defRPr>
            </a:lvl1pPr>
          </a:lstStyle>
          <a:p>
            <a:pPr lvl="0"/>
            <a:r>
              <a:rPr lang="en-US" altLang="zh-CN"/>
              <a:t>99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0780" y="6355008"/>
            <a:ext cx="2762341" cy="297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zh-CN" sz="1335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2018</a:t>
            </a:r>
            <a:r>
              <a:rPr lang="zh-CN" altLang="en-US" sz="1335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年度中期经营管理工作会议</a:t>
            </a:r>
            <a:endParaRPr lang="zh-CN" altLang="en-US" sz="1335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81010" y="6382532"/>
            <a:ext cx="1722165" cy="239582"/>
          </a:xfrm>
          <a:prstGeom prst="rect">
            <a:avLst/>
          </a:prstGeom>
        </p:spPr>
      </p:pic>
      <p:sp>
        <p:nvSpPr>
          <p:cNvPr id="14" name="矩形 9"/>
          <p:cNvSpPr>
            <a:spLocks noChangeArrowheads="1"/>
          </p:cNvSpPr>
          <p:nvPr/>
        </p:nvSpPr>
        <p:spPr>
          <a:xfrm>
            <a:off x="11502744" y="6426843"/>
            <a:ext cx="497429" cy="194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vl="0">
              <a:defRPr sz="1400"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 sz="1400"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 sz="1400"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 sz="1400"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 sz="1400">
                <a:solidFill>
                  <a:schemeClr val="tx1"/>
                </a:solidFill>
                <a:latin typeface="Arial"/>
                <a:ea typeface="宋体"/>
              </a:defRPr>
            </a:lvl5pPr>
            <a:lvl6pPr marL="1828800" lvl="5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6pPr>
            <a:lvl7pPr marL="2286000" lvl="6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7pPr>
            <a:lvl8pPr marL="2743200" lvl="7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8pPr>
            <a:lvl9pPr marL="3200400" lvl="8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altLang="zh-CN" sz="665">
                <a:solidFill>
                  <a:srgbClr val="0080CC"/>
                </a:solidFill>
                <a:ea typeface="微软雅黑"/>
              </a:rPr>
              <a:t>PAGE</a:t>
            </a:r>
            <a:endParaRPr lang="zh-CN" altLang="en-US" sz="665">
              <a:solidFill>
                <a:srgbClr val="0080CC"/>
              </a:solidFill>
              <a:ea typeface="微软雅黑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>
          <a:xfrm>
            <a:off x="11466283" y="6194782"/>
            <a:ext cx="285757" cy="276970"/>
          </a:xfrm>
          <a:prstGeom prst="rect">
            <a:avLst/>
          </a:prstGeom>
          <a:noFill/>
          <a:ln>
            <a:noFill/>
          </a:ln>
        </p:spPr>
        <p:txBody>
          <a:bodyPr lIns="47995" rIns="0">
            <a:spAutoFit/>
          </a:bodyPr>
          <a:lstStyle>
            <a:lvl1pPr lvl="0">
              <a:defRPr sz="1400"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 sz="1400"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 sz="1400"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 sz="1400"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 sz="1400">
                <a:solidFill>
                  <a:schemeClr val="tx1"/>
                </a:solidFill>
                <a:latin typeface="Arial"/>
                <a:ea typeface="宋体"/>
              </a:defRPr>
            </a:lvl5pPr>
            <a:lvl6pPr marL="1828800" lvl="5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6pPr>
            <a:lvl7pPr marL="2286000" lvl="6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7pPr>
            <a:lvl8pPr marL="2743200" lvl="7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8pPr>
            <a:lvl9pPr marL="3200400" lvl="8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l">
              <a:buFont typeface="Arial" charset="0"/>
              <a:buNone/>
              <a:defRPr/>
            </a:pPr>
            <a:fld id="{4491A7D3-74B1-4FAC-BCD2-36D88E9D65FB}" type="slidenum">
              <a:rPr lang="en-US" altLang="zh-CN" sz="1200" b="1" spc="-200">
                <a:solidFill>
                  <a:srgbClr val="0080CC"/>
                </a:solidFill>
                <a:ea typeface="微软雅黑"/>
              </a:rPr>
              <a:t/>
            </a:fld>
            <a:endParaRPr lang="zh-CN" altLang="en-US" sz="1200" b="1" spc="-200">
              <a:solidFill>
                <a:srgbClr val="0080CC"/>
              </a:solidFill>
              <a:ea typeface="微软雅黑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底"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节"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90780" y="6355008"/>
            <a:ext cx="2762341" cy="297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altLang="zh-CN" sz="1335">
                <a:solidFill>
                  <a:schemeClr val="bg1"/>
                </a:solidFill>
                <a:latin typeface="微软雅黑"/>
                <a:ea typeface="微软雅黑"/>
              </a:rPr>
              <a:t>2018</a:t>
            </a:r>
            <a:r>
              <a:rPr lang="zh-CN" altLang="en-US" sz="1335">
                <a:solidFill>
                  <a:schemeClr val="bg1"/>
                </a:solidFill>
                <a:latin typeface="微软雅黑"/>
                <a:ea typeface="微软雅黑"/>
              </a:rPr>
              <a:t>年度中期经营管理工作会议</a:t>
            </a:r>
            <a:endParaRPr lang="zh-CN" altLang="en-US" sz="1335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68310" y="6382533"/>
            <a:ext cx="1603629" cy="222650"/>
          </a:xfrm>
          <a:prstGeom prst="rect">
            <a:avLst/>
          </a:prstGeom>
        </p:spPr>
      </p:pic>
      <p:pic>
        <p:nvPicPr>
          <p:cNvPr id="20" name="图片 2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1460161" y="6210974"/>
            <a:ext cx="431630" cy="43169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9"/>
          <p:cNvSpPr>
            <a:spLocks noChangeArrowheads="1"/>
          </p:cNvSpPr>
          <p:nvPr/>
        </p:nvSpPr>
        <p:spPr>
          <a:xfrm>
            <a:off x="11502744" y="6426843"/>
            <a:ext cx="497429" cy="194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vl="0">
              <a:defRPr sz="1400"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 sz="1400"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 sz="1400"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 sz="1400"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 sz="1400">
                <a:solidFill>
                  <a:schemeClr val="tx1"/>
                </a:solidFill>
                <a:latin typeface="Arial"/>
                <a:ea typeface="宋体"/>
              </a:defRPr>
            </a:lvl5pPr>
            <a:lvl6pPr marL="1828800" lvl="5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6pPr>
            <a:lvl7pPr marL="2286000" lvl="6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7pPr>
            <a:lvl8pPr marL="2743200" lvl="7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8pPr>
            <a:lvl9pPr marL="3200400" lvl="8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altLang="zh-CN" sz="665">
                <a:solidFill>
                  <a:schemeClr val="bg1"/>
                </a:solidFill>
                <a:ea typeface="微软雅黑"/>
              </a:rPr>
              <a:t>PAGE</a:t>
            </a:r>
            <a:endParaRPr lang="zh-CN" altLang="en-US" sz="665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>
          <a:xfrm>
            <a:off x="11466283" y="6194782"/>
            <a:ext cx="285757" cy="276970"/>
          </a:xfrm>
          <a:prstGeom prst="rect">
            <a:avLst/>
          </a:prstGeom>
          <a:noFill/>
          <a:ln>
            <a:noFill/>
          </a:ln>
        </p:spPr>
        <p:txBody>
          <a:bodyPr lIns="71992" rIns="0">
            <a:spAutoFit/>
          </a:bodyPr>
          <a:lstStyle>
            <a:lvl1pPr lvl="0">
              <a:defRPr sz="1400"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 sz="1400"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 sz="1400"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 sz="1400"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 sz="1400">
                <a:solidFill>
                  <a:schemeClr val="tx1"/>
                </a:solidFill>
                <a:latin typeface="Arial"/>
                <a:ea typeface="宋体"/>
              </a:defRPr>
            </a:lvl5pPr>
            <a:lvl6pPr marL="1828800" lvl="5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6pPr>
            <a:lvl7pPr marL="2286000" lvl="6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7pPr>
            <a:lvl8pPr marL="2743200" lvl="7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8pPr>
            <a:lvl9pPr marL="3200400" lvl="8" indent="457200" defTabSz="68580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l">
              <a:buFont typeface="Arial" charset="0"/>
              <a:buNone/>
              <a:defRPr/>
            </a:pPr>
            <a:fld id="{1FB5CE8A-68C4-475D-94A8-53145014F4E9}" type="slidenum">
              <a:rPr lang="en-US" altLang="zh-CN" sz="1200" b="1" spc="-200">
                <a:solidFill>
                  <a:schemeClr val="bg1"/>
                </a:solidFill>
                <a:ea typeface="微软雅黑"/>
              </a:rPr>
              <a:t/>
            </a:fld>
            <a:endParaRPr lang="zh-CN" altLang="en-US" sz="1200" b="1" spc="-200">
              <a:solidFill>
                <a:schemeClr val="bg1"/>
              </a:solidFill>
              <a:ea typeface="微软雅黑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附件"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slideLayout" Target="/ppt/slideLayouts/slideLayout14.xml" Id="rId2" /><Relationship Type="http://schemas.openxmlformats.org/officeDocument/2006/relationships/slideLayout" Target="/ppt/slideLayouts/slideLayout15.xml" Id="rId3" /><Relationship Type="http://schemas.openxmlformats.org/officeDocument/2006/relationships/slideLayout" Target="/ppt/slideLayouts/slideLayout16.xml" Id="rId4" /><Relationship Type="http://schemas.openxmlformats.org/officeDocument/2006/relationships/slideLayout" Target="/ppt/slideLayouts/slideLayout17.xml" Id="rId5" /><Relationship Type="http://schemas.openxmlformats.org/officeDocument/2006/relationships/slideLayout" Target="/ppt/slideLayouts/slideLayout18.xml" Id="rId6" /><Relationship Type="http://schemas.openxmlformats.org/officeDocument/2006/relationships/theme" Target="/ppt/slideMasters/theme/theme2.xml" Id="rId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Microsoft YaHei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Microsoft YaHei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Microsoft YaHei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Microsoft YaHei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Microsoft YaHei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Microsoft YaHei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Microsoft YaHei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Microsoft YaHei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Microsoft YaHei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Microsoft YaHei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Microsoft YaHei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Microsoft YaHei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Microsoft YaHei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Microsoft YaHei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Microsoft YaHei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Microsoft YaHei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Microsoft YaHei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Microsoft YaHei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Microsoft YaHei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13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.jpg" Id="rId2" /><Relationship Type="http://schemas.openxmlformats.org/officeDocument/2006/relationships/image" Target="/ppt/media/image7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7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8.png" Id="rId3" /><Relationship Type="http://schemas.openxmlformats.org/officeDocument/2006/relationships/hyperlink" Target="https://z138eueprgi.feishu.cn/docx/JdxIdSP5IoxnhKxAWzJcOrEYn9b" TargetMode="External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2.jpg" Id="rId3" /><Relationship Type="http://schemas.openxmlformats.org/officeDocument/2006/relationships/image" Target="/ppt/media/image9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10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Relationship Type="http://schemas.openxmlformats.org/officeDocument/2006/relationships/image" Target="/ppt/media/image2.jpg" Id="rId2" /><Relationship Type="http://schemas.openxmlformats.org/officeDocument/2006/relationships/image" Target="/ppt/media/image11.png" Id="rId3" /><Relationship Type="http://schemas.openxmlformats.org/officeDocument/2006/relationships/hyperlink" Target="https://en77mnq5is.feishu.cn/docx/RsLZdZPOso1gtSxFftKczghtncd?from=from_copylink" TargetMode="External" Id="rId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Relationship Type="http://schemas.openxmlformats.org/officeDocument/2006/relationships/image" Target="/ppt/media/image2.jpg" Id="rId2" /><Relationship Type="http://schemas.openxmlformats.org/officeDocument/2006/relationships/image" Target="/ppt/media/image12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624300" y="2637516"/>
            <a:ext cx="11034819" cy="983513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5799">
                <a:solidFill>
                  <a:schemeClr val="bg1"/>
                </a:solidFill>
              </a:rPr>
              <a:t>用户</a:t>
            </a:r>
            <a:r>
              <a:rPr lang="en-US" altLang="zh-CN" sz="5799">
                <a:solidFill>
                  <a:schemeClr val="bg1"/>
                </a:solidFill>
              </a:rPr>
              <a:t>|</a:t>
            </a:r>
            <a:r>
              <a:rPr lang="zh-CN" altLang="en-US" sz="5799">
                <a:solidFill>
                  <a:schemeClr val="bg1"/>
                </a:solidFill>
              </a:rPr>
              <a:t>服务</a:t>
            </a:r>
            <a:r>
              <a:rPr lang="en-US" altLang="zh-CN" sz="5799">
                <a:solidFill>
                  <a:schemeClr val="bg1"/>
                </a:solidFill>
              </a:rPr>
              <a:t>|</a:t>
            </a:r>
            <a:r>
              <a:rPr lang="zh-CN" altLang="en-US" sz="5799">
                <a:solidFill>
                  <a:schemeClr val="bg1"/>
                </a:solidFill>
              </a:rPr>
              <a:t>权限</a:t>
            </a:r>
            <a:r>
              <a:rPr lang="en-US" altLang="zh-CN" sz="5799">
                <a:solidFill>
                  <a:schemeClr val="bg1"/>
                </a:solidFill>
              </a:rPr>
              <a:t> </a:t>
            </a:r>
            <a:r>
              <a:rPr lang="zh-CN" altLang="en-US" sz="5799">
                <a:solidFill>
                  <a:schemeClr val="bg1"/>
                </a:solidFill>
              </a:rPr>
              <a:t>三中心</a:t>
            </a:r>
            <a:r>
              <a:rPr lang="zh-CN" altLang="en-US" sz="5799">
                <a:solidFill>
                  <a:schemeClr val="bg1"/>
                </a:solidFill>
              </a:rPr>
              <a:t>架构</a:t>
            </a:r>
            <a:endParaRPr lang="zh-CN" altLang="en-US" sz="5799">
              <a:solidFill>
                <a:schemeClr val="bg1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1056904" y="5959320"/>
            <a:ext cx="1198755" cy="33715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600">
                <a:solidFill>
                  <a:schemeClr val="bg1"/>
                </a:solidFill>
              </a:rPr>
              <a:t>信息技术部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637889" y="5948191"/>
            <a:ext cx="385193" cy="38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94989" y="5948191"/>
            <a:ext cx="383077" cy="38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993484" y="5959317"/>
            <a:ext cx="1581150" cy="40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en-US" sz="1600">
                <a:solidFill>
                  <a:srgbClr val="FFFFFF"/>
                </a:solidFill>
              </a:rPr>
              <a:t>2023</a:t>
            </a:r>
            <a:r>
              <a:rPr lang="zh-CN" altLang="zh-CN" sz="1600">
                <a:solidFill>
                  <a:srgbClr val="FFFFFF"/>
                </a:solidFill>
              </a:rPr>
              <a:t>年</a:t>
            </a:r>
            <a:r>
              <a:rPr lang="en-US" altLang="en-US" sz="1600">
                <a:solidFill>
                  <a:srgbClr val="FFFFFF"/>
                </a:solidFill>
              </a:rPr>
              <a:t>9</a:t>
            </a:r>
            <a:r>
              <a:rPr lang="zh-CN" altLang="zh-CN" sz="1600">
                <a:solidFill>
                  <a:srgbClr val="FFFFFF"/>
                </a:solidFill>
              </a:rPr>
              <a:t>月</a:t>
            </a:r>
            <a:r>
              <a:rPr lang="en-US" altLang="en-US" sz="1600">
                <a:solidFill>
                  <a:srgbClr val="FFFFFF"/>
                </a:solidFill>
              </a:rPr>
              <a:t>19</a:t>
            </a:r>
            <a:r>
              <a:rPr lang="zh-CN" altLang="zh-CN" sz="1600">
                <a:solidFill>
                  <a:srgbClr val="FFFFFF"/>
                </a:solidFill>
              </a:rPr>
              <a:t>日</a:t>
            </a:r>
            <a:endParaRPr lang="zh-CN" altLang="zh-CN" sz="1600">
              <a:solidFill>
                <a:srgbClr val="FFFFFF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9455382" y="5973591"/>
            <a:ext cx="2351795" cy="3267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grpSp>
        <p:nvGrpSpPr>
          <p:cNvPr id="4" name=""/>
          <p:cNvGrpSpPr/>
          <p:nvPr/>
        </p:nvGrpSpPr>
        <p:grpSpPr>
          <a:xfrm rot="0" flipH="0" flipV="0">
            <a:off x="476303" y="1630004"/>
            <a:ext cx="1384300" cy="1101378"/>
            <a:chOff x="992521" y="1197428"/>
            <a:chExt cx="1384300" cy="1101378"/>
          </a:xfrm>
        </p:grpSpPr>
        <p:sp>
          <p:nvSpPr>
            <p:cNvPr id="5" name=""/>
            <p:cNvSpPr txBox="0"/>
            <p:nvPr/>
          </p:nvSpPr>
          <p:spPr>
            <a:xfrm rot="0" flipH="0" flipV="0">
              <a:off x="992521" y="1197428"/>
              <a:ext cx="1293478" cy="1101378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"/>
            <p:cNvSpPr txBox="1"/>
            <p:nvPr/>
          </p:nvSpPr>
          <p:spPr>
            <a:xfrm rot="0" flipH="0" flipV="0">
              <a:off x="992521" y="1197428"/>
              <a:ext cx="1384300" cy="2857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企业（）信息</a:t>
              </a:r>
            </a:p>
          </p:txBody>
        </p:sp>
        <p:sp>
          <p:nvSpPr>
            <p:cNvPr id="7" name=""/>
            <p:cNvSpPr txBox="1"/>
            <p:nvPr/>
          </p:nvSpPr>
          <p:spPr>
            <a:xfrm rot="0" flipH="0" flipV="0">
              <a:off x="992521" y="1477068"/>
              <a:ext cx="1295400" cy="7747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 </a:t>
              </a:r>
              <a:r>
                <a:rPr lang="zh-CN" altLang="zh-CN" sz="900"/>
                <a:t>类型</a:t>
              </a:r>
              <a:r>
                <a:rPr lang="en-US" altLang="en-US" sz="900"/>
                <a:t>(</a:t>
              </a:r>
              <a:r>
                <a:rPr lang="zh-CN" altLang="zh-CN" sz="900"/>
                <a:t>法人</a:t>
              </a:r>
              <a:r>
                <a:rPr lang="en-US" altLang="en-US" sz="900"/>
                <a:t>/</a:t>
              </a:r>
              <a:r>
                <a:rPr lang="zh-CN" altLang="zh-CN" sz="900"/>
                <a:t>个人</a:t>
              </a:r>
              <a:r>
                <a:rPr lang="en-US" altLang="en-US" sz="900"/>
                <a:t>)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usccCode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 b="1"/>
                <a:t>is_admin </a:t>
              </a:r>
              <a:r>
                <a:rPr lang="zh-CN" altLang="zh-CN" sz="900" b="1"/>
                <a:t>开通管理员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is_single </a:t>
              </a:r>
              <a:r>
                <a:rPr lang="zh-CN" altLang="zh-CN" sz="900"/>
                <a:t>单管理员</a:t>
              </a:r>
            </a:p>
          </p:txBody>
        </p:sp>
        <p:cxnSp>
          <p:nvCxnSpPr>
            <p:cNvPr id="8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grpSp>
        <p:nvGrpSpPr>
          <p:cNvPr id="9" name=""/>
          <p:cNvGrpSpPr/>
          <p:nvPr/>
        </p:nvGrpSpPr>
        <p:grpSpPr>
          <a:xfrm rot="0" flipH="0" flipV="0">
            <a:off x="7857894" y="2196324"/>
            <a:ext cx="1295400" cy="806450"/>
            <a:chOff x="992521" y="1197428"/>
            <a:chExt cx="1295400" cy="806450"/>
          </a:xfrm>
        </p:grpSpPr>
        <p:sp>
          <p:nvSpPr>
            <p:cNvPr id="10" name=""/>
            <p:cNvSpPr txBox="0"/>
            <p:nvPr/>
          </p:nvSpPr>
          <p:spPr>
            <a:xfrm rot="0" flipH="0" flipV="0">
              <a:off x="992521" y="1197428"/>
              <a:ext cx="1293478" cy="806450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角色（组）</a:t>
              </a:r>
            </a:p>
          </p:txBody>
        </p:sp>
        <p:sp>
          <p:nvSpPr>
            <p:cNvPr id="12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endParaRPr lang="zh-CN" altLang="zh-CN" sz="900"/>
            </a:p>
          </p:txBody>
        </p:sp>
        <p:cxnSp>
          <p:nvCxnSpPr>
            <p:cNvPr id="13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14" name=""/>
          <p:cNvCxnSpPr/>
          <p:nvPr/>
        </p:nvCxnSpPr>
        <p:spPr>
          <a:xfrm rot="0" flipH="0" flipV="0">
            <a:off x="5180320" y="63607"/>
            <a:ext cx="0" cy="6662908"/>
          </a:xfrm>
          <a:prstGeom prst="straightConnector1">
            <a:avLst/>
          </a:prstGeom>
          <a:noFill/>
          <a:ln w="25400">
            <a:solidFill>
              <a:srgbClr val="9D9D9D"/>
            </a:solidFill>
            <a:prstDash val="lgDash"/>
            <a:headEnd/>
            <a:tailEnd/>
          </a:ln>
        </p:spPr>
      </p:cxnSp>
      <p:cxnSp>
        <p:nvCxnSpPr>
          <p:cNvPr id="15" name=""/>
          <p:cNvCxnSpPr/>
          <p:nvPr/>
        </p:nvCxnSpPr>
        <p:spPr>
          <a:xfrm rot="0" flipH="1" flipV="0">
            <a:off x="5180320" y="3564339"/>
            <a:ext cx="7012795" cy="0"/>
          </a:xfrm>
          <a:prstGeom prst="straightConnector1">
            <a:avLst/>
          </a:prstGeom>
          <a:noFill/>
          <a:ln w="25400">
            <a:solidFill>
              <a:srgbClr val="9D9D9D"/>
            </a:solidFill>
            <a:prstDash val="lgDash"/>
            <a:headEnd/>
            <a:tailEnd/>
          </a:ln>
        </p:spPr>
      </p:cxnSp>
      <p:grpSp>
        <p:nvGrpSpPr>
          <p:cNvPr id="16" name=""/>
          <p:cNvGrpSpPr/>
          <p:nvPr/>
        </p:nvGrpSpPr>
        <p:grpSpPr>
          <a:xfrm rot="0" flipH="0" flipV="0">
            <a:off x="3006725" y="1344744"/>
            <a:ext cx="1836526" cy="1118000"/>
            <a:chOff x="992521" y="1197428"/>
            <a:chExt cx="1320201" cy="556932"/>
          </a:xfrm>
        </p:grpSpPr>
        <p:sp>
          <p:nvSpPr>
            <p:cNvPr id="17" name=""/>
            <p:cNvSpPr txBox="0"/>
            <p:nvPr/>
          </p:nvSpPr>
          <p:spPr>
            <a:xfrm rot="0" flipH="0" flipV="0">
              <a:off x="992521" y="1197428"/>
              <a:ext cx="1293478" cy="556932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"/>
            <p:cNvSpPr txBox="1"/>
            <p:nvPr/>
          </p:nvSpPr>
          <p:spPr>
            <a:xfrm rot="0" flipH="0" flipV="0">
              <a:off x="992521" y="1197428"/>
              <a:ext cx="1295400" cy="142346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用户</a:t>
              </a:r>
              <a:r>
                <a:rPr lang="en-US" altLang="en-US" sz="1000" b="1"/>
                <a:t> user</a:t>
              </a:r>
            </a:p>
          </p:txBody>
        </p:sp>
        <p:sp>
          <p:nvSpPr>
            <p:cNvPr id="19" name=""/>
            <p:cNvSpPr txBox="1"/>
            <p:nvPr/>
          </p:nvSpPr>
          <p:spPr>
            <a:xfrm rot="0" flipH="0" flipV="0">
              <a:off x="1016334" y="1350538"/>
              <a:ext cx="1296389" cy="385917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mobile </a:t>
              </a:r>
              <a:r>
                <a:rPr lang="zh-CN" altLang="zh-CN" sz="900"/>
                <a:t>手机号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email   </a:t>
              </a:r>
              <a:r>
                <a:rPr lang="zh-CN" altLang="zh-CN" sz="900"/>
                <a:t>邮箱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login_account </a:t>
              </a:r>
              <a:r>
                <a:rPr lang="zh-CN" altLang="zh-CN" sz="900"/>
                <a:t>登录账号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    1</a:t>
              </a:r>
              <a:r>
                <a:rPr lang="zh-CN" altLang="zh-CN" sz="900"/>
                <a:t>用户，</a:t>
              </a:r>
              <a:r>
                <a:rPr lang="en-US" altLang="en-US" sz="900"/>
                <a:t>2</a:t>
              </a:r>
              <a:r>
                <a:rPr lang="zh-CN" altLang="zh-CN" sz="900"/>
                <a:t>客户，</a:t>
              </a:r>
              <a:r>
                <a:rPr lang="en-US" altLang="en-US" sz="900"/>
                <a:t>3</a:t>
              </a:r>
              <a:r>
                <a:rPr lang="zh-CN" altLang="zh-CN" sz="900"/>
                <a:t>管理员</a:t>
              </a:r>
            </a:p>
          </p:txBody>
        </p:sp>
        <p:cxnSp>
          <p:nvCxnSpPr>
            <p:cNvPr id="20" name=""/>
            <p:cNvCxnSpPr/>
            <p:nvPr/>
          </p:nvCxnSpPr>
          <p:spPr>
            <a:xfrm rot="0" flipH="0" flipV="0">
              <a:off x="1091029" y="1332272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grpSp>
        <p:nvGrpSpPr>
          <p:cNvPr id="21" name=""/>
          <p:cNvGrpSpPr/>
          <p:nvPr/>
        </p:nvGrpSpPr>
        <p:grpSpPr>
          <a:xfrm rot="0" flipH="0" flipV="0">
            <a:off x="185108" y="4178336"/>
            <a:ext cx="1295400" cy="804814"/>
            <a:chOff x="992521" y="1197428"/>
            <a:chExt cx="1295400" cy="804814"/>
          </a:xfrm>
        </p:grpSpPr>
        <p:sp>
          <p:nvSpPr>
            <p:cNvPr id="22" name=""/>
            <p:cNvSpPr txBox="0"/>
            <p:nvPr/>
          </p:nvSpPr>
          <p:spPr>
            <a:xfrm rot="0" flipH="0" flipV="0">
              <a:off x="992521" y="1197428"/>
              <a:ext cx="1293478" cy="804814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管理员</a:t>
              </a:r>
              <a:r>
                <a:rPr lang="en-US" altLang="en-US" sz="1000" b="1"/>
                <a:t> admin</a:t>
              </a:r>
            </a:p>
          </p:txBody>
        </p:sp>
        <p:sp>
          <p:nvSpPr>
            <p:cNvPr id="24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user_id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customer_id</a:t>
              </a:r>
            </a:p>
          </p:txBody>
        </p:sp>
        <p:cxnSp>
          <p:nvCxnSpPr>
            <p:cNvPr id="25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grpSp>
        <p:nvGrpSpPr>
          <p:cNvPr id="26" name=""/>
          <p:cNvGrpSpPr/>
          <p:nvPr/>
        </p:nvGrpSpPr>
        <p:grpSpPr>
          <a:xfrm rot="0" flipH="0" flipV="0">
            <a:off x="1924005" y="3899513"/>
            <a:ext cx="1295400" cy="1362461"/>
            <a:chOff x="992521" y="1197428"/>
            <a:chExt cx="1295400" cy="666990"/>
          </a:xfrm>
        </p:grpSpPr>
        <p:sp>
          <p:nvSpPr>
            <p:cNvPr id="27" name=""/>
            <p:cNvSpPr txBox="0"/>
            <p:nvPr/>
          </p:nvSpPr>
          <p:spPr>
            <a:xfrm rot="0" flipH="0" flipV="0">
              <a:off x="992521" y="1197428"/>
              <a:ext cx="1293478" cy="666990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"/>
            <p:cNvSpPr txBox="1"/>
            <p:nvPr/>
          </p:nvSpPr>
          <p:spPr>
            <a:xfrm rot="0" flipH="0" flipV="0">
              <a:off x="992521" y="1197428"/>
              <a:ext cx="1295400" cy="142997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注册信息</a:t>
              </a:r>
            </a:p>
          </p:txBody>
        </p:sp>
        <p:sp>
          <p:nvSpPr>
            <p:cNvPr id="29" name=""/>
            <p:cNvSpPr txBox="1"/>
            <p:nvPr/>
          </p:nvSpPr>
          <p:spPr>
            <a:xfrm rot="0" flipH="0" flipV="0">
              <a:off x="1024271" y="1353503"/>
              <a:ext cx="1263650" cy="313972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uscc_code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user_id</a:t>
              </a:r>
            </a:p>
            <a:p>
              <a:pPr lvl="0">
                <a:lnSpc>
                  <a:spcPct val="100000"/>
                </a:lnSpc>
              </a:pPr>
              <a:endParaRPr lang="zh-CN" altLang="zh-CN" sz="900"/>
            </a:p>
          </p:txBody>
        </p:sp>
        <p:cxnSp>
          <p:nvCxnSpPr>
            <p:cNvPr id="30" name=""/>
            <p:cNvCxnSpPr/>
            <p:nvPr/>
          </p:nvCxnSpPr>
          <p:spPr>
            <a:xfrm rot="0" flipH="0" flipV="0">
              <a:off x="1098967" y="1320857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cxnSp>
        <p:nvCxnSpPr>
          <p:cNvPr id="31" name=""/>
          <p:cNvCxnSpPr/>
          <p:nvPr/>
        </p:nvCxnSpPr>
        <p:spPr>
          <a:xfrm rot="0" flipH="1" flipV="0">
            <a:off x="1780638" y="1590118"/>
            <a:ext cx="1227561" cy="202198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dash"/>
            <a:headEnd w="med" len="med"/>
            <a:tailEnd type="triangle" w="med" len="med"/>
          </a:ln>
        </p:spPr>
      </p:cxnSp>
      <p:sp>
        <p:nvSpPr>
          <p:cNvPr id="32" name=""/>
          <p:cNvSpPr txBox="1"/>
          <p:nvPr/>
        </p:nvSpPr>
        <p:spPr>
          <a:xfrm rot="0" flipH="0" flipV="0">
            <a:off x="2149161" y="1452894"/>
            <a:ext cx="596900" cy="304800"/>
          </a:xfrm>
          <a:prstGeom prst="rect">
            <a:avLst/>
          </a:prstGeom>
          <a:ln w="0"/>
        </p:spPr>
        <p:txBody>
          <a:bodyPr>
            <a:spAutoFit/>
          </a:bodyPr>
          <a:lstStyle/>
          <a:p>
            <a:pPr lvl="0"/>
            <a:r>
              <a:rPr lang="en-US" altLang="en-US" sz="1100"/>
              <a:t>1:0</a:t>
            </a:r>
          </a:p>
        </p:txBody>
      </p:sp>
      <p:cxnSp>
        <p:nvCxnSpPr>
          <p:cNvPr id="33" name=""/>
          <p:cNvCxnSpPr>
            <a:endCxn id="23" idx="2"/>
          </p:cNvCxnSpPr>
          <p:nvPr/>
        </p:nvCxnSpPr>
        <p:spPr>
          <a:xfrm rot="0" flipH="1" flipV="0">
            <a:off x="832808" y="1584843"/>
            <a:ext cx="2182395" cy="2593493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solid"/>
            <a:headEnd type="triangle" w="med" len="med"/>
            <a:tailEnd type="none" w="med" len="lg"/>
          </a:ln>
        </p:spPr>
      </p:cxnSp>
      <p:grpSp>
        <p:nvGrpSpPr>
          <p:cNvPr id="34" name=""/>
          <p:cNvGrpSpPr/>
          <p:nvPr/>
        </p:nvGrpSpPr>
        <p:grpSpPr>
          <a:xfrm rot="0" flipH="0" flipV="0">
            <a:off x="7857894" y="720974"/>
            <a:ext cx="1441450" cy="1054340"/>
            <a:chOff x="992521" y="1197428"/>
            <a:chExt cx="1300068" cy="1054340"/>
          </a:xfrm>
        </p:grpSpPr>
        <p:sp>
          <p:nvSpPr>
            <p:cNvPr id="35" name=""/>
            <p:cNvSpPr txBox="0"/>
            <p:nvPr/>
          </p:nvSpPr>
          <p:spPr>
            <a:xfrm rot="0" flipH="0" flipV="0">
              <a:off x="992521" y="1197428"/>
              <a:ext cx="1293478" cy="839616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"/>
            <p:cNvSpPr txBox="1"/>
            <p:nvPr/>
          </p:nvSpPr>
          <p:spPr>
            <a:xfrm rot="0" flipH="0" flipV="0">
              <a:off x="992521" y="1197428"/>
              <a:ext cx="1300068" cy="292100"/>
            </a:xfrm>
            <a:prstGeom prst="rect">
              <a:avLst/>
            </a:prstGeom>
            <a:ln w="12700">
              <a:solidFill>
                <a:srgbClr val="5c5c5c"/>
              </a:solidFill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部门</a:t>
              </a:r>
            </a:p>
          </p:txBody>
        </p:sp>
        <p:sp>
          <p:nvSpPr>
            <p:cNvPr id="37" name=""/>
            <p:cNvSpPr txBox="1"/>
            <p:nvPr/>
          </p:nvSpPr>
          <p:spPr>
            <a:xfrm rot="0" flipH="0" flipV="0">
              <a:off x="992521" y="1477068"/>
              <a:ext cx="1300068" cy="774700"/>
            </a:xfrm>
            <a:prstGeom prst="rect">
              <a:avLst/>
            </a:prstGeom>
            <a:ln w="12700">
              <a:solidFill>
                <a:srgbClr val="5c5c5c"/>
              </a:solidFill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 </a:t>
              </a:r>
              <a:r>
                <a:rPr lang="zh-CN" altLang="zh-CN" sz="900"/>
                <a:t>类型</a:t>
              </a:r>
              <a:r>
                <a:rPr lang="en-US" altLang="en-US" sz="900"/>
                <a:t>(</a:t>
              </a:r>
              <a:r>
                <a:rPr lang="zh-CN" altLang="zh-CN" sz="900"/>
                <a:t>咨询</a:t>
              </a:r>
              <a:r>
                <a:rPr lang="en-US" altLang="en-US" sz="900"/>
                <a:t>|API|</a:t>
              </a:r>
              <a:r>
                <a:rPr lang="zh-CN" altLang="zh-CN" sz="900"/>
                <a:t>平台</a:t>
              </a:r>
              <a:r>
                <a:rPr lang="en-US" altLang="en-US" sz="900"/>
                <a:t>)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def_expire </a:t>
              </a:r>
              <a:r>
                <a:rPr lang="zh-CN" altLang="zh-CN" sz="900"/>
                <a:t>默认过期</a:t>
              </a:r>
            </a:p>
            <a:p>
              <a:pPr lvl="0">
                <a:lnSpc>
                  <a:spcPct val="100000"/>
                </a:lnSpc>
              </a:pPr>
              <a:endParaRPr/>
            </a:p>
          </p:txBody>
        </p:sp>
        <p:cxnSp>
          <p:nvCxnSpPr>
            <p:cNvPr id="38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5c5c5c"/>
              </a:solidFill>
              <a:prstDash val="solid"/>
              <a:headEnd/>
              <a:tailEnd/>
            </a:ln>
          </p:spPr>
        </p:cxnSp>
      </p:grpSp>
      <p:sp>
        <p:nvSpPr>
          <p:cNvPr id="39" name=""/>
          <p:cNvSpPr txBox="1"/>
          <p:nvPr/>
        </p:nvSpPr>
        <p:spPr>
          <a:xfrm rot="20040000" flipH="0" flipV="0">
            <a:off x="7027760" y="2387490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40" name=""/>
          <p:cNvGrpSpPr/>
          <p:nvPr/>
        </p:nvGrpSpPr>
        <p:grpSpPr>
          <a:xfrm rot="0" flipH="0" flipV="0">
            <a:off x="5558722" y="1573733"/>
            <a:ext cx="1384018" cy="845617"/>
            <a:chOff x="992521" y="1197428"/>
            <a:chExt cx="1295400" cy="1101378"/>
          </a:xfrm>
        </p:grpSpPr>
        <p:sp>
          <p:nvSpPr>
            <p:cNvPr id="41" name=""/>
            <p:cNvSpPr txBox="0"/>
            <p:nvPr/>
          </p:nvSpPr>
          <p:spPr>
            <a:xfrm rot="0" flipH="0" flipV="0">
              <a:off x="992521" y="1197428"/>
              <a:ext cx="1293478" cy="1101378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"/>
            <p:cNvSpPr txBox="1"/>
            <p:nvPr/>
          </p:nvSpPr>
          <p:spPr>
            <a:xfrm rot="0" flipH="0" flipV="0">
              <a:off x="992521" y="1197428"/>
              <a:ext cx="1295400" cy="373831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业务权限</a:t>
              </a:r>
            </a:p>
          </p:txBody>
        </p:sp>
        <p:sp>
          <p:nvSpPr>
            <p:cNvPr id="43" name=""/>
            <p:cNvSpPr txBox="1"/>
            <p:nvPr/>
          </p:nvSpPr>
          <p:spPr>
            <a:xfrm rot="0" flipH="0" flipV="0">
              <a:off x="992521" y="1585489"/>
              <a:ext cx="1295400" cy="653376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status </a:t>
              </a:r>
              <a:r>
                <a:rPr lang="zh-CN" altLang="zh-CN" sz="900"/>
                <a:t>状态</a:t>
              </a:r>
              <a:r>
                <a:rPr lang="en-US" altLang="en-US" sz="900"/>
                <a:t>(</a:t>
              </a:r>
              <a:r>
                <a:rPr lang="zh-CN" altLang="zh-CN" sz="900"/>
                <a:t>开通</a:t>
              </a:r>
              <a:r>
                <a:rPr lang="en-US" altLang="en-US" sz="900"/>
                <a:t>/</a:t>
              </a:r>
              <a:r>
                <a:rPr lang="zh-CN" altLang="zh-CN" sz="900"/>
                <a:t>关闭</a:t>
              </a:r>
              <a:r>
                <a:rPr lang="en-US" altLang="en-US" sz="900"/>
                <a:t>)</a:t>
              </a:r>
            </a:p>
          </p:txBody>
        </p:sp>
        <p:cxnSp>
          <p:nvCxnSpPr>
            <p:cNvPr id="44" name=""/>
            <p:cNvCxnSpPr/>
            <p:nvPr/>
          </p:nvCxnSpPr>
          <p:spPr>
            <a:xfrm rot="0" flipH="0" flipV="0">
              <a:off x="1083092" y="153738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grpSp>
        <p:nvGrpSpPr>
          <p:cNvPr id="45" name=""/>
          <p:cNvGrpSpPr/>
          <p:nvPr/>
        </p:nvGrpSpPr>
        <p:grpSpPr>
          <a:xfrm rot="0" flipH="0" flipV="0">
            <a:off x="5607930" y="231160"/>
            <a:ext cx="1332504" cy="979628"/>
            <a:chOff x="955417" y="1197428"/>
            <a:chExt cx="1332504" cy="1328183"/>
          </a:xfrm>
        </p:grpSpPr>
        <p:sp>
          <p:nvSpPr>
            <p:cNvPr id="46" name=""/>
            <p:cNvSpPr txBox="0"/>
            <p:nvPr/>
          </p:nvSpPr>
          <p:spPr>
            <a:xfrm rot="0" flipH="0" flipV="0">
              <a:off x="992521" y="1197428"/>
              <a:ext cx="1293478" cy="1328183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"/>
            <p:cNvSpPr txBox="1"/>
            <p:nvPr/>
          </p:nvSpPr>
          <p:spPr>
            <a:xfrm rot="0" flipH="0" flipV="0">
              <a:off x="992521" y="1197428"/>
              <a:ext cx="1295400" cy="39603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企业</a:t>
              </a:r>
              <a:r>
                <a:rPr lang="en-US" altLang="en-US" sz="1000" b="1"/>
                <a:t>(</a:t>
              </a:r>
              <a:r>
                <a:rPr lang="zh-CN" altLang="zh-CN" sz="1000" b="1"/>
                <a:t>管理员</a:t>
              </a:r>
              <a:r>
                <a:rPr lang="en-US" altLang="en-US" sz="1000" b="1"/>
                <a:t>)</a:t>
              </a:r>
            </a:p>
          </p:txBody>
        </p:sp>
        <p:sp>
          <p:nvSpPr>
            <p:cNvPr id="48" name=""/>
            <p:cNvSpPr txBox="1"/>
            <p:nvPr/>
          </p:nvSpPr>
          <p:spPr>
            <a:xfrm rot="0" flipH="0" flipV="0">
              <a:off x="955417" y="1495919"/>
              <a:ext cx="1295400" cy="492455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usccCode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companyName</a:t>
              </a:r>
            </a:p>
          </p:txBody>
        </p:sp>
        <p:cxnSp>
          <p:nvCxnSpPr>
            <p:cNvPr id="49" name=""/>
            <p:cNvCxnSpPr/>
            <p:nvPr/>
          </p:nvCxnSpPr>
          <p:spPr>
            <a:xfrm rot="0" flipH="0" flipV="0">
              <a:off x="1083092" y="1531436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grpSp>
        <p:nvGrpSpPr>
          <p:cNvPr id="50" name=""/>
          <p:cNvGrpSpPr/>
          <p:nvPr/>
        </p:nvGrpSpPr>
        <p:grpSpPr>
          <a:xfrm rot="0" flipH="0" flipV="0">
            <a:off x="5597831" y="2645467"/>
            <a:ext cx="1295400" cy="812344"/>
            <a:chOff x="992521" y="1197428"/>
            <a:chExt cx="1295400" cy="1101378"/>
          </a:xfrm>
        </p:grpSpPr>
        <p:sp>
          <p:nvSpPr>
            <p:cNvPr id="51" name=""/>
            <p:cNvSpPr txBox="0"/>
            <p:nvPr/>
          </p:nvSpPr>
          <p:spPr>
            <a:xfrm rot="0" flipH="0" flipV="0">
              <a:off x="992521" y="1197428"/>
              <a:ext cx="1293478" cy="1101378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"/>
            <p:cNvSpPr txBox="1"/>
            <p:nvPr/>
          </p:nvSpPr>
          <p:spPr>
            <a:xfrm rot="0" flipH="0" flipV="0">
              <a:off x="992521" y="1197428"/>
              <a:ext cx="1295400" cy="389143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资产账号</a:t>
              </a:r>
            </a:p>
          </p:txBody>
        </p:sp>
        <p:sp>
          <p:nvSpPr>
            <p:cNvPr id="53" name=""/>
            <p:cNvSpPr txBox="1"/>
            <p:nvPr/>
          </p:nvSpPr>
          <p:spPr>
            <a:xfrm rot="0" flipH="0" flipV="0">
              <a:off x="992521" y="1546522"/>
              <a:ext cx="1295400" cy="499342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status </a:t>
              </a:r>
              <a:r>
                <a:rPr lang="zh-CN" altLang="zh-CN" sz="900"/>
                <a:t>权限</a:t>
              </a:r>
            </a:p>
          </p:txBody>
        </p:sp>
        <p:cxnSp>
          <p:nvCxnSpPr>
            <p:cNvPr id="54" name=""/>
            <p:cNvCxnSpPr/>
            <p:nvPr/>
          </p:nvCxnSpPr>
          <p:spPr>
            <a:xfrm rot="0" flipH="0" flipV="0">
              <a:off x="1083092" y="1548800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sp>
        <p:nvSpPr>
          <p:cNvPr id="55" name=""/>
          <p:cNvSpPr txBox="1"/>
          <p:nvPr/>
        </p:nvSpPr>
        <p:spPr>
          <a:xfrm rot="0" flipH="0" flipV="0">
            <a:off x="7205361" y="580962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56" name=""/>
          <p:cNvCxnSpPr>
            <a:stCxn id="47" idx="1"/>
          </p:cNvCxnSpPr>
          <p:nvPr/>
        </p:nvCxnSpPr>
        <p:spPr>
          <a:xfrm rot="0" flipH="0" flipV="0">
            <a:off x="6940434" y="377210"/>
            <a:ext cx="924192" cy="461458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grpSp>
        <p:nvGrpSpPr>
          <p:cNvPr id="57" name=""/>
          <p:cNvGrpSpPr/>
          <p:nvPr/>
        </p:nvGrpSpPr>
        <p:grpSpPr>
          <a:xfrm rot="0" flipH="0" flipV="0">
            <a:off x="5619750" y="5432607"/>
            <a:ext cx="1295400" cy="742324"/>
            <a:chOff x="992521" y="1197428"/>
            <a:chExt cx="1295400" cy="742324"/>
          </a:xfrm>
        </p:grpSpPr>
        <p:sp>
          <p:nvSpPr>
            <p:cNvPr id="58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权限功能点</a:t>
              </a:r>
            </a:p>
          </p:txBody>
        </p:sp>
        <p:sp>
          <p:nvSpPr>
            <p:cNvPr id="60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61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grpSp>
        <p:nvGrpSpPr>
          <p:cNvPr id="62" name=""/>
          <p:cNvGrpSpPr/>
          <p:nvPr/>
        </p:nvGrpSpPr>
        <p:grpSpPr>
          <a:xfrm rot="0" flipH="0" flipV="0">
            <a:off x="5632450" y="4178336"/>
            <a:ext cx="1110699" cy="752749"/>
            <a:chOff x="992521" y="1197428"/>
            <a:chExt cx="1299536" cy="752749"/>
          </a:xfrm>
        </p:grpSpPr>
        <p:sp>
          <p:nvSpPr>
            <p:cNvPr id="63" name=""/>
            <p:cNvSpPr txBox="0"/>
            <p:nvPr/>
          </p:nvSpPr>
          <p:spPr>
            <a:xfrm rot="0" flipH="0" flipV="0">
              <a:off x="992521" y="1197428"/>
              <a:ext cx="1293478" cy="752749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"/>
            <p:cNvSpPr txBox="1"/>
            <p:nvPr/>
          </p:nvSpPr>
          <p:spPr>
            <a:xfrm rot="0" flipH="0" flipV="0">
              <a:off x="992521" y="1197428"/>
              <a:ext cx="1299536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业务</a:t>
              </a:r>
            </a:p>
          </p:txBody>
        </p:sp>
        <p:sp>
          <p:nvSpPr>
            <p:cNvPr id="65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66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67" name=""/>
          <p:cNvCxnSpPr/>
          <p:nvPr/>
        </p:nvCxnSpPr>
        <p:spPr>
          <a:xfrm rot="0" flipH="0" flipV="0">
            <a:off x="919655" y="6104758"/>
            <a:ext cx="630682" cy="8759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68" name=""/>
          <p:cNvSpPr txBox="1"/>
          <p:nvPr/>
        </p:nvSpPr>
        <p:spPr>
          <a:xfrm rot="0" flipH="0" flipV="0">
            <a:off x="1695086" y="5961117"/>
            <a:ext cx="2368550" cy="311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实体对应关系，关联表</a:t>
            </a:r>
          </a:p>
        </p:txBody>
      </p:sp>
      <p:cxnSp>
        <p:nvCxnSpPr>
          <p:cNvPr id="69" name=""/>
          <p:cNvCxnSpPr/>
          <p:nvPr/>
        </p:nvCxnSpPr>
        <p:spPr>
          <a:xfrm rot="0" flipH="0" flipV="0">
            <a:off x="910897" y="6365766"/>
            <a:ext cx="621924" cy="8759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70" name=""/>
          <p:cNvSpPr txBox="1"/>
          <p:nvPr/>
        </p:nvSpPr>
        <p:spPr>
          <a:xfrm rot="0" flipH="0" flipV="0">
            <a:off x="1681133" y="6211558"/>
            <a:ext cx="20066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实体对应关系，无关联表</a:t>
            </a:r>
          </a:p>
        </p:txBody>
      </p:sp>
      <p:cxnSp>
        <p:nvCxnSpPr>
          <p:cNvPr id="71" name=""/>
          <p:cNvCxnSpPr/>
          <p:nvPr/>
        </p:nvCxnSpPr>
        <p:spPr>
          <a:xfrm rot="0" flipH="0" flipV="0">
            <a:off x="884621" y="6618233"/>
            <a:ext cx="595887" cy="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w="med" len="med"/>
          </a:ln>
        </p:spPr>
      </p:cxnSp>
      <p:sp>
        <p:nvSpPr>
          <p:cNvPr id="72" name=""/>
          <p:cNvSpPr txBox="1"/>
          <p:nvPr/>
        </p:nvSpPr>
        <p:spPr>
          <a:xfrm rot="0" flipH="0" flipV="0">
            <a:off x="1675342" y="6453465"/>
            <a:ext cx="20066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跨中心实体对应关系</a:t>
            </a:r>
          </a:p>
        </p:txBody>
      </p:sp>
      <p:sp>
        <p:nvSpPr>
          <p:cNvPr id="73" name=""/>
          <p:cNvSpPr txBox="1"/>
          <p:nvPr/>
        </p:nvSpPr>
        <p:spPr>
          <a:xfrm rot="0" flipH="0" flipV="0">
            <a:off x="4303356" y="6374524"/>
            <a:ext cx="770012" cy="304800"/>
          </a:xfrm>
          <a:prstGeom prst="rect">
            <a:avLst/>
          </a:prstGeom>
          <a:solidFill>
            <a:srgbClr val="4CC2EE"/>
          </a:solidFill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用户中心</a:t>
            </a:r>
          </a:p>
        </p:txBody>
      </p:sp>
      <p:sp>
        <p:nvSpPr>
          <p:cNvPr id="74" name=""/>
          <p:cNvSpPr txBox="1"/>
          <p:nvPr/>
        </p:nvSpPr>
        <p:spPr>
          <a:xfrm rot="0" flipH="0" flipV="0">
            <a:off x="5261912" y="6363958"/>
            <a:ext cx="774700" cy="311150"/>
          </a:xfrm>
          <a:prstGeom prst="rect">
            <a:avLst/>
          </a:prstGeom>
          <a:solidFill>
            <a:srgbClr val="87C120"/>
          </a:solidFill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权限管理</a:t>
            </a:r>
          </a:p>
        </p:txBody>
      </p:sp>
      <p:cxnSp>
        <p:nvCxnSpPr>
          <p:cNvPr id="75" name=""/>
          <p:cNvCxnSpPr>
            <a:endCxn id="11" idx="0"/>
          </p:cNvCxnSpPr>
          <p:nvPr/>
        </p:nvCxnSpPr>
        <p:spPr>
          <a:xfrm rot="0" flipH="0" flipV="0">
            <a:off x="6940431" y="377230"/>
            <a:ext cx="917463" cy="1965145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76" name=""/>
          <p:cNvSpPr txBox="1"/>
          <p:nvPr/>
        </p:nvSpPr>
        <p:spPr>
          <a:xfrm rot="2700000" flipH="0" flipV="0">
            <a:off x="7205361" y="1343459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77" name=""/>
          <p:cNvGrpSpPr/>
          <p:nvPr/>
        </p:nvGrpSpPr>
        <p:grpSpPr>
          <a:xfrm rot="0" flipH="0" flipV="0">
            <a:off x="7651688" y="4255566"/>
            <a:ext cx="1295400" cy="727584"/>
            <a:chOff x="992521" y="1197428"/>
            <a:chExt cx="1295400" cy="727584"/>
          </a:xfrm>
        </p:grpSpPr>
        <p:sp>
          <p:nvSpPr>
            <p:cNvPr id="78" name=""/>
            <p:cNvSpPr txBox="0"/>
            <p:nvPr/>
          </p:nvSpPr>
          <p:spPr>
            <a:xfrm rot="0" flipH="0" flipV="0">
              <a:off x="992521" y="1197428"/>
              <a:ext cx="1293478" cy="72758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业务等级</a:t>
              </a:r>
            </a:p>
          </p:txBody>
        </p:sp>
        <p:sp>
          <p:nvSpPr>
            <p:cNvPr id="80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81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grpSp>
        <p:nvGrpSpPr>
          <p:cNvPr id="82" name=""/>
          <p:cNvGrpSpPr/>
          <p:nvPr/>
        </p:nvGrpSpPr>
        <p:grpSpPr>
          <a:xfrm rot="0" flipH="0" flipV="0">
            <a:off x="7649766" y="5469234"/>
            <a:ext cx="1295400" cy="742324"/>
            <a:chOff x="992521" y="1197428"/>
            <a:chExt cx="1295400" cy="742324"/>
          </a:xfrm>
        </p:grpSpPr>
        <p:sp>
          <p:nvSpPr>
            <p:cNvPr id="83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权限</a:t>
              </a:r>
            </a:p>
          </p:txBody>
        </p:sp>
        <p:sp>
          <p:nvSpPr>
            <p:cNvPr id="85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86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grpSp>
        <p:nvGrpSpPr>
          <p:cNvPr id="87" name=""/>
          <p:cNvGrpSpPr/>
          <p:nvPr/>
        </p:nvGrpSpPr>
        <p:grpSpPr>
          <a:xfrm rot="0" flipH="0" flipV="0">
            <a:off x="9799981" y="4401616"/>
            <a:ext cx="1301750" cy="742324"/>
            <a:chOff x="986171" y="1197428"/>
            <a:chExt cx="1301750" cy="742324"/>
          </a:xfrm>
        </p:grpSpPr>
        <p:sp>
          <p:nvSpPr>
            <p:cNvPr id="88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"/>
            <p:cNvSpPr txBox="1"/>
            <p:nvPr/>
          </p:nvSpPr>
          <p:spPr>
            <a:xfrm rot="0" flipH="0" flipV="0">
              <a:off x="98617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企业权限（角色）</a:t>
              </a:r>
            </a:p>
          </p:txBody>
        </p:sp>
        <p:sp>
          <p:nvSpPr>
            <p:cNvPr id="90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91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sp>
        <p:nvSpPr>
          <p:cNvPr id="92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93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05</a:t>
            </a:r>
          </a:p>
        </p:txBody>
      </p:sp>
      <p:grpSp>
        <p:nvGrpSpPr>
          <p:cNvPr id="94" name=""/>
          <p:cNvGrpSpPr/>
          <p:nvPr/>
        </p:nvGrpSpPr>
        <p:grpSpPr>
          <a:xfrm rot="0" flipH="0" flipV="0">
            <a:off x="3293850" y="3899513"/>
            <a:ext cx="1295400" cy="1362461"/>
            <a:chOff x="992521" y="1197428"/>
            <a:chExt cx="1295400" cy="666990"/>
          </a:xfrm>
        </p:grpSpPr>
        <p:sp>
          <p:nvSpPr>
            <p:cNvPr id="95" name=""/>
            <p:cNvSpPr txBox="0"/>
            <p:nvPr/>
          </p:nvSpPr>
          <p:spPr>
            <a:xfrm rot="0" flipH="0" flipV="0">
              <a:off x="992521" y="1197428"/>
              <a:ext cx="1293478" cy="666990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"/>
            <p:cNvSpPr txBox="1"/>
            <p:nvPr/>
          </p:nvSpPr>
          <p:spPr>
            <a:xfrm rot="0" flipH="0" flipV="0">
              <a:off x="992521" y="1197428"/>
              <a:ext cx="1295400" cy="142997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实名认证信息</a:t>
              </a:r>
            </a:p>
          </p:txBody>
        </p:sp>
        <p:sp>
          <p:nvSpPr>
            <p:cNvPr id="97" name=""/>
            <p:cNvSpPr txBox="1"/>
            <p:nvPr/>
          </p:nvSpPr>
          <p:spPr>
            <a:xfrm rot="0" flipH="0" flipV="0">
              <a:off x="1024271" y="1353503"/>
              <a:ext cx="1263650" cy="313972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id_card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user_id</a:t>
              </a:r>
            </a:p>
            <a:p>
              <a:pPr lvl="0">
                <a:lnSpc>
                  <a:spcPct val="100000"/>
                </a:lnSpc>
              </a:pPr>
              <a:endParaRPr lang="zh-CN" altLang="zh-CN" sz="900"/>
            </a:p>
          </p:txBody>
        </p:sp>
        <p:cxnSp>
          <p:nvCxnSpPr>
            <p:cNvPr id="98" name=""/>
            <p:cNvCxnSpPr/>
            <p:nvPr/>
          </p:nvCxnSpPr>
          <p:spPr>
            <a:xfrm rot="0" flipH="0" flipV="0">
              <a:off x="1098967" y="1320857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cxnSp>
        <p:nvCxnSpPr>
          <p:cNvPr id="99" name=""/>
          <p:cNvCxnSpPr>
            <a:endCxn id="28" idx="2"/>
          </p:cNvCxnSpPr>
          <p:nvPr/>
        </p:nvCxnSpPr>
        <p:spPr>
          <a:xfrm rot="0" flipH="1" flipV="0">
            <a:off x="2571750" y="2419350"/>
            <a:ext cx="692150" cy="1479550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00" name=""/>
          <p:cNvCxnSpPr>
            <a:stCxn id="19" idx="3"/>
            <a:endCxn id="96" idx="2"/>
          </p:cNvCxnSpPr>
          <p:nvPr/>
        </p:nvCxnSpPr>
        <p:spPr>
          <a:xfrm rot="5400000" flipH="0" flipV="0">
            <a:off x="3206750" y="3158067"/>
            <a:ext cx="1473200" cy="8467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101" name=""/>
          <p:cNvSpPr txBox="1"/>
          <p:nvPr/>
        </p:nvSpPr>
        <p:spPr>
          <a:xfrm rot="0" flipH="0" flipV="0">
            <a:off x="7111736" y="3248656"/>
            <a:ext cx="1337602" cy="304800"/>
          </a:xfrm>
          <a:prstGeom prst="rect">
            <a:avLst/>
          </a:prstGeom>
          <a:solidFill>
            <a:srgbClr val="FFB84D"/>
          </a:solidFill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客户管理员模式</a:t>
            </a:r>
          </a:p>
        </p:txBody>
      </p:sp>
      <p:sp>
        <p:nvSpPr>
          <p:cNvPr id="102" name=""/>
          <p:cNvSpPr txBox="1"/>
          <p:nvPr/>
        </p:nvSpPr>
        <p:spPr>
          <a:xfrm rot="0" flipH="0" flipV="0">
            <a:off x="7115272" y="3553456"/>
            <a:ext cx="1334065" cy="304800"/>
          </a:xfrm>
          <a:prstGeom prst="rect">
            <a:avLst/>
          </a:prstGeom>
          <a:solidFill>
            <a:srgbClr val="87C120"/>
          </a:solidFill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100"/>
              <a:t>非客户管理员模式</a:t>
            </a:r>
          </a:p>
        </p:txBody>
      </p:sp>
      <p:cxnSp>
        <p:nvCxnSpPr>
          <p:cNvPr id="103" name=""/>
          <p:cNvCxnSpPr>
            <a:stCxn id="11" idx="0"/>
            <a:endCxn id="42" idx="1"/>
          </p:cNvCxnSpPr>
          <p:nvPr/>
        </p:nvCxnSpPr>
        <p:spPr>
          <a:xfrm rot="0" flipH="1" flipV="1">
            <a:off x="6942740" y="1717243"/>
            <a:ext cx="915154" cy="625131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04" name=""/>
          <p:cNvCxnSpPr>
            <a:endCxn id="52" idx="1"/>
          </p:cNvCxnSpPr>
          <p:nvPr/>
        </p:nvCxnSpPr>
        <p:spPr>
          <a:xfrm rot="0" flipH="1" flipV="0">
            <a:off x="6893231" y="2281336"/>
            <a:ext cx="975437" cy="507641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105" name=""/>
          <p:cNvSpPr txBox="1"/>
          <p:nvPr/>
        </p:nvSpPr>
        <p:spPr>
          <a:xfrm rot="20040000" flipH="0" flipV="0">
            <a:off x="7067576" y="1582556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106" name=""/>
          <p:cNvCxnSpPr>
            <a:endCxn id="18" idx="2"/>
          </p:cNvCxnSpPr>
          <p:nvPr/>
        </p:nvCxnSpPr>
        <p:spPr>
          <a:xfrm rot="0" flipH="1" flipV="0">
            <a:off x="3905250" y="260350"/>
            <a:ext cx="1727200" cy="1085850"/>
          </a:xfrm>
          <a:prstGeom prst="curvedConnector2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grpSp>
        <p:nvGrpSpPr>
          <p:cNvPr id="107" name=""/>
          <p:cNvGrpSpPr/>
          <p:nvPr/>
        </p:nvGrpSpPr>
        <p:grpSpPr>
          <a:xfrm rot="0" flipH="0" flipV="0">
            <a:off x="9813709" y="745942"/>
            <a:ext cx="1441450" cy="917180"/>
            <a:chOff x="992521" y="1197428"/>
            <a:chExt cx="1300068" cy="917180"/>
          </a:xfrm>
        </p:grpSpPr>
        <p:sp>
          <p:nvSpPr>
            <p:cNvPr id="108" name=""/>
            <p:cNvSpPr txBox="0"/>
            <p:nvPr/>
          </p:nvSpPr>
          <p:spPr>
            <a:xfrm rot="0" flipH="0" flipV="0">
              <a:off x="992521" y="1197428"/>
              <a:ext cx="1293478" cy="839616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"/>
            <p:cNvSpPr txBox="1"/>
            <p:nvPr/>
          </p:nvSpPr>
          <p:spPr>
            <a:xfrm rot="0" flipH="0" flipV="0">
              <a:off x="992521" y="1197428"/>
              <a:ext cx="1300068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资产账号</a:t>
              </a:r>
            </a:p>
          </p:txBody>
        </p:sp>
        <p:sp>
          <p:nvSpPr>
            <p:cNvPr id="110" name=""/>
            <p:cNvSpPr txBox="1"/>
            <p:nvPr/>
          </p:nvSpPr>
          <p:spPr>
            <a:xfrm rot="0" flipH="0" flipV="0">
              <a:off x="992521" y="1477068"/>
              <a:ext cx="1300068" cy="63754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account_no</a:t>
              </a:r>
            </a:p>
            <a:p>
              <a:pPr lvl="0">
                <a:lnSpc>
                  <a:spcPct val="100000"/>
                </a:lnSpc>
              </a:pPr>
              <a:endParaRPr/>
            </a:p>
          </p:txBody>
        </p:sp>
        <p:cxnSp>
          <p:nvCxnSpPr>
            <p:cNvPr id="111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grpSp>
        <p:nvGrpSpPr>
          <p:cNvPr id="112" name=""/>
          <p:cNvGrpSpPr/>
          <p:nvPr/>
        </p:nvGrpSpPr>
        <p:grpSpPr>
          <a:xfrm rot="0" flipH="0" flipV="0">
            <a:off x="9813709" y="1757694"/>
            <a:ext cx="1441450" cy="1054340"/>
            <a:chOff x="992521" y="1197428"/>
            <a:chExt cx="1300068" cy="1054340"/>
          </a:xfrm>
        </p:grpSpPr>
        <p:sp>
          <p:nvSpPr>
            <p:cNvPr id="113" name=""/>
            <p:cNvSpPr txBox="0"/>
            <p:nvPr/>
          </p:nvSpPr>
          <p:spPr>
            <a:xfrm rot="0" flipH="0" flipV="0">
              <a:off x="992521" y="1197428"/>
              <a:ext cx="1293478" cy="839616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"/>
            <p:cNvSpPr txBox="1"/>
            <p:nvPr/>
          </p:nvSpPr>
          <p:spPr>
            <a:xfrm rot="0" flipH="0" flipV="0">
              <a:off x="992521" y="1197428"/>
              <a:ext cx="1300068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开通业务</a:t>
              </a:r>
            </a:p>
          </p:txBody>
        </p:sp>
        <p:sp>
          <p:nvSpPr>
            <p:cNvPr id="115" name=""/>
            <p:cNvSpPr txBox="1"/>
            <p:nvPr/>
          </p:nvSpPr>
          <p:spPr>
            <a:xfrm rot="0" flipH="0" flipV="0">
              <a:off x="992521" y="1477068"/>
              <a:ext cx="1300068" cy="7747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endParaRPr lang="en-US" altLang="en-US" sz="900"/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业务分类</a:t>
              </a:r>
            </a:p>
            <a:p>
              <a:pPr lvl="0">
                <a:lnSpc>
                  <a:spcPct val="100000"/>
                </a:lnSpc>
              </a:pPr>
              <a:endParaRPr/>
            </a:p>
          </p:txBody>
        </p:sp>
        <p:cxnSp>
          <p:nvCxnSpPr>
            <p:cNvPr id="116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117" name=""/>
          <p:cNvCxnSpPr>
            <a:endCxn id="109" idx="2"/>
          </p:cNvCxnSpPr>
          <p:nvPr/>
        </p:nvCxnSpPr>
        <p:spPr>
          <a:xfrm rot="0" flipH="0" flipV="0">
            <a:off x="6915150" y="279400"/>
            <a:ext cx="3619500" cy="463550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18" name=""/>
          <p:cNvCxnSpPr>
            <a:stCxn id="47" idx="1"/>
          </p:cNvCxnSpPr>
          <p:nvPr/>
        </p:nvCxnSpPr>
        <p:spPr>
          <a:xfrm rot="0" flipH="0" flipV="0">
            <a:off x="6940550" y="374650"/>
            <a:ext cx="2921000" cy="1397000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grpSp>
        <p:nvGrpSpPr>
          <p:cNvPr id="119" name=""/>
          <p:cNvGrpSpPr/>
          <p:nvPr/>
        </p:nvGrpSpPr>
        <p:grpSpPr>
          <a:xfrm rot="0" flipH="0" flipV="0">
            <a:off x="8724900" y="3271248"/>
            <a:ext cx="1295400" cy="780020"/>
            <a:chOff x="992521" y="1197428"/>
            <a:chExt cx="1295400" cy="780020"/>
          </a:xfrm>
        </p:grpSpPr>
        <p:sp>
          <p:nvSpPr>
            <p:cNvPr id="120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用户身份信息</a:t>
              </a:r>
            </a:p>
          </p:txBody>
        </p:sp>
        <p:sp>
          <p:nvSpPr>
            <p:cNvPr id="122" name=""/>
            <p:cNvSpPr txBox="1"/>
            <p:nvPr/>
          </p:nvSpPr>
          <p:spPr>
            <a:xfrm rot="0" flipH="0" flipV="0">
              <a:off x="992521" y="1477068"/>
              <a:ext cx="1295400" cy="50038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account_no</a:t>
              </a:r>
            </a:p>
          </p:txBody>
        </p:sp>
        <p:cxnSp>
          <p:nvCxnSpPr>
            <p:cNvPr id="123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grpSp>
        <p:nvGrpSpPr>
          <p:cNvPr id="124" name=""/>
          <p:cNvGrpSpPr/>
          <p:nvPr/>
        </p:nvGrpSpPr>
        <p:grpSpPr>
          <a:xfrm rot="0" flipH="0" flipV="0">
            <a:off x="10607459" y="3271248"/>
            <a:ext cx="990013" cy="742324"/>
            <a:chOff x="992521" y="1197428"/>
            <a:chExt cx="1295400" cy="742324"/>
          </a:xfrm>
        </p:grpSpPr>
        <p:sp>
          <p:nvSpPr>
            <p:cNvPr id="125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身份业务</a:t>
              </a:r>
            </a:p>
          </p:txBody>
        </p:sp>
        <p:sp>
          <p:nvSpPr>
            <p:cNvPr id="127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128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129" name=""/>
          <p:cNvCxnSpPr>
            <a:stCxn id="121" idx="2"/>
            <a:endCxn id="126" idx="2"/>
          </p:cNvCxnSpPr>
          <p:nvPr/>
        </p:nvCxnSpPr>
        <p:spPr>
          <a:xfrm rot="5400000" flipH="0" flipV="1">
            <a:off x="10231967" y="2406650"/>
            <a:ext cx="8467" cy="1727200"/>
          </a:xfrm>
          <a:prstGeom prst="curvedConnector3">
            <a:avLst>
              <a:gd name="adj1" fmla="val -2250000"/>
            </a:avLst>
          </a:prstGeom>
          <a:noFill/>
          <a:ln w="1905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130" name=""/>
          <p:cNvSpPr txBox="1"/>
          <p:nvPr/>
        </p:nvSpPr>
        <p:spPr>
          <a:xfrm rot="0" flipH="0" flipV="0">
            <a:off x="10085777" y="2832872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131" name=""/>
          <p:cNvGrpSpPr/>
          <p:nvPr/>
        </p:nvGrpSpPr>
        <p:grpSpPr>
          <a:xfrm rot="0" flipH="0" flipV="0">
            <a:off x="9800715" y="5724707"/>
            <a:ext cx="1301750" cy="742324"/>
            <a:chOff x="986171" y="1197428"/>
            <a:chExt cx="1301750" cy="742324"/>
          </a:xfrm>
        </p:grpSpPr>
        <p:sp>
          <p:nvSpPr>
            <p:cNvPr id="132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"/>
            <p:cNvSpPr txBox="1"/>
            <p:nvPr/>
          </p:nvSpPr>
          <p:spPr>
            <a:xfrm rot="0" flipH="0" flipV="0">
              <a:off x="98617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客户权限</a:t>
              </a:r>
            </a:p>
          </p:txBody>
        </p:sp>
        <p:sp>
          <p:nvSpPr>
            <p:cNvPr id="134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135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136" name=""/>
          <p:cNvCxnSpPr>
            <a:stCxn id="64" idx="1"/>
            <a:endCxn id="79" idx="0"/>
          </p:cNvCxnSpPr>
          <p:nvPr/>
        </p:nvCxnSpPr>
        <p:spPr>
          <a:xfrm rot="0" flipH="0" flipV="0">
            <a:off x="6743700" y="4324350"/>
            <a:ext cx="908050" cy="76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37" name=""/>
          <p:cNvCxnSpPr>
            <a:stCxn id="64" idx="1"/>
            <a:endCxn id="84" idx="0"/>
          </p:cNvCxnSpPr>
          <p:nvPr/>
        </p:nvCxnSpPr>
        <p:spPr>
          <a:xfrm rot="0" flipH="0" flipV="0">
            <a:off x="6743700" y="4324350"/>
            <a:ext cx="908050" cy="12890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38" name=""/>
          <p:cNvCxnSpPr>
            <a:stCxn id="84" idx="0"/>
            <a:endCxn id="59" idx="1"/>
          </p:cNvCxnSpPr>
          <p:nvPr/>
        </p:nvCxnSpPr>
        <p:spPr>
          <a:xfrm rot="0" flipH="1" flipV="1">
            <a:off x="6915150" y="5581650"/>
            <a:ext cx="736600" cy="317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39" name=""/>
          <p:cNvCxnSpPr>
            <a:stCxn id="89" idx="0"/>
            <a:endCxn id="84" idx="1"/>
          </p:cNvCxnSpPr>
          <p:nvPr/>
        </p:nvCxnSpPr>
        <p:spPr>
          <a:xfrm rot="0" flipH="1" flipV="0">
            <a:off x="8947150" y="4546600"/>
            <a:ext cx="850900" cy="1066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40" name=""/>
          <p:cNvCxnSpPr>
            <a:stCxn id="89" idx="0"/>
            <a:endCxn id="79" idx="1"/>
          </p:cNvCxnSpPr>
          <p:nvPr/>
        </p:nvCxnSpPr>
        <p:spPr>
          <a:xfrm rot="0" flipH="1" flipV="1">
            <a:off x="8947150" y="4400550"/>
            <a:ext cx="850900" cy="1460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41" name=""/>
          <p:cNvCxnSpPr>
            <a:stCxn id="134" idx="0"/>
            <a:endCxn id="84" idx="1"/>
          </p:cNvCxnSpPr>
          <p:nvPr/>
        </p:nvCxnSpPr>
        <p:spPr>
          <a:xfrm rot="0" flipH="1" flipV="1">
            <a:off x="8947150" y="5613400"/>
            <a:ext cx="857250" cy="5778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42" name=""/>
          <p:cNvCxnSpPr/>
          <p:nvPr/>
        </p:nvCxnSpPr>
        <p:spPr>
          <a:xfrm rot="0" flipH="0" flipV="0">
            <a:off x="4538525" y="2431352"/>
            <a:ext cx="5262058" cy="3981780"/>
          </a:xfrm>
          <a:prstGeom prst="curvedConnector3">
            <a:avLst>
              <a:gd name="adj1" fmla="val 8929"/>
            </a:avLst>
          </a:prstGeom>
          <a:noFill/>
          <a:ln w="19050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43" name=""/>
          <p:cNvCxnSpPr>
            <a:endCxn id="89" idx="2"/>
          </p:cNvCxnSpPr>
          <p:nvPr/>
        </p:nvCxnSpPr>
        <p:spPr>
          <a:xfrm rot="0" flipH="0" flipV="0">
            <a:off x="9906000" y="4025900"/>
            <a:ext cx="539750" cy="374650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sp>
        <p:nvSpPr>
          <p:cNvPr id="144" name=""/>
          <p:cNvSpPr txBox="1"/>
          <p:nvPr/>
        </p:nvSpPr>
        <p:spPr>
          <a:xfrm rot="0" flipH="0" flipV="0">
            <a:off x="9906000" y="4025900"/>
            <a:ext cx="1028700" cy="292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1000"/>
              <a:t>去重</a:t>
            </a:r>
          </a:p>
        </p:txBody>
      </p:sp>
      <p:cxnSp>
        <p:nvCxnSpPr>
          <p:cNvPr id="145" name=""/>
          <p:cNvCxnSpPr>
            <a:stCxn id="53" idx="1"/>
            <a:endCxn id="121" idx="0"/>
          </p:cNvCxnSpPr>
          <p:nvPr/>
        </p:nvCxnSpPr>
        <p:spPr>
          <a:xfrm rot="0" flipH="0" flipV="0">
            <a:off x="6896100" y="3086100"/>
            <a:ext cx="1828800" cy="330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46" name=""/>
          <p:cNvCxnSpPr>
            <a:stCxn id="7" idx="1"/>
            <a:endCxn id="122" idx="0"/>
          </p:cNvCxnSpPr>
          <p:nvPr/>
        </p:nvCxnSpPr>
        <p:spPr>
          <a:xfrm rot="0" flipH="0" flipV="0">
            <a:off x="1771650" y="2298700"/>
            <a:ext cx="6953250" cy="1504950"/>
          </a:xfrm>
          <a:prstGeom prst="curvedConnector3">
            <a:avLst>
              <a:gd name="adj1" fmla="val 28048"/>
            </a:avLst>
          </a:prstGeom>
          <a:noFill/>
          <a:ln w="19050">
            <a:solidFill>
              <a:srgbClr val="FF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47" name=""/>
          <p:cNvCxnSpPr>
            <a:endCxn id="7" idx="3"/>
          </p:cNvCxnSpPr>
          <p:nvPr/>
        </p:nvCxnSpPr>
        <p:spPr>
          <a:xfrm rot="0" flipH="0" flipV="1">
            <a:off x="762000" y="2686050"/>
            <a:ext cx="361950" cy="1447800"/>
          </a:xfrm>
          <a:prstGeom prst="curvedConnector2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148" name="文本框 44"/>
          <p:cNvSpPr txBox="1"/>
          <p:nvPr/>
        </p:nvSpPr>
        <p:spPr>
          <a:xfrm rot="0" flipH="0" flipV="0">
            <a:off x="693265" y="410105"/>
            <a:ext cx="2406650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实施</a:t>
            </a:r>
            <a:r>
              <a:rPr lang="en-US" altLang="en-US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 - </a:t>
            </a: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现状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4" name="文本框 44"/>
          <p:cNvSpPr txBox="1"/>
          <p:nvPr/>
        </p:nvSpPr>
        <p:spPr>
          <a:xfrm rot="0" flipH="0" flipV="0">
            <a:off x="693265" y="410105"/>
            <a:ext cx="2694460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实施</a:t>
            </a:r>
            <a:r>
              <a:rPr lang="en-US" altLang="en-US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-</a:t>
            </a: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落地方案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476303" y="1630004"/>
            <a:ext cx="1378635" cy="1101378"/>
            <a:chOff x="992521" y="1197428"/>
            <a:chExt cx="1378635" cy="1101378"/>
          </a:xfrm>
        </p:grpSpPr>
        <p:sp>
          <p:nvSpPr>
            <p:cNvPr id="6" name=""/>
            <p:cNvSpPr txBox="0"/>
            <p:nvPr/>
          </p:nvSpPr>
          <p:spPr>
            <a:xfrm rot="0" flipH="0" flipV="0">
              <a:off x="992521" y="1197428"/>
              <a:ext cx="1293478" cy="1101378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"/>
            <p:cNvSpPr txBox="1"/>
            <p:nvPr/>
          </p:nvSpPr>
          <p:spPr>
            <a:xfrm rot="0" flipH="0" flipV="0">
              <a:off x="992521" y="1197428"/>
              <a:ext cx="1378635" cy="2857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企业</a:t>
              </a:r>
              <a:r>
                <a:rPr lang="en-US" altLang="en-US" sz="1000" b="1"/>
                <a:t>(</a:t>
              </a:r>
              <a:r>
                <a:rPr lang="zh-CN" altLang="zh-CN" sz="1000" b="1"/>
                <a:t>客户</a:t>
              </a:r>
              <a:r>
                <a:rPr lang="en-US" altLang="en-US" sz="1000" b="1"/>
                <a:t>)</a:t>
              </a:r>
              <a:r>
                <a:rPr lang="en-US" altLang="en-US" sz="1000" b="1"/>
                <a:t>customer</a:t>
              </a:r>
            </a:p>
          </p:txBody>
        </p:sp>
        <p:sp>
          <p:nvSpPr>
            <p:cNvPr id="8" name=""/>
            <p:cNvSpPr txBox="1"/>
            <p:nvPr/>
          </p:nvSpPr>
          <p:spPr>
            <a:xfrm rot="0" flipH="0" flipV="0">
              <a:off x="992521" y="1477068"/>
              <a:ext cx="1295400" cy="7747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 </a:t>
              </a:r>
              <a:r>
                <a:rPr lang="zh-CN" altLang="zh-CN" sz="900"/>
                <a:t>类型</a:t>
              </a:r>
              <a:r>
                <a:rPr lang="en-US" altLang="en-US" sz="900"/>
                <a:t>(</a:t>
              </a:r>
              <a:r>
                <a:rPr lang="zh-CN" altLang="zh-CN" sz="900"/>
                <a:t>法人</a:t>
              </a:r>
              <a:r>
                <a:rPr lang="en-US" altLang="en-US" sz="900"/>
                <a:t>/</a:t>
              </a:r>
              <a:r>
                <a:rPr lang="zh-CN" altLang="zh-CN" sz="900"/>
                <a:t>个人</a:t>
              </a:r>
              <a:r>
                <a:rPr lang="en-US" altLang="en-US" sz="900"/>
                <a:t>)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idcode </a:t>
              </a:r>
              <a:r>
                <a:rPr lang="zh-CN" altLang="zh-CN" sz="900"/>
                <a:t>代码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 b="1"/>
                <a:t>is_admin </a:t>
              </a:r>
              <a:r>
                <a:rPr lang="zh-CN" altLang="zh-CN" sz="900" b="1"/>
                <a:t>开通管理员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is_single </a:t>
              </a:r>
              <a:r>
                <a:rPr lang="zh-CN" altLang="zh-CN" sz="900"/>
                <a:t>单管理员</a:t>
              </a:r>
            </a:p>
          </p:txBody>
        </p:sp>
        <p:cxnSp>
          <p:nvCxnSpPr>
            <p:cNvPr id="9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grpSp>
        <p:nvGrpSpPr>
          <p:cNvPr id="10" name=""/>
          <p:cNvGrpSpPr/>
          <p:nvPr/>
        </p:nvGrpSpPr>
        <p:grpSpPr>
          <a:xfrm rot="0" flipH="0" flipV="0">
            <a:off x="7927266" y="1414344"/>
            <a:ext cx="1295400" cy="806450"/>
            <a:chOff x="992521" y="1197428"/>
            <a:chExt cx="1295400" cy="806450"/>
          </a:xfrm>
        </p:grpSpPr>
        <p:sp>
          <p:nvSpPr>
            <p:cNvPr id="11" name=""/>
            <p:cNvSpPr txBox="0"/>
            <p:nvPr/>
          </p:nvSpPr>
          <p:spPr>
            <a:xfrm rot="0" flipH="0" flipV="0">
              <a:off x="992521" y="1197428"/>
              <a:ext cx="1293478" cy="806450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服务</a:t>
              </a:r>
              <a:r>
                <a:rPr lang="en-US" altLang="en-US" sz="1000" b="1"/>
                <a:t> service</a:t>
              </a:r>
            </a:p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992521" y="1477068"/>
              <a:ext cx="1295400" cy="5016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 b="1"/>
                <a:t>type </a:t>
              </a:r>
              <a:r>
                <a:rPr lang="zh-CN" altLang="zh-CN" sz="900" b="1"/>
                <a:t>类型</a:t>
              </a:r>
              <a:r>
                <a:rPr lang="en-US" altLang="en-US" sz="900" b="1"/>
                <a:t>(</a:t>
              </a:r>
              <a:r>
                <a:rPr lang="zh-CN" altLang="zh-CN" sz="900" b="1"/>
                <a:t>标准</a:t>
              </a:r>
              <a:r>
                <a:rPr lang="en-US" altLang="en-US" sz="900" b="1"/>
                <a:t>/</a:t>
              </a:r>
              <a:r>
                <a:rPr lang="zh-CN" altLang="zh-CN" sz="900" b="1"/>
                <a:t>非标</a:t>
              </a:r>
              <a:r>
                <a:rPr lang="en-US" altLang="en-US" sz="900" b="1"/>
                <a:t>)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def_expire </a:t>
              </a:r>
              <a:r>
                <a:rPr lang="zh-CN" altLang="zh-CN" sz="900"/>
                <a:t>默认过期</a:t>
              </a:r>
            </a:p>
          </p:txBody>
        </p:sp>
        <p:cxnSp>
          <p:nvCxnSpPr>
            <p:cNvPr id="14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15" name=""/>
          <p:cNvCxnSpPr/>
          <p:nvPr/>
        </p:nvCxnSpPr>
        <p:spPr>
          <a:xfrm rot="0" flipH="0" flipV="0">
            <a:off x="5180320" y="63607"/>
            <a:ext cx="0" cy="6662908"/>
          </a:xfrm>
          <a:prstGeom prst="straightConnector1">
            <a:avLst/>
          </a:prstGeom>
          <a:noFill/>
          <a:ln w="25400">
            <a:solidFill>
              <a:srgbClr val="9D9D9D"/>
            </a:solidFill>
            <a:prstDash val="lgDash"/>
            <a:headEnd/>
            <a:tailEnd/>
          </a:ln>
        </p:spPr>
      </p:cxnSp>
      <p:cxnSp>
        <p:nvCxnSpPr>
          <p:cNvPr id="16" name=""/>
          <p:cNvCxnSpPr/>
          <p:nvPr/>
        </p:nvCxnSpPr>
        <p:spPr>
          <a:xfrm rot="0" flipH="1" flipV="0">
            <a:off x="5180320" y="3564339"/>
            <a:ext cx="7012795" cy="0"/>
          </a:xfrm>
          <a:prstGeom prst="straightConnector1">
            <a:avLst/>
          </a:prstGeom>
          <a:noFill/>
          <a:ln w="25400">
            <a:solidFill>
              <a:srgbClr val="9D9D9D"/>
            </a:solidFill>
            <a:prstDash val="lgDash"/>
            <a:headEnd/>
            <a:tailEnd/>
          </a:ln>
        </p:spPr>
      </p:cxnSp>
      <p:grpSp>
        <p:nvGrpSpPr>
          <p:cNvPr id="17" name=""/>
          <p:cNvGrpSpPr/>
          <p:nvPr/>
        </p:nvGrpSpPr>
        <p:grpSpPr>
          <a:xfrm rot="0" flipH="0" flipV="0">
            <a:off x="3006725" y="1344744"/>
            <a:ext cx="1836526" cy="1118000"/>
            <a:chOff x="992521" y="1197428"/>
            <a:chExt cx="1320201" cy="556932"/>
          </a:xfrm>
        </p:grpSpPr>
        <p:sp>
          <p:nvSpPr>
            <p:cNvPr id="18" name=""/>
            <p:cNvSpPr txBox="0"/>
            <p:nvPr/>
          </p:nvSpPr>
          <p:spPr>
            <a:xfrm rot="0" flipH="0" flipV="0">
              <a:off x="992521" y="1197428"/>
              <a:ext cx="1293478" cy="556932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"/>
            <p:cNvSpPr txBox="1"/>
            <p:nvPr/>
          </p:nvSpPr>
          <p:spPr>
            <a:xfrm rot="0" flipH="0" flipV="0">
              <a:off x="992521" y="1197428"/>
              <a:ext cx="1295400" cy="142346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用户</a:t>
              </a:r>
              <a:r>
                <a:rPr lang="en-US" altLang="en-US" sz="1000" b="1"/>
                <a:t> user</a:t>
              </a:r>
            </a:p>
          </p:txBody>
        </p:sp>
        <p:sp>
          <p:nvSpPr>
            <p:cNvPr id="20" name=""/>
            <p:cNvSpPr txBox="1"/>
            <p:nvPr/>
          </p:nvSpPr>
          <p:spPr>
            <a:xfrm rot="0" flipH="0" flipV="0">
              <a:off x="1016334" y="1350538"/>
              <a:ext cx="1296389" cy="385917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mobile </a:t>
              </a:r>
              <a:r>
                <a:rPr lang="zh-CN" altLang="zh-CN" sz="900"/>
                <a:t>手机号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email   </a:t>
              </a:r>
              <a:r>
                <a:rPr lang="zh-CN" altLang="zh-CN" sz="900"/>
                <a:t>邮箱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login_account </a:t>
              </a:r>
              <a:r>
                <a:rPr lang="zh-CN" altLang="zh-CN" sz="900"/>
                <a:t>登录账号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    1</a:t>
              </a:r>
              <a:r>
                <a:rPr lang="zh-CN" altLang="zh-CN" sz="900"/>
                <a:t>用户，</a:t>
              </a:r>
              <a:r>
                <a:rPr lang="en-US" altLang="en-US" sz="900"/>
                <a:t>2</a:t>
              </a:r>
              <a:r>
                <a:rPr lang="zh-CN" altLang="zh-CN" sz="900"/>
                <a:t>客户，</a:t>
              </a:r>
              <a:r>
                <a:rPr lang="en-US" altLang="en-US" sz="900"/>
                <a:t>3</a:t>
              </a:r>
              <a:r>
                <a:rPr lang="zh-CN" altLang="zh-CN" sz="900"/>
                <a:t>管理员</a:t>
              </a:r>
            </a:p>
          </p:txBody>
        </p:sp>
        <p:cxnSp>
          <p:nvCxnSpPr>
            <p:cNvPr id="21" name=""/>
            <p:cNvCxnSpPr/>
            <p:nvPr/>
          </p:nvCxnSpPr>
          <p:spPr>
            <a:xfrm rot="0" flipH="0" flipV="0">
              <a:off x="1091029" y="1332272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grpSp>
        <p:nvGrpSpPr>
          <p:cNvPr id="22" name=""/>
          <p:cNvGrpSpPr/>
          <p:nvPr/>
        </p:nvGrpSpPr>
        <p:grpSpPr>
          <a:xfrm rot="0" flipH="0" flipV="0">
            <a:off x="2837756" y="4769744"/>
            <a:ext cx="1295400" cy="804814"/>
            <a:chOff x="992521" y="1197428"/>
            <a:chExt cx="1295400" cy="804814"/>
          </a:xfrm>
        </p:grpSpPr>
        <p:sp>
          <p:nvSpPr>
            <p:cNvPr id="23" name=""/>
            <p:cNvSpPr txBox="0"/>
            <p:nvPr/>
          </p:nvSpPr>
          <p:spPr>
            <a:xfrm rot="0" flipH="0" flipV="0">
              <a:off x="992521" y="1197428"/>
              <a:ext cx="1293478" cy="804814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管理员</a:t>
              </a:r>
              <a:r>
                <a:rPr lang="en-US" altLang="en-US" sz="1000" b="1"/>
                <a:t> admin</a:t>
              </a:r>
            </a:p>
          </p:txBody>
        </p:sp>
        <p:sp>
          <p:nvSpPr>
            <p:cNvPr id="25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user_id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uscc_code</a:t>
              </a:r>
            </a:p>
          </p:txBody>
        </p:sp>
        <p:cxnSp>
          <p:nvCxnSpPr>
            <p:cNvPr id="26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grpSp>
        <p:nvGrpSpPr>
          <p:cNvPr id="27" name=""/>
          <p:cNvGrpSpPr/>
          <p:nvPr/>
        </p:nvGrpSpPr>
        <p:grpSpPr>
          <a:xfrm rot="0" flipH="0" flipV="0">
            <a:off x="474381" y="4381564"/>
            <a:ext cx="1295400" cy="1362461"/>
            <a:chOff x="992521" y="1197428"/>
            <a:chExt cx="1295400" cy="666990"/>
          </a:xfrm>
        </p:grpSpPr>
        <p:sp>
          <p:nvSpPr>
            <p:cNvPr id="28" name=""/>
            <p:cNvSpPr txBox="0"/>
            <p:nvPr/>
          </p:nvSpPr>
          <p:spPr>
            <a:xfrm rot="0" flipH="0" flipV="0">
              <a:off x="992521" y="1197428"/>
              <a:ext cx="1293478" cy="666990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账号</a:t>
              </a:r>
              <a:r>
                <a:rPr lang="en-US" altLang="en-US" sz="1000" b="1"/>
                <a:t> account</a:t>
              </a:r>
            </a:p>
          </p:txBody>
        </p:sp>
        <p:sp>
          <p:nvSpPr>
            <p:cNvPr id="30" name=""/>
            <p:cNvSpPr txBox="1"/>
            <p:nvPr/>
          </p:nvSpPr>
          <p:spPr>
            <a:xfrm rot="0" flipH="0" flipV="0">
              <a:off x="1024271" y="1353503"/>
              <a:ext cx="1261728" cy="379253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uscc_code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assset_account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invest_type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property  </a:t>
              </a:r>
              <a:r>
                <a:rPr lang="zh-CN" altLang="zh-CN" sz="900"/>
                <a:t>期权</a:t>
              </a:r>
              <a:r>
                <a:rPr lang="en-US" altLang="en-US" sz="900"/>
                <a:t>/</a:t>
              </a:r>
              <a:r>
                <a:rPr lang="zh-CN" altLang="zh-CN" sz="900"/>
                <a:t>期货</a:t>
              </a:r>
            </a:p>
          </p:txBody>
        </p:sp>
        <p:cxnSp>
          <p:nvCxnSpPr>
            <p:cNvPr id="31" name=""/>
            <p:cNvCxnSpPr/>
            <p:nvPr/>
          </p:nvCxnSpPr>
          <p:spPr>
            <a:xfrm rot="0" flipH="0" flipV="0">
              <a:off x="1098967" y="1320857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cxnSp>
        <p:nvCxnSpPr>
          <p:cNvPr id="32" name=""/>
          <p:cNvCxnSpPr>
            <a:endCxn id="20" idx="0"/>
          </p:cNvCxnSpPr>
          <p:nvPr/>
        </p:nvCxnSpPr>
        <p:spPr>
          <a:xfrm rot="0" flipH="0" flipV="0">
            <a:off x="1725450" y="1978473"/>
            <a:ext cx="1314400" cy="60978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solid"/>
            <a:headEnd w="med" len="med"/>
            <a:tailEnd type="triangle" w="med" len="med"/>
          </a:ln>
        </p:spPr>
      </p:cxnSp>
      <p:sp>
        <p:nvSpPr>
          <p:cNvPr id="33" name=""/>
          <p:cNvSpPr txBox="1"/>
          <p:nvPr/>
        </p:nvSpPr>
        <p:spPr>
          <a:xfrm rot="0" flipH="0" flipV="0">
            <a:off x="2211458" y="1738644"/>
            <a:ext cx="463549" cy="311150"/>
          </a:xfrm>
          <a:prstGeom prst="rect">
            <a:avLst/>
          </a:prstGeom>
          <a:ln w="0"/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34" name=""/>
          <p:cNvCxnSpPr>
            <a:stCxn id="8" idx="3"/>
            <a:endCxn id="29" idx="2"/>
          </p:cNvCxnSpPr>
          <p:nvPr/>
        </p:nvCxnSpPr>
        <p:spPr>
          <a:xfrm rot="0" flipH="1" flipV="0">
            <a:off x="1122081" y="2684344"/>
            <a:ext cx="1922" cy="1697219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dash"/>
            <a:headEnd w="med" len="med"/>
            <a:tailEnd type="triangle" w="med" len="med"/>
          </a:ln>
        </p:spPr>
      </p:cxnSp>
      <p:sp>
        <p:nvSpPr>
          <p:cNvPr id="35" name=""/>
          <p:cNvSpPr txBox="1"/>
          <p:nvPr/>
        </p:nvSpPr>
        <p:spPr>
          <a:xfrm rot="0" flipH="0" flipV="0">
            <a:off x="764787" y="3362325"/>
            <a:ext cx="528337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36" name=""/>
          <p:cNvCxnSpPr>
            <a:endCxn id="24" idx="2"/>
          </p:cNvCxnSpPr>
          <p:nvPr/>
        </p:nvCxnSpPr>
        <p:spPr>
          <a:xfrm rot="0" flipH="0" flipV="0">
            <a:off x="1771700" y="2298750"/>
            <a:ext cx="1713756" cy="2470994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solid"/>
            <a:headEnd w="med" len="med"/>
            <a:tailEnd type="triangle" w="med" len="med"/>
          </a:ln>
        </p:spPr>
      </p:cxnSp>
      <p:sp>
        <p:nvSpPr>
          <p:cNvPr id="37" name=""/>
          <p:cNvSpPr txBox="1"/>
          <p:nvPr/>
        </p:nvSpPr>
        <p:spPr>
          <a:xfrm rot="3180000" flipH="0" flipV="0">
            <a:off x="1854939" y="2822729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1:1/n</a:t>
            </a:r>
          </a:p>
        </p:txBody>
      </p:sp>
      <p:cxnSp>
        <p:nvCxnSpPr>
          <p:cNvPr id="38" name=""/>
          <p:cNvCxnSpPr>
            <a:stCxn id="20" idx="0"/>
            <a:endCxn id="30" idx="1"/>
          </p:cNvCxnSpPr>
          <p:nvPr/>
        </p:nvCxnSpPr>
        <p:spPr>
          <a:xfrm rot="0" flipH="1" flipV="0">
            <a:off x="1767859" y="2039451"/>
            <a:ext cx="1271991" cy="3048277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solid"/>
            <a:headEnd w="med" len="med"/>
            <a:tailEnd type="triangle" w="med" len="med"/>
          </a:ln>
        </p:spPr>
      </p:cxnSp>
      <p:sp>
        <p:nvSpPr>
          <p:cNvPr id="39" name=""/>
          <p:cNvSpPr txBox="1"/>
          <p:nvPr/>
        </p:nvSpPr>
        <p:spPr>
          <a:xfrm rot="17700000" flipH="0" flipV="0">
            <a:off x="2612711" y="2616464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40" name=""/>
          <p:cNvCxnSpPr>
            <a:stCxn id="20" idx="3"/>
            <a:endCxn id="24" idx="2"/>
          </p:cNvCxnSpPr>
          <p:nvPr/>
        </p:nvCxnSpPr>
        <p:spPr>
          <a:xfrm rot="0" flipH="1" flipV="0">
            <a:off x="3485456" y="2426801"/>
            <a:ext cx="456095" cy="2342943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solid"/>
            <a:headEnd type="triangle" w="med" len="med"/>
            <a:tailEnd type="none" w="med" len="lg"/>
          </a:ln>
        </p:spPr>
      </p:cxnSp>
      <p:cxnSp>
        <p:nvCxnSpPr>
          <p:cNvPr id="41" name=""/>
          <p:cNvCxnSpPr>
            <a:stCxn id="7" idx="2"/>
            <a:endCxn id="60" idx="2"/>
          </p:cNvCxnSpPr>
          <p:nvPr/>
        </p:nvCxnSpPr>
        <p:spPr>
          <a:xfrm rot="5400000" flipH="1" flipV="1">
            <a:off x="3606800" y="-1060450"/>
            <a:ext cx="254000" cy="5130800"/>
          </a:xfrm>
          <a:prstGeom prst="curvedConnector3">
            <a:avLst>
              <a:gd name="adj1" fmla="val 175000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grpSp>
        <p:nvGrpSpPr>
          <p:cNvPr id="42" name=""/>
          <p:cNvGrpSpPr/>
          <p:nvPr/>
        </p:nvGrpSpPr>
        <p:grpSpPr>
          <a:xfrm rot="0" flipH="0" flipV="0">
            <a:off x="7857894" y="218772"/>
            <a:ext cx="1441450" cy="1054340"/>
            <a:chOff x="992521" y="1197428"/>
            <a:chExt cx="1300068" cy="1054340"/>
          </a:xfrm>
        </p:grpSpPr>
        <p:sp>
          <p:nvSpPr>
            <p:cNvPr id="43" name=""/>
            <p:cNvSpPr txBox="0"/>
            <p:nvPr/>
          </p:nvSpPr>
          <p:spPr>
            <a:xfrm rot="0" flipH="0" flipV="0">
              <a:off x="992521" y="1197428"/>
              <a:ext cx="1293478" cy="839616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协议</a:t>
              </a:r>
              <a:r>
                <a:rPr lang="en-US" altLang="en-US" sz="1000" b="1"/>
                <a:t> protocol</a:t>
              </a:r>
            </a:p>
          </p:txBody>
        </p:sp>
        <p:sp>
          <p:nvSpPr>
            <p:cNvPr id="45" name=""/>
            <p:cNvSpPr txBox="1"/>
            <p:nvPr/>
          </p:nvSpPr>
          <p:spPr>
            <a:xfrm rot="0" flipH="0" flipV="0">
              <a:off x="992521" y="1477068"/>
              <a:ext cx="1300068" cy="7747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type </a:t>
              </a:r>
              <a:r>
                <a:rPr lang="zh-CN" altLang="zh-CN" sz="900"/>
                <a:t>类型</a:t>
              </a:r>
              <a:r>
                <a:rPr lang="en-US" altLang="en-US" sz="900"/>
                <a:t>(</a:t>
              </a:r>
              <a:r>
                <a:rPr lang="zh-CN" altLang="zh-CN" sz="900"/>
                <a:t>咨询</a:t>
              </a:r>
              <a:r>
                <a:rPr lang="en-US" altLang="en-US" sz="900"/>
                <a:t>|API|</a:t>
              </a:r>
              <a:r>
                <a:rPr lang="zh-CN" altLang="zh-CN" sz="900"/>
                <a:t>平台</a:t>
              </a:r>
              <a:r>
                <a:rPr lang="en-US" altLang="en-US" sz="900"/>
                <a:t>)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def_expire </a:t>
              </a:r>
              <a:r>
                <a:rPr lang="zh-CN" altLang="zh-CN" sz="900"/>
                <a:t>默认过期</a:t>
              </a:r>
            </a:p>
            <a:p>
              <a:pPr lvl="0">
                <a:lnSpc>
                  <a:spcPct val="100000"/>
                </a:lnSpc>
              </a:pPr>
              <a:endParaRPr/>
            </a:p>
          </p:txBody>
        </p:sp>
        <p:cxnSp>
          <p:nvCxnSpPr>
            <p:cNvPr id="46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47" name=""/>
          <p:cNvCxnSpPr>
            <a:stCxn id="7" idx="2"/>
            <a:endCxn id="65" idx="2"/>
          </p:cNvCxnSpPr>
          <p:nvPr/>
        </p:nvCxnSpPr>
        <p:spPr>
          <a:xfrm rot="5400000" flipH="1" flipV="1">
            <a:off x="3028950" y="-1631950"/>
            <a:ext cx="1403350" cy="5124450"/>
          </a:xfrm>
          <a:prstGeom prst="curvedConnector3">
            <a:avLst>
              <a:gd name="adj1" fmla="val 113575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 rot="20040000" flipH="0" flipV="0">
            <a:off x="7106484" y="2061434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49" name=""/>
          <p:cNvCxnSpPr>
            <a:stCxn id="12" idx="1"/>
            <a:endCxn id="53" idx="0"/>
          </p:cNvCxnSpPr>
          <p:nvPr/>
        </p:nvCxnSpPr>
        <p:spPr>
          <a:xfrm rot="0" flipH="0" flipV="0">
            <a:off x="9222665" y="1560394"/>
            <a:ext cx="1041163" cy="489042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grpSp>
        <p:nvGrpSpPr>
          <p:cNvPr id="50" name=""/>
          <p:cNvGrpSpPr/>
          <p:nvPr/>
        </p:nvGrpSpPr>
        <p:grpSpPr>
          <a:xfrm rot="0" flipH="0" flipV="0">
            <a:off x="10263829" y="1518971"/>
            <a:ext cx="1295400" cy="830688"/>
            <a:chOff x="992521" y="1197428"/>
            <a:chExt cx="1295400" cy="830688"/>
          </a:xfrm>
        </p:grpSpPr>
        <p:sp>
          <p:nvSpPr>
            <p:cNvPr id="51" name=""/>
            <p:cNvSpPr txBox="0"/>
            <p:nvPr/>
          </p:nvSpPr>
          <p:spPr>
            <a:xfrm rot="0" flipH="0" flipV="0">
              <a:off x="992521" y="1197428"/>
              <a:ext cx="1293478" cy="830688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套餐</a:t>
              </a:r>
              <a:r>
                <a:rPr lang="en-US" altLang="en-US" sz="1000" b="1"/>
                <a:t> service-set</a:t>
              </a:r>
            </a:p>
          </p:txBody>
        </p:sp>
        <p:sp>
          <p:nvSpPr>
            <p:cNvPr id="53" name=""/>
            <p:cNvSpPr txBox="1"/>
            <p:nvPr/>
          </p:nvSpPr>
          <p:spPr>
            <a:xfrm rot="0" flipH="0" flipV="0">
              <a:off x="992521" y="1477068"/>
              <a:ext cx="1295400" cy="5016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name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service_id</a:t>
              </a:r>
            </a:p>
          </p:txBody>
        </p:sp>
        <p:cxnSp>
          <p:nvCxnSpPr>
            <p:cNvPr id="54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sp>
        <p:nvSpPr>
          <p:cNvPr id="55" name=""/>
          <p:cNvSpPr txBox="1"/>
          <p:nvPr/>
        </p:nvSpPr>
        <p:spPr>
          <a:xfrm rot="20820000" flipH="0" flipV="0">
            <a:off x="9701059" y="1583921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n:n</a:t>
            </a:r>
          </a:p>
        </p:txBody>
      </p:sp>
      <p:cxnSp>
        <p:nvCxnSpPr>
          <p:cNvPr id="56" name=""/>
          <p:cNvCxnSpPr>
            <a:endCxn id="126" idx="1"/>
          </p:cNvCxnSpPr>
          <p:nvPr/>
        </p:nvCxnSpPr>
        <p:spPr>
          <a:xfrm rot="0" flipH="1" flipV="0">
            <a:off x="6944662" y="4798864"/>
            <a:ext cx="953498" cy="1134161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57" name=""/>
          <p:cNvSpPr txBox="1"/>
          <p:nvPr/>
        </p:nvSpPr>
        <p:spPr>
          <a:xfrm rot="1380000" flipH="0" flipV="0">
            <a:off x="7413000" y="4408780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58" name=""/>
          <p:cNvGrpSpPr/>
          <p:nvPr/>
        </p:nvGrpSpPr>
        <p:grpSpPr>
          <a:xfrm rot="0" flipH="0" flipV="0">
            <a:off x="5605980" y="1375177"/>
            <a:ext cx="1384018" cy="845617"/>
            <a:chOff x="992521" y="1197428"/>
            <a:chExt cx="1295400" cy="1101378"/>
          </a:xfrm>
        </p:grpSpPr>
        <p:sp>
          <p:nvSpPr>
            <p:cNvPr id="59" name=""/>
            <p:cNvSpPr txBox="0"/>
            <p:nvPr/>
          </p:nvSpPr>
          <p:spPr>
            <a:xfrm rot="0" flipH="0" flipV="0">
              <a:off x="992521" y="1197428"/>
              <a:ext cx="1293478" cy="1101378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"/>
            <p:cNvSpPr txBox="1"/>
            <p:nvPr/>
          </p:nvSpPr>
          <p:spPr>
            <a:xfrm rot="0" flipH="0" flipV="0">
              <a:off x="992521" y="1197428"/>
              <a:ext cx="1295400" cy="373831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企业服务</a:t>
              </a:r>
            </a:p>
          </p:txBody>
        </p:sp>
        <p:sp>
          <p:nvSpPr>
            <p:cNvPr id="61" name=""/>
            <p:cNvSpPr txBox="1"/>
            <p:nvPr/>
          </p:nvSpPr>
          <p:spPr>
            <a:xfrm rot="0" flipH="0" flipV="0">
              <a:off x="992521" y="1585489"/>
              <a:ext cx="1295400" cy="653376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status </a:t>
              </a:r>
              <a:r>
                <a:rPr lang="zh-CN" altLang="zh-CN" sz="900"/>
                <a:t>状态</a:t>
              </a:r>
              <a:r>
                <a:rPr lang="en-US" altLang="en-US" sz="900"/>
                <a:t>(</a:t>
              </a:r>
              <a:r>
                <a:rPr lang="zh-CN" altLang="zh-CN" sz="900"/>
                <a:t>开通</a:t>
              </a:r>
              <a:r>
                <a:rPr lang="en-US" altLang="en-US" sz="900"/>
                <a:t>/</a:t>
              </a:r>
              <a:r>
                <a:rPr lang="zh-CN" altLang="zh-CN" sz="900"/>
                <a:t>关闭</a:t>
              </a:r>
              <a:r>
                <a:rPr lang="en-US" altLang="en-US" sz="900"/>
                <a:t>)</a:t>
              </a:r>
            </a:p>
          </p:txBody>
        </p:sp>
        <p:cxnSp>
          <p:nvCxnSpPr>
            <p:cNvPr id="62" name=""/>
            <p:cNvCxnSpPr/>
            <p:nvPr/>
          </p:nvCxnSpPr>
          <p:spPr>
            <a:xfrm rot="0" flipH="0" flipV="0">
              <a:off x="1083092" y="153738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grpSp>
        <p:nvGrpSpPr>
          <p:cNvPr id="63" name=""/>
          <p:cNvGrpSpPr/>
          <p:nvPr/>
        </p:nvGrpSpPr>
        <p:grpSpPr>
          <a:xfrm rot="0" flipH="0" flipV="0">
            <a:off x="5607930" y="231160"/>
            <a:ext cx="1332504" cy="994858"/>
            <a:chOff x="955417" y="1197428"/>
            <a:chExt cx="1332504" cy="1348832"/>
          </a:xfrm>
        </p:grpSpPr>
        <p:sp>
          <p:nvSpPr>
            <p:cNvPr id="64" name=""/>
            <p:cNvSpPr txBox="0"/>
            <p:nvPr/>
          </p:nvSpPr>
          <p:spPr>
            <a:xfrm rot="0" flipH="0" flipV="0">
              <a:off x="992521" y="1197428"/>
              <a:ext cx="1293478" cy="1328183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"/>
            <p:cNvSpPr txBox="1"/>
            <p:nvPr/>
          </p:nvSpPr>
          <p:spPr>
            <a:xfrm rot="0" flipH="0" flipV="0">
              <a:off x="992521" y="1197428"/>
              <a:ext cx="1295400" cy="39603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企业协议</a:t>
              </a:r>
            </a:p>
          </p:txBody>
        </p:sp>
        <p:sp>
          <p:nvSpPr>
            <p:cNvPr id="66" name=""/>
            <p:cNvSpPr txBox="1"/>
            <p:nvPr/>
          </p:nvSpPr>
          <p:spPr>
            <a:xfrm rot="0" flipH="0" flipV="0">
              <a:off x="955417" y="1495919"/>
              <a:ext cx="1295400" cy="1050341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name </a:t>
              </a:r>
              <a:r>
                <a:rPr lang="zh-CN" altLang="zh-CN" sz="900"/>
                <a:t>协议名称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create_time </a:t>
              </a:r>
              <a:r>
                <a:rPr lang="zh-CN" altLang="zh-CN" sz="900"/>
                <a:t>签署日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content </a:t>
              </a:r>
              <a:r>
                <a:rPr lang="zh-CN" altLang="zh-CN" sz="900"/>
                <a:t>内容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file </a:t>
              </a:r>
              <a:r>
                <a:rPr lang="zh-CN" altLang="zh-CN" sz="900"/>
                <a:t>文件扫描</a:t>
              </a:r>
            </a:p>
          </p:txBody>
        </p:sp>
        <p:cxnSp>
          <p:nvCxnSpPr>
            <p:cNvPr id="67" name=""/>
            <p:cNvCxnSpPr/>
            <p:nvPr/>
          </p:nvCxnSpPr>
          <p:spPr>
            <a:xfrm rot="0" flipH="0" flipV="0">
              <a:off x="1083092" y="1531436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grpSp>
        <p:nvGrpSpPr>
          <p:cNvPr id="68" name=""/>
          <p:cNvGrpSpPr/>
          <p:nvPr/>
        </p:nvGrpSpPr>
        <p:grpSpPr>
          <a:xfrm rot="0" flipH="0" flipV="0">
            <a:off x="5645034" y="2467498"/>
            <a:ext cx="1295400" cy="812344"/>
            <a:chOff x="992521" y="1197428"/>
            <a:chExt cx="1295400" cy="1101378"/>
          </a:xfrm>
        </p:grpSpPr>
        <p:sp>
          <p:nvSpPr>
            <p:cNvPr id="69" name=""/>
            <p:cNvSpPr txBox="0"/>
            <p:nvPr/>
          </p:nvSpPr>
          <p:spPr>
            <a:xfrm rot="0" flipH="0" flipV="0">
              <a:off x="992521" y="1197428"/>
              <a:ext cx="1293478" cy="1101378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"/>
            <p:cNvSpPr txBox="1"/>
            <p:nvPr/>
          </p:nvSpPr>
          <p:spPr>
            <a:xfrm rot="0" flipH="0" flipV="0">
              <a:off x="992521" y="1197428"/>
              <a:ext cx="1295400" cy="389143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管理员服务</a:t>
              </a:r>
            </a:p>
          </p:txBody>
        </p:sp>
        <p:sp>
          <p:nvSpPr>
            <p:cNvPr id="71" name=""/>
            <p:cNvSpPr txBox="1"/>
            <p:nvPr/>
          </p:nvSpPr>
          <p:spPr>
            <a:xfrm rot="0" flipH="0" flipV="0">
              <a:off x="992521" y="1546522"/>
              <a:ext cx="1295400" cy="499342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status </a:t>
              </a:r>
              <a:r>
                <a:rPr lang="zh-CN" altLang="zh-CN" sz="900"/>
                <a:t>权限</a:t>
              </a:r>
            </a:p>
          </p:txBody>
        </p:sp>
        <p:cxnSp>
          <p:nvCxnSpPr>
            <p:cNvPr id="72" name=""/>
            <p:cNvCxnSpPr/>
            <p:nvPr/>
          </p:nvCxnSpPr>
          <p:spPr>
            <a:xfrm rot="0" flipH="0" flipV="0">
              <a:off x="1083092" y="1548800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73" name=""/>
          <p:cNvCxnSpPr>
            <a:stCxn id="25" idx="1"/>
            <a:endCxn id="71" idx="0"/>
          </p:cNvCxnSpPr>
          <p:nvPr/>
        </p:nvCxnSpPr>
        <p:spPr>
          <a:xfrm rot="0" flipH="0" flipV="1">
            <a:off x="4133850" y="2908300"/>
            <a:ext cx="1511300" cy="23241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cxnSp>
        <p:nvCxnSpPr>
          <p:cNvPr id="74" name=""/>
          <p:cNvCxnSpPr>
            <a:endCxn id="12" idx="0"/>
          </p:cNvCxnSpPr>
          <p:nvPr/>
        </p:nvCxnSpPr>
        <p:spPr>
          <a:xfrm rot="0" flipH="0" flipV="1">
            <a:off x="6940434" y="1560394"/>
            <a:ext cx="986832" cy="1407695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75" name=""/>
          <p:cNvCxnSpPr>
            <a:stCxn id="61" idx="1"/>
          </p:cNvCxnSpPr>
          <p:nvPr/>
        </p:nvCxnSpPr>
        <p:spPr>
          <a:xfrm rot="0" flipH="0" flipV="1">
            <a:off x="6989998" y="1560314"/>
            <a:ext cx="937144" cy="363635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76" name=""/>
          <p:cNvSpPr txBox="1"/>
          <p:nvPr/>
        </p:nvSpPr>
        <p:spPr>
          <a:xfrm rot="0" flipH="0" flipV="0">
            <a:off x="7205361" y="580962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77" name=""/>
          <p:cNvCxnSpPr>
            <a:stCxn id="66" idx="1"/>
          </p:cNvCxnSpPr>
          <p:nvPr/>
        </p:nvCxnSpPr>
        <p:spPr>
          <a:xfrm rot="0" flipH="0" flipV="0">
            <a:off x="6921882" y="838668"/>
            <a:ext cx="942744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78" name=""/>
          <p:cNvSpPr txBox="1"/>
          <p:nvPr/>
        </p:nvSpPr>
        <p:spPr>
          <a:xfrm rot="1020000" flipH="0" flipV="0">
            <a:off x="7113396" y="1783383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79" name=""/>
          <p:cNvGrpSpPr/>
          <p:nvPr/>
        </p:nvGrpSpPr>
        <p:grpSpPr>
          <a:xfrm rot="0" flipH="0" flipV="0">
            <a:off x="10261907" y="3990980"/>
            <a:ext cx="1295400" cy="742324"/>
            <a:chOff x="992521" y="1197428"/>
            <a:chExt cx="1295400" cy="742324"/>
          </a:xfrm>
        </p:grpSpPr>
        <p:sp>
          <p:nvSpPr>
            <p:cNvPr id="80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角色功能点</a:t>
              </a:r>
            </a:p>
          </p:txBody>
        </p:sp>
        <p:sp>
          <p:nvSpPr>
            <p:cNvPr id="82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83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84" name=""/>
          <p:cNvCxnSpPr>
            <a:stCxn id="146" idx="1"/>
            <a:endCxn id="13" idx="3"/>
          </p:cNvCxnSpPr>
          <p:nvPr/>
        </p:nvCxnSpPr>
        <p:spPr>
          <a:xfrm rot="0" flipH="0" flipV="1">
            <a:off x="8401050" y="2197100"/>
            <a:ext cx="171450" cy="552450"/>
          </a:xfrm>
          <a:prstGeom prst="curvedConnector2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 rot="19140000" flipH="0" flipV="0">
            <a:off x="7111736" y="5115825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86" name=""/>
          <p:cNvGrpSpPr/>
          <p:nvPr/>
        </p:nvGrpSpPr>
        <p:grpSpPr>
          <a:xfrm rot="0" flipH="0" flipV="0">
            <a:off x="5645034" y="4113816"/>
            <a:ext cx="1651000" cy="752749"/>
            <a:chOff x="992521" y="1197428"/>
            <a:chExt cx="1299536" cy="752749"/>
          </a:xfrm>
        </p:grpSpPr>
        <p:sp>
          <p:nvSpPr>
            <p:cNvPr id="87" name=""/>
            <p:cNvSpPr txBox="0"/>
            <p:nvPr/>
          </p:nvSpPr>
          <p:spPr>
            <a:xfrm rot="0" flipH="0" flipV="0">
              <a:off x="992521" y="1197428"/>
              <a:ext cx="1293478" cy="752749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"/>
            <p:cNvSpPr txBox="1"/>
            <p:nvPr/>
          </p:nvSpPr>
          <p:spPr>
            <a:xfrm rot="0" flipH="0" flipV="0">
              <a:off x="992521" y="1197428"/>
              <a:ext cx="1299536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用户角色</a:t>
              </a:r>
              <a:r>
                <a:rPr lang="en-US" altLang="en-US" sz="1000" b="1"/>
                <a:t> userrole</a:t>
              </a:r>
            </a:p>
          </p:txBody>
        </p:sp>
        <p:sp>
          <p:nvSpPr>
            <p:cNvPr id="89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90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91" name=""/>
          <p:cNvCxnSpPr>
            <a:stCxn id="20" idx="1"/>
            <a:endCxn id="89" idx="0"/>
          </p:cNvCxnSpPr>
          <p:nvPr/>
        </p:nvCxnSpPr>
        <p:spPr>
          <a:xfrm rot="0" flipH="0" flipV="0">
            <a:off x="4845050" y="2038350"/>
            <a:ext cx="800100" cy="25400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cxnSp>
        <p:nvCxnSpPr>
          <p:cNvPr id="92" name=""/>
          <p:cNvCxnSpPr>
            <a:stCxn id="89" idx="1"/>
            <a:endCxn id="121" idx="0"/>
          </p:cNvCxnSpPr>
          <p:nvPr/>
        </p:nvCxnSpPr>
        <p:spPr>
          <a:xfrm rot="0" flipH="0" flipV="0">
            <a:off x="7290778" y="4577606"/>
            <a:ext cx="607569" cy="221394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93" name=""/>
          <p:cNvSpPr txBox="1"/>
          <p:nvPr/>
        </p:nvSpPr>
        <p:spPr>
          <a:xfrm rot="20700000" flipH="0" flipV="0">
            <a:off x="9479050" y="4328892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cxnSp>
        <p:nvCxnSpPr>
          <p:cNvPr id="94" name=""/>
          <p:cNvCxnSpPr/>
          <p:nvPr/>
        </p:nvCxnSpPr>
        <p:spPr>
          <a:xfrm rot="0" flipH="0" flipV="0">
            <a:off x="919655" y="6104758"/>
            <a:ext cx="630682" cy="8759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95" name=""/>
          <p:cNvSpPr txBox="1"/>
          <p:nvPr/>
        </p:nvSpPr>
        <p:spPr>
          <a:xfrm rot="0" flipH="0" flipV="0">
            <a:off x="1695086" y="5961117"/>
            <a:ext cx="2368550" cy="311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100"/>
              <a:t>实体对应关系，关联表</a:t>
            </a:r>
          </a:p>
        </p:txBody>
      </p:sp>
      <p:cxnSp>
        <p:nvCxnSpPr>
          <p:cNvPr id="96" name=""/>
          <p:cNvCxnSpPr/>
          <p:nvPr/>
        </p:nvCxnSpPr>
        <p:spPr>
          <a:xfrm rot="0" flipH="0" flipV="0">
            <a:off x="910897" y="6365766"/>
            <a:ext cx="621924" cy="8759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97" name=""/>
          <p:cNvSpPr txBox="1"/>
          <p:nvPr/>
        </p:nvSpPr>
        <p:spPr>
          <a:xfrm rot="0" flipH="0" flipV="0">
            <a:off x="1681133" y="6211558"/>
            <a:ext cx="20066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100"/>
              <a:t>实体对应关系，无关联表</a:t>
            </a:r>
          </a:p>
        </p:txBody>
      </p:sp>
      <p:cxnSp>
        <p:nvCxnSpPr>
          <p:cNvPr id="98" name=""/>
          <p:cNvCxnSpPr/>
          <p:nvPr/>
        </p:nvCxnSpPr>
        <p:spPr>
          <a:xfrm rot="0" flipH="0" flipV="0">
            <a:off x="884621" y="6618233"/>
            <a:ext cx="595887" cy="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w="med" len="med"/>
          </a:ln>
        </p:spPr>
      </p:cxnSp>
      <p:sp>
        <p:nvSpPr>
          <p:cNvPr id="99" name=""/>
          <p:cNvSpPr txBox="1"/>
          <p:nvPr/>
        </p:nvSpPr>
        <p:spPr>
          <a:xfrm rot="0" flipH="0" flipV="0">
            <a:off x="1675342" y="6453465"/>
            <a:ext cx="20066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100"/>
              <a:t>跨中心实体对应关系</a:t>
            </a:r>
          </a:p>
        </p:txBody>
      </p:sp>
      <p:sp>
        <p:nvSpPr>
          <p:cNvPr id="100" name=""/>
          <p:cNvSpPr txBox="1"/>
          <p:nvPr/>
        </p:nvSpPr>
        <p:spPr>
          <a:xfrm rot="0" flipH="0" flipV="0">
            <a:off x="4303356" y="6374524"/>
            <a:ext cx="770012" cy="304800"/>
          </a:xfrm>
          <a:prstGeom prst="rect">
            <a:avLst/>
          </a:prstGeom>
          <a:solidFill>
            <a:srgbClr val="4CC2EE"/>
          </a:solidFill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100"/>
              <a:t>用户中心</a:t>
            </a:r>
          </a:p>
        </p:txBody>
      </p:sp>
      <p:sp>
        <p:nvSpPr>
          <p:cNvPr id="101" name=""/>
          <p:cNvSpPr txBox="1"/>
          <p:nvPr/>
        </p:nvSpPr>
        <p:spPr>
          <a:xfrm rot="0" flipH="0" flipV="0">
            <a:off x="11316262" y="63607"/>
            <a:ext cx="806450" cy="311150"/>
          </a:xfrm>
          <a:prstGeom prst="rect">
            <a:avLst/>
          </a:prstGeom>
          <a:solidFill>
            <a:srgbClr val="FFB700"/>
          </a:solidFill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100"/>
              <a:t>服务中心</a:t>
            </a:r>
          </a:p>
        </p:txBody>
      </p:sp>
      <p:sp>
        <p:nvSpPr>
          <p:cNvPr id="102" name=""/>
          <p:cNvSpPr txBox="1"/>
          <p:nvPr/>
        </p:nvSpPr>
        <p:spPr>
          <a:xfrm rot="0" flipH="0" flipV="0">
            <a:off x="11352700" y="6465833"/>
            <a:ext cx="774700" cy="304800"/>
          </a:xfrm>
          <a:prstGeom prst="rect">
            <a:avLst/>
          </a:prstGeom>
          <a:solidFill>
            <a:srgbClr val="87C120"/>
          </a:solidFill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100"/>
              <a:t>权限中心</a:t>
            </a:r>
          </a:p>
        </p:txBody>
      </p:sp>
      <p:cxnSp>
        <p:nvCxnSpPr>
          <p:cNvPr id="103" name=""/>
          <p:cNvCxnSpPr>
            <a:stCxn id="25" idx="0"/>
            <a:endCxn id="30" idx="1"/>
          </p:cNvCxnSpPr>
          <p:nvPr/>
        </p:nvCxnSpPr>
        <p:spPr>
          <a:xfrm rot="0" flipH="1" flipV="1">
            <a:off x="1767859" y="5087728"/>
            <a:ext cx="1069896" cy="145806"/>
          </a:xfrm>
          <a:prstGeom prst="straightConnector1">
            <a:avLst/>
          </a:prstGeom>
          <a:noFill/>
          <a:ln w="19050">
            <a:solidFill>
              <a:srgbClr val="5C5C5C"/>
            </a:solidFill>
            <a:prstDash val="solid"/>
            <a:headEnd w="med" len="med"/>
            <a:tailEnd type="triangle" w="med" len="med"/>
          </a:ln>
        </p:spPr>
      </p:cxnSp>
      <p:sp>
        <p:nvSpPr>
          <p:cNvPr id="104" name=""/>
          <p:cNvSpPr txBox="1"/>
          <p:nvPr/>
        </p:nvSpPr>
        <p:spPr>
          <a:xfrm rot="480000" flipH="0" flipV="0">
            <a:off x="2211458" y="4866565"/>
            <a:ext cx="46355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105" name=""/>
          <p:cNvGrpSpPr/>
          <p:nvPr/>
        </p:nvGrpSpPr>
        <p:grpSpPr>
          <a:xfrm rot="0" flipH="0" flipV="0">
            <a:off x="3394885" y="535264"/>
            <a:ext cx="1295400" cy="579998"/>
            <a:chOff x="992521" y="1197428"/>
            <a:chExt cx="1295400" cy="579998"/>
          </a:xfrm>
        </p:grpSpPr>
        <p:sp>
          <p:nvSpPr>
            <p:cNvPr id="106" name=""/>
            <p:cNvSpPr txBox="0"/>
            <p:nvPr/>
          </p:nvSpPr>
          <p:spPr>
            <a:xfrm rot="0" flipH="0" flipV="0">
              <a:off x="992521" y="1197428"/>
              <a:ext cx="1293478" cy="579998"/>
            </a:xfrm>
            <a:prstGeom prst="rect">
              <a:avLst/>
            </a:prstGeom>
            <a:noFill/>
            <a:ln w="12700">
              <a:solidFill>
                <a:srgbClr val="0188FB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组织架构</a:t>
              </a:r>
              <a:r>
                <a:rPr lang="en-US" altLang="en-US" sz="1000" b="1"/>
                <a:t> org</a:t>
              </a:r>
            </a:p>
          </p:txBody>
        </p:sp>
        <p:sp>
          <p:nvSpPr>
            <p:cNvPr id="108" name=""/>
            <p:cNvSpPr txBox="1"/>
            <p:nvPr/>
          </p:nvSpPr>
          <p:spPr>
            <a:xfrm rot="0" flipH="0" flipV="0">
              <a:off x="992521" y="1477068"/>
              <a:ext cx="1295400" cy="2286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</p:txBody>
        </p:sp>
        <p:cxnSp>
          <p:nvCxnSpPr>
            <p:cNvPr id="109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0188fb"/>
              </a:solidFill>
              <a:prstDash val="solid"/>
              <a:headEnd/>
              <a:tailEnd/>
            </a:ln>
          </p:spPr>
        </p:cxnSp>
      </p:grpSp>
      <p:cxnSp>
        <p:nvCxnSpPr>
          <p:cNvPr id="110" name=""/>
          <p:cNvCxnSpPr>
            <a:endCxn id="12" idx="0"/>
          </p:cNvCxnSpPr>
          <p:nvPr/>
        </p:nvCxnSpPr>
        <p:spPr>
          <a:xfrm rot="0" flipH="0" flipV="0">
            <a:off x="6937250" y="1058388"/>
            <a:ext cx="990016" cy="502006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sp>
        <p:nvSpPr>
          <p:cNvPr id="111" name=""/>
          <p:cNvSpPr txBox="1"/>
          <p:nvPr/>
        </p:nvSpPr>
        <p:spPr>
          <a:xfrm rot="2700000" flipH="0" flipV="0">
            <a:off x="7205361" y="1343459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grpSp>
        <p:nvGrpSpPr>
          <p:cNvPr id="112" name=""/>
          <p:cNvGrpSpPr/>
          <p:nvPr/>
        </p:nvGrpSpPr>
        <p:grpSpPr>
          <a:xfrm rot="0" flipH="0" flipV="0">
            <a:off x="9858068" y="2538984"/>
            <a:ext cx="1708150" cy="693166"/>
            <a:chOff x="992521" y="1197428"/>
            <a:chExt cx="1297578" cy="693166"/>
          </a:xfrm>
        </p:grpSpPr>
        <p:sp>
          <p:nvSpPr>
            <p:cNvPr id="113" name=""/>
            <p:cNvSpPr txBox="0"/>
            <p:nvPr/>
          </p:nvSpPr>
          <p:spPr>
            <a:xfrm rot="0" flipH="0" flipV="0">
              <a:off x="992521" y="1197428"/>
              <a:ext cx="1293478" cy="693166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"/>
            <p:cNvSpPr txBox="1"/>
            <p:nvPr/>
          </p:nvSpPr>
          <p:spPr>
            <a:xfrm rot="0" flipH="0" flipV="0">
              <a:off x="992521" y="1197428"/>
              <a:ext cx="1295400" cy="4889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服务树</a:t>
              </a:r>
              <a:r>
                <a:rPr lang="en-US" altLang="en-US" sz="1000" b="1"/>
                <a:t> service-tree</a:t>
              </a:r>
            </a:p>
          </p:txBody>
        </p:sp>
        <p:sp>
          <p:nvSpPr>
            <p:cNvPr id="115" name=""/>
            <p:cNvSpPr txBox="1"/>
            <p:nvPr/>
          </p:nvSpPr>
          <p:spPr>
            <a:xfrm rot="0" flipH="0" flipV="0">
              <a:off x="992521" y="1477068"/>
              <a:ext cx="1297578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en-US" altLang="en-US" sz="900"/>
                <a:t>pid </a:t>
              </a:r>
              <a:r>
                <a:rPr lang="zh-CN" altLang="zh-CN" sz="900"/>
                <a:t>父</a:t>
              </a:r>
              <a:r>
                <a:rPr lang="en-US" altLang="en-US" sz="900"/>
                <a:t>id</a:t>
              </a:r>
            </a:p>
          </p:txBody>
        </p:sp>
        <p:cxnSp>
          <p:nvCxnSpPr>
            <p:cNvPr id="116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117" name=""/>
          <p:cNvCxnSpPr>
            <a:endCxn id="115" idx="0"/>
          </p:cNvCxnSpPr>
          <p:nvPr/>
        </p:nvCxnSpPr>
        <p:spPr>
          <a:xfrm rot="0" flipH="0" flipV="0">
            <a:off x="9222700" y="1560393"/>
            <a:ext cx="635367" cy="1442381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grpSp>
        <p:nvGrpSpPr>
          <p:cNvPr id="118" name=""/>
          <p:cNvGrpSpPr/>
          <p:nvPr/>
        </p:nvGrpSpPr>
        <p:grpSpPr>
          <a:xfrm rot="0" flipH="0" flipV="0">
            <a:off x="7898348" y="4335210"/>
            <a:ext cx="1295400" cy="727584"/>
            <a:chOff x="992521" y="1197428"/>
            <a:chExt cx="1295400" cy="727584"/>
          </a:xfrm>
        </p:grpSpPr>
        <p:sp>
          <p:nvSpPr>
            <p:cNvPr id="119" name=""/>
            <p:cNvSpPr txBox="0"/>
            <p:nvPr/>
          </p:nvSpPr>
          <p:spPr>
            <a:xfrm rot="0" flipH="0" flipV="0">
              <a:off x="992521" y="1197428"/>
              <a:ext cx="1293478" cy="72758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角色</a:t>
              </a:r>
              <a:r>
                <a:rPr lang="en-US" altLang="en-US" sz="1000" b="1"/>
                <a:t> role</a:t>
              </a:r>
            </a:p>
          </p:txBody>
        </p:sp>
        <p:sp>
          <p:nvSpPr>
            <p:cNvPr id="121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122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grpSp>
        <p:nvGrpSpPr>
          <p:cNvPr id="123" name=""/>
          <p:cNvGrpSpPr/>
          <p:nvPr/>
        </p:nvGrpSpPr>
        <p:grpSpPr>
          <a:xfrm rot="0" flipH="0" flipV="0">
            <a:off x="5649262" y="5469234"/>
            <a:ext cx="1295400" cy="742324"/>
            <a:chOff x="992521" y="1197428"/>
            <a:chExt cx="1295400" cy="742324"/>
          </a:xfrm>
        </p:grpSpPr>
        <p:sp>
          <p:nvSpPr>
            <p:cNvPr id="124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角色账号</a:t>
              </a:r>
            </a:p>
          </p:txBody>
        </p:sp>
        <p:sp>
          <p:nvSpPr>
            <p:cNvPr id="126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r>
                <a:rPr lang="zh-CN" altLang="zh-CN" sz="900"/>
                <a:t>其他</a:t>
              </a:r>
            </a:p>
          </p:txBody>
        </p:sp>
        <p:cxnSp>
          <p:nvCxnSpPr>
            <p:cNvPr id="127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128" name=""/>
          <p:cNvCxnSpPr>
            <a:stCxn id="28" idx="3"/>
            <a:endCxn id="126" idx="0"/>
          </p:cNvCxnSpPr>
          <p:nvPr/>
        </p:nvCxnSpPr>
        <p:spPr>
          <a:xfrm rot="5400000" flipH="0" flipV="1">
            <a:off x="3295650" y="3575050"/>
            <a:ext cx="184150" cy="4527550"/>
          </a:xfrm>
          <a:prstGeom prst="curvedConnector2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cxnSp>
        <p:nvCxnSpPr>
          <p:cNvPr id="129" name=""/>
          <p:cNvCxnSpPr>
            <a:endCxn id="82" idx="0"/>
          </p:cNvCxnSpPr>
          <p:nvPr/>
        </p:nvCxnSpPr>
        <p:spPr>
          <a:xfrm rot="0" flipH="0" flipV="1">
            <a:off x="9196526" y="4454770"/>
            <a:ext cx="1065380" cy="350903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cxnSp>
        <p:nvCxnSpPr>
          <p:cNvPr id="130" name=""/>
          <p:cNvCxnSpPr>
            <a:stCxn id="25" idx="1"/>
          </p:cNvCxnSpPr>
          <p:nvPr/>
        </p:nvCxnSpPr>
        <p:spPr>
          <a:xfrm rot="0" flipH="0" flipV="1">
            <a:off x="4133850" y="4578350"/>
            <a:ext cx="1511300" cy="654050"/>
          </a:xfrm>
          <a:prstGeom prst="curvedConnector2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grpSp>
        <p:nvGrpSpPr>
          <p:cNvPr id="131" name=""/>
          <p:cNvGrpSpPr/>
          <p:nvPr/>
        </p:nvGrpSpPr>
        <p:grpSpPr>
          <a:xfrm rot="0" flipH="0" flipV="0">
            <a:off x="7338007" y="5875908"/>
            <a:ext cx="1295400" cy="742324"/>
            <a:chOff x="992521" y="1197428"/>
            <a:chExt cx="1295400" cy="742324"/>
          </a:xfrm>
        </p:grpSpPr>
        <p:sp>
          <p:nvSpPr>
            <p:cNvPr id="132" name=""/>
            <p:cNvSpPr txBox="0"/>
            <p:nvPr/>
          </p:nvSpPr>
          <p:spPr>
            <a:xfrm rot="0" flipH="0" flipV="0">
              <a:off x="992521" y="1197428"/>
              <a:ext cx="1293478" cy="742324"/>
            </a:xfrm>
            <a:prstGeom prst="rect">
              <a:avLst/>
            </a:prstGeom>
            <a:noFill/>
            <a:ln w="12700">
              <a:solidFill>
                <a:srgbClr val="678F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角色其他数据</a:t>
              </a:r>
            </a:p>
          </p:txBody>
        </p:sp>
        <p:sp>
          <p:nvSpPr>
            <p:cNvPr id="134" name=""/>
            <p:cNvSpPr txBox="1"/>
            <p:nvPr/>
          </p:nvSpPr>
          <p:spPr>
            <a:xfrm rot="0" flipH="0" flipV="0">
              <a:off x="992521" y="1477068"/>
              <a:ext cx="1295400" cy="36322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endParaRPr lang="zh-CN" altLang="zh-CN" sz="900"/>
            </a:p>
          </p:txBody>
        </p:sp>
        <p:cxnSp>
          <p:nvCxnSpPr>
            <p:cNvPr id="135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678F00"/>
              </a:solidFill>
              <a:prstDash val="solid"/>
              <a:headEnd/>
              <a:tailEnd/>
            </a:ln>
          </p:spPr>
        </p:cxnSp>
      </p:grpSp>
      <p:cxnSp>
        <p:nvCxnSpPr>
          <p:cNvPr id="136" name=""/>
          <p:cNvCxnSpPr>
            <a:stCxn id="119" idx="3"/>
            <a:endCxn id="133" idx="2"/>
          </p:cNvCxnSpPr>
          <p:nvPr/>
        </p:nvCxnSpPr>
        <p:spPr>
          <a:xfrm rot="0" flipH="1" flipV="0">
            <a:off x="7985707" y="5062794"/>
            <a:ext cx="559380" cy="813114"/>
          </a:xfrm>
          <a:prstGeom prst="straightConnector1">
            <a:avLst/>
          </a:prstGeom>
          <a:noFill/>
          <a:ln w="15875">
            <a:solidFill>
              <a:srgbClr val="000000"/>
            </a:solidFill>
            <a:prstDash val="dash"/>
            <a:headEnd w="med" len="med"/>
            <a:tailEnd type="triangle" w="med" len="med"/>
          </a:ln>
        </p:spPr>
      </p:cxnSp>
      <p:sp>
        <p:nvSpPr>
          <p:cNvPr id="137" name=""/>
          <p:cNvSpPr txBox="1"/>
          <p:nvPr/>
        </p:nvSpPr>
        <p:spPr>
          <a:xfrm rot="18480000" flipH="0" flipV="0">
            <a:off x="7915938" y="5239317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sp>
        <p:nvSpPr>
          <p:cNvPr id="138" name=""/>
          <p:cNvSpPr txBox="1"/>
          <p:nvPr/>
        </p:nvSpPr>
        <p:spPr>
          <a:xfrm rot="0" flipH="0" flipV="0">
            <a:off x="2576300" y="166365"/>
            <a:ext cx="463550" cy="311150"/>
          </a:xfrm>
          <a:prstGeom prst="rect">
            <a:avLst/>
          </a:prstGeom>
          <a:ln w="0"/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1:n</a:t>
            </a:r>
          </a:p>
        </p:txBody>
      </p:sp>
      <p:sp>
        <p:nvSpPr>
          <p:cNvPr id="139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140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05</a:t>
            </a:r>
          </a:p>
        </p:txBody>
      </p:sp>
      <p:sp>
        <p:nvSpPr>
          <p:cNvPr id="141" name=""/>
          <p:cNvSpPr txBox="1"/>
          <p:nvPr/>
        </p:nvSpPr>
        <p:spPr>
          <a:xfrm rot="0" flipH="0" flipV="0">
            <a:off x="8324528" y="3308350"/>
            <a:ext cx="2131553" cy="31843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000">
                <a:solidFill>
                  <a:srgbClr val="FB8D00"/>
                </a:solidFill>
              </a:rPr>
              <a:t>必须先有</a:t>
            </a:r>
            <a:r>
              <a:rPr lang="en-US" altLang="en-US" sz="1000">
                <a:solidFill>
                  <a:srgbClr val="FB8D00"/>
                </a:solidFill>
              </a:rPr>
              <a:t> </a:t>
            </a:r>
            <a:r>
              <a:rPr lang="zh-CN" altLang="zh-CN" sz="1000">
                <a:solidFill>
                  <a:srgbClr val="FB8D00"/>
                </a:solidFill>
              </a:rPr>
              <a:t>企业服务，才有用户权限</a:t>
            </a:r>
          </a:p>
        </p:txBody>
      </p:sp>
      <p:sp>
        <p:nvSpPr>
          <p:cNvPr id="142" name=""/>
          <p:cNvSpPr txBox="1"/>
          <p:nvPr/>
        </p:nvSpPr>
        <p:spPr>
          <a:xfrm rot="2400000" flipH="0" flipV="0">
            <a:off x="9443485" y="2223960"/>
            <a:ext cx="533400" cy="304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1100"/>
              <a:t>n:1</a:t>
            </a:r>
          </a:p>
        </p:txBody>
      </p:sp>
      <p:cxnSp>
        <p:nvCxnSpPr>
          <p:cNvPr id="143" name=""/>
          <p:cNvCxnSpPr>
            <a:stCxn id="19" idx="1"/>
            <a:endCxn id="12" idx="2"/>
          </p:cNvCxnSpPr>
          <p:nvPr/>
        </p:nvCxnSpPr>
        <p:spPr>
          <a:xfrm rot="0" flipH="0" flipV="1">
            <a:off x="4806950" y="1416050"/>
            <a:ext cx="3765550" cy="69850"/>
          </a:xfrm>
          <a:prstGeom prst="curvedConnector4">
            <a:avLst>
              <a:gd name="adj1" fmla="val 41400"/>
              <a:gd name="adj2" fmla="val 372727"/>
            </a:avLst>
          </a:prstGeom>
          <a:noFill/>
          <a:ln w="15875">
            <a:solidFill>
              <a:srgbClr val="000000"/>
            </a:solidFill>
            <a:prstDash val="dash"/>
            <a:headEnd w="med" len="med"/>
            <a:tailEnd type="none" w="med" len="med"/>
          </a:ln>
        </p:spPr>
      </p:cxnSp>
      <p:grpSp>
        <p:nvGrpSpPr>
          <p:cNvPr id="144" name=""/>
          <p:cNvGrpSpPr/>
          <p:nvPr/>
        </p:nvGrpSpPr>
        <p:grpSpPr>
          <a:xfrm rot="0" flipH="0" flipV="0">
            <a:off x="7290778" y="2606435"/>
            <a:ext cx="1111459" cy="647940"/>
            <a:chOff x="992521" y="1197428"/>
            <a:chExt cx="1295400" cy="647940"/>
          </a:xfrm>
        </p:grpSpPr>
        <p:sp>
          <p:nvSpPr>
            <p:cNvPr id="145" name=""/>
            <p:cNvSpPr txBox="0"/>
            <p:nvPr/>
          </p:nvSpPr>
          <p:spPr>
            <a:xfrm rot="0" flipH="0" flipV="0">
              <a:off x="992521" y="1197428"/>
              <a:ext cx="1293478" cy="527826"/>
            </a:xfrm>
            <a:prstGeom prst="rect">
              <a:avLst/>
            </a:prstGeom>
            <a:noFill/>
            <a:ln w="12700">
              <a:solidFill>
                <a:srgbClr val="FB8D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"/>
            <p:cNvSpPr txBox="1"/>
            <p:nvPr/>
          </p:nvSpPr>
          <p:spPr>
            <a:xfrm rot="0" flipH="0" flipV="0">
              <a:off x="992521" y="1197428"/>
              <a:ext cx="1295400" cy="2921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zh-CN" sz="1000" b="1"/>
                <a:t>服务角色</a:t>
              </a:r>
            </a:p>
          </p:txBody>
        </p:sp>
        <p:sp>
          <p:nvSpPr>
            <p:cNvPr id="147" name=""/>
            <p:cNvSpPr txBox="1"/>
            <p:nvPr/>
          </p:nvSpPr>
          <p:spPr>
            <a:xfrm rot="0" flipH="0" flipV="0">
              <a:off x="992521" y="1477068"/>
              <a:ext cx="1295400" cy="36830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altLang="en-US" sz="900"/>
                <a:t>id</a:t>
              </a:r>
            </a:p>
            <a:p>
              <a:pPr lvl="0">
                <a:lnSpc>
                  <a:spcPct val="100000"/>
                </a:lnSpc>
              </a:pPr>
              <a:endParaRPr lang="zh-CN" altLang="zh-CN" sz="900"/>
            </a:p>
          </p:txBody>
        </p:sp>
        <p:cxnSp>
          <p:nvCxnSpPr>
            <p:cNvPr id="148" name=""/>
            <p:cNvCxnSpPr/>
            <p:nvPr/>
          </p:nvCxnSpPr>
          <p:spPr>
            <a:xfrm rot="0" flipH="0" flipV="0">
              <a:off x="1083092" y="1470665"/>
              <a:ext cx="1114258" cy="6403"/>
            </a:xfrm>
            <a:prstGeom prst="straightConnector1">
              <a:avLst/>
            </a:prstGeom>
            <a:noFill/>
            <a:ln w="12700">
              <a:solidFill>
                <a:srgbClr val="FB8D00"/>
              </a:solidFill>
              <a:prstDash val="solid"/>
              <a:headEnd/>
              <a:tailEnd/>
            </a:ln>
          </p:spPr>
        </p:cxnSp>
      </p:grpSp>
      <p:cxnSp>
        <p:nvCxnSpPr>
          <p:cNvPr id="149" name=""/>
          <p:cNvCxnSpPr>
            <a:endCxn id="120" idx="2"/>
          </p:cNvCxnSpPr>
          <p:nvPr/>
        </p:nvCxnSpPr>
        <p:spPr>
          <a:xfrm rot="0" flipH="0" flipV="0">
            <a:off x="7848600" y="3130550"/>
            <a:ext cx="698500" cy="1206500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headEnd w="med" len="med"/>
            <a:tailEnd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4" name="文本框 44"/>
          <p:cNvSpPr txBox="1"/>
          <p:nvPr/>
        </p:nvSpPr>
        <p:spPr>
          <a:xfrm rot="0" flipH="0" flipV="0">
            <a:off x="693265" y="410105"/>
            <a:ext cx="2771869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实施</a:t>
            </a:r>
            <a:r>
              <a:rPr lang="en-US" altLang="en-US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 - </a:t>
            </a: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落地计划</a:t>
            </a:r>
          </a:p>
        </p:txBody>
      </p:sp>
      <p:sp>
        <p:nvSpPr>
          <p:cNvPr id="5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6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05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40580" y="1883438"/>
            <a:ext cx="12192000" cy="43085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455382" y="5973591"/>
            <a:ext cx="2351795" cy="326779"/>
          </a:xfrm>
          <a:prstGeom prst="rect">
            <a:avLst/>
          </a:prstGeom>
        </p:spPr>
      </p:pic>
      <p:sp>
        <p:nvSpPr>
          <p:cNvPr id="15" name="文本框 4"/>
          <p:cNvSpPr txBox="1"/>
          <p:nvPr/>
        </p:nvSpPr>
        <p:spPr>
          <a:xfrm rot="0" flipH="0" flipV="0">
            <a:off x="3611887" y="2542455"/>
            <a:ext cx="4876122" cy="1143000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5334" b="1">
                <a:solidFill>
                  <a:srgbClr val="FFFFFF"/>
                </a:solidFill>
              </a:rPr>
              <a:t>讨论交流环节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9455382" y="5973591"/>
            <a:ext cx="2351795" cy="326779"/>
          </a:xfrm>
          <a:prstGeom prst="rect">
            <a:avLst/>
          </a:prstGeom>
        </p:spPr>
      </p:pic>
      <p:sp>
        <p:nvSpPr>
          <p:cNvPr id="15" name="文本框 4"/>
          <p:cNvSpPr txBox="1"/>
          <p:nvPr/>
        </p:nvSpPr>
        <p:spPr>
          <a:xfrm>
            <a:off x="1020925" y="1759311"/>
            <a:ext cx="1953480" cy="912912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5334" b="1">
                <a:solidFill>
                  <a:schemeClr val="bg1"/>
                </a:solidFill>
              </a:rPr>
              <a:t>目录</a:t>
            </a:r>
            <a:endParaRPr lang="zh-CN" altLang="en-US" sz="5334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25174" y="3236742"/>
            <a:ext cx="3454400" cy="514350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zh-CN" sz="2135">
                <a:solidFill>
                  <a:srgbClr val="FFFFFF"/>
                </a:solidFill>
              </a:rPr>
              <a:t>背景</a:t>
            </a:r>
            <a:r>
              <a:rPr lang="en-US" altLang="en-US" sz="2135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69073" y="3128790"/>
            <a:ext cx="566122" cy="502714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665">
                <a:solidFill>
                  <a:schemeClr val="bg1"/>
                </a:solidFill>
              </a:rPr>
              <a:t>01</a:t>
            </a:r>
            <a:endParaRPr lang="en-US" altLang="zh-CN" sz="2665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1829" y="3550011"/>
            <a:ext cx="190480" cy="3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20" name="文本框 4"/>
          <p:cNvSpPr txBox="1"/>
          <p:nvPr/>
        </p:nvSpPr>
        <p:spPr>
          <a:xfrm rot="0" flipH="0" flipV="0">
            <a:off x="2273488" y="3844226"/>
            <a:ext cx="3454400" cy="514350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zh-CN" sz="2135">
                <a:solidFill>
                  <a:srgbClr val="FFFFFF"/>
                </a:solidFill>
              </a:rPr>
              <a:t>案例分享</a:t>
            </a:r>
          </a:p>
        </p:txBody>
      </p:sp>
      <p:sp>
        <p:nvSpPr>
          <p:cNvPr id="21" name="文本框 5"/>
          <p:cNvSpPr txBox="1"/>
          <p:nvPr/>
        </p:nvSpPr>
        <p:spPr>
          <a:xfrm rot="0" flipH="0" flipV="0">
            <a:off x="1621620" y="3751092"/>
            <a:ext cx="566122" cy="502714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665">
                <a:solidFill>
                  <a:schemeClr val="bg1"/>
                </a:solidFill>
              </a:rPr>
              <a:t>02</a:t>
            </a:r>
            <a:endParaRPr lang="en-US" altLang="zh-CN" sz="2665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0" flipH="0" flipV="0">
            <a:off x="1744376" y="4172312"/>
            <a:ext cx="190480" cy="3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2510902" y="1913824"/>
            <a:ext cx="3351851" cy="74891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265">
                <a:solidFill>
                  <a:schemeClr val="bg1"/>
                </a:solidFill>
              </a:rPr>
              <a:t>/CONTENTS</a:t>
            </a:r>
            <a:endParaRPr lang="zh-CN" altLang="en-US" sz="4265">
              <a:solidFill>
                <a:schemeClr val="bg1"/>
              </a:solidFill>
            </a:endParaRPr>
          </a:p>
        </p:txBody>
      </p:sp>
      <p:sp>
        <p:nvSpPr>
          <p:cNvPr id="24" name="文本框 4"/>
          <p:cNvSpPr txBox="1"/>
          <p:nvPr/>
        </p:nvSpPr>
        <p:spPr>
          <a:xfrm rot="0" flipH="0" flipV="0">
            <a:off x="2912092" y="4498781"/>
            <a:ext cx="3454400" cy="508000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zh-CN" sz="2135">
                <a:solidFill>
                  <a:srgbClr val="FFFFFF"/>
                </a:solidFill>
              </a:rPr>
              <a:t>产品逻辑</a:t>
            </a:r>
          </a:p>
        </p:txBody>
      </p:sp>
      <p:sp>
        <p:nvSpPr>
          <p:cNvPr id="25" name="文本框 5"/>
          <p:cNvSpPr txBox="1"/>
          <p:nvPr/>
        </p:nvSpPr>
        <p:spPr>
          <a:xfrm rot="0" flipH="0" flipV="0">
            <a:off x="2273488" y="4444806"/>
            <a:ext cx="558800" cy="61595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en-US" sz="2665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6" name="矩形 21"/>
          <p:cNvSpPr/>
          <p:nvPr/>
        </p:nvSpPr>
        <p:spPr>
          <a:xfrm rot="0" flipH="0" flipV="0">
            <a:off x="2396244" y="4866026"/>
            <a:ext cx="190480" cy="3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27" name="矩形 21"/>
          <p:cNvSpPr/>
          <p:nvPr/>
        </p:nvSpPr>
        <p:spPr>
          <a:xfrm rot="0" flipH="0" flipV="0">
            <a:off x="2770159" y="5564579"/>
            <a:ext cx="190480" cy="3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28" name="文本框 5"/>
          <p:cNvSpPr txBox="1"/>
          <p:nvPr/>
        </p:nvSpPr>
        <p:spPr>
          <a:xfrm rot="0" flipH="0" flipV="0">
            <a:off x="2647402" y="5143359"/>
            <a:ext cx="558800" cy="61595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en-US" sz="2665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9" name="文本框 4"/>
          <p:cNvSpPr txBox="1"/>
          <p:nvPr/>
        </p:nvSpPr>
        <p:spPr>
          <a:xfrm rot="0" flipH="0" flipV="0">
            <a:off x="3286006" y="5197334"/>
            <a:ext cx="3454400" cy="508000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zh-CN" sz="2135">
                <a:solidFill>
                  <a:srgbClr val="FFFFFF"/>
                </a:solidFill>
              </a:rPr>
              <a:t>技术架构</a:t>
            </a:r>
          </a:p>
        </p:txBody>
      </p:sp>
      <p:sp>
        <p:nvSpPr>
          <p:cNvPr id="30" name="矩形 21"/>
          <p:cNvSpPr/>
          <p:nvPr/>
        </p:nvSpPr>
        <p:spPr>
          <a:xfrm rot="0" flipH="0" flipV="0">
            <a:off x="3257117" y="6250226"/>
            <a:ext cx="190480" cy="3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31" name="文本框 5"/>
          <p:cNvSpPr txBox="1"/>
          <p:nvPr/>
        </p:nvSpPr>
        <p:spPr>
          <a:xfrm rot="0" flipH="0" flipV="0">
            <a:off x="3134361" y="5829006"/>
            <a:ext cx="558800" cy="61595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en-US" sz="2665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32" name="文本框 4"/>
          <p:cNvSpPr txBox="1"/>
          <p:nvPr/>
        </p:nvSpPr>
        <p:spPr>
          <a:xfrm rot="0" flipH="0" flipV="0">
            <a:off x="3772964" y="5882980"/>
            <a:ext cx="3454400" cy="508000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zh-CN" sz="2135">
                <a:solidFill>
                  <a:srgbClr val="FFFFFF"/>
                </a:solidFill>
              </a:rPr>
              <a:t>实施过程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4" y="1282722"/>
            <a:ext cx="12192000" cy="4688156"/>
          </a:xfrm>
          <a:prstGeom prst="rect">
            <a:avLst/>
          </a:prstGeom>
        </p:spPr>
      </p:pic>
      <p:sp>
        <p:nvSpPr>
          <p:cNvPr id="11" name="文本框 44"/>
          <p:cNvSpPr txBox="1"/>
          <p:nvPr/>
        </p:nvSpPr>
        <p:spPr>
          <a:xfrm rot="0" flipH="0" flipV="0">
            <a:off x="832513" y="409060"/>
            <a:ext cx="1790700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背景</a:t>
            </a:r>
            <a:r>
              <a:rPr lang="en-US" altLang="en-US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 -1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</a:t>
            </a:r>
            <a:r>
              <a:rPr lang="en-US" altLang="zh-CN" sz="2400" b="1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1</a:t>
            </a:r>
            <a:endParaRPr lang="en-US" altLang="en-US" sz="2400"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15" name=""/>
          <p:cNvSpPr txBox="1"/>
          <p:nvPr/>
        </p:nvSpPr>
        <p:spPr>
          <a:xfrm rot="0" flipH="0" flipV="0">
            <a:off x="98708" y="6547766"/>
            <a:ext cx="2825750" cy="2921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zh-CN" altLang="zh-CN" sz="1000"/>
              <a:t>飞书链接：</a:t>
            </a:r>
            <a:r>
              <a:rPr lang="zh-CN" altLang="zh-CN" sz="1000">
                <a:hlinkClick r:id="rId4"/>
              </a:rPr>
              <a:t>机构平台发展轨迹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156585" y="914804"/>
            <a:ext cx="12192000" cy="5255886"/>
          </a:xfrm>
          <a:prstGeom prst="rect">
            <a:avLst/>
          </a:prstGeom>
        </p:spPr>
      </p:pic>
      <p:sp>
        <p:nvSpPr>
          <p:cNvPr id="11" name="文本框 44"/>
          <p:cNvSpPr txBox="1"/>
          <p:nvPr/>
        </p:nvSpPr>
        <p:spPr>
          <a:xfrm rot="0" flipH="0" flipV="0">
            <a:off x="832513" y="409060"/>
            <a:ext cx="1790700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背景</a:t>
            </a:r>
            <a:r>
              <a:rPr lang="en-US" altLang="en-US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 - 2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</a:t>
            </a:r>
            <a:r>
              <a:rPr lang="en-US" altLang="zh-CN" sz="2400" b="1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1</a:t>
            </a:r>
            <a:endParaRPr lang="en-US" altLang="en-US" sz="2400"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4" name=""/>
          <p:cNvSpPr txBox="1"/>
          <p:nvPr/>
        </p:nvSpPr>
        <p:spPr>
          <a:xfrm rot="0" flipH="0" flipV="0">
            <a:off x="838200" y="1690688"/>
            <a:ext cx="2693200" cy="4476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/>
              <a:t>签署平台协议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zh-CN" altLang="zh-CN" sz="2400"/>
              <a:t>签署管理员协议</a:t>
            </a:r>
          </a:p>
          <a:p>
            <a:pPr lvl="0">
              <a:lnSpc>
                <a:spcPct val="150000"/>
              </a:lnSpc>
            </a:pPr>
            <a:r>
              <a:rPr lang="zh-CN" altLang="zh-CN" sz="2400"/>
              <a:t>开通管理员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zh-CN" altLang="zh-CN" sz="2400"/>
              <a:t>注册用户</a:t>
            </a:r>
          </a:p>
          <a:p>
            <a:pPr lvl="0">
              <a:lnSpc>
                <a:spcPct val="150000"/>
              </a:lnSpc>
            </a:pPr>
            <a:r>
              <a:rPr lang="zh-CN" altLang="zh-CN" sz="2400"/>
              <a:t>管理员挂接用户</a:t>
            </a:r>
          </a:p>
          <a:p>
            <a:pPr lvl="0">
              <a:lnSpc>
                <a:spcPct val="150000"/>
              </a:lnSpc>
            </a:pPr>
            <a:r>
              <a:rPr lang="zh-CN" altLang="zh-CN" sz="2400"/>
              <a:t>管理员分配权限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575309" y="1690688"/>
            <a:ext cx="7054850" cy="4483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企业，</a:t>
            </a:r>
            <a:r>
              <a:rPr lang="en-US" altLang="en-US" sz="2400"/>
              <a:t>create</a:t>
            </a:r>
            <a:r>
              <a:rPr lang="zh-CN" altLang="zh-CN" sz="2400"/>
              <a:t>企业协议（平台协议）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企业协议（免签经纪业务），</a:t>
            </a:r>
            <a:r>
              <a:rPr lang="en-US" altLang="en-US" sz="2400"/>
              <a:t>link</a:t>
            </a:r>
            <a:r>
              <a:rPr lang="zh-CN" altLang="zh-CN" sz="2400"/>
              <a:t>企业服务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企业协议（管理员协议）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管理员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企业管理员，</a:t>
            </a:r>
            <a:r>
              <a:rPr lang="en-US" altLang="en-US" sz="2400"/>
              <a:t>link</a:t>
            </a:r>
            <a:r>
              <a:rPr lang="zh-CN" altLang="zh-CN" sz="2400"/>
              <a:t>管理员服务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用户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企业用户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用户功能权限，</a:t>
            </a:r>
            <a:r>
              <a:rPr lang="en-US" altLang="en-US" sz="2400"/>
              <a:t>link</a:t>
            </a:r>
            <a:r>
              <a:rPr lang="zh-CN" altLang="zh-CN" sz="2400"/>
              <a:t>用户数据权限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3894498" y="1690688"/>
            <a:ext cx="605705" cy="4476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</p:txBody>
      </p:sp>
      <p:sp>
        <p:nvSpPr>
          <p:cNvPr id="7" name="文本框 44"/>
          <p:cNvSpPr txBox="1"/>
          <p:nvPr/>
        </p:nvSpPr>
        <p:spPr>
          <a:xfrm rot="0" flipH="0" flipV="0">
            <a:off x="832513" y="409060"/>
            <a:ext cx="3670300" cy="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案例一（常规模式）</a:t>
            </a:r>
          </a:p>
        </p:txBody>
      </p:sp>
      <p:sp>
        <p:nvSpPr>
          <p:cNvPr id="8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9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4" name="文本框 44"/>
          <p:cNvSpPr txBox="1"/>
          <p:nvPr/>
        </p:nvSpPr>
        <p:spPr>
          <a:xfrm rot="0" flipH="0" flipV="0">
            <a:off x="832513" y="409060"/>
            <a:ext cx="3670300" cy="6477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案例二</a:t>
            </a:r>
          </a:p>
        </p:txBody>
      </p:sp>
      <p:sp>
        <p:nvSpPr>
          <p:cNvPr id="5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6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02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764787" y="1056760"/>
            <a:ext cx="10386195" cy="5718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4" name=""/>
          <p:cNvSpPr txBox="1"/>
          <p:nvPr/>
        </p:nvSpPr>
        <p:spPr>
          <a:xfrm rot="0" flipH="0" flipV="0">
            <a:off x="832513" y="1184822"/>
            <a:ext cx="2698750" cy="50292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/>
              <a:t>开通</a:t>
            </a:r>
            <a:r>
              <a:rPr lang="en-US" altLang="en-US" sz="2400"/>
              <a:t>API</a:t>
            </a:r>
            <a:r>
              <a:rPr lang="zh-CN" altLang="zh-CN" sz="2400"/>
              <a:t>服务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endParaRPr lang="zh-CN" altLang="zh-CN" sz="2400"/>
          </a:p>
          <a:p>
            <a:pPr lvl="0">
              <a:lnSpc>
                <a:spcPct val="150000"/>
              </a:lnSpc>
            </a:pPr>
            <a:r>
              <a:rPr lang="zh-CN" altLang="zh-CN" sz="2400"/>
              <a:t>开通潮汐指数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zh-CN" altLang="zh-CN" sz="2400"/>
              <a:t>开通管理员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zh-CN" altLang="zh-CN" sz="2400"/>
              <a:t>注册额外用户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3056432" y="1184822"/>
            <a:ext cx="609600" cy="4476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  <a:p>
            <a:pPr lvl="0">
              <a:lnSpc>
                <a:spcPct val="150000"/>
              </a:lnSpc>
            </a:pP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en-US" altLang="en-US" sz="2400"/>
              <a:t>-&gt;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3794099" y="1184822"/>
            <a:ext cx="8185150" cy="50292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企业，</a:t>
            </a:r>
            <a:r>
              <a:rPr lang="en-US" altLang="en-US" sz="2400"/>
              <a:t>create</a:t>
            </a:r>
            <a:r>
              <a:rPr lang="zh-CN" altLang="zh-CN" sz="2400"/>
              <a:t>企业协议（</a:t>
            </a:r>
            <a:r>
              <a:rPr lang="en-US" altLang="en-US" sz="2400"/>
              <a:t>API</a:t>
            </a:r>
            <a:r>
              <a:rPr lang="zh-CN" altLang="zh-CN" sz="2400"/>
              <a:t>服务），</a:t>
            </a:r>
            <a:r>
              <a:rPr lang="en-US" altLang="en-US" sz="2400"/>
              <a:t>link</a:t>
            </a:r>
            <a:r>
              <a:rPr lang="zh-CN" altLang="zh-CN" sz="2400"/>
              <a:t>企业服务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用户，</a:t>
            </a:r>
            <a:r>
              <a:rPr lang="en-US" altLang="en-US" sz="2400"/>
              <a:t>link</a:t>
            </a:r>
            <a:r>
              <a:rPr lang="zh-CN" altLang="zh-CN" sz="2400"/>
              <a:t>企业用户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用户功能权限（</a:t>
            </a:r>
            <a:r>
              <a:rPr lang="en-US" altLang="en-US" sz="2400"/>
              <a:t>API</a:t>
            </a:r>
            <a:r>
              <a:rPr lang="zh-CN" altLang="zh-CN" sz="2400"/>
              <a:t>服务）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企业协议（投资咨询）</a:t>
            </a:r>
            <a:r>
              <a:rPr lang="zh-CN" altLang="zh-CN" sz="2400"/>
              <a:t>，</a:t>
            </a:r>
            <a:r>
              <a:rPr lang="en-US" altLang="en-US" sz="2400"/>
              <a:t>link</a:t>
            </a:r>
            <a:r>
              <a:rPr lang="zh-CN" altLang="zh-CN" sz="2400"/>
              <a:t>企业服务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用户功能权限（潮汐指数）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企业协议（平台），</a:t>
            </a:r>
            <a:r>
              <a:rPr lang="en-US" altLang="en-US" sz="2400"/>
              <a:t>create</a:t>
            </a:r>
            <a:r>
              <a:rPr lang="zh-CN" altLang="zh-CN" sz="2400"/>
              <a:t>管理员，</a:t>
            </a:r>
            <a:r>
              <a:rPr lang="en-US" altLang="en-US" sz="2400"/>
              <a:t>link</a:t>
            </a:r>
            <a:r>
              <a:rPr lang="zh-CN" altLang="zh-CN" sz="2400"/>
              <a:t>企业管理员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管理员服务，</a:t>
            </a:r>
            <a:r>
              <a:rPr lang="en-US" altLang="en-US" sz="2400"/>
              <a:t>link</a:t>
            </a:r>
            <a:r>
              <a:rPr lang="zh-CN" altLang="zh-CN" sz="2400"/>
              <a:t>企业用户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create</a:t>
            </a:r>
            <a:r>
              <a:rPr lang="zh-CN" altLang="zh-CN" sz="2400"/>
              <a:t>用户，</a:t>
            </a:r>
            <a:r>
              <a:rPr lang="en-US" altLang="en-US" sz="2400"/>
              <a:t>link</a:t>
            </a:r>
            <a:r>
              <a:rPr lang="zh-CN" altLang="zh-CN" sz="2400"/>
              <a:t>企业用户</a:t>
            </a:r>
          </a:p>
          <a:p>
            <a:pPr lvl="0">
              <a:lnSpc>
                <a:spcPct val="150000"/>
              </a:lnSpc>
            </a:pPr>
            <a:r>
              <a:rPr lang="en-US" altLang="en-US" sz="2400"/>
              <a:t>link</a:t>
            </a:r>
            <a:r>
              <a:rPr lang="zh-CN" altLang="zh-CN" sz="2400"/>
              <a:t>用户功能权限，</a:t>
            </a:r>
            <a:r>
              <a:rPr lang="en-US" altLang="en-US" sz="2400"/>
              <a:t>link</a:t>
            </a:r>
            <a:r>
              <a:rPr lang="zh-CN" altLang="zh-CN" sz="2400"/>
              <a:t>用户数据权限</a:t>
            </a:r>
          </a:p>
        </p:txBody>
      </p:sp>
      <p:sp>
        <p:nvSpPr>
          <p:cNvPr id="7" name="文本框 44"/>
          <p:cNvSpPr txBox="1"/>
          <p:nvPr/>
        </p:nvSpPr>
        <p:spPr>
          <a:xfrm rot="0" flipH="0" flipV="0">
            <a:off x="832513" y="409060"/>
            <a:ext cx="5611934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案例三（非常规业务申请）</a:t>
            </a:r>
          </a:p>
        </p:txBody>
      </p:sp>
      <p:sp>
        <p:nvSpPr>
          <p:cNvPr id="8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9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1457811" y="18199"/>
            <a:ext cx="10007193" cy="6821730"/>
          </a:xfrm>
          <a:prstGeom prst="rect">
            <a:avLst/>
          </a:prstGeom>
        </p:spPr>
      </p:pic>
      <p:sp>
        <p:nvSpPr>
          <p:cNvPr id="11" name="文本框 44"/>
          <p:cNvSpPr txBox="1"/>
          <p:nvPr/>
        </p:nvSpPr>
        <p:spPr>
          <a:xfrm rot="0" flipH="0" flipV="0">
            <a:off x="832513" y="409060"/>
            <a:ext cx="1790700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产品逻辑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03</a:t>
            </a:r>
          </a:p>
        </p:txBody>
      </p:sp>
      <p:sp>
        <p:nvSpPr>
          <p:cNvPr id="14" name=""/>
          <p:cNvSpPr txBox="1"/>
          <p:nvPr/>
        </p:nvSpPr>
        <p:spPr>
          <a:xfrm rot="0" flipH="0" flipV="0">
            <a:off x="98708" y="6547766"/>
            <a:ext cx="2825750" cy="2921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 sz="1000"/>
              <a:t>飞书链接：</a:t>
            </a:r>
            <a:r>
              <a:rPr lang="zh-CN" altLang="zh-CN" sz="1000">
                <a:hlinkClick r:id="rId4"/>
              </a:rPr>
              <a:t>产品逻辑</a:t>
            </a:r>
          </a:p>
        </p:txBody>
      </p:sp>
      <p:sp>
        <p:nvSpPr>
          <p:cNvPr id="15" name=""/>
          <p:cNvSpPr txBox="1"/>
          <p:nvPr/>
        </p:nvSpPr>
        <p:spPr>
          <a:xfrm rot="0" flipH="0" flipV="0">
            <a:off x="64" y="6262016"/>
            <a:ext cx="1384300" cy="285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zh-CN" sz="1000" b="0"/>
              <a:t>备注：企业即客户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1615240" y="348122"/>
            <a:ext cx="10457806" cy="6254589"/>
          </a:xfrm>
          <a:prstGeom prst="rect">
            <a:avLst/>
          </a:prstGeom>
        </p:spPr>
      </p:pic>
      <p:sp>
        <p:nvSpPr>
          <p:cNvPr id="11" name="文本框 44"/>
          <p:cNvSpPr txBox="1"/>
          <p:nvPr/>
        </p:nvSpPr>
        <p:spPr>
          <a:xfrm rot="0" flipH="0" flipV="0">
            <a:off x="693265" y="410105"/>
            <a:ext cx="2405715" cy="641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zh-CN" sz="2800" b="1" i="0" strike="noStrike" spc="0" baseline="0">
                <a:ln>
                  <a:noFill/>
                </a:ln>
                <a:solidFill>
                  <a:srgbClr val="0068C6"/>
                </a:solidFill>
                <a:effectLst/>
                <a:latin typeface="Arial"/>
                <a:ea typeface="微软雅黑"/>
              </a:rPr>
              <a:t>三中心架构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-58474" y="546757"/>
            <a:ext cx="823261" cy="368047"/>
          </a:xfrm>
          <a:prstGeom prst="parallelogram">
            <a:avLst/>
          </a:prstGeom>
          <a:solidFill>
            <a:srgbClr val="A9E0F7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endParaRPr b="0" i="0" u="none" strike="noStrike" kern="1200" spc="0" baseline="0">
              <a:ln>
                <a:noFill/>
              </a:ln>
              <a:solidFill>
                <a:srgbClr val="000000"/>
              </a:solidFill>
              <a:effectLst/>
              <a:latin typeface="微软雅黑"/>
              <a:ea typeface="微软雅黑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197206" y="546757"/>
            <a:ext cx="832948" cy="368047"/>
          </a:xfrm>
          <a:prstGeom prst="parallelogram">
            <a:avLst/>
          </a:prstGeom>
          <a:solidFill>
            <a:srgbClr val="0068C6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en-US" sz="2400" b="1" i="0" strike="noStrike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Arial"/>
              </a:rPr>
              <a:t>04</a:t>
            </a:r>
          </a:p>
        </p:txBody>
      </p:sp>
    </p:spTree>
  </p:cSld>
  <p:clrMapOvr>
    <a:masterClrMapping/>
  </p:clrMapOvr>
</p:sld>
</file>