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notesMasterIdLst>
    <p:notesMasterId r:id="rId17"/>
  </p:notesMasterIdLst>
  <p:sldIdLst>
    <p:sldId id="269" r:id="rId2"/>
    <p:sldId id="313" r:id="rId3"/>
    <p:sldId id="317" r:id="rId4"/>
    <p:sldId id="316" r:id="rId5"/>
    <p:sldId id="318" r:id="rId6"/>
    <p:sldId id="323" r:id="rId7"/>
    <p:sldId id="314" r:id="rId8"/>
    <p:sldId id="315" r:id="rId9"/>
    <p:sldId id="319" r:id="rId10"/>
    <p:sldId id="322" r:id="rId11"/>
    <p:sldId id="324" r:id="rId12"/>
    <p:sldId id="325" r:id="rId13"/>
    <p:sldId id="326" r:id="rId14"/>
    <p:sldId id="327"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428" autoAdjust="0"/>
    <p:restoredTop sz="94660"/>
  </p:normalViewPr>
  <p:slideViewPr>
    <p:cSldViewPr snapToGrid="0">
      <p:cViewPr varScale="1">
        <p:scale>
          <a:sx n="82" d="100"/>
          <a:sy n="82" d="100"/>
        </p:scale>
        <p:origin x="47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719DF4-5E68-4870-B40A-D07445190DAA}" type="datetimeFigureOut">
              <a:rPr lang="en-US" smtClean="0"/>
              <a:t>3/2/2025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E4254-7C46-4EA9-A163-8E6ADA554B2B}" type="slidenum">
              <a:rPr lang="en-US" smtClean="0"/>
              <a:t>‹#›</a:t>
            </a:fld>
            <a:endParaRPr lang="en-US"/>
          </a:p>
        </p:txBody>
      </p:sp>
    </p:spTree>
    <p:extLst>
      <p:ext uri="{BB962C8B-B14F-4D97-AF65-F5344CB8AC3E}">
        <p14:creationId xmlns:p14="http://schemas.microsoft.com/office/powerpoint/2010/main" val="1836234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5990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170794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1"/>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1"/>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67858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51921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64475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3"/>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44552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077364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33912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4842523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783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8441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3/2/2025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450379401"/>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0613" y="316972"/>
            <a:ext cx="9929611" cy="646331"/>
          </a:xfrm>
          <a:prstGeom prst="rect">
            <a:avLst/>
          </a:prstGeom>
          <a:noFill/>
        </p:spPr>
        <p:txBody>
          <a:bodyPr wrap="square" rtlCol="0">
            <a:spAutoFit/>
          </a:bodyPr>
          <a:lstStyle/>
          <a:p>
            <a:pPr algn="ctr"/>
            <a:r>
              <a:rPr lang="en-IN" sz="3600" dirty="0">
                <a:latin typeface="Times New Roman" pitchFamily="18" charset="0"/>
                <a:cs typeface="Times New Roman" pitchFamily="18" charset="0"/>
              </a:rPr>
              <a:t>PANIMALAR ENGINEERING COLLEGE</a:t>
            </a:r>
          </a:p>
        </p:txBody>
      </p:sp>
      <p:sp>
        <p:nvSpPr>
          <p:cNvPr id="4" name="TextBox 3"/>
          <p:cNvSpPr txBox="1"/>
          <p:nvPr/>
        </p:nvSpPr>
        <p:spPr>
          <a:xfrm>
            <a:off x="631881" y="1330041"/>
            <a:ext cx="10972613" cy="461665"/>
          </a:xfrm>
          <a:prstGeom prst="rect">
            <a:avLst/>
          </a:prstGeom>
          <a:noFill/>
        </p:spPr>
        <p:txBody>
          <a:bodyPr wrap="square" rtlCol="0">
            <a:spAutoFit/>
          </a:bodyPr>
          <a:lstStyle/>
          <a:p>
            <a:pPr algn="ctr"/>
            <a:r>
              <a:rPr lang="en-IN" sz="2400" b="1" dirty="0">
                <a:latin typeface="Times New Roman" pitchFamily="18" charset="0"/>
                <a:cs typeface="Times New Roman" pitchFamily="18" charset="0"/>
              </a:rPr>
              <a:t>DEPARTMENT OF ARTIFICIAL INTELLIGENCE AND DATA SCIENCE </a:t>
            </a:r>
          </a:p>
        </p:txBody>
      </p:sp>
      <p:sp>
        <p:nvSpPr>
          <p:cNvPr id="5" name="TextBox 4"/>
          <p:cNvSpPr txBox="1"/>
          <p:nvPr/>
        </p:nvSpPr>
        <p:spPr>
          <a:xfrm>
            <a:off x="785004" y="4887531"/>
            <a:ext cx="4552106" cy="1969770"/>
          </a:xfrm>
          <a:prstGeom prst="rect">
            <a:avLst/>
          </a:prstGeom>
          <a:noFill/>
        </p:spPr>
        <p:txBody>
          <a:bodyPr wrap="square" rtlCol="0">
            <a:spAutoFit/>
          </a:bodyPr>
          <a:lstStyle/>
          <a:p>
            <a:r>
              <a:rPr lang="en-IN" sz="2400" b="1" dirty="0">
                <a:latin typeface="Times New Roman" pitchFamily="18" charset="0"/>
                <a:cs typeface="Times New Roman" pitchFamily="18" charset="0"/>
              </a:rPr>
              <a:t>TEAM MEMBERS:</a:t>
            </a:r>
          </a:p>
          <a:p>
            <a:r>
              <a:rPr lang="en-IN" sz="2000" dirty="0">
                <a:latin typeface="Times New Roman" pitchFamily="18" charset="0"/>
                <a:cs typeface="Times New Roman" pitchFamily="18" charset="0"/>
              </a:rPr>
              <a:t>NILA D                          (211421243111)</a:t>
            </a:r>
          </a:p>
          <a:p>
            <a:r>
              <a:rPr lang="en-IN" sz="2000" dirty="0">
                <a:latin typeface="Times New Roman" pitchFamily="18" charset="0"/>
                <a:cs typeface="Times New Roman" pitchFamily="18" charset="0"/>
              </a:rPr>
              <a:t>NITHYA SHREE K       (211421243113)                                   </a:t>
            </a:r>
          </a:p>
          <a:p>
            <a:r>
              <a:rPr lang="en-IN" sz="2000" dirty="0">
                <a:latin typeface="Times New Roman" pitchFamily="18" charset="0"/>
                <a:cs typeface="Times New Roman" pitchFamily="18" charset="0"/>
              </a:rPr>
              <a:t>ARTHI R                        (211421243016)</a:t>
            </a:r>
          </a:p>
          <a:p>
            <a:endParaRPr lang="en-IN" sz="2000" dirty="0">
              <a:latin typeface="Times New Roman" pitchFamily="18" charset="0"/>
              <a:cs typeface="Times New Roman" pitchFamily="18" charset="0"/>
            </a:endParaRPr>
          </a:p>
          <a:p>
            <a:endParaRPr lang="en-IN" dirty="0">
              <a:latin typeface="Bookman Old Style" panose="02050604050505020204" pitchFamily="18" charset="0"/>
            </a:endParaRPr>
          </a:p>
        </p:txBody>
      </p:sp>
      <p:sp>
        <p:nvSpPr>
          <p:cNvPr id="6" name="TextBox 5"/>
          <p:cNvSpPr txBox="1"/>
          <p:nvPr/>
        </p:nvSpPr>
        <p:spPr>
          <a:xfrm>
            <a:off x="454965" y="2953122"/>
            <a:ext cx="11282069" cy="579967"/>
          </a:xfrm>
          <a:prstGeom prst="rect">
            <a:avLst/>
          </a:prstGeom>
          <a:noFill/>
        </p:spPr>
        <p:txBody>
          <a:bodyPr wrap="square" rtlCol="0">
            <a:spAutoFit/>
          </a:bodyPr>
          <a:lstStyle/>
          <a:p>
            <a:pPr algn="ctr">
              <a:lnSpc>
                <a:spcPct val="150000"/>
              </a:lnSpc>
            </a:pPr>
            <a:r>
              <a:rPr lang="en-US" sz="2400" b="1" dirty="0">
                <a:solidFill>
                  <a:srgbClr val="C00000"/>
                </a:solidFill>
                <a:latin typeface="Times New Roman" pitchFamily="18" charset="0"/>
                <a:cs typeface="Times New Roman" pitchFamily="18" charset="0"/>
              </a:rPr>
              <a:t> AUTOMATED QUESTION BUILDER APPLICATION USING GEN-AI</a:t>
            </a:r>
            <a:endParaRPr lang="en-IN" sz="2400" b="1" dirty="0">
              <a:solidFill>
                <a:srgbClr val="C00000"/>
              </a:solidFill>
              <a:latin typeface="Times New Roman" pitchFamily="18" charset="0"/>
              <a:cs typeface="Times New Roman" pitchFamily="18" charset="0"/>
            </a:endParaRPr>
          </a:p>
        </p:txBody>
      </p:sp>
      <p:sp>
        <p:nvSpPr>
          <p:cNvPr id="7" name="TextBox 6"/>
          <p:cNvSpPr txBox="1"/>
          <p:nvPr/>
        </p:nvSpPr>
        <p:spPr>
          <a:xfrm>
            <a:off x="7265806" y="4794562"/>
            <a:ext cx="4675031" cy="1384995"/>
          </a:xfrm>
          <a:prstGeom prst="rect">
            <a:avLst/>
          </a:prstGeom>
          <a:noFill/>
        </p:spPr>
        <p:txBody>
          <a:bodyPr wrap="square" rtlCol="0">
            <a:spAutoFit/>
          </a:bodyPr>
          <a:lstStyle/>
          <a:p>
            <a:r>
              <a:rPr lang="en-IN" sz="2400" b="1" dirty="0">
                <a:latin typeface="Times New Roman" pitchFamily="18" charset="0"/>
                <a:cs typeface="Times New Roman" pitchFamily="18" charset="0"/>
              </a:rPr>
              <a:t>PROJECT SUPERVISOR:</a:t>
            </a:r>
          </a:p>
          <a:p>
            <a:r>
              <a:rPr lang="en-US" sz="1800" dirty="0">
                <a:effectLst/>
                <a:latin typeface="Times New Roman" panose="02020603050405020304" pitchFamily="18" charset="0"/>
                <a:ea typeface="Times New Roman" panose="02020603050405020304" pitchFamily="18" charset="0"/>
              </a:rPr>
              <a:t>Dr. M.S. MAHARAJAN</a:t>
            </a:r>
            <a:r>
              <a:rPr lang="en-IN" sz="2000" dirty="0">
                <a:latin typeface="Times New Roman" pitchFamily="18" charset="0"/>
                <a:cs typeface="Times New Roman" pitchFamily="18" charset="0"/>
              </a:rPr>
              <a:t>, M.E., Ph.D.,</a:t>
            </a:r>
          </a:p>
          <a:p>
            <a:r>
              <a:rPr lang="en-IN" sz="2000" dirty="0">
                <a:latin typeface="Times New Roman" pitchFamily="18" charset="0"/>
                <a:cs typeface="Times New Roman" pitchFamily="18" charset="0"/>
              </a:rPr>
              <a:t>Associate Professor</a:t>
            </a:r>
          </a:p>
          <a:p>
            <a:r>
              <a:rPr lang="en-IN" sz="2000" dirty="0">
                <a:latin typeface="Times New Roman" pitchFamily="18" charset="0"/>
                <a:cs typeface="Times New Roman" pitchFamily="18" charset="0"/>
              </a:rPr>
              <a:t>Department  of AI&amp;DS</a:t>
            </a:r>
          </a:p>
        </p:txBody>
      </p:sp>
      <p:sp>
        <p:nvSpPr>
          <p:cNvPr id="9" name="TextBox 8"/>
          <p:cNvSpPr txBox="1"/>
          <p:nvPr/>
        </p:nvSpPr>
        <p:spPr>
          <a:xfrm>
            <a:off x="1474044" y="1901319"/>
            <a:ext cx="8742947" cy="1133965"/>
          </a:xfrm>
          <a:prstGeom prst="rect">
            <a:avLst/>
          </a:prstGeom>
          <a:noFill/>
        </p:spPr>
        <p:txBody>
          <a:bodyPr wrap="square" rtlCol="0">
            <a:spAutoFit/>
          </a:bodyPr>
          <a:lstStyle/>
          <a:p>
            <a:pPr algn="ctr">
              <a:lnSpc>
                <a:spcPct val="150000"/>
              </a:lnSpc>
            </a:pPr>
            <a:r>
              <a:rPr lang="en-IN" sz="2400" b="1" dirty="0">
                <a:latin typeface="Times New Roman" pitchFamily="18" charset="0"/>
                <a:cs typeface="Times New Roman" pitchFamily="18" charset="0"/>
              </a:rPr>
              <a:t>FINAL PROJECT VIVA VOICE</a:t>
            </a:r>
          </a:p>
          <a:p>
            <a:pPr algn="ctr">
              <a:lnSpc>
                <a:spcPct val="150000"/>
              </a:lnSpc>
            </a:pPr>
            <a:r>
              <a:rPr lang="en-US" sz="2400" b="1" dirty="0">
                <a:solidFill>
                  <a:srgbClr val="0000FF"/>
                </a:solidFill>
                <a:latin typeface="Times New Roman" pitchFamily="18" charset="0"/>
                <a:cs typeface="Times New Roman" pitchFamily="18" charset="0"/>
              </a:rPr>
              <a:t>21AD1811 –PROJECT</a:t>
            </a:r>
            <a:endParaRPr lang="en-IN" sz="2400" b="1" dirty="0">
              <a:solidFill>
                <a:srgbClr val="0000FF"/>
              </a:solidFill>
              <a:latin typeface="Times New Roman" pitchFamily="18" charset="0"/>
              <a:cs typeface="Times New Roman" pitchFamily="18" charset="0"/>
            </a:endParaRPr>
          </a:p>
        </p:txBody>
      </p:sp>
      <p:pic>
        <p:nvPicPr>
          <p:cNvPr id="10" name="image1.jpeg"/>
          <p:cNvPicPr/>
          <p:nvPr/>
        </p:nvPicPr>
        <p:blipFill>
          <a:blip r:embed="rId2" cstate="print"/>
          <a:stretch>
            <a:fillRect/>
          </a:stretch>
        </p:blipFill>
        <p:spPr>
          <a:xfrm>
            <a:off x="640918" y="147291"/>
            <a:ext cx="1187882" cy="1130500"/>
          </a:xfrm>
          <a:prstGeom prst="rect">
            <a:avLst/>
          </a:prstGeom>
        </p:spPr>
      </p:pic>
      <p:pic>
        <p:nvPicPr>
          <p:cNvPr id="12" name="Picture 11">
            <a:extLst>
              <a:ext uri="{FF2B5EF4-FFF2-40B4-BE49-F238E27FC236}">
                <a16:creationId xmlns:a16="http://schemas.microsoft.com/office/drawing/2014/main" id="{2EBFC703-512F-8C81-C5AE-E7B11B9ED4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76994" y="86463"/>
            <a:ext cx="1526460" cy="1335043"/>
          </a:xfrm>
          <a:prstGeom prst="rect">
            <a:avLst/>
          </a:prstGeom>
        </p:spPr>
      </p:pic>
    </p:spTree>
    <p:extLst>
      <p:ext uri="{BB962C8B-B14F-4D97-AF65-F5344CB8AC3E}">
        <p14:creationId xmlns:p14="http://schemas.microsoft.com/office/powerpoint/2010/main" val="19567805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4918" y="210645"/>
            <a:ext cx="10348857" cy="461665"/>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PROPOSED METHODOLOGY :</a:t>
            </a:r>
          </a:p>
        </p:txBody>
      </p:sp>
      <p:sp>
        <p:nvSpPr>
          <p:cNvPr id="7" name="TextBox 6"/>
          <p:cNvSpPr txBox="1"/>
          <p:nvPr/>
        </p:nvSpPr>
        <p:spPr>
          <a:xfrm>
            <a:off x="449131" y="672310"/>
            <a:ext cx="11293737" cy="511531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Identify key requirements for the automated question generator, including question types and complexity.</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Choose appropriate tools like </a:t>
            </a:r>
            <a:r>
              <a:rPr lang="en-US" sz="2000" dirty="0" err="1">
                <a:latin typeface="Times New Roman" panose="02020603050405020304" pitchFamily="18" charset="0"/>
                <a:cs typeface="Times New Roman" panose="02020603050405020304" pitchFamily="18" charset="0"/>
              </a:rPr>
              <a:t>Groq's</a:t>
            </a:r>
            <a:r>
              <a:rPr lang="en-US" sz="2000" dirty="0">
                <a:latin typeface="Times New Roman" panose="02020603050405020304" pitchFamily="18" charset="0"/>
                <a:cs typeface="Times New Roman" panose="02020603050405020304" pitchFamily="18" charset="0"/>
              </a:rPr>
              <a:t> Lemma API and NLP frameworks for implementation.</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Gather educational content for training the language models.</a:t>
            </a:r>
          </a:p>
          <a:p>
            <a:pPr marL="342900" indent="-342900" algn="just">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Train and fine-tune models to enhance question generation quality.</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Implement algorithms to generate various question types based on user inputs.</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Create a user-friendly interface for educators to input topics and retrieve questions.</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Conduct testing to evaluate question quality and gather feedback for improvements. Deploy the application in an educational environment, ensuring that it is accessible to users and providing necessary training.</a:t>
            </a:r>
          </a:p>
          <a:p>
            <a:pPr marL="342900" indent="-342900" algn="just">
              <a:lnSpc>
                <a:spcPct val="15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Continuously monitor the system's performance and user feedback, making iterative improvements to enhance functionality and adapt to changing needs.</a:t>
            </a:r>
          </a:p>
        </p:txBody>
      </p:sp>
    </p:spTree>
    <p:extLst>
      <p:ext uri="{BB962C8B-B14F-4D97-AF65-F5344CB8AC3E}">
        <p14:creationId xmlns:p14="http://schemas.microsoft.com/office/powerpoint/2010/main" val="226382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C49D-C5D7-FB6C-4D90-6EA63554E365}"/>
              </a:ext>
            </a:extLst>
          </p:cNvPr>
          <p:cNvSpPr>
            <a:spLocks noGrp="1"/>
          </p:cNvSpPr>
          <p:nvPr>
            <p:ph type="title"/>
          </p:nvPr>
        </p:nvSpPr>
        <p:spPr/>
        <p:txBody>
          <a:bodyPr/>
          <a:lstStyle/>
          <a:p>
            <a:endParaRPr lang="en-IN" dirty="0"/>
          </a:p>
        </p:txBody>
      </p:sp>
      <p:sp>
        <p:nvSpPr>
          <p:cNvPr id="3" name="AutoShape 2">
            <a:extLst>
              <a:ext uri="{FF2B5EF4-FFF2-40B4-BE49-F238E27FC236}">
                <a16:creationId xmlns:a16="http://schemas.microsoft.com/office/drawing/2014/main" id="{BF8FB2B6-DF66-8BCC-E760-1E5A69B3E6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77BB5F24-7591-AC67-BCE8-C7606562B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63880"/>
            <a:ext cx="12192000" cy="5730240"/>
          </a:xfrm>
          <a:prstGeom prst="rect">
            <a:avLst/>
          </a:prstGeom>
        </p:spPr>
      </p:pic>
    </p:spTree>
    <p:extLst>
      <p:ext uri="{BB962C8B-B14F-4D97-AF65-F5344CB8AC3E}">
        <p14:creationId xmlns:p14="http://schemas.microsoft.com/office/powerpoint/2010/main" val="4107513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2172-CE04-303F-2116-E809E833633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6B2472CA-8BE9-4C16-794F-0BA88ED682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33400"/>
            <a:ext cx="12192000" cy="5791200"/>
          </a:xfrm>
          <a:prstGeom prst="rect">
            <a:avLst/>
          </a:prstGeom>
        </p:spPr>
      </p:pic>
    </p:spTree>
    <p:extLst>
      <p:ext uri="{BB962C8B-B14F-4D97-AF65-F5344CB8AC3E}">
        <p14:creationId xmlns:p14="http://schemas.microsoft.com/office/powerpoint/2010/main" val="3145441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B282D-BD8B-A1A6-6262-8022F9F0E707}"/>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F8F9611A-C0A5-52EE-8D7C-1B335235C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20" y="624567"/>
            <a:ext cx="12192000" cy="5829300"/>
          </a:xfrm>
          <a:prstGeom prst="rect">
            <a:avLst/>
          </a:prstGeom>
        </p:spPr>
      </p:pic>
    </p:spTree>
    <p:extLst>
      <p:ext uri="{BB962C8B-B14F-4D97-AF65-F5344CB8AC3E}">
        <p14:creationId xmlns:p14="http://schemas.microsoft.com/office/powerpoint/2010/main" val="351238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9B2D8-44E7-A8EB-5B26-D722A8A8939D}"/>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1B41C830-5421-CB33-162F-F48F84322A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74638"/>
            <a:ext cx="12192000" cy="5821680"/>
          </a:xfrm>
          <a:prstGeom prst="rect">
            <a:avLst/>
          </a:prstGeom>
        </p:spPr>
      </p:pic>
    </p:spTree>
    <p:extLst>
      <p:ext uri="{BB962C8B-B14F-4D97-AF65-F5344CB8AC3E}">
        <p14:creationId xmlns:p14="http://schemas.microsoft.com/office/powerpoint/2010/main" val="44376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090670" y="1648497"/>
            <a:ext cx="8010659" cy="1880315"/>
          </a:xfrm>
          <a:prstGeom prst="rect">
            <a:avLst/>
          </a:prstGeom>
          <a:noFill/>
        </p:spPr>
        <p:txBody>
          <a:bodyPr wrap="square" rtlCol="0">
            <a:spAutoFit/>
          </a:bodyPr>
          <a:lstStyle/>
          <a:p>
            <a:endParaRPr lang="en-IN" dirty="0"/>
          </a:p>
        </p:txBody>
      </p:sp>
      <p:sp>
        <p:nvSpPr>
          <p:cNvPr id="3" name="Rectangle 2"/>
          <p:cNvSpPr/>
          <p:nvPr/>
        </p:nvSpPr>
        <p:spPr>
          <a:xfrm>
            <a:off x="2021054" y="2284754"/>
            <a:ext cx="7840801" cy="1569660"/>
          </a:xfrm>
          <a:prstGeom prst="rect">
            <a:avLst/>
          </a:prstGeom>
          <a:noFill/>
        </p:spPr>
        <p:txBody>
          <a:bodyPr wrap="none" lIns="91440" tIns="45720" rIns="91440" bIns="45720">
            <a:spAutoFit/>
          </a:bodyPr>
          <a:lstStyle/>
          <a:p>
            <a:pPr algn="ctr"/>
            <a:r>
              <a:rPr lang="en-US" sz="9600" b="1" dirty="0">
                <a:ln w="13462">
                  <a:solidFill>
                    <a:schemeClr val="bg1"/>
                  </a:solidFill>
                  <a:prstDash val="solid"/>
                </a:ln>
                <a:solidFill>
                  <a:srgbClr val="C00000"/>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546452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p:cNvSpPr txBox="1"/>
          <p:nvPr/>
        </p:nvSpPr>
        <p:spPr>
          <a:xfrm>
            <a:off x="699247" y="699247"/>
            <a:ext cx="6239435" cy="492443"/>
          </a:xfrm>
          <a:prstGeom prst="rect">
            <a:avLst/>
          </a:prstGeom>
          <a:noFill/>
        </p:spPr>
        <p:txBody>
          <a:bodyPr wrap="square" rtlCol="0">
            <a:spAutoFit/>
          </a:bodyPr>
          <a:lstStyle/>
          <a:p>
            <a:r>
              <a:rPr lang="en-US" sz="2600" dirty="0">
                <a:solidFill>
                  <a:srgbClr val="C00000"/>
                </a:solidFill>
                <a:latin typeface="Times New Roman" pitchFamily="18" charset="0"/>
                <a:cs typeface="Times New Roman" pitchFamily="18" charset="0"/>
              </a:rPr>
              <a:t>INDEX</a:t>
            </a:r>
          </a:p>
        </p:txBody>
      </p:sp>
      <p:sp>
        <p:nvSpPr>
          <p:cNvPr id="2" name="TextBox 1">
            <a:extLst>
              <a:ext uri="{FF2B5EF4-FFF2-40B4-BE49-F238E27FC236}">
                <a16:creationId xmlns:a16="http://schemas.microsoft.com/office/drawing/2014/main" id="{1B38F5C9-04CE-B637-15F4-9858C6605575}"/>
              </a:ext>
            </a:extLst>
          </p:cNvPr>
          <p:cNvSpPr txBox="1"/>
          <p:nvPr/>
        </p:nvSpPr>
        <p:spPr>
          <a:xfrm>
            <a:off x="1787237" y="1579418"/>
            <a:ext cx="7034645" cy="4191981"/>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OBJECTIVE</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REQUIREMENT ANALYSIS</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SYSTEM ARCHITECTURE</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PROPOSED METHODOLOGY</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RESULTS AND IMPLEMENTATION</a:t>
            </a:r>
          </a:p>
          <a:p>
            <a:pPr marL="285750" indent="-285750">
              <a:lnSpc>
                <a:spcPct val="150000"/>
              </a:lnSpc>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CONCLUSIONS AND FUTURE ENHANCEMENT</a:t>
            </a:r>
          </a:p>
        </p:txBody>
      </p:sp>
    </p:spTree>
    <p:extLst>
      <p:ext uri="{BB962C8B-B14F-4D97-AF65-F5344CB8AC3E}">
        <p14:creationId xmlns:p14="http://schemas.microsoft.com/office/powerpoint/2010/main" val="1468341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99247" y="699247"/>
            <a:ext cx="6239435" cy="492443"/>
          </a:xfrm>
          <a:prstGeom prst="rect">
            <a:avLst/>
          </a:prstGeom>
          <a:noFill/>
        </p:spPr>
        <p:txBody>
          <a:bodyPr wrap="square" rtlCol="0">
            <a:spAutoFit/>
          </a:bodyPr>
          <a:lstStyle/>
          <a:p>
            <a:r>
              <a:rPr lang="en-US" sz="2600" dirty="0">
                <a:solidFill>
                  <a:srgbClr val="C00000"/>
                </a:solidFill>
                <a:latin typeface="Times New Roman" pitchFamily="18" charset="0"/>
                <a:cs typeface="Times New Roman" pitchFamily="18" charset="0"/>
              </a:rPr>
              <a:t>ABSTRACT:</a:t>
            </a:r>
          </a:p>
        </p:txBody>
      </p:sp>
      <p:sp>
        <p:nvSpPr>
          <p:cNvPr id="7" name="TextBox 6"/>
          <p:cNvSpPr txBox="1"/>
          <p:nvPr/>
        </p:nvSpPr>
        <p:spPr>
          <a:xfrm>
            <a:off x="754828" y="1333009"/>
            <a:ext cx="10283286" cy="3268652"/>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This project introduces an automated question generator application that leverages advancements in generative AI, using </a:t>
            </a:r>
            <a:r>
              <a:rPr lang="en-US" sz="2000" dirty="0" err="1">
                <a:latin typeface="Times New Roman" pitchFamily="18" charset="0"/>
                <a:cs typeface="Times New Roman" pitchFamily="18" charset="0"/>
              </a:rPr>
              <a:t>Groq’s</a:t>
            </a:r>
            <a:r>
              <a:rPr lang="en-US" sz="2000" dirty="0">
                <a:latin typeface="Times New Roman" pitchFamily="18" charset="0"/>
                <a:cs typeface="Times New Roman" pitchFamily="18" charset="0"/>
              </a:rPr>
              <a:t> Lemma API, large language models (LLMs), and natural language processing (NLP). The tool can dynamically generate various question types—such as multiple-choice, coding, and paragraph-based questions—tailored to input themes and complexities. This automated approach enhances educational content creation, making it efficient, contextually relevant, and cost-effective. The study highlights how generative AI can revolutionize educational technologies, supporting personalized learning and streamlined content production.</a:t>
            </a:r>
          </a:p>
        </p:txBody>
      </p:sp>
    </p:spTree>
    <p:extLst>
      <p:ext uri="{BB962C8B-B14F-4D97-AF65-F5344CB8AC3E}">
        <p14:creationId xmlns:p14="http://schemas.microsoft.com/office/powerpoint/2010/main" val="330419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762" y="710005"/>
            <a:ext cx="4410635" cy="461665"/>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OBJECTIVE:</a:t>
            </a:r>
          </a:p>
        </p:txBody>
      </p:sp>
      <p:sp>
        <p:nvSpPr>
          <p:cNvPr id="3" name="TextBox 2">
            <a:extLst>
              <a:ext uri="{FF2B5EF4-FFF2-40B4-BE49-F238E27FC236}">
                <a16:creationId xmlns:a16="http://schemas.microsoft.com/office/drawing/2014/main" id="{90054780-DD30-3306-4F66-9C13B047E9B5}"/>
              </a:ext>
            </a:extLst>
          </p:cNvPr>
          <p:cNvSpPr txBox="1"/>
          <p:nvPr/>
        </p:nvSpPr>
        <p:spPr>
          <a:xfrm>
            <a:off x="1031297" y="1171670"/>
            <a:ext cx="10506974" cy="4653646"/>
          </a:xfrm>
          <a:prstGeom prst="rect">
            <a:avLst/>
          </a:prstGeom>
          <a:noFill/>
        </p:spPr>
        <p:txBody>
          <a:bodyPr wrap="square" rtlCol="0">
            <a:spAutoFit/>
          </a:bodyPr>
          <a:lstStyle/>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Develop a system capable of automatically generating educational questions to save time and reduce manual effort.</a:t>
            </a:r>
          </a:p>
          <a:p>
            <a:pPr marL="457200" indent="-457200">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Groq’s</a:t>
            </a:r>
            <a:r>
              <a:rPr lang="en-US" sz="2000" dirty="0">
                <a:latin typeface="Times New Roman" panose="02020603050405020304" pitchFamily="18" charset="0"/>
                <a:cs typeface="Times New Roman" panose="02020603050405020304" pitchFamily="18" charset="0"/>
              </a:rPr>
              <a:t> Lemma API helps to process text quickly and efficiently, making AI responses faster.</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Large Language Models (LLMs) generate human-like text, allowing the tool to create different types of questions (e.g., multiple-choice, coding, paragraph-based).</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Natural Language Processing (NLP) ensures that the generated questions are meaningful, relevant, and grammatically correct.</a:t>
            </a:r>
          </a:p>
          <a:p>
            <a:pPr marL="457200" indent="-457200">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This project helps create educational content quickly, customizes it for different learners, and reduces costs, making learning easier and more efficient.</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6213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762" y="710005"/>
            <a:ext cx="4410635" cy="461665"/>
          </a:xfrm>
          <a:prstGeom prst="rect">
            <a:avLst/>
          </a:prstGeom>
          <a:noFill/>
        </p:spPr>
        <p:txBody>
          <a:bodyPr wrap="squar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LITERATURE REVIEW:</a:t>
            </a:r>
          </a:p>
        </p:txBody>
      </p:sp>
      <p:graphicFrame>
        <p:nvGraphicFramePr>
          <p:cNvPr id="4" name="Table 3"/>
          <p:cNvGraphicFramePr>
            <a:graphicFrameLocks noGrp="1"/>
          </p:cNvGraphicFramePr>
          <p:nvPr>
            <p:extLst>
              <p:ext uri="{D42A27DB-BD31-4B8C-83A1-F6EECF244321}">
                <p14:modId xmlns:p14="http://schemas.microsoft.com/office/powerpoint/2010/main" val="3084440876"/>
              </p:ext>
            </p:extLst>
          </p:nvPr>
        </p:nvGraphicFramePr>
        <p:xfrm>
          <a:off x="266970" y="1480699"/>
          <a:ext cx="11658060" cy="4504318"/>
        </p:xfrm>
        <a:graphic>
          <a:graphicData uri="http://schemas.openxmlformats.org/drawingml/2006/table">
            <a:tbl>
              <a:tblPr firstRow="1" bandRow="1">
                <a:tableStyleId>{5C22544A-7EE6-4342-B048-85BDC9FD1C3A}</a:tableStyleId>
              </a:tblPr>
              <a:tblGrid>
                <a:gridCol w="1943010">
                  <a:extLst>
                    <a:ext uri="{9D8B030D-6E8A-4147-A177-3AD203B41FA5}">
                      <a16:colId xmlns:a16="http://schemas.microsoft.com/office/drawing/2014/main" val="20000"/>
                    </a:ext>
                  </a:extLst>
                </a:gridCol>
                <a:gridCol w="1923481">
                  <a:extLst>
                    <a:ext uri="{9D8B030D-6E8A-4147-A177-3AD203B41FA5}">
                      <a16:colId xmlns:a16="http://schemas.microsoft.com/office/drawing/2014/main" val="20001"/>
                    </a:ext>
                  </a:extLst>
                </a:gridCol>
                <a:gridCol w="1962539">
                  <a:extLst>
                    <a:ext uri="{9D8B030D-6E8A-4147-A177-3AD203B41FA5}">
                      <a16:colId xmlns:a16="http://schemas.microsoft.com/office/drawing/2014/main" val="20002"/>
                    </a:ext>
                  </a:extLst>
                </a:gridCol>
                <a:gridCol w="1965649">
                  <a:extLst>
                    <a:ext uri="{9D8B030D-6E8A-4147-A177-3AD203B41FA5}">
                      <a16:colId xmlns:a16="http://schemas.microsoft.com/office/drawing/2014/main" val="20003"/>
                    </a:ext>
                  </a:extLst>
                </a:gridCol>
                <a:gridCol w="1920371">
                  <a:extLst>
                    <a:ext uri="{9D8B030D-6E8A-4147-A177-3AD203B41FA5}">
                      <a16:colId xmlns:a16="http://schemas.microsoft.com/office/drawing/2014/main" val="20004"/>
                    </a:ext>
                  </a:extLst>
                </a:gridCol>
                <a:gridCol w="1943010">
                  <a:extLst>
                    <a:ext uri="{9D8B030D-6E8A-4147-A177-3AD203B41FA5}">
                      <a16:colId xmlns:a16="http://schemas.microsoft.com/office/drawing/2014/main" val="20005"/>
                    </a:ext>
                  </a:extLst>
                </a:gridCol>
              </a:tblGrid>
              <a:tr h="749329">
                <a:tc>
                  <a:txBody>
                    <a:bodyPr/>
                    <a:lstStyle/>
                    <a:p>
                      <a:pPr algn="ctr"/>
                      <a:r>
                        <a:rPr lang="en-US" dirty="0"/>
                        <a:t>AUTHORS</a:t>
                      </a:r>
                      <a:endParaRPr lang="en-IN" dirty="0"/>
                    </a:p>
                  </a:txBody>
                  <a:tcPr anchor="ctr"/>
                </a:tc>
                <a:tc>
                  <a:txBody>
                    <a:bodyPr/>
                    <a:lstStyle/>
                    <a:p>
                      <a:pPr algn="ctr"/>
                      <a:r>
                        <a:rPr lang="en-US" dirty="0"/>
                        <a:t>PAPER TITLE</a:t>
                      </a:r>
                      <a:endParaRPr lang="en-IN" dirty="0"/>
                    </a:p>
                  </a:txBody>
                  <a:tcPr anchor="ctr"/>
                </a:tc>
                <a:tc>
                  <a:txBody>
                    <a:bodyPr/>
                    <a:lstStyle/>
                    <a:p>
                      <a:pPr algn="ctr"/>
                      <a:r>
                        <a:rPr lang="en-US" dirty="0"/>
                        <a:t>YEAR OF PUBLICATION</a:t>
                      </a:r>
                      <a:endParaRPr lang="en-IN" dirty="0"/>
                    </a:p>
                  </a:txBody>
                  <a:tcPr anchor="ctr"/>
                </a:tc>
                <a:tc>
                  <a:txBody>
                    <a:bodyPr/>
                    <a:lstStyle/>
                    <a:p>
                      <a:pPr algn="ctr"/>
                      <a:r>
                        <a:rPr lang="en-US" dirty="0"/>
                        <a:t>METHOD USED</a:t>
                      </a:r>
                      <a:endParaRPr lang="en-IN" dirty="0"/>
                    </a:p>
                  </a:txBody>
                  <a:tcPr anchor="ctr"/>
                </a:tc>
                <a:tc>
                  <a:txBody>
                    <a:bodyPr/>
                    <a:lstStyle/>
                    <a:p>
                      <a:pPr algn="ctr"/>
                      <a:r>
                        <a:rPr lang="en-US" dirty="0"/>
                        <a:t>ADVANTAGE</a:t>
                      </a:r>
                      <a:endParaRPr lang="en-IN" dirty="0"/>
                    </a:p>
                  </a:txBody>
                  <a:tcPr anchor="ctr"/>
                </a:tc>
                <a:tc>
                  <a:txBody>
                    <a:bodyPr/>
                    <a:lstStyle/>
                    <a:p>
                      <a:pPr algn="ctr"/>
                      <a:r>
                        <a:rPr lang="en-US" dirty="0"/>
                        <a:t>DISADVANTAGE</a:t>
                      </a:r>
                      <a:endParaRPr lang="en-IN" dirty="0"/>
                    </a:p>
                  </a:txBody>
                  <a:tcPr anchor="ctr"/>
                </a:tc>
                <a:extLst>
                  <a:ext uri="{0D108BD9-81ED-4DB2-BD59-A6C34878D82A}">
                    <a16:rowId xmlns:a16="http://schemas.microsoft.com/office/drawing/2014/main" val="10000"/>
                  </a:ext>
                </a:extLst>
              </a:tr>
              <a:tr h="1903433">
                <a:tc>
                  <a:txBody>
                    <a:bodyPr/>
                    <a:lstStyle/>
                    <a:p>
                      <a:pPr algn="ctr"/>
                      <a:endParaRPr lang="en-IN" sz="1600" kern="1200" dirty="0">
                        <a:solidFill>
                          <a:schemeClr val="dk1"/>
                        </a:solidFill>
                        <a:effectLst/>
                        <a:latin typeface="Times New Roman" panose="02020603050405020304" pitchFamily="18" charset="0"/>
                        <a:ea typeface="+mn-ea"/>
                        <a:cs typeface="+mn-cs"/>
                      </a:endParaRPr>
                    </a:p>
                    <a:p>
                      <a:pPr algn="ctr"/>
                      <a:r>
                        <a:rPr lang="en-IN" sz="1600" kern="1200" dirty="0">
                          <a:solidFill>
                            <a:schemeClr val="dk1"/>
                          </a:solidFill>
                          <a:effectLst/>
                          <a:latin typeface="Times New Roman" panose="02020603050405020304" pitchFamily="18" charset="0"/>
                          <a:ea typeface="+mn-ea"/>
                          <a:cs typeface="+mn-cs"/>
                        </a:rPr>
                        <a:t> Sahil Kale Et.al</a:t>
                      </a:r>
                    </a:p>
                  </a:txBody>
                  <a:tcPr marL="68580" marR="68580" marT="0" marB="0" anchor="ctr"/>
                </a:tc>
                <a:tc>
                  <a:txBody>
                    <a:bodyPr/>
                    <a:lstStyle/>
                    <a:p>
                      <a:pPr algn="l"/>
                      <a:r>
                        <a:rPr lang="en-IN" sz="1600" kern="1200" dirty="0">
                          <a:solidFill>
                            <a:schemeClr val="dk1"/>
                          </a:solidFill>
                          <a:effectLst/>
                          <a:latin typeface="Times New Roman" panose="02020603050405020304" pitchFamily="18" charset="0"/>
                          <a:ea typeface="+mn-ea"/>
                          <a:cs typeface="+mn-cs"/>
                        </a:rPr>
                        <a:t>. </a:t>
                      </a:r>
                    </a:p>
                    <a:p>
                      <a:pPr algn="l"/>
                      <a:r>
                        <a:rPr lang="en-US" sz="1600" kern="1200" dirty="0">
                          <a:solidFill>
                            <a:schemeClr val="dk1"/>
                          </a:solidFill>
                          <a:effectLst/>
                          <a:latin typeface="Times New Roman" panose="02020603050405020304" pitchFamily="18" charset="0"/>
                          <a:ea typeface="+mn-ea"/>
                          <a:cs typeface="+mn-cs"/>
                        </a:rPr>
                        <a:t>FAQ-Gen: An automated system to generate domain-specific FAQs to aid content comprehension </a:t>
                      </a:r>
                      <a:endParaRPr lang="en-IN" sz="1600" kern="12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algn="ctr">
                        <a:lnSpc>
                          <a:spcPct val="115000"/>
                        </a:lnSpc>
                      </a:pPr>
                      <a:r>
                        <a:rPr lang="en-IN" sz="1600" kern="1200" dirty="0">
                          <a:solidFill>
                            <a:schemeClr val="dk1"/>
                          </a:solidFill>
                          <a:effectLst/>
                          <a:latin typeface="Times New Roman" panose="02020603050405020304" pitchFamily="18" charset="0"/>
                          <a:ea typeface="+mn-ea"/>
                          <a:cs typeface="+mn-cs"/>
                        </a:rPr>
                        <a:t>2024</a:t>
                      </a:r>
                    </a:p>
                  </a:txBody>
                  <a:tcPr marL="68580" marR="68580" marT="0" marB="0" anchor="ctr"/>
                </a:tc>
                <a:tc>
                  <a:txBody>
                    <a:bodyPr/>
                    <a:lstStyle/>
                    <a:p>
                      <a:pPr marL="285750" indent="-285750" algn="l">
                        <a:lnSpc>
                          <a:spcPct val="115000"/>
                        </a:lnSpc>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Text-to-Text Transformation Models</a:t>
                      </a:r>
                    </a:p>
                    <a:p>
                      <a:pPr marL="285750" indent="-285750" algn="l">
                        <a:lnSpc>
                          <a:spcPct val="115000"/>
                        </a:lnSpc>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lnSpc>
                          <a:spcPct val="115000"/>
                        </a:lnSpc>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Modular Pipeline Approach </a:t>
                      </a:r>
                    </a:p>
                  </a:txBody>
                  <a:tcPr marL="68580" marR="68580" marT="0" marB="0"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Improved Accuracy </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Domain-Specific Adaptability </a:t>
                      </a:r>
                    </a:p>
                  </a:txBody>
                  <a:tcPr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High Computational Cost </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Limited Generalization</a:t>
                      </a:r>
                    </a:p>
                  </a:txBody>
                  <a:tcPr anchor="ctr"/>
                </a:tc>
                <a:extLst>
                  <a:ext uri="{0D108BD9-81ED-4DB2-BD59-A6C34878D82A}">
                    <a16:rowId xmlns:a16="http://schemas.microsoft.com/office/drawing/2014/main" val="10001"/>
                  </a:ext>
                </a:extLst>
              </a:tr>
              <a:tr h="1851556">
                <a:tc>
                  <a:txBody>
                    <a:bodyPr/>
                    <a:lstStyle/>
                    <a:p>
                      <a:pPr algn="ctr">
                        <a:lnSpc>
                          <a:spcPct val="115000"/>
                        </a:lnSpc>
                      </a:pPr>
                      <a:r>
                        <a:rPr lang="en-IN" sz="1600" kern="1200" dirty="0">
                          <a:solidFill>
                            <a:schemeClr val="dk1"/>
                          </a:solidFill>
                          <a:effectLst/>
                          <a:latin typeface="Times New Roman" panose="02020603050405020304" pitchFamily="18" charset="0"/>
                          <a:ea typeface="+mn-ea"/>
                          <a:cs typeface="+mn-cs"/>
                        </a:rPr>
                        <a:t>Lala </a:t>
                      </a:r>
                      <a:r>
                        <a:rPr lang="en-IN" sz="1600" kern="1200" dirty="0" err="1">
                          <a:solidFill>
                            <a:schemeClr val="dk1"/>
                          </a:solidFill>
                          <a:effectLst/>
                          <a:latin typeface="Times New Roman" panose="02020603050405020304" pitchFamily="18" charset="0"/>
                          <a:ea typeface="+mn-ea"/>
                          <a:cs typeface="+mn-cs"/>
                        </a:rPr>
                        <a:t>Septem</a:t>
                      </a:r>
                      <a:r>
                        <a:rPr lang="en-IN" sz="1600" kern="1200" dirty="0">
                          <a:solidFill>
                            <a:schemeClr val="dk1"/>
                          </a:solidFill>
                          <a:effectLst/>
                          <a:latin typeface="Times New Roman" panose="02020603050405020304" pitchFamily="18" charset="0"/>
                          <a:ea typeface="+mn-ea"/>
                          <a:cs typeface="+mn-cs"/>
                        </a:rPr>
                        <a:t> Riza Et.al</a:t>
                      </a:r>
                    </a:p>
                  </a:txBody>
                  <a:tcPr marL="68580" marR="68580" marT="0" marB="0" anchor="ctr"/>
                </a:tc>
                <a:tc>
                  <a:txBody>
                    <a:bodyPr/>
                    <a:lstStyle/>
                    <a:p>
                      <a:pPr algn="l"/>
                      <a:r>
                        <a:rPr lang="en-US" sz="1600" kern="1200" dirty="0">
                          <a:solidFill>
                            <a:schemeClr val="dk1"/>
                          </a:solidFill>
                          <a:effectLst/>
                          <a:latin typeface="Times New Roman" panose="02020603050405020304" pitchFamily="18" charset="0"/>
                          <a:ea typeface="+mn-ea"/>
                          <a:cs typeface="+mn-cs"/>
                        </a:rPr>
                        <a:t>Automatic generation of short‑answer questions in reading</a:t>
                      </a:r>
                    </a:p>
                    <a:p>
                      <a:pPr algn="l"/>
                      <a:r>
                        <a:rPr lang="en-US" sz="1600" kern="1200" dirty="0">
                          <a:solidFill>
                            <a:schemeClr val="dk1"/>
                          </a:solidFill>
                          <a:effectLst/>
                          <a:latin typeface="Times New Roman" panose="02020603050405020304" pitchFamily="18" charset="0"/>
                          <a:ea typeface="+mn-ea"/>
                          <a:cs typeface="+mn-cs"/>
                        </a:rPr>
                        <a:t>comprehension using NLP and KNN</a:t>
                      </a:r>
                      <a:endParaRPr lang="en-IN" sz="1600" kern="12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algn="ctr">
                        <a:lnSpc>
                          <a:spcPct val="115000"/>
                        </a:lnSpc>
                      </a:pPr>
                      <a:r>
                        <a:rPr lang="en-IN" sz="1600" kern="1200" dirty="0">
                          <a:solidFill>
                            <a:schemeClr val="dk1"/>
                          </a:solidFill>
                          <a:effectLst/>
                          <a:latin typeface="Times New Roman" panose="02020603050405020304" pitchFamily="18" charset="0"/>
                          <a:ea typeface="+mn-ea"/>
                          <a:cs typeface="+mn-cs"/>
                        </a:rPr>
                        <a:t>2023</a:t>
                      </a:r>
                    </a:p>
                  </a:txBody>
                  <a:tcPr marL="68580" marR="68580" marT="0" marB="0"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Natural Language Processing (NLP)</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K-Nearest </a:t>
                      </a:r>
                      <a:r>
                        <a:rPr lang="en-IN" sz="1600" kern="1200" dirty="0" err="1">
                          <a:solidFill>
                            <a:schemeClr val="dk1"/>
                          </a:solidFill>
                          <a:effectLst/>
                          <a:latin typeface="Times New Roman" panose="02020603050405020304" pitchFamily="18" charset="0"/>
                          <a:ea typeface="+mn-ea"/>
                          <a:cs typeface="+mn-cs"/>
                        </a:rPr>
                        <a:t>Neighbor</a:t>
                      </a:r>
                      <a:r>
                        <a:rPr lang="en-IN" sz="1600" kern="1200" dirty="0">
                          <a:solidFill>
                            <a:schemeClr val="dk1"/>
                          </a:solidFill>
                          <a:effectLst/>
                          <a:latin typeface="Times New Roman" panose="02020603050405020304" pitchFamily="18" charset="0"/>
                          <a:ea typeface="+mn-ea"/>
                          <a:cs typeface="+mn-cs"/>
                        </a:rPr>
                        <a:t> (KNN)</a:t>
                      </a:r>
                    </a:p>
                  </a:txBody>
                  <a:tcPr marL="68580" marR="68580" marT="0" marB="0"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Faster Question Generation</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Improved Question Quality</a:t>
                      </a:r>
                    </a:p>
                  </a:txBody>
                  <a:tcPr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Grammar Limitations</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Computational Overhead </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762" y="710005"/>
            <a:ext cx="4410635" cy="461665"/>
          </a:xfrm>
          <a:prstGeom prst="rect">
            <a:avLst/>
          </a:prstGeom>
          <a:noFill/>
        </p:spPr>
        <p:txBody>
          <a:bodyPr wrap="square" rtlCol="0">
            <a:spAutoFit/>
          </a:bodyPr>
          <a:lstStyle/>
          <a:p>
            <a:r>
              <a:rPr lang="en-US" sz="2400" dirty="0">
                <a:solidFill>
                  <a:srgbClr val="C00000"/>
                </a:solidFill>
                <a:latin typeface="Times New Roman" panose="02020603050405020304" pitchFamily="18" charset="0"/>
                <a:cs typeface="Times New Roman" panose="02020603050405020304" pitchFamily="18" charset="0"/>
              </a:rPr>
              <a:t>LITERATURE REVIEW:</a:t>
            </a:r>
          </a:p>
        </p:txBody>
      </p:sp>
      <p:sp>
        <p:nvSpPr>
          <p:cNvPr id="3" name="Google Shape;140;p5"/>
          <p:cNvSpPr txBox="1"/>
          <p:nvPr/>
        </p:nvSpPr>
        <p:spPr>
          <a:xfrm>
            <a:off x="26635" y="1694894"/>
            <a:ext cx="11842810" cy="5163106"/>
          </a:xfrm>
          <a:prstGeom prst="rect">
            <a:avLst/>
          </a:prstGeom>
          <a:noFill/>
          <a:ln>
            <a:noFill/>
          </a:ln>
        </p:spPr>
        <p:txBody>
          <a:bodyPr spcFirstLastPara="1" wrap="square" lIns="91425" tIns="45700" rIns="91425" bIns="45700" anchor="t" anchorCtr="0">
            <a:normAutofit/>
          </a:bodyPr>
          <a:lstStyle/>
          <a:p>
            <a:pPr marR="0" indent="0">
              <a:lnSpc>
                <a:spcPct val="90000"/>
              </a:lnSpc>
              <a:spcBef>
                <a:spcPts val="0"/>
              </a:spcBef>
              <a:spcAft>
                <a:spcPts val="0"/>
              </a:spcAft>
              <a:buClr>
                <a:schemeClr val="accent1"/>
              </a:buClr>
              <a:buSzPts val="1400"/>
              <a:buFont typeface="Calibri" panose="020F0502020204030204"/>
              <a:buNone/>
            </a:pPr>
            <a:endParaRPr sz="1400" cap="none" dirty="0">
              <a:solidFill>
                <a:srgbClr val="AB641D"/>
              </a:solidFill>
              <a:latin typeface="Comic Sans MS" panose="030F0702030302020204"/>
              <a:ea typeface="Comic Sans MS" panose="030F0702030302020204"/>
              <a:cs typeface="Comic Sans MS" panose="030F0702030302020204"/>
              <a:sym typeface="Comic Sans MS" panose="030F0702030302020204"/>
            </a:endParaRPr>
          </a:p>
        </p:txBody>
      </p:sp>
      <p:graphicFrame>
        <p:nvGraphicFramePr>
          <p:cNvPr id="4" name="Table 3"/>
          <p:cNvGraphicFramePr>
            <a:graphicFrameLocks noGrp="1"/>
          </p:cNvGraphicFramePr>
          <p:nvPr>
            <p:extLst>
              <p:ext uri="{D42A27DB-BD31-4B8C-83A1-F6EECF244321}">
                <p14:modId xmlns:p14="http://schemas.microsoft.com/office/powerpoint/2010/main" val="382503702"/>
              </p:ext>
            </p:extLst>
          </p:nvPr>
        </p:nvGraphicFramePr>
        <p:xfrm>
          <a:off x="289249" y="1527354"/>
          <a:ext cx="11635781" cy="4297680"/>
        </p:xfrm>
        <a:graphic>
          <a:graphicData uri="http://schemas.openxmlformats.org/drawingml/2006/table">
            <a:tbl>
              <a:tblPr firstRow="1" bandRow="1">
                <a:tableStyleId>{5C22544A-7EE6-4342-B048-85BDC9FD1C3A}</a:tableStyleId>
              </a:tblPr>
              <a:tblGrid>
                <a:gridCol w="1920731">
                  <a:extLst>
                    <a:ext uri="{9D8B030D-6E8A-4147-A177-3AD203B41FA5}">
                      <a16:colId xmlns:a16="http://schemas.microsoft.com/office/drawing/2014/main" val="20000"/>
                    </a:ext>
                  </a:extLst>
                </a:gridCol>
                <a:gridCol w="1943010">
                  <a:extLst>
                    <a:ext uri="{9D8B030D-6E8A-4147-A177-3AD203B41FA5}">
                      <a16:colId xmlns:a16="http://schemas.microsoft.com/office/drawing/2014/main" val="20001"/>
                    </a:ext>
                  </a:extLst>
                </a:gridCol>
                <a:gridCol w="1943010">
                  <a:extLst>
                    <a:ext uri="{9D8B030D-6E8A-4147-A177-3AD203B41FA5}">
                      <a16:colId xmlns:a16="http://schemas.microsoft.com/office/drawing/2014/main" val="20002"/>
                    </a:ext>
                  </a:extLst>
                </a:gridCol>
                <a:gridCol w="1943010">
                  <a:extLst>
                    <a:ext uri="{9D8B030D-6E8A-4147-A177-3AD203B41FA5}">
                      <a16:colId xmlns:a16="http://schemas.microsoft.com/office/drawing/2014/main" val="20003"/>
                    </a:ext>
                  </a:extLst>
                </a:gridCol>
                <a:gridCol w="1943010">
                  <a:extLst>
                    <a:ext uri="{9D8B030D-6E8A-4147-A177-3AD203B41FA5}">
                      <a16:colId xmlns:a16="http://schemas.microsoft.com/office/drawing/2014/main" val="20004"/>
                    </a:ext>
                  </a:extLst>
                </a:gridCol>
                <a:gridCol w="1943010">
                  <a:extLst>
                    <a:ext uri="{9D8B030D-6E8A-4147-A177-3AD203B41FA5}">
                      <a16:colId xmlns:a16="http://schemas.microsoft.com/office/drawing/2014/main" val="20005"/>
                    </a:ext>
                  </a:extLst>
                </a:gridCol>
              </a:tblGrid>
              <a:tr h="425738">
                <a:tc>
                  <a:txBody>
                    <a:bodyPr/>
                    <a:lstStyle/>
                    <a:p>
                      <a:pPr algn="ctr"/>
                      <a:r>
                        <a:rPr lang="en-US" dirty="0"/>
                        <a:t>AUTHORS</a:t>
                      </a:r>
                      <a:endParaRPr lang="en-IN" dirty="0"/>
                    </a:p>
                  </a:txBody>
                  <a:tcPr anchor="ctr"/>
                </a:tc>
                <a:tc>
                  <a:txBody>
                    <a:bodyPr/>
                    <a:lstStyle/>
                    <a:p>
                      <a:pPr algn="ctr"/>
                      <a:r>
                        <a:rPr lang="en-US" dirty="0"/>
                        <a:t>PAPER TITLE</a:t>
                      </a:r>
                      <a:endParaRPr lang="en-IN" dirty="0"/>
                    </a:p>
                  </a:txBody>
                  <a:tcPr anchor="ctr"/>
                </a:tc>
                <a:tc>
                  <a:txBody>
                    <a:bodyPr/>
                    <a:lstStyle/>
                    <a:p>
                      <a:pPr algn="ctr"/>
                      <a:r>
                        <a:rPr lang="en-US" dirty="0"/>
                        <a:t>YEAR OF PUBLICATION</a:t>
                      </a:r>
                      <a:endParaRPr lang="en-IN" dirty="0"/>
                    </a:p>
                  </a:txBody>
                  <a:tcPr anchor="ctr"/>
                </a:tc>
                <a:tc>
                  <a:txBody>
                    <a:bodyPr/>
                    <a:lstStyle/>
                    <a:p>
                      <a:pPr algn="ctr"/>
                      <a:r>
                        <a:rPr lang="en-US" dirty="0"/>
                        <a:t>METHOD USED</a:t>
                      </a:r>
                      <a:endParaRPr lang="en-IN" dirty="0"/>
                    </a:p>
                  </a:txBody>
                  <a:tcPr anchor="ctr"/>
                </a:tc>
                <a:tc>
                  <a:txBody>
                    <a:bodyPr/>
                    <a:lstStyle/>
                    <a:p>
                      <a:pPr algn="ctr"/>
                      <a:r>
                        <a:rPr lang="en-US" dirty="0"/>
                        <a:t>ADVANTAGE</a:t>
                      </a:r>
                      <a:endParaRPr lang="en-IN" dirty="0"/>
                    </a:p>
                  </a:txBody>
                  <a:tcPr anchor="ctr"/>
                </a:tc>
                <a:tc>
                  <a:txBody>
                    <a:bodyPr/>
                    <a:lstStyle/>
                    <a:p>
                      <a:pPr algn="ctr"/>
                      <a:r>
                        <a:rPr lang="en-US" dirty="0"/>
                        <a:t>DISADVANTAGE</a:t>
                      </a:r>
                      <a:endParaRPr lang="en-IN" dirty="0"/>
                    </a:p>
                  </a:txBody>
                  <a:tcPr anchor="ctr"/>
                </a:tc>
                <a:extLst>
                  <a:ext uri="{0D108BD9-81ED-4DB2-BD59-A6C34878D82A}">
                    <a16:rowId xmlns:a16="http://schemas.microsoft.com/office/drawing/2014/main" val="10000"/>
                  </a:ext>
                </a:extLst>
              </a:tr>
              <a:tr h="1581606">
                <a:tc>
                  <a:txBody>
                    <a:bodyPr/>
                    <a:lstStyle/>
                    <a:p>
                      <a:pPr algn="l">
                        <a:lnSpc>
                          <a:spcPct val="115000"/>
                        </a:lnSpc>
                      </a:pPr>
                      <a:r>
                        <a:rPr lang="en-IN" sz="1600" kern="1200" dirty="0">
                          <a:solidFill>
                            <a:schemeClr val="dk1"/>
                          </a:solidFill>
                          <a:effectLst/>
                          <a:latin typeface="Times New Roman" panose="02020603050405020304" pitchFamily="18" charset="0"/>
                          <a:ea typeface="+mn-ea"/>
                          <a:cs typeface="+mn-cs"/>
                        </a:rPr>
                        <a:t>Puneeth </a:t>
                      </a:r>
                      <a:r>
                        <a:rPr lang="en-IN" sz="1600" kern="1200" dirty="0" err="1">
                          <a:solidFill>
                            <a:schemeClr val="dk1"/>
                          </a:solidFill>
                          <a:effectLst/>
                          <a:latin typeface="Times New Roman" panose="02020603050405020304" pitchFamily="18" charset="0"/>
                          <a:ea typeface="+mn-ea"/>
                          <a:cs typeface="+mn-cs"/>
                        </a:rPr>
                        <a:t>Thotad</a:t>
                      </a:r>
                      <a:r>
                        <a:rPr lang="en-IN" sz="1600" kern="1200" dirty="0">
                          <a:solidFill>
                            <a:schemeClr val="dk1"/>
                          </a:solidFill>
                          <a:effectLst/>
                          <a:latin typeface="Times New Roman" panose="02020603050405020304" pitchFamily="18" charset="0"/>
                          <a:ea typeface="+mn-ea"/>
                          <a:cs typeface="+mn-cs"/>
                        </a:rPr>
                        <a:t> Et.al</a:t>
                      </a:r>
                    </a:p>
                  </a:txBody>
                  <a:tcPr marL="68580" marR="68580" marT="0" marB="0" anchor="ctr"/>
                </a:tc>
                <a:tc>
                  <a:txBody>
                    <a:bodyPr/>
                    <a:lstStyle/>
                    <a:p>
                      <a:pPr algn="l"/>
                      <a:r>
                        <a:rPr lang="en-IN" sz="1600" kern="1200" dirty="0">
                          <a:solidFill>
                            <a:schemeClr val="dk1"/>
                          </a:solidFill>
                          <a:effectLst/>
                          <a:latin typeface="Times New Roman" panose="02020603050405020304" pitchFamily="18" charset="0"/>
                          <a:ea typeface="+mn-ea"/>
                          <a:cs typeface="+mn-cs"/>
                        </a:rPr>
                        <a:t>Automatic Question Generator Using Natural Language Processing </a:t>
                      </a:r>
                    </a:p>
                  </a:txBody>
                  <a:tcPr marL="68580" marR="68580" marT="0" marB="0" anchor="ctr"/>
                </a:tc>
                <a:tc>
                  <a:txBody>
                    <a:bodyPr/>
                    <a:lstStyle/>
                    <a:p>
                      <a:pPr algn="ctr">
                        <a:lnSpc>
                          <a:spcPct val="115000"/>
                        </a:lnSpc>
                      </a:pPr>
                      <a:r>
                        <a:rPr lang="en-IN" sz="1600" kern="1200" dirty="0">
                          <a:solidFill>
                            <a:schemeClr val="dk1"/>
                          </a:solidFill>
                          <a:effectLst/>
                          <a:latin typeface="Times New Roman" panose="02020603050405020304" pitchFamily="18" charset="0"/>
                          <a:ea typeface="+mn-ea"/>
                          <a:cs typeface="+mn-cs"/>
                        </a:rPr>
                        <a:t>2022</a:t>
                      </a:r>
                    </a:p>
                  </a:txBody>
                  <a:tcPr marL="68580" marR="68580" marT="0" marB="0" anchor="ctr"/>
                </a:tc>
                <a:tc>
                  <a:txBody>
                    <a:bodyPr/>
                    <a:lstStyle/>
                    <a:p>
                      <a:pPr marL="285750" indent="-285750" algn="l">
                        <a:buFont typeface="Arial" panose="020B0604020202020204" pitchFamily="34" charset="0"/>
                        <a:buChar char="•"/>
                      </a:pPr>
                      <a:r>
                        <a:rPr lang="en-US" sz="1600" kern="1200" dirty="0">
                          <a:solidFill>
                            <a:schemeClr val="dk1"/>
                          </a:solidFill>
                          <a:effectLst/>
                          <a:latin typeface="Times New Roman" panose="02020603050405020304" pitchFamily="18" charset="0"/>
                          <a:ea typeface="+mn-ea"/>
                          <a:cs typeface="+mn-cs"/>
                        </a:rPr>
                        <a:t>Natural Language Processing (NLP) with </a:t>
                      </a:r>
                      <a:r>
                        <a:rPr lang="en-US" sz="1600" kern="1200" dirty="0" err="1">
                          <a:solidFill>
                            <a:schemeClr val="dk1"/>
                          </a:solidFill>
                          <a:effectLst/>
                          <a:latin typeface="Times New Roman" panose="02020603050405020304" pitchFamily="18" charset="0"/>
                          <a:ea typeface="+mn-ea"/>
                          <a:cs typeface="+mn-cs"/>
                        </a:rPr>
                        <a:t>SpaCy</a:t>
                      </a:r>
                      <a:r>
                        <a:rPr lang="en-US" sz="1600" kern="1200" dirty="0">
                          <a:solidFill>
                            <a:schemeClr val="dk1"/>
                          </a:solidFill>
                          <a:effectLst/>
                          <a:latin typeface="Times New Roman" panose="02020603050405020304" pitchFamily="18" charset="0"/>
                          <a:ea typeface="+mn-ea"/>
                          <a:cs typeface="+mn-cs"/>
                        </a:rPr>
                        <a:t> and NLTK </a:t>
                      </a:r>
                    </a:p>
                    <a:p>
                      <a:pPr marL="285750" indent="-285750" algn="l">
                        <a:buFont typeface="Arial" panose="020B0604020202020204" pitchFamily="34" charset="0"/>
                        <a:buChar char="•"/>
                      </a:pPr>
                      <a:endParaRPr lang="en-US"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Sense2Vec for Distractor Generation </a:t>
                      </a:r>
                    </a:p>
                  </a:txBody>
                  <a:tcPr marL="68580" marR="68580" marT="0" marB="0"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Efficient MCQ Generation </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Enhances Learning and Self-Assessment</a:t>
                      </a:r>
                    </a:p>
                  </a:txBody>
                  <a:tcP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Limited Question Types</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Dependence on Input Quality</a:t>
                      </a:r>
                    </a:p>
                  </a:txBody>
                  <a:tcPr/>
                </a:tc>
                <a:extLst>
                  <a:ext uri="{0D108BD9-81ED-4DB2-BD59-A6C34878D82A}">
                    <a16:rowId xmlns:a16="http://schemas.microsoft.com/office/drawing/2014/main" val="10001"/>
                  </a:ext>
                </a:extLst>
              </a:tr>
              <a:tr h="1581606">
                <a:tc>
                  <a:txBody>
                    <a:bodyPr/>
                    <a:lstStyle/>
                    <a:p>
                      <a:pPr algn="l">
                        <a:lnSpc>
                          <a:spcPct val="115000"/>
                        </a:lnSpc>
                      </a:pPr>
                      <a:r>
                        <a:rPr lang="en-IN" sz="1600" kern="1200" dirty="0">
                          <a:solidFill>
                            <a:schemeClr val="dk1"/>
                          </a:solidFill>
                          <a:effectLst/>
                          <a:latin typeface="Times New Roman" panose="02020603050405020304" pitchFamily="18" charset="0"/>
                          <a:ea typeface="+mn-ea"/>
                          <a:cs typeface="+mn-cs"/>
                        </a:rPr>
                        <a:t>Pritam Kumar Mehta Et.al</a:t>
                      </a:r>
                    </a:p>
                  </a:txBody>
                  <a:tcPr marL="68580" marR="68580" marT="0" marB="0" anchor="ctr"/>
                </a:tc>
                <a:tc>
                  <a:txBody>
                    <a:bodyPr/>
                    <a:lstStyle/>
                    <a:p>
                      <a:pPr marL="0" algn="l" defTabSz="914400" rtl="0" eaLnBrk="1" latinLnBrk="0" hangingPunct="1">
                        <a:lnSpc>
                          <a:spcPct val="115000"/>
                        </a:lnSpc>
                      </a:pPr>
                      <a:r>
                        <a:rPr lang="en-US" sz="1600" kern="1200" dirty="0">
                          <a:solidFill>
                            <a:schemeClr val="dk1"/>
                          </a:solidFill>
                          <a:effectLst/>
                          <a:latin typeface="Times New Roman" panose="02020603050405020304" pitchFamily="18" charset="0"/>
                          <a:ea typeface="+mn-ea"/>
                          <a:cs typeface="+mn-cs"/>
                        </a:rPr>
                        <a:t>Automated MCQ Generator using Natural Language Processing</a:t>
                      </a:r>
                      <a:endParaRPr lang="en-IN" sz="1600" kern="12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indent="0" algn="ctr">
                        <a:buNone/>
                      </a:pPr>
                      <a:r>
                        <a:rPr lang="en-US" sz="1600" kern="1200" dirty="0">
                          <a:solidFill>
                            <a:schemeClr val="dk1"/>
                          </a:solidFill>
                          <a:effectLst/>
                          <a:latin typeface="Times New Roman" panose="02020603050405020304" pitchFamily="18" charset="0"/>
                          <a:ea typeface="+mn-ea"/>
                          <a:cs typeface="+mn-cs"/>
                        </a:rPr>
                        <a:t>2021</a:t>
                      </a:r>
                    </a:p>
                  </a:txBody>
                  <a:tcPr marL="68580" marR="68580" marT="0" marB="0"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BERT Algorithm for Summarization</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WordNet for Distractor Generation</a:t>
                      </a:r>
                      <a:endParaRPr lang="en-US" sz="1600" kern="1200" dirty="0">
                        <a:solidFill>
                          <a:schemeClr val="dk1"/>
                        </a:solidFill>
                        <a:effectLst/>
                        <a:latin typeface="Times New Roman" panose="02020603050405020304" pitchFamily="18" charset="0"/>
                        <a:ea typeface="+mn-ea"/>
                        <a:cs typeface="+mn-cs"/>
                      </a:endParaRPr>
                    </a:p>
                  </a:txBody>
                  <a:tcPr marL="68580" marR="68580" marT="0" marB="0" anchor="ctr"/>
                </a:tc>
                <a:tc>
                  <a:txBody>
                    <a:bodyPr/>
                    <a:lstStyle/>
                    <a:p>
                      <a:pPr marL="285750" indent="-285750" algn="l">
                        <a:buFont typeface="Arial" panose="020B0604020202020204" pitchFamily="34" charset="0"/>
                        <a:buChar char="•"/>
                      </a:pPr>
                      <a:r>
                        <a:rPr lang="en-US" sz="1600" kern="1200" dirty="0">
                          <a:solidFill>
                            <a:schemeClr val="dk1"/>
                          </a:solidFill>
                          <a:effectLst/>
                          <a:latin typeface="Times New Roman" panose="02020603050405020304" pitchFamily="18" charset="0"/>
                          <a:ea typeface="+mn-ea"/>
                          <a:cs typeface="+mn-cs"/>
                        </a:rPr>
                        <a:t>Fast and Efficient MCQ Generation</a:t>
                      </a:r>
                    </a:p>
                    <a:p>
                      <a:pPr marL="285750" indent="-285750" algn="l">
                        <a:buFont typeface="Arial" panose="020B0604020202020204" pitchFamily="34" charset="0"/>
                        <a:buChar char="•"/>
                      </a:pPr>
                      <a:endParaRPr lang="en-US"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High-Quality Distractors</a:t>
                      </a:r>
                    </a:p>
                  </a:txBody>
                  <a:tcPr anchor="ctr"/>
                </a:tc>
                <a:tc>
                  <a:txBody>
                    <a:bodyPr/>
                    <a:lstStyle/>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Dependence on Text Quality</a:t>
                      </a:r>
                    </a:p>
                    <a:p>
                      <a:pPr marL="285750" indent="-285750" algn="l">
                        <a:buFont typeface="Arial" panose="020B0604020202020204" pitchFamily="34" charset="0"/>
                        <a:buChar char="•"/>
                      </a:pPr>
                      <a:endParaRPr lang="en-IN" sz="1600" kern="1200" dirty="0">
                        <a:solidFill>
                          <a:schemeClr val="dk1"/>
                        </a:solidFill>
                        <a:effectLst/>
                        <a:latin typeface="Times New Roman" panose="02020603050405020304" pitchFamily="18" charset="0"/>
                        <a:ea typeface="+mn-ea"/>
                        <a:cs typeface="+mn-cs"/>
                      </a:endParaRPr>
                    </a:p>
                    <a:p>
                      <a:pPr marL="285750" indent="-285750" algn="l">
                        <a:buFont typeface="Arial" panose="020B0604020202020204" pitchFamily="34" charset="0"/>
                        <a:buChar char="•"/>
                      </a:pPr>
                      <a:r>
                        <a:rPr lang="en-IN" sz="1600" kern="1200" dirty="0">
                          <a:solidFill>
                            <a:schemeClr val="dk1"/>
                          </a:solidFill>
                          <a:effectLst/>
                          <a:latin typeface="Times New Roman" panose="02020603050405020304" pitchFamily="18" charset="0"/>
                          <a:ea typeface="+mn-ea"/>
                          <a:cs typeface="+mn-cs"/>
                        </a:rPr>
                        <a:t>Computationally Expensive </a:t>
                      </a:r>
                    </a:p>
                  </a:txBody>
                  <a:tcPr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5816" y="414133"/>
            <a:ext cx="3991087" cy="461665"/>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EXISTING SYSTEM:</a:t>
            </a:r>
          </a:p>
        </p:txBody>
      </p:sp>
      <p:sp>
        <p:nvSpPr>
          <p:cNvPr id="4" name="TextBox 3"/>
          <p:cNvSpPr txBox="1"/>
          <p:nvPr/>
        </p:nvSpPr>
        <p:spPr>
          <a:xfrm>
            <a:off x="415817" y="913696"/>
            <a:ext cx="10702540" cy="452284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“traditional educational systems”, question creation is a manual, time-intensive process where educators design static question banks with limited formats, mainly multiple-choice or short-answer. This approach lacks adaptability for personalized learning and fails to support diverse question types, making it costly and difficult to scale effectively.</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r>
              <a:rPr lang="en-US" sz="2400" dirty="0">
                <a:solidFill>
                  <a:srgbClr val="C00000"/>
                </a:solidFill>
                <a:latin typeface="Times New Roman" pitchFamily="18" charset="0"/>
                <a:cs typeface="Times New Roman" pitchFamily="18" charset="0"/>
              </a:rPr>
              <a:t>DISADVANTAGES:</a:t>
            </a:r>
            <a:endParaRPr lang="en-US" sz="2000" dirty="0">
              <a:solidFill>
                <a:srgbClr val="C00000"/>
              </a:solidFill>
              <a:latin typeface="Times New Roman" pitchFamily="18" charset="0"/>
              <a:cs typeface="Times New Roman" pitchFamily="18" charset="0"/>
            </a:endParaRPr>
          </a:p>
          <a:p>
            <a:pPr marL="342900" indent="-342900" algn="just" fontAlgn="base">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Manually created questions can become outdated and are difficult to revise.</a:t>
            </a:r>
          </a:p>
          <a:p>
            <a:pPr marL="342900" indent="-342900" algn="just" fontAlgn="base">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Traditional systems do not provide immediate feedback, delaying learning improvements.</a:t>
            </a:r>
          </a:p>
          <a:p>
            <a:pPr marL="342900" indent="-342900" algn="just" fontAlgn="base">
              <a:lnSpc>
                <a:spcPct val="200000"/>
              </a:lnSpc>
              <a:buFont typeface="Arial" pitchFamily="34" charset="0"/>
              <a:buChar char="•"/>
            </a:pPr>
            <a:r>
              <a:rPr lang="en-IN" sz="2000" dirty="0">
                <a:latin typeface="Times New Roman" panose="02020603050405020304" pitchFamily="18" charset="0"/>
                <a:cs typeface="Times New Roman" panose="02020603050405020304" pitchFamily="18" charset="0"/>
              </a:rPr>
              <a:t>Static questions don’t easily support adaptive assessments.</a:t>
            </a:r>
          </a:p>
        </p:txBody>
      </p:sp>
    </p:spTree>
    <p:extLst>
      <p:ext uri="{BB962C8B-B14F-4D97-AF65-F5344CB8AC3E}">
        <p14:creationId xmlns:p14="http://schemas.microsoft.com/office/powerpoint/2010/main" val="3134899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3186" y="708219"/>
            <a:ext cx="4034118" cy="461665"/>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PROPOSED SYSTEM:</a:t>
            </a:r>
          </a:p>
        </p:txBody>
      </p:sp>
      <p:sp>
        <p:nvSpPr>
          <p:cNvPr id="3" name="TextBox 2"/>
          <p:cNvSpPr txBox="1"/>
          <p:nvPr/>
        </p:nvSpPr>
        <p:spPr>
          <a:xfrm>
            <a:off x="613186" y="1333948"/>
            <a:ext cx="10327341" cy="4553619"/>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“Automated question generator” that uses </a:t>
            </a:r>
            <a:r>
              <a:rPr lang="en-US" sz="2000" dirty="0" err="1">
                <a:latin typeface="Times New Roman" pitchFamily="18" charset="0"/>
                <a:cs typeface="Times New Roman" pitchFamily="18" charset="0"/>
              </a:rPr>
              <a:t>Groq's</a:t>
            </a:r>
            <a:r>
              <a:rPr lang="en-US" sz="2000" dirty="0">
                <a:latin typeface="Times New Roman" pitchFamily="18" charset="0"/>
                <a:cs typeface="Times New Roman" pitchFamily="18" charset="0"/>
              </a:rPr>
              <a:t> Lemma API and generative AI to create diverse educational questions, including multiple-choice and coding formats. It tailors questions to specific topics and complexity levels, enhancing learning while reducing time and costs. This innovative approach aims to improve the quality and effectiveness of educational assessments..</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a:p>
            <a:pPr algn="just">
              <a:lnSpc>
                <a:spcPct val="150000"/>
              </a:lnSpc>
            </a:pPr>
            <a:r>
              <a:rPr lang="en-US" sz="2400" dirty="0">
                <a:solidFill>
                  <a:srgbClr val="C00000"/>
                </a:solidFill>
                <a:latin typeface="Times New Roman" pitchFamily="18" charset="0"/>
                <a:cs typeface="Times New Roman" pitchFamily="18" charset="0"/>
              </a:rPr>
              <a:t>ADVANTAGES:</a:t>
            </a:r>
            <a:endParaRPr lang="en-US" sz="2000" dirty="0">
              <a:solidFill>
                <a:srgbClr val="C00000"/>
              </a:solidFill>
              <a:latin typeface="Times New Roman" pitchFamily="18" charset="0"/>
              <a:cs typeface="Times New Roman" pitchFamily="18" charset="0"/>
            </a:endParaRP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Easily generates large volumes of questions for varying class sizes.</a:t>
            </a:r>
          </a:p>
          <a:p>
            <a:pPr marL="342900" indent="-342900" algn="just" fontAlgn="base">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Provides immediate feedback for quick corrections.</a:t>
            </a:r>
          </a:p>
          <a:p>
            <a:pPr marL="342900" indent="-342900" algn="just" fontAlgn="base">
              <a:lnSpc>
                <a:spcPct val="200000"/>
              </a:lnSpc>
              <a:buFont typeface="Arial" pitchFamily="34" charset="0"/>
              <a:buChar char="•"/>
            </a:pPr>
            <a:r>
              <a:rPr lang="en-US" sz="2000" dirty="0">
                <a:latin typeface="Times New Roman" panose="02020603050405020304" pitchFamily="18" charset="0"/>
                <a:cs typeface="Times New Roman" panose="02020603050405020304" pitchFamily="18" charset="0"/>
              </a:rPr>
              <a:t>Supports various assessment formats to boost engagement.</a:t>
            </a:r>
          </a:p>
        </p:txBody>
      </p:sp>
    </p:spTree>
    <p:extLst>
      <p:ext uri="{BB962C8B-B14F-4D97-AF65-F5344CB8AC3E}">
        <p14:creationId xmlns:p14="http://schemas.microsoft.com/office/powerpoint/2010/main" val="277926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41612" y="208365"/>
            <a:ext cx="10348857" cy="461665"/>
          </a:xfrm>
          <a:prstGeom prst="rect">
            <a:avLst/>
          </a:prstGeom>
          <a:noFill/>
        </p:spPr>
        <p:txBody>
          <a:bodyPr wrap="square" rtlCol="0">
            <a:spAutoFit/>
          </a:bodyPr>
          <a:lstStyle/>
          <a:p>
            <a:r>
              <a:rPr lang="en-US" sz="2400" dirty="0">
                <a:solidFill>
                  <a:srgbClr val="C00000"/>
                </a:solidFill>
                <a:latin typeface="Times New Roman" pitchFamily="18" charset="0"/>
                <a:cs typeface="Times New Roman" pitchFamily="18" charset="0"/>
              </a:rPr>
              <a:t>SYSTEM ARCHITECTRE:</a:t>
            </a:r>
          </a:p>
        </p:txBody>
      </p:sp>
      <p:pic>
        <p:nvPicPr>
          <p:cNvPr id="91" name="Picture 90">
            <a:extLst>
              <a:ext uri="{FF2B5EF4-FFF2-40B4-BE49-F238E27FC236}">
                <a16:creationId xmlns:a16="http://schemas.microsoft.com/office/drawing/2014/main" id="{D707D84D-AD5B-A33B-3253-7EF0EEB48B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249" y="802433"/>
            <a:ext cx="11588620" cy="6011468"/>
          </a:xfrm>
          <a:prstGeom prst="rect">
            <a:avLst/>
          </a:prstGeom>
        </p:spPr>
      </p:pic>
    </p:spTree>
    <p:extLst>
      <p:ext uri="{BB962C8B-B14F-4D97-AF65-F5344CB8AC3E}">
        <p14:creationId xmlns:p14="http://schemas.microsoft.com/office/powerpoint/2010/main" val="3630415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9906</TotalTime>
  <Words>790</Words>
  <Application>Microsoft Office PowerPoint</Application>
  <PresentationFormat>Widescreen</PresentationFormat>
  <Paragraphs>120</Paragraphs>
  <Slides>15</Slides>
  <Notes>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Comic Sans MS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Sai Siva .</dc:creator>
  <cp:lastModifiedBy>ARTHI R</cp:lastModifiedBy>
  <cp:revision>202</cp:revision>
  <dcterms:modified xsi:type="dcterms:W3CDTF">2025-03-02T12:56:47Z</dcterms:modified>
</cp:coreProperties>
</file>