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F2"/>
    <a:srgbClr val="002B48"/>
    <a:srgbClr val="0066FF"/>
    <a:srgbClr val="005996"/>
    <a:srgbClr val="FFFFFF"/>
    <a:srgbClr val="0A5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F311F9-3802-424B-926E-B747641001D1}" v="2" dt="2022-10-08T22:14:29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0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dasivam, Prabhu (RIS-ATL)" userId="24aa2efb-74ff-4650-8357-12d1f36df2d0" providerId="ADAL" clId="{6E1D81E3-2D31-4736-B6B2-CA0BB9904CDF}"/>
    <pc:docChg chg="undo custSel addSld modSld">
      <pc:chgData name="Sadasivam, Prabhu (RIS-ATL)" userId="24aa2efb-74ff-4650-8357-12d1f36df2d0" providerId="ADAL" clId="{6E1D81E3-2D31-4736-B6B2-CA0BB9904CDF}" dt="2022-08-23T04:00:41.734" v="11" actId="1076"/>
      <pc:docMkLst>
        <pc:docMk/>
      </pc:docMkLst>
      <pc:sldChg chg="modSp mod">
        <pc:chgData name="Sadasivam, Prabhu (RIS-ATL)" userId="24aa2efb-74ff-4650-8357-12d1f36df2d0" providerId="ADAL" clId="{6E1D81E3-2D31-4736-B6B2-CA0BB9904CDF}" dt="2022-08-23T01:14:48.788" v="2" actId="1076"/>
        <pc:sldMkLst>
          <pc:docMk/>
          <pc:sldMk cId="1228370176" sldId="264"/>
        </pc:sldMkLst>
        <pc:spChg chg="mod">
          <ac:chgData name="Sadasivam, Prabhu (RIS-ATL)" userId="24aa2efb-74ff-4650-8357-12d1f36df2d0" providerId="ADAL" clId="{6E1D81E3-2D31-4736-B6B2-CA0BB9904CDF}" dt="2022-08-23T01:14:22.621" v="0" actId="20577"/>
          <ac:spMkLst>
            <pc:docMk/>
            <pc:sldMk cId="1228370176" sldId="264"/>
            <ac:spMk id="15" creationId="{68AEED02-84AC-2DD2-6632-5F2E74727AED}"/>
          </ac:spMkLst>
        </pc:spChg>
        <pc:spChg chg="mod">
          <ac:chgData name="Sadasivam, Prabhu (RIS-ATL)" userId="24aa2efb-74ff-4650-8357-12d1f36df2d0" providerId="ADAL" clId="{6E1D81E3-2D31-4736-B6B2-CA0BB9904CDF}" dt="2022-08-23T01:14:48.788" v="2" actId="1076"/>
          <ac:spMkLst>
            <pc:docMk/>
            <pc:sldMk cId="1228370176" sldId="264"/>
            <ac:spMk id="18" creationId="{B6EE2C03-4826-831A-503F-30892F50D900}"/>
          </ac:spMkLst>
        </pc:spChg>
      </pc:sldChg>
      <pc:sldChg chg="delSp modSp add mod">
        <pc:chgData name="Sadasivam, Prabhu (RIS-ATL)" userId="24aa2efb-74ff-4650-8357-12d1f36df2d0" providerId="ADAL" clId="{6E1D81E3-2D31-4736-B6B2-CA0BB9904CDF}" dt="2022-08-23T04:00:41.734" v="11" actId="1076"/>
        <pc:sldMkLst>
          <pc:docMk/>
          <pc:sldMk cId="165254829" sldId="265"/>
        </pc:sldMkLst>
        <pc:spChg chg="del">
          <ac:chgData name="Sadasivam, Prabhu (RIS-ATL)" userId="24aa2efb-74ff-4650-8357-12d1f36df2d0" providerId="ADAL" clId="{6E1D81E3-2D31-4736-B6B2-CA0BB9904CDF}" dt="2022-08-23T04:00:37.904" v="10" actId="478"/>
          <ac:spMkLst>
            <pc:docMk/>
            <pc:sldMk cId="165254829" sldId="265"/>
            <ac:spMk id="33" creationId="{B496AA08-F0CF-98F3-DAD8-013DBC294167}"/>
          </ac:spMkLst>
        </pc:spChg>
        <pc:spChg chg="mod">
          <ac:chgData name="Sadasivam, Prabhu (RIS-ATL)" userId="24aa2efb-74ff-4650-8357-12d1f36df2d0" providerId="ADAL" clId="{6E1D81E3-2D31-4736-B6B2-CA0BB9904CDF}" dt="2022-08-23T04:00:41.734" v="11" actId="1076"/>
          <ac:spMkLst>
            <pc:docMk/>
            <pc:sldMk cId="165254829" sldId="265"/>
            <ac:spMk id="34" creationId="{0F4F81C8-E802-A53C-6620-5E07B85265A3}"/>
          </ac:spMkLst>
        </pc:spChg>
        <pc:spChg chg="mod">
          <ac:chgData name="Sadasivam, Prabhu (RIS-ATL)" userId="24aa2efb-74ff-4650-8357-12d1f36df2d0" providerId="ADAL" clId="{6E1D81E3-2D31-4736-B6B2-CA0BB9904CDF}" dt="2022-08-23T04:00:41.734" v="11" actId="1076"/>
          <ac:spMkLst>
            <pc:docMk/>
            <pc:sldMk cId="165254829" sldId="265"/>
            <ac:spMk id="36" creationId="{0422BCF5-35DF-4185-695B-462341C24C3D}"/>
          </ac:spMkLst>
        </pc:spChg>
        <pc:spChg chg="mod">
          <ac:chgData name="Sadasivam, Prabhu (RIS-ATL)" userId="24aa2efb-74ff-4650-8357-12d1f36df2d0" providerId="ADAL" clId="{6E1D81E3-2D31-4736-B6B2-CA0BB9904CDF}" dt="2022-08-23T04:00:41.734" v="11" actId="1076"/>
          <ac:spMkLst>
            <pc:docMk/>
            <pc:sldMk cId="165254829" sldId="265"/>
            <ac:spMk id="39" creationId="{E3F24C37-9838-C3CE-77E4-7092A66B0F2E}"/>
          </ac:spMkLst>
        </pc:spChg>
        <pc:grpChg chg="del">
          <ac:chgData name="Sadasivam, Prabhu (RIS-ATL)" userId="24aa2efb-74ff-4650-8357-12d1f36df2d0" providerId="ADAL" clId="{6E1D81E3-2D31-4736-B6B2-CA0BB9904CDF}" dt="2022-08-23T04:00:23.992" v="6" actId="478"/>
          <ac:grpSpMkLst>
            <pc:docMk/>
            <pc:sldMk cId="165254829" sldId="265"/>
            <ac:grpSpMk id="3" creationId="{BA181999-8E14-D0AF-26C4-E487FE40D205}"/>
          </ac:grpSpMkLst>
        </pc:grpChg>
        <pc:grpChg chg="del">
          <ac:chgData name="Sadasivam, Prabhu (RIS-ATL)" userId="24aa2efb-74ff-4650-8357-12d1f36df2d0" providerId="ADAL" clId="{6E1D81E3-2D31-4736-B6B2-CA0BB9904CDF}" dt="2022-08-23T04:00:20.680" v="4" actId="478"/>
          <ac:grpSpMkLst>
            <pc:docMk/>
            <pc:sldMk cId="165254829" sldId="265"/>
            <ac:grpSpMk id="9" creationId="{7E5C1F5A-B2C9-8246-38A4-568876AD7636}"/>
          </ac:grpSpMkLst>
        </pc:grpChg>
        <pc:grpChg chg="del">
          <ac:chgData name="Sadasivam, Prabhu (RIS-ATL)" userId="24aa2efb-74ff-4650-8357-12d1f36df2d0" providerId="ADAL" clId="{6E1D81E3-2D31-4736-B6B2-CA0BB9904CDF}" dt="2022-08-23T04:00:22.120" v="5" actId="478"/>
          <ac:grpSpMkLst>
            <pc:docMk/>
            <pc:sldMk cId="165254829" sldId="265"/>
            <ac:grpSpMk id="10" creationId="{6C35456A-5DA9-9739-D0A7-A6715FD9127A}"/>
          </ac:grpSpMkLst>
        </pc:grpChg>
        <pc:picChg chg="del mod">
          <ac:chgData name="Sadasivam, Prabhu (RIS-ATL)" userId="24aa2efb-74ff-4650-8357-12d1f36df2d0" providerId="ADAL" clId="{6E1D81E3-2D31-4736-B6B2-CA0BB9904CDF}" dt="2022-08-23T04:00:30.342" v="8" actId="478"/>
          <ac:picMkLst>
            <pc:docMk/>
            <pc:sldMk cId="165254829" sldId="265"/>
            <ac:picMk id="20" creationId="{C5B08A5A-5CA1-570D-78B6-9DABBE76B8C9}"/>
          </ac:picMkLst>
        </pc:picChg>
        <pc:picChg chg="mod">
          <ac:chgData name="Sadasivam, Prabhu (RIS-ATL)" userId="24aa2efb-74ff-4650-8357-12d1f36df2d0" providerId="ADAL" clId="{6E1D81E3-2D31-4736-B6B2-CA0BB9904CDF}" dt="2022-08-23T04:00:41.734" v="11" actId="1076"/>
          <ac:picMkLst>
            <pc:docMk/>
            <pc:sldMk cId="165254829" sldId="265"/>
            <ac:picMk id="30" creationId="{7264F888-0040-DA43-1DC6-0BA8D13816D4}"/>
          </ac:picMkLst>
        </pc:picChg>
        <pc:picChg chg="mod">
          <ac:chgData name="Sadasivam, Prabhu (RIS-ATL)" userId="24aa2efb-74ff-4650-8357-12d1f36df2d0" providerId="ADAL" clId="{6E1D81E3-2D31-4736-B6B2-CA0BB9904CDF}" dt="2022-08-23T04:00:41.734" v="11" actId="1076"/>
          <ac:picMkLst>
            <pc:docMk/>
            <pc:sldMk cId="165254829" sldId="265"/>
            <ac:picMk id="32" creationId="{E0F62040-48AA-0ADE-4827-CC74F2DA65EC}"/>
          </ac:picMkLst>
        </pc:picChg>
        <pc:picChg chg="mod">
          <ac:chgData name="Sadasivam, Prabhu (RIS-ATL)" userId="24aa2efb-74ff-4650-8357-12d1f36df2d0" providerId="ADAL" clId="{6E1D81E3-2D31-4736-B6B2-CA0BB9904CDF}" dt="2022-08-23T04:00:41.734" v="11" actId="1076"/>
          <ac:picMkLst>
            <pc:docMk/>
            <pc:sldMk cId="165254829" sldId="265"/>
            <ac:picMk id="37" creationId="{28AC734D-3F87-7A22-3261-D790DB3A9E30}"/>
          </ac:picMkLst>
        </pc:picChg>
      </pc:sldChg>
    </pc:docChg>
  </pc:docChgLst>
  <pc:docChgLst>
    <pc:chgData name="Sadasivam, Prabhu (RIS-ATL)" userId="24aa2efb-74ff-4650-8357-12d1f36df2d0" providerId="ADAL" clId="{4DF311F9-3802-424B-926E-B747641001D1}"/>
    <pc:docChg chg="delSld modSld">
      <pc:chgData name="Sadasivam, Prabhu (RIS-ATL)" userId="24aa2efb-74ff-4650-8357-12d1f36df2d0" providerId="ADAL" clId="{4DF311F9-3802-424B-926E-B747641001D1}" dt="2022-10-08T22:14:29.999" v="5" actId="207"/>
      <pc:docMkLst>
        <pc:docMk/>
      </pc:docMkLst>
      <pc:sldChg chg="modSp mod">
        <pc:chgData name="Sadasivam, Prabhu (RIS-ATL)" userId="24aa2efb-74ff-4650-8357-12d1f36df2d0" providerId="ADAL" clId="{4DF311F9-3802-424B-926E-B747641001D1}" dt="2022-10-08T22:14:29.999" v="5" actId="207"/>
        <pc:sldMkLst>
          <pc:docMk/>
          <pc:sldMk cId="1228370176" sldId="264"/>
        </pc:sldMkLst>
        <pc:spChg chg="mod">
          <ac:chgData name="Sadasivam, Prabhu (RIS-ATL)" userId="24aa2efb-74ff-4650-8357-12d1f36df2d0" providerId="ADAL" clId="{4DF311F9-3802-424B-926E-B747641001D1}" dt="2022-10-08T22:10:30.950" v="0" actId="20577"/>
          <ac:spMkLst>
            <pc:docMk/>
            <pc:sldMk cId="1228370176" sldId="264"/>
            <ac:spMk id="15" creationId="{68AEED02-84AC-2DD2-6632-5F2E74727AED}"/>
          </ac:spMkLst>
        </pc:spChg>
        <pc:spChg chg="mod">
          <ac:chgData name="Sadasivam, Prabhu (RIS-ATL)" userId="24aa2efb-74ff-4650-8357-12d1f36df2d0" providerId="ADAL" clId="{4DF311F9-3802-424B-926E-B747641001D1}" dt="2022-10-08T22:14:29.999" v="5" actId="207"/>
          <ac:spMkLst>
            <pc:docMk/>
            <pc:sldMk cId="1228370176" sldId="264"/>
            <ac:spMk id="33" creationId="{B496AA08-F0CF-98F3-DAD8-013DBC294167}"/>
          </ac:spMkLst>
        </pc:spChg>
      </pc:sldChg>
      <pc:sldChg chg="del">
        <pc:chgData name="Sadasivam, Prabhu (RIS-ATL)" userId="24aa2efb-74ff-4650-8357-12d1f36df2d0" providerId="ADAL" clId="{4DF311F9-3802-424B-926E-B747641001D1}" dt="2022-10-08T22:13:06.095" v="1" actId="47"/>
        <pc:sldMkLst>
          <pc:docMk/>
          <pc:sldMk cId="165254829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B9A04-628E-4CD6-BAE9-C3E09BC63279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6E42A-9163-4B6B-9FB6-0FDCACC27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44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75FD-F3E5-5C2D-27EB-2633CE018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5CC2E-1204-309A-9D07-2095267E7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3B68A-7D1F-8BC6-86B1-01A13D6B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53E8-B18A-4DA9-963D-B961571E18D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782F3-60F5-033A-B3DA-F80244DE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540BD-7E39-144E-EB0E-9D436BA7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90A4-66EF-40B8-8F4F-6AE45CFC4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1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FCE17-EB37-A667-3BF2-D04415F30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AF3EE-958A-6409-6999-5B56FCB4B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E4625-A8BC-4B9B-DEFE-3202BA5A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53E8-B18A-4DA9-963D-B961571E18D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DA75C-4E8C-4F63-FA88-86E38989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1BE0A-A271-9647-C062-FF4E7A63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90A4-66EF-40B8-8F4F-6AE45CFC4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4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C198E-2143-D85A-8D36-C73207EBB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CE07A-484A-F66B-1396-369055916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AEB26-DB79-0CD5-57D5-C3870050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53E8-B18A-4DA9-963D-B961571E18D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9D413-296E-A330-5830-F152DCD2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5A4A0-0673-0D7D-CE92-1FF0103FD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90A4-66EF-40B8-8F4F-6AE45CFC4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7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7612-F96B-B9CE-1BD0-03806D80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3EDA7-2379-BC96-EA57-8FBC6D7F7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89B46-1BC1-8542-28AF-1B919285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53E8-B18A-4DA9-963D-B961571E18D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00769-6541-84F7-AF03-852632A7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2F36E-07F0-BD45-1E03-AA70A71B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90A4-66EF-40B8-8F4F-6AE45CFC4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8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48362-6CEE-30F6-0C08-7744E1A3E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7134E-D0D6-4257-D249-1C29C6B7A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94555-69B9-C7C7-5839-581BB5FD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53E8-B18A-4DA9-963D-B961571E18D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569B0-BC95-4E95-101D-E09C4B4C0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5EE0D-8BBE-5A2B-850F-076DC353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90A4-66EF-40B8-8F4F-6AE45CFC4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7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146F-26AF-AE85-B687-8539F2B94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7A7EA-080E-9B4B-C7DF-7FB512AD9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12D42-24AC-03DE-A53E-D815E793C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68E39-5CEA-20FB-D7BD-3297F5007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53E8-B18A-4DA9-963D-B961571E18D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36069-F2D1-27B3-262D-A05446C64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B79D5-06E2-C1B9-3FD2-AE340AF2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90A4-66EF-40B8-8F4F-6AE45CFC4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7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6619-34BA-BDBD-9A1D-01F89DF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B60B9-EBCA-9354-E062-71E92CD2B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57B43-8F05-CDE0-8A28-B71768A05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67CE1-8860-05E2-2162-C66D050C5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AF82F-9876-AB10-7F69-9A2F23ED4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837A72-E96A-09CD-CD38-C6616799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53E8-B18A-4DA9-963D-B961571E18D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92DA2-D07A-EFE8-ADDD-611D06B1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E3B903-617D-F3B5-D1BC-560DEB8D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90A4-66EF-40B8-8F4F-6AE45CFC4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5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6F41-5C24-4D07-C090-3179DB77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D7375-E52D-1FE2-D037-D237810C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53E8-B18A-4DA9-963D-B961571E18D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6D68D-20C5-55DA-8473-A665D74E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F4AA3-0C72-FD38-8C6C-A7F570EB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90A4-66EF-40B8-8F4F-6AE45CFC4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5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CB5A6-41B1-FBD3-AABA-A7DB6BC7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53E8-B18A-4DA9-963D-B961571E18D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CBB05-3D50-1880-92D9-E37AFB5C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E8B68-C161-7ABF-5782-82921BCFE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90A4-66EF-40B8-8F4F-6AE45CFC4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4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4CD07-50F0-A057-030D-C36F19AEB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63B19-FB8E-5819-7558-E8803C9B6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FD332-F6AF-9CD1-339F-8C5E1E3D7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C9E9E-F740-C94E-D7B7-ED78F307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53E8-B18A-4DA9-963D-B961571E18D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92D7E-9211-2066-394A-CF970C26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D1F2A-5B07-3B02-0D21-6BD9B48C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90A4-66EF-40B8-8F4F-6AE45CFC4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2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B695-BF62-7A49-A852-070B2BC3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A0398-EEE1-609C-3618-C56425BAF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980E4-8742-755E-C43F-514BA780D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A3C07-843A-9257-BAB6-96756566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53E8-B18A-4DA9-963D-B961571E18D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3A83F-4AB9-1A49-0E50-3BC31399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A652E-EDBE-7AC1-0E34-F4753780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90A4-66EF-40B8-8F4F-6AE45CFC4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3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5A711-6427-2524-C6BE-2679D0DDB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8DB7D-2C29-A77F-2F05-718375A65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AC9CC-E6AE-51C0-638C-CF41EF276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553E8-B18A-4DA9-963D-B961571E18D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256B8-A08A-A3FE-4ECE-112ED59C7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4183F-1950-4793-4A86-08C2F78BC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890A4-66EF-40B8-8F4F-6AE45CFC4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github.com/RogerDev/GNN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s://github.com/SarveshPrabhu90/GI-Imagery-Analysis-Model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www.mckinsey.com/mgi/overview/in-the-news/the-coming-of-ai-spring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s://osf.io/dv2ag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496AA08-F0CF-98F3-DAD8-013DBC294167}"/>
                  </a:ext>
                </a:extLst>
              </p:cNvPr>
              <p:cNvSpPr txBox="1"/>
              <p:nvPr/>
            </p:nvSpPr>
            <p:spPr>
              <a:xfrm>
                <a:off x="7874192" y="2862565"/>
                <a:ext cx="4305943" cy="163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Implementation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Execute the GNN model inference by </a:t>
                </a:r>
                <a:r>
                  <a:rPr lang="en-US" sz="1050" dirty="0">
                    <a:solidFill>
                      <a:srgbClr val="0070C0"/>
                    </a:solidFill>
                    <a:latin typeface="KaTeX_Math"/>
                    <a:cs typeface="Times New Roman" panose="02020603050405020304" pitchFamily="18" charset="0"/>
                  </a:rPr>
                  <a:t>∀{</a:t>
                </a:r>
                <a:r>
                  <a:rPr lang="en-US" sz="1050" dirty="0" err="1">
                    <a:solidFill>
                      <a:srgbClr val="0070C0"/>
                    </a:solidFill>
                    <a:latin typeface="KaTeX_Math"/>
                    <a:cs typeface="Times New Roman" panose="02020603050405020304" pitchFamily="18" charset="0"/>
                  </a:rPr>
                  <a:t>x∈N</a:t>
                </a:r>
                <a:r>
                  <a:rPr lang="en-US" sz="1050" dirty="0">
                    <a:solidFill>
                      <a:srgbClr val="0070C0"/>
                    </a:solidFill>
                    <a:latin typeface="KaTeX_Math"/>
                    <a:cs typeface="Times New Roman" panose="02020603050405020304" pitchFamily="18" charset="0"/>
                  </a:rPr>
                  <a:t>, 0&lt;x&lt;1000},</a:t>
                </a:r>
                <a:r>
                  <a:rPr lang="en-US" sz="1050" dirty="0" err="1">
                    <a:solidFill>
                      <a:srgbClr val="0070C0"/>
                    </a:solidFill>
                    <a:latin typeface="KaTeX_Math"/>
                    <a:cs typeface="Times New Roman" panose="02020603050405020304" pitchFamily="18" charset="0"/>
                  </a:rPr>
                  <a:t>yx</a:t>
                </a:r>
                <a:r>
                  <a:rPr lang="en-US" sz="1050" dirty="0">
                    <a:solidFill>
                      <a:srgbClr val="0070C0"/>
                    </a:solidFill>
                    <a:latin typeface="KaTeX_Math"/>
                    <a:cs typeface="Times New Roman" panose="02020603050405020304" pitchFamily="18" charset="0"/>
                  </a:rPr>
                  <a:t>=x2</a:t>
                </a:r>
                <a:r>
                  <a:rPr lang="en-US" sz="105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times for every raw image acquired by the smart pill with optimized parameters. </a:t>
                </a:r>
                <a:r>
                  <a:rPr lang="en-US" sz="105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is 80.6%</a:t>
                </a:r>
                <a:r>
                  <a:rPr lang="en-US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Feed the GNN biomarkers and pre-defined labels to the RF model, attaining the most confident outcome. </a:t>
                </a:r>
                <a:r>
                  <a:rPr lang="en-US" sz="105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improved to 92.3%</a:t>
                </a:r>
                <a:r>
                  <a:rPr lang="en-US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Further improved the accuracy by broadening the input to a collection of images by +/-3 seconds to the POI image. With</a:t>
                </a:r>
                <a:r>
                  <a:rPr lang="en-US" sz="900" dirty="0">
                    <a:latin typeface="KaTeX_Math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900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900" i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∅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900" i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n</m:t>
                        </m:r>
                      </m:sup>
                    </m:sSup>
                    <m:d>
                      <m:dPr>
                        <m:ctrlPr>
                          <a:rPr lang="en-US" sz="9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900" i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x</m:t>
                        </m:r>
                      </m:e>
                    </m:d>
                    <m:r>
                      <a:rPr lang="en-US" sz="900" i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900" i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T</m:t>
                    </m:r>
                    <m:d>
                      <m:dPr>
                        <m:ctrlPr>
                          <a:rPr lang="en-US" sz="9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90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900" i="0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∅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900" i="0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n</m:t>
                            </m:r>
                            <m:r>
                              <a:rPr lang="en-US" sz="900" i="0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sz="90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900" i="0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x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050" dirty="0">
                    <a:solidFill>
                      <a:srgbClr val="0070C0"/>
                    </a:solidFill>
                    <a:latin typeface="KaTeX_Math"/>
                    <a:cs typeface="Times New Roman" panose="02020603050405020304" pitchFamily="18" charset="0"/>
                  </a:rPr>
                  <a:t>) </a:t>
                </a: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vectors to RF, boosted the precision with a </a:t>
                </a:r>
                <a:r>
                  <a:rPr lang="en-US" sz="105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99.8% accuracy rate</a:t>
                </a: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496AA08-F0CF-98F3-DAD8-013DBC294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192" y="2862565"/>
                <a:ext cx="4305943" cy="1630767"/>
              </a:xfrm>
              <a:prstGeom prst="rect">
                <a:avLst/>
              </a:prstGeom>
              <a:blipFill>
                <a:blip r:embed="rId2"/>
                <a:stretch>
                  <a:fillRect l="-283" t="-375" r="-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BFF8644-079F-B6E2-F7B2-B8BE39F27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317"/>
            <a:ext cx="12192000" cy="11407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42F01E-36B0-628D-337F-0EF408674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5040" y="27969"/>
            <a:ext cx="8901549" cy="768341"/>
          </a:xfrm>
          <a:solidFill>
            <a:srgbClr val="002B48"/>
          </a:solidFill>
        </p:spPr>
        <p:txBody>
          <a:bodyPr anchor="ctr">
            <a:norm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Colorectal Cancer Diagnosis: Achieving </a:t>
            </a:r>
            <a:r>
              <a:rPr lang="en-US" sz="17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consistent accuracy </a:t>
            </a:r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medical imagery analysis from a </a:t>
            </a:r>
            <a:r>
              <a:rPr lang="en-US" sz="17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swallowable smart pill</a:t>
            </a:r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a comparative study between Deep Learning and Random Forest models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869D1-A109-B6AE-D28A-4578F5607215}"/>
              </a:ext>
            </a:extLst>
          </p:cNvPr>
          <p:cNvSpPr txBox="1"/>
          <p:nvPr/>
        </p:nvSpPr>
        <p:spPr>
          <a:xfrm>
            <a:off x="12186" y="-7318"/>
            <a:ext cx="2268747" cy="1140737"/>
          </a:xfrm>
          <a:prstGeom prst="rect">
            <a:avLst/>
          </a:prstGeom>
          <a:solidFill>
            <a:srgbClr val="002B48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FFC895C-4BC6-64F4-D130-B3899EA52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6" y="207032"/>
            <a:ext cx="1894114" cy="627244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937C00AA-C75D-667F-A0AA-E0C84067EB75}"/>
              </a:ext>
            </a:extLst>
          </p:cNvPr>
          <p:cNvSpPr txBox="1">
            <a:spLocks/>
          </p:cNvSpPr>
          <p:nvPr/>
        </p:nvSpPr>
        <p:spPr>
          <a:xfrm>
            <a:off x="3380711" y="704726"/>
            <a:ext cx="5670497" cy="420042"/>
          </a:xfrm>
          <a:prstGeom prst="rect">
            <a:avLst/>
          </a:prstGeom>
          <a:solidFill>
            <a:srgbClr val="002B48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sz="1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Sarvesh Prabhu</a:t>
            </a: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Lambert High School | Mentor: </a:t>
            </a:r>
            <a:r>
              <a:rPr lang="en-US" sz="1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 Foreman</a:t>
            </a: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LexisNexis Risk Solutions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DD1B200-9A98-D288-9028-1D284CFA38F8}"/>
              </a:ext>
            </a:extLst>
          </p:cNvPr>
          <p:cNvGrpSpPr/>
          <p:nvPr/>
        </p:nvGrpSpPr>
        <p:grpSpPr>
          <a:xfrm>
            <a:off x="121475" y="1283219"/>
            <a:ext cx="3977863" cy="2785882"/>
            <a:chOff x="121475" y="1283219"/>
            <a:chExt cx="3977863" cy="278588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BDC721-DD38-1685-0DA2-EED0EDFBC9D5}"/>
                </a:ext>
              </a:extLst>
            </p:cNvPr>
            <p:cNvSpPr/>
            <p:nvPr/>
          </p:nvSpPr>
          <p:spPr>
            <a:xfrm>
              <a:off x="121475" y="1283219"/>
              <a:ext cx="3977863" cy="2703304"/>
            </a:xfrm>
            <a:prstGeom prst="rect">
              <a:avLst/>
            </a:prstGeom>
            <a:solidFill>
              <a:srgbClr val="635272"/>
            </a:solidFill>
            <a:ln w="11429" cap="flat" cmpd="sng" algn="ctr">
              <a:noFill/>
              <a:prstDash val="sysDash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AEED02-84AC-2DD2-6632-5F2E74727AED}"/>
                </a:ext>
              </a:extLst>
            </p:cNvPr>
            <p:cNvSpPr txBox="1"/>
            <p:nvPr/>
          </p:nvSpPr>
          <p:spPr>
            <a:xfrm>
              <a:off x="184563" y="1365797"/>
              <a:ext cx="3815938" cy="2703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en-US" sz="13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Goals</a:t>
              </a:r>
            </a:p>
            <a:p>
              <a:pPr marL="0" marR="0">
                <a:spcBef>
                  <a:spcPts val="300"/>
                </a:spcBef>
                <a:spcAft>
                  <a:spcPts val="300"/>
                </a:spcAft>
              </a:pPr>
              <a:r>
                <a:rPr lang="en-US" sz="105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Achieve the </a:t>
              </a:r>
              <a:r>
                <a:rPr lang="en-US" sz="1050" b="1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highest consistent accuracy </a:t>
              </a:r>
              <a:r>
                <a:rPr lang="en-US" sz="105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 diagnosing colorectal cancer using medical imagery analysis utilizing HPCC GNN &amp; ECL-ML libraries.</a:t>
              </a:r>
            </a:p>
            <a:p>
              <a:pPr marL="171450" marR="0" indent="-17145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Discovery of biomarkers (features) of 1m images of upper &amp; lower GI tract using GNN bundle.</a:t>
              </a:r>
            </a:p>
            <a:p>
              <a:pPr marL="171450" marR="0" indent="-17145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Perform GI diagnosis in two ways in ECL: Deep Learning using the convolutional neural network &amp; TensorFlow and Random Forest model using the learning trees bundle.</a:t>
              </a:r>
            </a:p>
            <a:p>
              <a:pPr marL="171450" marR="0" indent="-17145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Compare the model outcomes, hypertuning, and ensembling. </a:t>
              </a:r>
            </a:p>
            <a:p>
              <a:pPr marL="171450" marR="0" indent="-17145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Conclude the research and publish results for the Healthcare and HPCC community. </a:t>
              </a:r>
            </a:p>
            <a:p>
              <a:pPr marL="171450" marR="0" indent="-17145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endParaRPr lang="en-US" sz="11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6EE2C03-4826-831A-503F-30892F50D900}"/>
              </a:ext>
            </a:extLst>
          </p:cNvPr>
          <p:cNvSpPr txBox="1"/>
          <p:nvPr/>
        </p:nvSpPr>
        <p:spPr>
          <a:xfrm>
            <a:off x="114918" y="4129005"/>
            <a:ext cx="3977863" cy="263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Overview </a:t>
            </a:r>
          </a:p>
          <a:p>
            <a:pPr marL="0" marR="0">
              <a:spcBef>
                <a:spcPts val="300"/>
              </a:spcBef>
              <a:spcAft>
                <a:spcPts val="30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The advancement of ML in the medical field, particularly cancer diagnosis, has long been held back based on accuracy limitations and a lack of trust from the practitioners. Since the diagnosis changes the course of action taken on a patient, any false +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ve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 or -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ve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 leads to potentially unnecessary treatment or even a loss of life. As a result, </a:t>
            </a:r>
            <a:r>
              <a:rPr lang="en-US" sz="105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ML has not played the role of a primary predictor, acting as an optional aid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.</a:t>
            </a:r>
            <a:endParaRPr lang="en-US" sz="1050" dirty="0">
              <a:effectLst/>
              <a:latin typeface="Times New Roman" panose="02020603050405020304" pitchFamily="18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300"/>
              </a:spcBef>
              <a:spcAft>
                <a:spcPts val="30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My research aims to perform GI diagnosis by accurately highlighting the biomarkers (polyp, ulcer, etc.) fro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m the pictures captured by a swallowable smart pill as it travels through the GI tract. </a:t>
            </a:r>
          </a:p>
          <a:p>
            <a:pPr marL="0" marR="0">
              <a:spcBef>
                <a:spcPts val="300"/>
              </a:spcBef>
              <a:spcAft>
                <a:spcPts val="300"/>
              </a:spcAft>
            </a:pP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The research empowers 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Physicians to reach a faster conclusion for patient treatment 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by 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several hours in advance compared to a traditional colonoscopy, all while being non-invasive.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35456A-5DA9-9739-D0A7-A6715FD9127A}"/>
              </a:ext>
            </a:extLst>
          </p:cNvPr>
          <p:cNvGrpSpPr/>
          <p:nvPr/>
        </p:nvGrpSpPr>
        <p:grpSpPr>
          <a:xfrm>
            <a:off x="4255462" y="3835726"/>
            <a:ext cx="3595234" cy="1526220"/>
            <a:chOff x="4329566" y="4005891"/>
            <a:chExt cx="3595234" cy="152622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3DF83B8-F420-9506-705D-4C26D0741930}"/>
                </a:ext>
              </a:extLst>
            </p:cNvPr>
            <p:cNvSpPr txBox="1"/>
            <p:nvPr/>
          </p:nvSpPr>
          <p:spPr>
            <a:xfrm>
              <a:off x="4329566" y="4005891"/>
              <a:ext cx="3462606" cy="111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 Forest-Tree Model</a:t>
              </a:r>
            </a:p>
            <a:p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random forest takes many</a:t>
              </a:r>
              <a:r>
                <a:rPr lang="en-US" sz="105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decision trees 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train itself in a “forest” pattern. For this research, the classification was based upon anomalies </a:t>
              </a:r>
              <a:r>
                <a:rPr lang="en-US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numerically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using number codes to identify and detect a cancerous biomarker through </a:t>
              </a:r>
              <a:r>
                <a:rPr lang="en-US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classification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1D559C-D1EC-DC79-279A-6CBAEAE5FDE7}"/>
                </a:ext>
              </a:extLst>
            </p:cNvPr>
            <p:cNvSpPr txBox="1"/>
            <p:nvPr/>
          </p:nvSpPr>
          <p:spPr>
            <a:xfrm>
              <a:off x="4329566" y="5116613"/>
              <a:ext cx="3595234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 Forest Classification is measured by</a:t>
              </a:r>
            </a:p>
            <a:p>
              <a:r>
                <a:rPr lang="en-US" sz="1050" b="0" i="0" dirty="0">
                  <a:effectLst/>
                  <a:latin typeface="KaTeX_Math"/>
                </a:rPr>
                <a:t>Gini = 1 - </a:t>
              </a:r>
              <a:r>
                <a:rPr lang="el-GR" sz="1050" b="0" i="0" dirty="0">
                  <a:effectLst/>
                  <a:latin typeface="KaTeX_Math"/>
                </a:rPr>
                <a:t>Σ</a:t>
              </a:r>
              <a:r>
                <a:rPr lang="en-US" sz="1050" b="0" i="0" baseline="30000" dirty="0">
                  <a:effectLst/>
                  <a:latin typeface="KaTeX_Math"/>
                </a:rPr>
                <a:t>c</a:t>
              </a:r>
              <a:r>
                <a:rPr lang="en-US" sz="1050" b="0" i="0" baseline="-25000" dirty="0">
                  <a:effectLst/>
                  <a:latin typeface="KaTeX_Math"/>
                </a:rPr>
                <a:t>i=1 </a:t>
              </a:r>
              <a:r>
                <a:rPr lang="en-US" sz="1050" b="0" i="0" dirty="0">
                  <a:effectLst/>
                  <a:latin typeface="KaTeX_Math"/>
                </a:rPr>
                <a:t>(P</a:t>
              </a:r>
              <a:r>
                <a:rPr lang="en-US" sz="1050" b="0" i="0" baseline="-25000" dirty="0">
                  <a:effectLst/>
                  <a:latin typeface="KaTeX_Math"/>
                </a:rPr>
                <a:t>i</a:t>
              </a:r>
              <a:r>
                <a:rPr lang="en-US" sz="1050" b="0" i="0" dirty="0">
                  <a:effectLst/>
                  <a:latin typeface="KaTeX_Math"/>
                </a:rPr>
                <a:t>)²</a:t>
              </a:r>
              <a:endParaRPr lang="en-US" sz="1050" dirty="0">
                <a:latin typeface="KaTeX_Math"/>
              </a:endParaRPr>
            </a:p>
          </p:txBody>
        </p:sp>
      </p:grpSp>
      <p:pic>
        <p:nvPicPr>
          <p:cNvPr id="30" name="Picture 29" descr="A picture containing text, bathroom&#10;&#10;Description automatically generated">
            <a:extLst>
              <a:ext uri="{FF2B5EF4-FFF2-40B4-BE49-F238E27FC236}">
                <a16:creationId xmlns:a16="http://schemas.microsoft.com/office/drawing/2014/main" id="{7264F888-0040-DA43-1DC6-0BA8D13816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29" y="1356191"/>
            <a:ext cx="1224063" cy="1224063"/>
          </a:xfrm>
          <a:prstGeom prst="rect">
            <a:avLst/>
          </a:prstGeom>
        </p:spPr>
      </p:pic>
      <p:pic>
        <p:nvPicPr>
          <p:cNvPr id="32" name="Picture 31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E0F62040-48AA-0ADE-4827-CC74F2DA65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454" y="1365342"/>
            <a:ext cx="1224064" cy="122406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F4F81C8-E802-A53C-6620-5E07B85265A3}"/>
              </a:ext>
            </a:extLst>
          </p:cNvPr>
          <p:cNvSpPr txBox="1"/>
          <p:nvPr/>
        </p:nvSpPr>
        <p:spPr>
          <a:xfrm>
            <a:off x="7865197" y="2621901"/>
            <a:ext cx="1391927" cy="25391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Diagnosis:</a:t>
            </a:r>
            <a:r>
              <a:rPr lang="en-US" sz="105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0" dirty="0">
                <a:solidFill>
                  <a:srgbClr val="003AF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Ulcer</a:t>
            </a:r>
            <a:endParaRPr lang="en-US" sz="1050" b="0" dirty="0">
              <a:solidFill>
                <a:srgbClr val="003AF2"/>
              </a:solidFill>
              <a:effectLst/>
              <a:latin typeface="KaTeX_Math"/>
              <a:cs typeface="Courier New" panose="020703090202050204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22BCF5-35DF-4185-695B-462341C24C3D}"/>
              </a:ext>
            </a:extLst>
          </p:cNvPr>
          <p:cNvSpPr txBox="1"/>
          <p:nvPr/>
        </p:nvSpPr>
        <p:spPr>
          <a:xfrm>
            <a:off x="9381519" y="2621901"/>
            <a:ext cx="636898" cy="25391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3A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Erosion</a:t>
            </a:r>
            <a:endParaRPr lang="en-US" sz="1050" b="0" dirty="0">
              <a:solidFill>
                <a:srgbClr val="003AF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Picture 36" descr="A picture containing shape&#10;&#10;Description automatically generated">
            <a:extLst>
              <a:ext uri="{FF2B5EF4-FFF2-40B4-BE49-F238E27FC236}">
                <a16:creationId xmlns:a16="http://schemas.microsoft.com/office/drawing/2014/main" id="{28AC734D-3F87-7A22-3261-D790DB3A9E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820" y="1365342"/>
            <a:ext cx="1224064" cy="122406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3F24C37-9838-C3CE-77E4-7092A66B0F2E}"/>
              </a:ext>
            </a:extLst>
          </p:cNvPr>
          <p:cNvSpPr txBox="1"/>
          <p:nvPr/>
        </p:nvSpPr>
        <p:spPr>
          <a:xfrm>
            <a:off x="10781839" y="2621901"/>
            <a:ext cx="1468019" cy="25391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003AF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Digestive tract bleeding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181999-8E14-D0AF-26C4-E487FE40D205}"/>
              </a:ext>
            </a:extLst>
          </p:cNvPr>
          <p:cNvGrpSpPr/>
          <p:nvPr/>
        </p:nvGrpSpPr>
        <p:grpSpPr>
          <a:xfrm>
            <a:off x="4255462" y="5566109"/>
            <a:ext cx="3915221" cy="1121074"/>
            <a:chOff x="4329565" y="5789957"/>
            <a:chExt cx="3915221" cy="112107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3C4AF23-F3BE-C7DE-CDE5-F7D4B7D9CA4B}"/>
                </a:ext>
              </a:extLst>
            </p:cNvPr>
            <p:cNvSpPr txBox="1"/>
            <p:nvPr/>
          </p:nvSpPr>
          <p:spPr>
            <a:xfrm>
              <a:off x="4329565" y="5795341"/>
              <a:ext cx="2028826" cy="111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GNN Specs</a:t>
              </a:r>
            </a:p>
            <a:p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 to Testing ratio is 78:22</a:t>
              </a:r>
            </a:p>
            <a:p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Tensor dimension [3 x 60 x 60]</a:t>
              </a:r>
            </a:p>
            <a:p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Optimizer: 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Adams</a:t>
              </a:r>
            </a:p>
            <a:p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Loss: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Binary Cross entropy</a:t>
              </a:r>
            </a:p>
            <a:p>
              <a:endParaRPr 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BEAD8D-1612-7F65-AAA8-BA8E15F46D1C}"/>
                </a:ext>
              </a:extLst>
            </p:cNvPr>
            <p:cNvSpPr txBox="1"/>
            <p:nvPr/>
          </p:nvSpPr>
          <p:spPr>
            <a:xfrm>
              <a:off x="6215960" y="5789957"/>
              <a:ext cx="20288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 Forest Specs</a:t>
              </a:r>
            </a:p>
            <a:p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Trees 24, Variables 2</a:t>
              </a:r>
            </a:p>
            <a:p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 depth: 255</a:t>
              </a:r>
            </a:p>
            <a:p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Forest size: 10</a:t>
              </a:r>
            </a:p>
            <a:p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Gini: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0.326-0.498</a:t>
              </a:r>
            </a:p>
          </p:txBody>
        </p:sp>
      </p:grpSp>
      <p:pic>
        <p:nvPicPr>
          <p:cNvPr id="20" name="Picture 19" descr="A picture containing dark&#10;&#10;Description automatically generated">
            <a:extLst>
              <a:ext uri="{FF2B5EF4-FFF2-40B4-BE49-F238E27FC236}">
                <a16:creationId xmlns:a16="http://schemas.microsoft.com/office/drawing/2014/main" id="{C5B08A5A-5CA1-570D-78B6-9DABBE76B8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190" y="-892477"/>
            <a:ext cx="2977398" cy="282626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7BC13C8-0F44-B14A-7B5E-699EADB3E611}"/>
              </a:ext>
            </a:extLst>
          </p:cNvPr>
          <p:cNvSpPr/>
          <p:nvPr/>
        </p:nvSpPr>
        <p:spPr>
          <a:xfrm>
            <a:off x="7950421" y="4589127"/>
            <a:ext cx="4153483" cy="996936"/>
          </a:xfrm>
          <a:prstGeom prst="rect">
            <a:avLst/>
          </a:prstGeom>
          <a:solidFill>
            <a:srgbClr val="F77F7A"/>
          </a:solidFill>
          <a:ln w="11429" cap="flat" cmpd="sng" algn="ctr">
            <a:noFill/>
            <a:prstDash val="sysDash"/>
          </a:ln>
          <a:effectLst/>
        </p:spPr>
        <p:txBody>
          <a:bodyPr rtlCol="0" anchor="ctr">
            <a:normAutofit lnSpcReduction="1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050" dirty="0"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The research concludes that </a:t>
            </a:r>
            <a:r>
              <a:rPr lang="en-US" sz="1050" b="1" dirty="0">
                <a:solidFill>
                  <a:schemeClr val="bg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ensembling the GNN and multi-layered Random Forest </a:t>
            </a:r>
            <a:r>
              <a:rPr lang="en-US" sz="1050" dirty="0"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yields the highest accuracy and consistent results with </a:t>
            </a:r>
            <a:r>
              <a:rPr lang="en-US" sz="1050" b="1" dirty="0">
                <a:solidFill>
                  <a:schemeClr val="bg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99.8% precision</a:t>
            </a:r>
            <a:r>
              <a:rPr lang="en-US" sz="1050" dirty="0"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, enabling the practitioner to make an informed treatment decision for the patient in need of urgent care.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E5C1F5A-B2C9-8246-38A4-568876AD7636}"/>
              </a:ext>
            </a:extLst>
          </p:cNvPr>
          <p:cNvGrpSpPr/>
          <p:nvPr/>
        </p:nvGrpSpPr>
        <p:grpSpPr>
          <a:xfrm>
            <a:off x="4264690" y="1286315"/>
            <a:ext cx="3692834" cy="2363621"/>
            <a:chOff x="4254685" y="1356791"/>
            <a:chExt cx="3692834" cy="236362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D95B03B-B61A-E20D-0514-F4DFB636D3AC}"/>
                </a:ext>
              </a:extLst>
            </p:cNvPr>
            <p:cNvSpPr txBox="1"/>
            <p:nvPr/>
          </p:nvSpPr>
          <p:spPr>
            <a:xfrm>
              <a:off x="4254685" y="1356791"/>
              <a:ext cx="3462606" cy="103105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en-US" sz="13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Generalized Neural Network Model</a:t>
              </a:r>
            </a:p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HPCC GNN imagery analysis model uses image features through layers of </a:t>
              </a:r>
              <a:r>
                <a:rPr lang="en-US" sz="105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kernel convolutions 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detect anomalies and aspects of interest. It is then passed through </a:t>
              </a:r>
              <a:r>
                <a:rPr lang="en-US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binary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cross-entropy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23B942B-FF6E-1086-34FF-5D0235659C05}"/>
                </a:ext>
              </a:extLst>
            </p:cNvPr>
            <p:cNvSpPr txBox="1"/>
            <p:nvPr/>
          </p:nvSpPr>
          <p:spPr>
            <a:xfrm>
              <a:off x="4254685" y="3304914"/>
              <a:ext cx="3692834" cy="41549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Kernel Convolution is measured by</a:t>
              </a:r>
            </a:p>
            <a:p>
              <a:r>
                <a:rPr lang="en-US" sz="1050" b="0" dirty="0">
                  <a:effectLst/>
                  <a:latin typeface="KaTeX_Math"/>
                  <a:cs typeface="Courier New" panose="02070309020205020404" pitchFamily="49" charset="0"/>
                </a:rPr>
                <a:t>(K∗ I)(i, j) = ∑</a:t>
              </a:r>
              <a:r>
                <a:rPr lang="en-US" sz="1050" b="0" baseline="-25000" dirty="0">
                  <a:effectLst/>
                  <a:latin typeface="KaTeX_Math"/>
                  <a:cs typeface="Courier New" panose="02070309020205020404" pitchFamily="49" charset="0"/>
                </a:rPr>
                <a:t>m </a:t>
              </a:r>
              <a:r>
                <a:rPr lang="en-US" sz="1050" b="0" dirty="0">
                  <a:effectLst/>
                  <a:latin typeface="KaTeX_Math"/>
                  <a:cs typeface="Courier New" panose="02070309020205020404" pitchFamily="49" charset="0"/>
                </a:rPr>
                <a:t>∑</a:t>
              </a:r>
              <a:r>
                <a:rPr lang="en-US" sz="1050" b="0" baseline="-25000" dirty="0">
                  <a:effectLst/>
                  <a:latin typeface="KaTeX_Math"/>
                  <a:cs typeface="Courier New" panose="02070309020205020404" pitchFamily="49" charset="0"/>
                </a:rPr>
                <a:t>n </a:t>
              </a:r>
              <a:r>
                <a:rPr lang="en-US" sz="1050" b="0" dirty="0">
                  <a:effectLst/>
                  <a:latin typeface="KaTeX_Math"/>
                  <a:cs typeface="Courier New" panose="02070309020205020404" pitchFamily="49" charset="0"/>
                </a:rPr>
                <a:t>(I − m, j − n)K(</a:t>
              </a:r>
              <a:r>
                <a:rPr lang="en-US" sz="1050" b="0" dirty="0" err="1">
                  <a:effectLst/>
                  <a:latin typeface="KaTeX_Math"/>
                  <a:cs typeface="Courier New" panose="02070309020205020404" pitchFamily="49" charset="0"/>
                </a:rPr>
                <a:t>m,n</a:t>
              </a:r>
              <a:r>
                <a:rPr lang="en-US" sz="1050" b="0" dirty="0">
                  <a:effectLst/>
                  <a:latin typeface="KaTeX_Math"/>
                  <a:cs typeface="Courier New" panose="02070309020205020404" pitchFamily="49" charset="0"/>
                </a:rPr>
                <a:t>)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A667805-A6C5-B9D9-818A-079CE073F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42261" y="2480835"/>
              <a:ext cx="3221064" cy="784735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930C-86EF-5D92-628B-103CD2387E6A}"/>
              </a:ext>
            </a:extLst>
          </p:cNvPr>
          <p:cNvGrpSpPr/>
          <p:nvPr/>
        </p:nvGrpSpPr>
        <p:grpSpPr>
          <a:xfrm>
            <a:off x="7947519" y="5710051"/>
            <a:ext cx="4341339" cy="1058138"/>
            <a:chOff x="7956234" y="5339565"/>
            <a:chExt cx="4341339" cy="105813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A544731-BF64-8467-3FC6-B4F32086433D}"/>
                </a:ext>
              </a:extLst>
            </p:cNvPr>
            <p:cNvSpPr/>
            <p:nvPr/>
          </p:nvSpPr>
          <p:spPr>
            <a:xfrm>
              <a:off x="7968753" y="5339565"/>
              <a:ext cx="4153483" cy="1058138"/>
            </a:xfrm>
            <a:prstGeom prst="rect">
              <a:avLst/>
            </a:prstGeom>
            <a:solidFill>
              <a:srgbClr val="007D96"/>
            </a:solidFill>
            <a:ln w="11429" cap="flat" cmpd="sng" algn="ctr">
              <a:noFill/>
              <a:prstDash val="sysDash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E30D801-6DC9-4D42-F1D6-32AE59507615}"/>
                </a:ext>
              </a:extLst>
            </p:cNvPr>
            <p:cNvSpPr txBox="1"/>
            <p:nvPr/>
          </p:nvSpPr>
          <p:spPr>
            <a:xfrm>
              <a:off x="7968753" y="5345468"/>
              <a:ext cx="2257617" cy="992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en-US" sz="13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Resources</a:t>
              </a:r>
            </a:p>
            <a:p>
              <a:pPr marL="171450" indent="-17145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00" u="sng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OSF | The </a:t>
              </a:r>
              <a:r>
                <a:rPr lang="en-US" sz="1000" u="sng" dirty="0" err="1">
                  <a:latin typeface="Times New Roman" panose="02020603050405020304" pitchFamily="18" charset="0"/>
                  <a:cs typeface="Times New Roman" panose="02020603050405020304" pitchFamily="18" charset="0"/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Kvasir</a:t>
              </a:r>
              <a:r>
                <a:rPr lang="en-US" sz="1000" u="sng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-Capsule Dataset</a:t>
              </a:r>
              <a:endParaRPr lang="en-US" sz="10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indent="-17145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00" u="sng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The coming of AI Spring</a:t>
              </a:r>
              <a:endParaRPr lang="en-US" sz="10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ts val="300"/>
                </a:spcBef>
                <a:spcAft>
                  <a:spcPts val="300"/>
                </a:spcAft>
              </a:pPr>
              <a:endParaRPr lang="en-US" sz="10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08CDD18-8F33-0A9C-76E4-23A98DCA31AA}"/>
                </a:ext>
              </a:extLst>
            </p:cNvPr>
            <p:cNvSpPr txBox="1"/>
            <p:nvPr/>
          </p:nvSpPr>
          <p:spPr>
            <a:xfrm>
              <a:off x="10039956" y="5356115"/>
              <a:ext cx="2257617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en-US" sz="13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Code &amp; Credits</a:t>
              </a:r>
            </a:p>
            <a:p>
              <a:pPr marL="171450" indent="-17145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00" u="sng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Github.com/SarveshPrabhu90</a:t>
              </a:r>
              <a:endParaRPr lang="en-US" sz="10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indent="-17145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00" u="sng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1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Github.com/</a:t>
              </a:r>
              <a:r>
                <a:rPr lang="en-US" sz="1000" u="sng" dirty="0" err="1">
                  <a:latin typeface="Times New Roman" panose="02020603050405020304" pitchFamily="18" charset="0"/>
                  <a:cs typeface="Times New Roman" panose="02020603050405020304" pitchFamily="18" charset="0"/>
                  <a:hlinkClick r:id="rId1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RogerDev</a:t>
              </a:r>
              <a:r>
                <a:rPr lang="en-US" sz="1000" u="sng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1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/GNN</a:t>
              </a:r>
              <a:endParaRPr lang="en-US" sz="10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DFC06A5-3974-BAD5-E489-9FB4EE024028}"/>
                </a:ext>
              </a:extLst>
            </p:cNvPr>
            <p:cNvSpPr txBox="1"/>
            <p:nvPr/>
          </p:nvSpPr>
          <p:spPr>
            <a:xfrm>
              <a:off x="7956234" y="6110168"/>
              <a:ext cx="3929315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Thanks to Bob Foreman, Roger Dev, and Lorraine Chapman.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8370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651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Franklin Gothic Medium</vt:lpstr>
      <vt:lpstr>KaTeX_Math</vt:lpstr>
      <vt:lpstr>Times New Roman</vt:lpstr>
      <vt:lpstr>Office Theme</vt:lpstr>
      <vt:lpstr>Colorectal Cancer Diagnosis: Achieving consistent accuracy in medical imagery analysis from a swallowable smart pill; a comparative study between Deep Learning and Random Forest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Colorectal Cancer Diagnosis- Deriving consistent accuracy on medical imagery analysis through ensemble Neural Networks and Random Forest for the healthcare community Sarvesh Prabhu, Lambert High School – Mentored by Mr. Bob Foreman and Mr. Roger Dev, LexisNexis Risk solutions</dc:title>
  <dc:creator>sarvesh prabhu</dc:creator>
  <cp:lastModifiedBy>Sadasivam, Prabhu (RIS-ATL)</cp:lastModifiedBy>
  <cp:revision>7</cp:revision>
  <dcterms:created xsi:type="dcterms:W3CDTF">2022-08-18T17:44:15Z</dcterms:created>
  <dcterms:modified xsi:type="dcterms:W3CDTF">2022-10-08T22:14:38Z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ac42a-3eb4-4074-b885-aea26bd6241e_Enabled">
    <vt:lpwstr>true</vt:lpwstr>
  </property>
  <property fmtid="{D5CDD505-2E9C-101B-9397-08002B2CF9AE}" pid="3" name="MSIP_Label_549ac42a-3eb4-4074-b885-aea26bd6241e_SetDate">
    <vt:lpwstr>2022-08-18T23:35:34Z</vt:lpwstr>
  </property>
  <property fmtid="{D5CDD505-2E9C-101B-9397-08002B2CF9AE}" pid="4" name="MSIP_Label_549ac42a-3eb4-4074-b885-aea26bd6241e_Method">
    <vt:lpwstr>Standard</vt:lpwstr>
  </property>
  <property fmtid="{D5CDD505-2E9C-101B-9397-08002B2CF9AE}" pid="5" name="MSIP_Label_549ac42a-3eb4-4074-b885-aea26bd6241e_Name">
    <vt:lpwstr>General Business</vt:lpwstr>
  </property>
  <property fmtid="{D5CDD505-2E9C-101B-9397-08002B2CF9AE}" pid="6" name="MSIP_Label_549ac42a-3eb4-4074-b885-aea26bd6241e_SiteId">
    <vt:lpwstr>9274ee3f-9425-4109-a27f-9fb15c10675d</vt:lpwstr>
  </property>
  <property fmtid="{D5CDD505-2E9C-101B-9397-08002B2CF9AE}" pid="7" name="MSIP_Label_549ac42a-3eb4-4074-b885-aea26bd6241e_ActionId">
    <vt:lpwstr>2d9cb3fb-a51c-498f-8476-a583230df0a6</vt:lpwstr>
  </property>
  <property fmtid="{D5CDD505-2E9C-101B-9397-08002B2CF9AE}" pid="8" name="MSIP_Label_549ac42a-3eb4-4074-b885-aea26bd6241e_ContentBits">
    <vt:lpwstr>0</vt:lpwstr>
  </property>
</Properties>
</file>