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4de620c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4de620c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4de620c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4de620c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4de620c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f4de620c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f4de620c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f4de620c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f4de620c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f4de620c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4de620c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f4de620c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f4de620c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f4de620c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f4de620c1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f4de620c1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f4de620c1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f4de620c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f4de620c1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f4de620c1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f4de620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f4de620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f4de620c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f4de620c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f4de620c1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f4de620c1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f4de620c1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f4de620c1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f4de620c1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f4de620c1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f4de620c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f4de620c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4de620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4de620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4de620c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4de620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4de620c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f4de620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4de620c1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f4de620c1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4de620c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4de620c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4de620c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f4de620c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4de620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4de620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br>
              <a:rPr lang="en"/>
            </a:br>
            <a:r>
              <a:rPr lang="en"/>
              <a:t>Host Behaviour Analysis for Country Greece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and Visualizations for two cities of Greece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3800" y="3879325"/>
            <a:ext cx="420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NILABH KUMAR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PD13_021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RAMSHA SIDDIQUI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PD13_006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814025" y="4202575"/>
            <a:ext cx="182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MASAI Mentor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BHAVANA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Thessaloniki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65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Avg acceptance rate of super_host vs other_host</a:t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1" y="2269325"/>
            <a:ext cx="4670750" cy="2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901" y="2239000"/>
            <a:ext cx="4076699" cy="245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No of hosts response time in each category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2200275"/>
            <a:ext cx="4807851" cy="27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053125" y="2528550"/>
            <a:ext cx="411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         Avg acceptance rate              Host count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 rot="10800000">
            <a:off x="6856025" y="2615350"/>
            <a:ext cx="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8034750" y="2651050"/>
            <a:ext cx="960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325" y="607300"/>
            <a:ext cx="3850351" cy="18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325" y="2922125"/>
            <a:ext cx="3850351" cy="19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Thessaloniki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No of hosts with response time in each category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000"/>
            <a:ext cx="3854101" cy="2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900" y="3189100"/>
            <a:ext cx="4648200" cy="18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600" y="805600"/>
            <a:ext cx="4648200" cy="22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No of hosts that Provide instant bookable in each category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50" y="2205550"/>
            <a:ext cx="4615976" cy="25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 VS Thessaloniki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895675" y="4762500"/>
            <a:ext cx="281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Host count (HC) vs Host providing instant service (S)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001075" y="4762500"/>
            <a:ext cx="167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Average acceptance rate (AR)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50" y="2239000"/>
            <a:ext cx="4076435" cy="2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 and Thessaloniki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Verified identity and profile pic is 'yes' 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000"/>
            <a:ext cx="42957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2239000"/>
            <a:ext cx="4295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 and Thessaloniki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Verified identity and profile pic is 'yes' </a:t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000"/>
            <a:ext cx="8839199" cy="183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729450" y="1742850"/>
            <a:ext cx="36843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AVG ratings and response rate for hosts according to year of </a:t>
            </a:r>
            <a:b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joining the company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000"/>
            <a:ext cx="4295775" cy="26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000" y="495925"/>
            <a:ext cx="4391025" cy="269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575" y="3187200"/>
            <a:ext cx="4391024" cy="16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5580163" y="4838700"/>
            <a:ext cx="247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No of hosts that joined in particular year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AVG ratings for hosts according to year of joining the company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2239000"/>
            <a:ext cx="78546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Thessaloniki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52400" y="1730700"/>
            <a:ext cx="36813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AVG ratings and response rate</a:t>
            </a:r>
            <a:b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for hosts according to year of joining the company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138" y="814725"/>
            <a:ext cx="27908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39000"/>
            <a:ext cx="3946975" cy="2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5175" y="845375"/>
            <a:ext cx="2075325" cy="1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4470850" y="2239000"/>
            <a:ext cx="47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	      Reviews 				      Host response rate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1775" y="2791600"/>
            <a:ext cx="45053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5397438" y="4820400"/>
            <a:ext cx="221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Host response rate over year of joining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729450" y="1821700"/>
            <a:ext cx="34596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Avg No of Booking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2474750"/>
            <a:ext cx="8820124" cy="26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675" y="545925"/>
            <a:ext cx="4295775" cy="18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/>
        </p:nvSpPr>
        <p:spPr>
          <a:xfrm>
            <a:off x="5943450" y="2627475"/>
            <a:ext cx="24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Extreme left blue dot (2009) represents ‘1’ and after that ‘1’ , ‘0’ alternates (2010-2021).</a:t>
            </a:r>
            <a:endParaRPr sz="8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55100" y="1264175"/>
            <a:ext cx="7688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CITY </a:t>
            </a:r>
            <a:r>
              <a:rPr lang="en" sz="2650"/>
              <a:t>ATHENS</a:t>
            </a:r>
            <a:r>
              <a:rPr b="0" lang="en" sz="44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REVIEW SCORES</a:t>
            </a:r>
            <a:endParaRPr i="1" sz="18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analysis shown bel</a:t>
            </a:r>
            <a:r>
              <a:rPr i="1" lang="en" sz="117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 shows that on an average basis SUPERHOST have a  higher review scores in all categories than the other HOSTS.</a:t>
            </a:r>
            <a:endParaRPr i="1" sz="117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9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310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  <a:endParaRPr i="1" sz="310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50" y="3011725"/>
            <a:ext cx="4999025" cy="19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925" y="2854125"/>
            <a:ext cx="3507500" cy="22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 and Thessaloniki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Positive Reviews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000"/>
            <a:ext cx="4295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2239000"/>
            <a:ext cx="42957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Positive Reviews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 VS Thessaloniki</a:t>
            </a:r>
            <a:endParaRPr/>
          </a:p>
        </p:txBody>
      </p:sp>
      <p:pic>
        <p:nvPicPr>
          <p:cNvPr id="263" name="Google Shape;263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000"/>
            <a:ext cx="4289873" cy="265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673" y="2239000"/>
            <a:ext cx="4396928" cy="262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e. Analyze the average price and availability of the listings for the upcoming year between Super Hosts and Other Hosts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 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000"/>
            <a:ext cx="42957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175" y="2239000"/>
            <a:ext cx="44481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e. Analyze the average price and availability of the listings for the upcoming year between Super Hosts and Other Hosts</a:t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5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 and Thessaloniki </a:t>
            </a:r>
            <a:endParaRPr/>
          </a:p>
        </p:txBody>
      </p:sp>
      <p:pic>
        <p:nvPicPr>
          <p:cNvPr id="279" name="Google Shape;279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0" y="2720900"/>
            <a:ext cx="4434050" cy="23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150" y="2720900"/>
            <a:ext cx="4346600" cy="232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 FOR BIFURCATION BETWEEN SUPERHOST AND NORMAL HOST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729450" y="2379650"/>
            <a:ext cx="7688700" cy="19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Acceptance</a:t>
            </a:r>
            <a:r>
              <a:rPr lang="en" sz="1500">
                <a:solidFill>
                  <a:schemeClr val="dk2"/>
                </a:solidFill>
              </a:rPr>
              <a:t> rate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Response rate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Positive Reviews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Average rating according to year of joining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Verified identity of a host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CITY ATHENS</a:t>
            </a:r>
            <a:endParaRPr sz="2400"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NO. OF HOSTS RESPONDING WITHIN A PARTICULAR TIME FRAME</a:t>
            </a:r>
            <a:endParaRPr i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SUPERHOST has a high tendency of responding within an hour and there are no or negligible SUPERHOST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responds within a few days or more.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7225"/>
            <a:ext cx="4362676" cy="181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325" y="3024125"/>
            <a:ext cx="4362676" cy="2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CITY </a:t>
            </a:r>
            <a:r>
              <a:rPr lang="en" sz="2400">
                <a:solidFill>
                  <a:srgbClr val="000000"/>
                </a:solidFill>
              </a:rPr>
              <a:t>THESSALONIKI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REVIEW SCORES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analysis shown below shows that on an average basis SUPERHOST have a  higher review scores in all categories than the other HOSTS.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3020193"/>
            <a:ext cx="3842125" cy="203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275" y="2924975"/>
            <a:ext cx="4685725" cy="22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CITY THESSALONIKI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NO. OF HOSTS RESPONDING WITHIN A PARTICULAR TIME FRAME</a:t>
            </a:r>
            <a:endParaRPr i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SUPERHOST has a high tendency of responding within an hour and there are no or negligible SUPERHOST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responds within a few days or more.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2025"/>
            <a:ext cx="4064725" cy="180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075" y="3272025"/>
            <a:ext cx="4768924" cy="1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7800" y="636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ACCEPTANCE AND RESPONSE RATE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430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78875"/>
            <a:ext cx="3774299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842800" y="1611225"/>
            <a:ext cx="3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CITY ATHENS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908025" y="1636000"/>
            <a:ext cx="29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CITY THESSALONIKI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50" y="2078875"/>
            <a:ext cx="4128100" cy="22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75" y="2059725"/>
            <a:ext cx="361517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THESSALONIKI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0" y="2073724"/>
            <a:ext cx="3770400" cy="226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5"/>
            <a:ext cx="39183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Athens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1821700"/>
            <a:ext cx="76887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65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Avg acceptance rate of super_host vs other_host</a:t>
            </a:r>
            <a:endParaRPr sz="1065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" y="2174725"/>
            <a:ext cx="4656450" cy="27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900" y="2239000"/>
            <a:ext cx="3926700" cy="236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