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Be Vietnam" panose="020B0604020202020204" charset="0"/>
      <p:regular r:id="rId11"/>
    </p:embeddedFont>
    <p:embeddedFont>
      <p:font typeface="Be Vietnam Ultra-Bold" panose="020B0604020202020204" charset="0"/>
      <p:regular r:id="rId12"/>
    </p:embeddedFont>
    <p:embeddedFont>
      <p:font typeface="Calibri" panose="020F0502020204030204" pitchFamily="34" charset="0"/>
      <p:regular r:id="rId13"/>
      <p:bold r:id="rId14"/>
      <p:italic r:id="rId15"/>
      <p:boldItalic r:id="rId16"/>
    </p:embeddedFont>
    <p:embeddedFont>
      <p:font typeface="IBM Plex Sans" panose="020B0503050203000203" pitchFamily="34" charset="0"/>
      <p:regular r:id="rId17"/>
      <p:bold r:id="rId18"/>
      <p:boldItalic r:id="rId19"/>
    </p:embeddedFont>
    <p:embeddedFont>
      <p:font typeface="IBM Plex Sans Bold" panose="020B0803050203000203"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446" y="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sp>
        <p:nvSpPr>
          <p:cNvPr id="3" name="Freeform 3"/>
          <p:cNvSpPr/>
          <p:nvPr/>
        </p:nvSpPr>
        <p:spPr>
          <a:xfrm rot="-2700000">
            <a:off x="4226452" y="2785792"/>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1028700" y="2786123"/>
            <a:ext cx="11078006" cy="4582896"/>
          </a:xfrm>
          <a:prstGeom prst="rect">
            <a:avLst/>
          </a:prstGeom>
        </p:spPr>
        <p:txBody>
          <a:bodyPr lIns="0" tIns="0" rIns="0" bIns="0" rtlCol="0" anchor="t">
            <a:spAutoFit/>
          </a:bodyPr>
          <a:lstStyle/>
          <a:p>
            <a:pPr>
              <a:lnSpc>
                <a:spcPts val="11880"/>
              </a:lnSpc>
            </a:pPr>
            <a:r>
              <a:rPr lang="en-US" sz="11534">
                <a:solidFill>
                  <a:srgbClr val="F8F8F8"/>
                </a:solidFill>
                <a:latin typeface="Be Vietnam"/>
              </a:rPr>
              <a:t>ARTEMIS II</a:t>
            </a:r>
          </a:p>
          <a:p>
            <a:pPr>
              <a:lnSpc>
                <a:spcPts val="11880"/>
              </a:lnSpc>
            </a:pPr>
            <a:r>
              <a:rPr lang="en-US" sz="11534">
                <a:solidFill>
                  <a:srgbClr val="F8F8F8"/>
                </a:solidFill>
                <a:latin typeface="Be Vietnam"/>
              </a:rPr>
              <a:t>AND</a:t>
            </a:r>
          </a:p>
          <a:p>
            <a:pPr>
              <a:lnSpc>
                <a:spcPts val="11880"/>
              </a:lnSpc>
            </a:pPr>
            <a:r>
              <a:rPr lang="en-US" sz="11534">
                <a:solidFill>
                  <a:srgbClr val="F8F8F8"/>
                </a:solidFill>
                <a:latin typeface="Be Vietnam"/>
              </a:rPr>
              <a:t>YOU!</a:t>
            </a:r>
          </a:p>
        </p:txBody>
      </p:sp>
      <p:grpSp>
        <p:nvGrpSpPr>
          <p:cNvPr id="5" name="Group 5"/>
          <p:cNvGrpSpPr/>
          <p:nvPr/>
        </p:nvGrpSpPr>
        <p:grpSpPr>
          <a:xfrm>
            <a:off x="11259664" y="7046188"/>
            <a:ext cx="5999636" cy="2451863"/>
            <a:chOff x="0" y="0"/>
            <a:chExt cx="7999515" cy="3269151"/>
          </a:xfrm>
        </p:grpSpPr>
        <p:sp>
          <p:nvSpPr>
            <p:cNvPr id="6" name="TextBox 6"/>
            <p:cNvSpPr txBox="1"/>
            <p:nvPr/>
          </p:nvSpPr>
          <p:spPr>
            <a:xfrm>
              <a:off x="0" y="2495508"/>
              <a:ext cx="7999515" cy="773643"/>
            </a:xfrm>
            <a:prstGeom prst="rect">
              <a:avLst/>
            </a:prstGeom>
          </p:spPr>
          <p:txBody>
            <a:bodyPr lIns="0" tIns="0" rIns="0" bIns="0" rtlCol="0" anchor="t">
              <a:spAutoFit/>
            </a:bodyPr>
            <a:lstStyle/>
            <a:p>
              <a:pPr algn="r">
                <a:lnSpc>
                  <a:spcPts val="4899"/>
                </a:lnSpc>
              </a:pPr>
              <a:r>
                <a:rPr lang="en-US" sz="3499">
                  <a:solidFill>
                    <a:srgbClr val="F8F8F8"/>
                  </a:solidFill>
                  <a:latin typeface="IBM Plex Sans"/>
                </a:rPr>
                <a:t>7TH-8TH OCTOBER 2023</a:t>
              </a:r>
            </a:p>
          </p:txBody>
        </p:sp>
        <p:sp>
          <p:nvSpPr>
            <p:cNvPr id="7" name="TextBox 7"/>
            <p:cNvSpPr txBox="1"/>
            <p:nvPr/>
          </p:nvSpPr>
          <p:spPr>
            <a:xfrm>
              <a:off x="0" y="-28575"/>
              <a:ext cx="7999515" cy="649182"/>
            </a:xfrm>
            <a:prstGeom prst="rect">
              <a:avLst/>
            </a:prstGeom>
          </p:spPr>
          <p:txBody>
            <a:bodyPr lIns="0" tIns="0" rIns="0" bIns="0" rtlCol="0" anchor="t">
              <a:spAutoFit/>
            </a:bodyPr>
            <a:lstStyle/>
            <a:p>
              <a:pPr marL="0" lvl="0" indent="0" algn="r">
                <a:lnSpc>
                  <a:spcPts val="4029"/>
                </a:lnSpc>
                <a:spcBef>
                  <a:spcPct val="0"/>
                </a:spcBef>
              </a:pPr>
              <a:r>
                <a:rPr lang="en-US" sz="3099" u="none" spc="269">
                  <a:solidFill>
                    <a:srgbClr val="F8F8F8"/>
                  </a:solidFill>
                  <a:latin typeface="Be Vietnam Ultra-Bold"/>
                </a:rPr>
                <a:t>PRESENTED BY</a:t>
              </a:r>
            </a:p>
          </p:txBody>
        </p:sp>
        <p:sp>
          <p:nvSpPr>
            <p:cNvPr id="8" name="TextBox 8"/>
            <p:cNvSpPr txBox="1"/>
            <p:nvPr/>
          </p:nvSpPr>
          <p:spPr>
            <a:xfrm>
              <a:off x="0" y="673796"/>
              <a:ext cx="7999515" cy="707602"/>
            </a:xfrm>
            <a:prstGeom prst="rect">
              <a:avLst/>
            </a:prstGeom>
          </p:spPr>
          <p:txBody>
            <a:bodyPr lIns="0" tIns="0" rIns="0" bIns="0" rtlCol="0" anchor="t">
              <a:spAutoFit/>
            </a:bodyPr>
            <a:lstStyle/>
            <a:p>
              <a:pPr algn="r">
                <a:lnSpc>
                  <a:spcPts val="4479"/>
                </a:lnSpc>
              </a:pPr>
              <a:r>
                <a:rPr lang="en-US" sz="3199">
                  <a:solidFill>
                    <a:srgbClr val="F8F8F8"/>
                  </a:solidFill>
                  <a:latin typeface="IBM Plex Sans"/>
                </a:rPr>
                <a:t>THE LUNAR VISIONARIES TEAM</a:t>
              </a:r>
            </a:p>
          </p:txBody>
        </p:sp>
      </p:grpSp>
      <p:sp>
        <p:nvSpPr>
          <p:cNvPr id="9" name="TextBox 9"/>
          <p:cNvSpPr txBox="1"/>
          <p:nvPr/>
        </p:nvSpPr>
        <p:spPr>
          <a:xfrm>
            <a:off x="1028700" y="509020"/>
            <a:ext cx="5796179" cy="1716044"/>
          </a:xfrm>
          <a:prstGeom prst="rect">
            <a:avLst/>
          </a:prstGeom>
        </p:spPr>
        <p:txBody>
          <a:bodyPr lIns="0" tIns="0" rIns="0" bIns="0" rtlCol="0" anchor="t">
            <a:spAutoFit/>
          </a:bodyPr>
          <a:lstStyle/>
          <a:p>
            <a:pPr>
              <a:lnSpc>
                <a:spcPts val="4555"/>
              </a:lnSpc>
              <a:spcBef>
                <a:spcPct val="0"/>
              </a:spcBef>
            </a:pPr>
            <a:r>
              <a:rPr lang="en-US" sz="3254">
                <a:solidFill>
                  <a:srgbClr val="F8F8F8"/>
                </a:solidFill>
                <a:latin typeface="IBM Plex Sans Bold"/>
              </a:rPr>
              <a:t>NASA INTERNATIONAL SPACE APPS CHALLENGE 2023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D8E5"/>
        </a:solidFill>
        <a:effectLst/>
      </p:bgPr>
    </p:bg>
    <p:spTree>
      <p:nvGrpSpPr>
        <p:cNvPr id="1" name=""/>
        <p:cNvGrpSpPr/>
        <p:nvPr/>
      </p:nvGrpSpPr>
      <p:grpSpPr>
        <a:xfrm>
          <a:off x="0" y="0"/>
          <a:ext cx="0" cy="0"/>
          <a:chOff x="0" y="0"/>
          <a:chExt cx="0" cy="0"/>
        </a:xfrm>
      </p:grpSpPr>
      <p:grpSp>
        <p:nvGrpSpPr>
          <p:cNvPr id="2" name="Group 2"/>
          <p:cNvGrpSpPr/>
          <p:nvPr/>
        </p:nvGrpSpPr>
        <p:grpSpPr>
          <a:xfrm>
            <a:off x="6597098" y="4481893"/>
            <a:ext cx="1358918" cy="135891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8D8E5"/>
            </a:solidFill>
          </p:spPr>
          <p:txBody>
            <a:bodyPr/>
            <a:lstStyle/>
            <a:p>
              <a:endParaRPr lang="en-US"/>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3639"/>
                </a:lnSpc>
              </a:pPr>
              <a:r>
                <a:rPr lang="en-US" sz="2599">
                  <a:solidFill>
                    <a:srgbClr val="302219"/>
                  </a:solidFill>
                  <a:latin typeface="IBM Plex Sans Bold"/>
                </a:rPr>
                <a:t>4</a:t>
              </a:r>
            </a:p>
          </p:txBody>
        </p:sp>
      </p:grpSp>
      <p:sp>
        <p:nvSpPr>
          <p:cNvPr id="5" name="Freeform 5"/>
          <p:cNvSpPr/>
          <p:nvPr/>
        </p:nvSpPr>
        <p:spPr>
          <a:xfrm>
            <a:off x="6597098" y="2748562"/>
            <a:ext cx="1358918" cy="1428433"/>
          </a:xfrm>
          <a:custGeom>
            <a:avLst/>
            <a:gdLst/>
            <a:ahLst/>
            <a:cxnLst/>
            <a:rect l="l" t="t" r="r" b="b"/>
            <a:pathLst>
              <a:path w="1358918" h="1428433">
                <a:moveTo>
                  <a:pt x="0" y="0"/>
                </a:moveTo>
                <a:lnTo>
                  <a:pt x="1358918" y="0"/>
                </a:lnTo>
                <a:lnTo>
                  <a:pt x="1358918" y="1428433"/>
                </a:lnTo>
                <a:lnTo>
                  <a:pt x="0" y="1428433"/>
                </a:lnTo>
                <a:lnTo>
                  <a:pt x="0" y="0"/>
                </a:lnTo>
                <a:close/>
              </a:path>
            </a:pathLst>
          </a:custGeom>
          <a:blipFill>
            <a:blip r:embed="rId2"/>
            <a:stretch>
              <a:fillRect r="-4523"/>
            </a:stretch>
          </a:blipFill>
        </p:spPr>
        <p:txBody>
          <a:bodyPr/>
          <a:lstStyle/>
          <a:p>
            <a:endParaRPr lang="en-US"/>
          </a:p>
        </p:txBody>
      </p:sp>
      <p:sp>
        <p:nvSpPr>
          <p:cNvPr id="6" name="Freeform 6"/>
          <p:cNvSpPr/>
          <p:nvPr/>
        </p:nvSpPr>
        <p:spPr>
          <a:xfrm>
            <a:off x="6597098" y="6259911"/>
            <a:ext cx="1358918" cy="1249658"/>
          </a:xfrm>
          <a:custGeom>
            <a:avLst/>
            <a:gdLst/>
            <a:ahLst/>
            <a:cxnLst/>
            <a:rect l="l" t="t" r="r" b="b"/>
            <a:pathLst>
              <a:path w="1358918" h="1249658">
                <a:moveTo>
                  <a:pt x="0" y="0"/>
                </a:moveTo>
                <a:lnTo>
                  <a:pt x="1358918" y="0"/>
                </a:lnTo>
                <a:lnTo>
                  <a:pt x="1358918" y="1249658"/>
                </a:lnTo>
                <a:lnTo>
                  <a:pt x="0" y="1249658"/>
                </a:lnTo>
                <a:lnTo>
                  <a:pt x="0" y="0"/>
                </a:lnTo>
                <a:close/>
              </a:path>
            </a:pathLst>
          </a:custGeom>
          <a:blipFill>
            <a:blip r:embed="rId3"/>
            <a:stretch>
              <a:fillRect t="-8743"/>
            </a:stretch>
          </a:blipFill>
        </p:spPr>
        <p:txBody>
          <a:bodyPr/>
          <a:lstStyle/>
          <a:p>
            <a:endParaRPr lang="en-US"/>
          </a:p>
        </p:txBody>
      </p:sp>
      <p:sp>
        <p:nvSpPr>
          <p:cNvPr id="7" name="Freeform 7"/>
          <p:cNvSpPr/>
          <p:nvPr/>
        </p:nvSpPr>
        <p:spPr>
          <a:xfrm>
            <a:off x="6597098" y="4597835"/>
            <a:ext cx="1358918" cy="1127033"/>
          </a:xfrm>
          <a:custGeom>
            <a:avLst/>
            <a:gdLst/>
            <a:ahLst/>
            <a:cxnLst/>
            <a:rect l="l" t="t" r="r" b="b"/>
            <a:pathLst>
              <a:path w="1358918" h="1127033">
                <a:moveTo>
                  <a:pt x="0" y="0"/>
                </a:moveTo>
                <a:lnTo>
                  <a:pt x="1358918" y="0"/>
                </a:lnTo>
                <a:lnTo>
                  <a:pt x="1358918" y="1127033"/>
                </a:lnTo>
                <a:lnTo>
                  <a:pt x="0" y="1127033"/>
                </a:lnTo>
                <a:lnTo>
                  <a:pt x="0" y="0"/>
                </a:lnTo>
                <a:close/>
              </a:path>
            </a:pathLst>
          </a:custGeom>
          <a:blipFill>
            <a:blip r:embed="rId4"/>
            <a:stretch>
              <a:fillRect t="-85137" b="-82806"/>
            </a:stretch>
          </a:blipFill>
        </p:spPr>
        <p:txBody>
          <a:bodyPr/>
          <a:lstStyle/>
          <a:p>
            <a:endParaRPr lang="en-US"/>
          </a:p>
        </p:txBody>
      </p:sp>
      <p:sp>
        <p:nvSpPr>
          <p:cNvPr id="8" name="TextBox 8"/>
          <p:cNvSpPr txBox="1"/>
          <p:nvPr/>
        </p:nvSpPr>
        <p:spPr>
          <a:xfrm>
            <a:off x="1028700" y="3323125"/>
            <a:ext cx="4223234" cy="2143125"/>
          </a:xfrm>
          <a:prstGeom prst="rect">
            <a:avLst/>
          </a:prstGeom>
        </p:spPr>
        <p:txBody>
          <a:bodyPr lIns="0" tIns="0" rIns="0" bIns="0" rtlCol="0" anchor="t">
            <a:spAutoFit/>
          </a:bodyPr>
          <a:lstStyle/>
          <a:p>
            <a:pPr>
              <a:lnSpc>
                <a:spcPts val="8400"/>
              </a:lnSpc>
            </a:pPr>
            <a:r>
              <a:rPr lang="en-US" sz="7000">
                <a:solidFill>
                  <a:srgbClr val="302219"/>
                </a:solidFill>
                <a:latin typeface="Be Vietnam Ultra-Bold"/>
              </a:rPr>
              <a:t>TEAM</a:t>
            </a:r>
          </a:p>
          <a:p>
            <a:pPr>
              <a:lnSpc>
                <a:spcPts val="8400"/>
              </a:lnSpc>
            </a:pPr>
            <a:r>
              <a:rPr lang="en-US" sz="7000">
                <a:solidFill>
                  <a:srgbClr val="302219"/>
                </a:solidFill>
                <a:latin typeface="Be Vietnam Ultra-Bold"/>
              </a:rPr>
              <a:t>MEMBERS</a:t>
            </a:r>
          </a:p>
        </p:txBody>
      </p:sp>
      <p:sp>
        <p:nvSpPr>
          <p:cNvPr id="9" name="TextBox 9"/>
          <p:cNvSpPr txBox="1"/>
          <p:nvPr/>
        </p:nvSpPr>
        <p:spPr>
          <a:xfrm>
            <a:off x="9144000" y="3127131"/>
            <a:ext cx="7036871" cy="604619"/>
          </a:xfrm>
          <a:prstGeom prst="rect">
            <a:avLst/>
          </a:prstGeom>
        </p:spPr>
        <p:txBody>
          <a:bodyPr lIns="0" tIns="0" rIns="0" bIns="0" rtlCol="0" anchor="t">
            <a:spAutoFit/>
          </a:bodyPr>
          <a:lstStyle/>
          <a:p>
            <a:pPr>
              <a:lnSpc>
                <a:spcPts val="4999"/>
              </a:lnSpc>
            </a:pPr>
            <a:r>
              <a:rPr lang="en-US" sz="3571">
                <a:solidFill>
                  <a:srgbClr val="302219"/>
                </a:solidFill>
                <a:latin typeface="IBM Plex Sans Bold"/>
              </a:rPr>
              <a:t>NILADITYA KAR (TEAM LEAD)</a:t>
            </a:r>
          </a:p>
        </p:txBody>
      </p:sp>
      <p:sp>
        <p:nvSpPr>
          <p:cNvPr id="10" name="TextBox 10"/>
          <p:cNvSpPr txBox="1"/>
          <p:nvPr/>
        </p:nvSpPr>
        <p:spPr>
          <a:xfrm>
            <a:off x="9144000" y="4800091"/>
            <a:ext cx="5315768" cy="610619"/>
          </a:xfrm>
          <a:prstGeom prst="rect">
            <a:avLst/>
          </a:prstGeom>
        </p:spPr>
        <p:txBody>
          <a:bodyPr lIns="0" tIns="0" rIns="0" bIns="0" rtlCol="0" anchor="t">
            <a:spAutoFit/>
          </a:bodyPr>
          <a:lstStyle/>
          <a:p>
            <a:pPr>
              <a:lnSpc>
                <a:spcPts val="5013"/>
              </a:lnSpc>
            </a:pPr>
            <a:r>
              <a:rPr lang="en-US" sz="3581">
                <a:solidFill>
                  <a:srgbClr val="302219"/>
                </a:solidFill>
                <a:latin typeface="IBM Plex Sans Bold"/>
              </a:rPr>
              <a:t>SRIJANI MONDAL</a:t>
            </a:r>
          </a:p>
        </p:txBody>
      </p:sp>
      <p:sp>
        <p:nvSpPr>
          <p:cNvPr id="11" name="TextBox 11"/>
          <p:cNvSpPr txBox="1"/>
          <p:nvPr/>
        </p:nvSpPr>
        <p:spPr>
          <a:xfrm>
            <a:off x="9144000" y="6535206"/>
            <a:ext cx="5053456" cy="574723"/>
          </a:xfrm>
          <a:prstGeom prst="rect">
            <a:avLst/>
          </a:prstGeom>
        </p:spPr>
        <p:txBody>
          <a:bodyPr lIns="0" tIns="0" rIns="0" bIns="0" rtlCol="0" anchor="t">
            <a:spAutoFit/>
          </a:bodyPr>
          <a:lstStyle/>
          <a:p>
            <a:pPr>
              <a:lnSpc>
                <a:spcPts val="4766"/>
              </a:lnSpc>
            </a:pPr>
            <a:r>
              <a:rPr lang="en-US" sz="3404">
                <a:solidFill>
                  <a:srgbClr val="302219"/>
                </a:solidFill>
                <a:latin typeface="IBM Plex Sans Bold"/>
              </a:rPr>
              <a:t>ARNAB DAS</a:t>
            </a:r>
          </a:p>
        </p:txBody>
      </p:sp>
      <p:sp>
        <p:nvSpPr>
          <p:cNvPr id="12" name="TextBox 12"/>
          <p:cNvSpPr txBox="1"/>
          <p:nvPr/>
        </p:nvSpPr>
        <p:spPr>
          <a:xfrm>
            <a:off x="1028700" y="968477"/>
            <a:ext cx="11210001" cy="646610"/>
          </a:xfrm>
          <a:prstGeom prst="rect">
            <a:avLst/>
          </a:prstGeom>
        </p:spPr>
        <p:txBody>
          <a:bodyPr lIns="0" tIns="0" rIns="0" bIns="0" rtlCol="0" anchor="t">
            <a:spAutoFit/>
          </a:bodyPr>
          <a:lstStyle/>
          <a:p>
            <a:pPr>
              <a:lnSpc>
                <a:spcPts val="5340"/>
              </a:lnSpc>
              <a:spcBef>
                <a:spcPct val="0"/>
              </a:spcBef>
            </a:pPr>
            <a:r>
              <a:rPr lang="en-US" sz="3814">
                <a:solidFill>
                  <a:srgbClr val="302219"/>
                </a:solidFill>
                <a:latin typeface="IBM Plex Sans Bold"/>
              </a:rPr>
              <a:t>MEET OUR TEAM- THE LUNAR VISIONARIES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sp>
        <p:nvSpPr>
          <p:cNvPr id="3" name="Freeform 3"/>
          <p:cNvSpPr/>
          <p:nvPr/>
        </p:nvSpPr>
        <p:spPr>
          <a:xfrm rot="543904">
            <a:off x="-940728" y="8061713"/>
            <a:ext cx="10103966" cy="8156656"/>
          </a:xfrm>
          <a:custGeom>
            <a:avLst/>
            <a:gdLst/>
            <a:ahLst/>
            <a:cxnLst/>
            <a:rect l="l" t="t" r="r" b="b"/>
            <a:pathLst>
              <a:path w="10103966" h="8156656">
                <a:moveTo>
                  <a:pt x="0" y="0"/>
                </a:moveTo>
                <a:lnTo>
                  <a:pt x="10103966" y="0"/>
                </a:lnTo>
                <a:lnTo>
                  <a:pt x="10103966" y="8156656"/>
                </a:lnTo>
                <a:lnTo>
                  <a:pt x="0" y="81566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1028700" y="4576516"/>
            <a:ext cx="5983028" cy="1178413"/>
          </a:xfrm>
          <a:prstGeom prst="rect">
            <a:avLst/>
          </a:prstGeom>
        </p:spPr>
        <p:txBody>
          <a:bodyPr lIns="0" tIns="0" rIns="0" bIns="0" rtlCol="0" anchor="t">
            <a:spAutoFit/>
          </a:bodyPr>
          <a:lstStyle/>
          <a:p>
            <a:pPr>
              <a:lnSpc>
                <a:spcPts val="9279"/>
              </a:lnSpc>
            </a:pPr>
            <a:r>
              <a:rPr lang="en-US" sz="7732">
                <a:solidFill>
                  <a:srgbClr val="F8F8F8"/>
                </a:solidFill>
                <a:latin typeface="Be Vietnam Ultra-Bold"/>
              </a:rPr>
              <a:t>Objectives:-</a:t>
            </a:r>
          </a:p>
        </p:txBody>
      </p:sp>
      <p:sp>
        <p:nvSpPr>
          <p:cNvPr id="5" name="TextBox 5"/>
          <p:cNvSpPr txBox="1"/>
          <p:nvPr/>
        </p:nvSpPr>
        <p:spPr>
          <a:xfrm>
            <a:off x="8213510" y="4188033"/>
            <a:ext cx="9503527" cy="1926804"/>
          </a:xfrm>
          <a:prstGeom prst="rect">
            <a:avLst/>
          </a:prstGeom>
        </p:spPr>
        <p:txBody>
          <a:bodyPr lIns="0" tIns="0" rIns="0" bIns="0" rtlCol="0" anchor="t">
            <a:spAutoFit/>
          </a:bodyPr>
          <a:lstStyle/>
          <a:p>
            <a:pPr marL="0" lvl="0" indent="0">
              <a:lnSpc>
                <a:spcPts val="3823"/>
              </a:lnSpc>
              <a:spcBef>
                <a:spcPct val="0"/>
              </a:spcBef>
            </a:pPr>
            <a:r>
              <a:rPr lang="en-US" sz="2941" spc="255">
                <a:solidFill>
                  <a:srgbClr val="F8F8F8"/>
                </a:solidFill>
                <a:latin typeface="Be Vietnam Ultra-Bold"/>
              </a:rPr>
              <a:t>TO MAKE A BRIEF VIDEO THAT COMMUNICATES HOW THE DEVELOPMENT OF THE ARTEMIS II MISSION WILL IMPACT US AND OUR COMMUNITY.</a:t>
            </a:r>
          </a:p>
        </p:txBody>
      </p:sp>
      <p:sp>
        <p:nvSpPr>
          <p:cNvPr id="6" name="Freeform 6"/>
          <p:cNvSpPr/>
          <p:nvPr/>
        </p:nvSpPr>
        <p:spPr>
          <a:xfrm rot="2159446">
            <a:off x="13111917" y="-3539846"/>
            <a:ext cx="7814506" cy="6308438"/>
          </a:xfrm>
          <a:custGeom>
            <a:avLst/>
            <a:gdLst/>
            <a:ahLst/>
            <a:cxnLst/>
            <a:rect l="l" t="t" r="r" b="b"/>
            <a:pathLst>
              <a:path w="7814506" h="6308438">
                <a:moveTo>
                  <a:pt x="0" y="0"/>
                </a:moveTo>
                <a:lnTo>
                  <a:pt x="7814506" y="0"/>
                </a:lnTo>
                <a:lnTo>
                  <a:pt x="7814506" y="6308437"/>
                </a:lnTo>
                <a:lnTo>
                  <a:pt x="0" y="63084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0" y="0"/>
            <a:ext cx="9144000" cy="10287000"/>
          </a:xfrm>
          <a:custGeom>
            <a:avLst/>
            <a:gdLst/>
            <a:ahLst/>
            <a:cxnLst/>
            <a:rect l="l" t="t" r="r" b="b"/>
            <a:pathLst>
              <a:path w="9144000" h="10287000">
                <a:moveTo>
                  <a:pt x="0" y="0"/>
                </a:moveTo>
                <a:lnTo>
                  <a:pt x="9144000" y="0"/>
                </a:lnTo>
                <a:lnTo>
                  <a:pt x="9144000" y="10287000"/>
                </a:lnTo>
                <a:lnTo>
                  <a:pt x="0" y="10287000"/>
                </a:lnTo>
                <a:lnTo>
                  <a:pt x="0" y="0"/>
                </a:lnTo>
                <a:close/>
              </a:path>
            </a:pathLst>
          </a:custGeom>
          <a:blipFill>
            <a:blip r:embed="rId2"/>
            <a:stretch>
              <a:fillRect l="-56309" r="-51743"/>
            </a:stretch>
          </a:blipFill>
        </p:spPr>
        <p:txBody>
          <a:bodyPr/>
          <a:lstStyle/>
          <a:p>
            <a:endParaRPr lang="en-US"/>
          </a:p>
        </p:txBody>
      </p:sp>
      <p:grpSp>
        <p:nvGrpSpPr>
          <p:cNvPr id="3" name="Group 3"/>
          <p:cNvGrpSpPr/>
          <p:nvPr/>
        </p:nvGrpSpPr>
        <p:grpSpPr>
          <a:xfrm>
            <a:off x="10074470" y="730520"/>
            <a:ext cx="8213530" cy="8825961"/>
            <a:chOff x="0" y="0"/>
            <a:chExt cx="10951374" cy="11767948"/>
          </a:xfrm>
        </p:grpSpPr>
        <p:sp>
          <p:nvSpPr>
            <p:cNvPr id="4" name="TextBox 4"/>
            <p:cNvSpPr txBox="1"/>
            <p:nvPr/>
          </p:nvSpPr>
          <p:spPr>
            <a:xfrm>
              <a:off x="0" y="0"/>
              <a:ext cx="10951374" cy="1457339"/>
            </a:xfrm>
            <a:prstGeom prst="rect">
              <a:avLst/>
            </a:prstGeom>
          </p:spPr>
          <p:txBody>
            <a:bodyPr lIns="0" tIns="0" rIns="0" bIns="0" rtlCol="0" anchor="t">
              <a:spAutoFit/>
            </a:bodyPr>
            <a:lstStyle/>
            <a:p>
              <a:pPr>
                <a:lnSpc>
                  <a:spcPts val="8606"/>
                </a:lnSpc>
              </a:pPr>
              <a:r>
                <a:rPr lang="en-US" sz="7172">
                  <a:solidFill>
                    <a:srgbClr val="01003B"/>
                  </a:solidFill>
                  <a:latin typeface="Be Vietnam Ultra-Bold"/>
                </a:rPr>
                <a:t>BACKGROUND</a:t>
              </a:r>
            </a:p>
          </p:txBody>
        </p:sp>
        <p:sp>
          <p:nvSpPr>
            <p:cNvPr id="5" name="TextBox 5"/>
            <p:cNvSpPr txBox="1"/>
            <p:nvPr/>
          </p:nvSpPr>
          <p:spPr>
            <a:xfrm>
              <a:off x="0" y="2384554"/>
              <a:ext cx="8953014" cy="9383394"/>
            </a:xfrm>
            <a:prstGeom prst="rect">
              <a:avLst/>
            </a:prstGeom>
          </p:spPr>
          <p:txBody>
            <a:bodyPr lIns="0" tIns="0" rIns="0" bIns="0" rtlCol="0" anchor="t">
              <a:spAutoFit/>
            </a:bodyPr>
            <a:lstStyle/>
            <a:p>
              <a:pPr marL="619370" lvl="1" indent="-309685">
                <a:lnSpc>
                  <a:spcPts val="4016"/>
                </a:lnSpc>
                <a:buFont typeface="Arial"/>
                <a:buChar char="•"/>
              </a:pPr>
              <a:r>
                <a:rPr lang="en-US" sz="2868">
                  <a:solidFill>
                    <a:srgbClr val="01003B"/>
                  </a:solidFill>
                  <a:latin typeface="IBM Plex Sans Bold"/>
                </a:rPr>
                <a:t>NASA’s Artemis II mission will bring a lot of firsts to the world–it will be the first mission to send a woman, a person of color, and a Canadian to lunar space.</a:t>
              </a:r>
              <a:r>
                <a:rPr lang="en-US" sz="2868" u="none">
                  <a:solidFill>
                    <a:srgbClr val="01003B"/>
                  </a:solidFill>
                  <a:latin typeface="IBM Plex Sans Bold"/>
                </a:rPr>
                <a:t> </a:t>
              </a:r>
            </a:p>
            <a:p>
              <a:pPr marL="619370" lvl="1" indent="-309685" algn="l">
                <a:lnSpc>
                  <a:spcPts val="4016"/>
                </a:lnSpc>
                <a:buFont typeface="Arial"/>
                <a:buChar char="•"/>
              </a:pPr>
              <a:r>
                <a:rPr lang="en-US" sz="2868" u="none">
                  <a:solidFill>
                    <a:srgbClr val="01003B"/>
                  </a:solidFill>
                  <a:latin typeface="IBM Plex Sans Bold"/>
                </a:rPr>
                <a:t>We’re going back to the Moon for scientific discovery, economic benefits, and to inspire a new generation of explorers: the Artemis Generation. The Artemis Generation represents people across the world who will band together to explore deep space for the benefit of all.</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1687744" y="2821153"/>
            <a:ext cx="5935665" cy="4578018"/>
          </a:xfrm>
          <a:prstGeom prst="rect">
            <a:avLst/>
          </a:prstGeom>
        </p:spPr>
        <p:txBody>
          <a:bodyPr lIns="0" tIns="0" rIns="0" bIns="0" rtlCol="0" anchor="t">
            <a:spAutoFit/>
          </a:bodyPr>
          <a:lstStyle/>
          <a:p>
            <a:pPr>
              <a:lnSpc>
                <a:spcPts val="5276"/>
              </a:lnSpc>
            </a:pPr>
            <a:r>
              <a:rPr lang="en-US" sz="3768">
                <a:solidFill>
                  <a:srgbClr val="F8F8F8"/>
                </a:solidFill>
                <a:latin typeface="IBM Plex Sans"/>
              </a:rPr>
              <a:t>Our challenge is to make a brief video (three minutes or less) that communicates how the development of the Artemis II mission is impacting us and our community.</a:t>
            </a:r>
          </a:p>
        </p:txBody>
      </p:sp>
      <p:sp>
        <p:nvSpPr>
          <p:cNvPr id="4" name="TextBox 4"/>
          <p:cNvSpPr txBox="1"/>
          <p:nvPr/>
        </p:nvSpPr>
        <p:spPr>
          <a:xfrm>
            <a:off x="11687744" y="1019175"/>
            <a:ext cx="5571556" cy="1076325"/>
          </a:xfrm>
          <a:prstGeom prst="rect">
            <a:avLst/>
          </a:prstGeom>
        </p:spPr>
        <p:txBody>
          <a:bodyPr lIns="0" tIns="0" rIns="0" bIns="0" rtlCol="0" anchor="t">
            <a:spAutoFit/>
          </a:bodyPr>
          <a:lstStyle/>
          <a:p>
            <a:pPr>
              <a:lnSpc>
                <a:spcPts val="8400"/>
              </a:lnSpc>
            </a:pPr>
            <a:r>
              <a:rPr lang="en-US" sz="7000">
                <a:solidFill>
                  <a:srgbClr val="F8F8F8"/>
                </a:solidFill>
                <a:latin typeface="Be Vietnam Ultra-Bold"/>
              </a:rPr>
              <a:t>CHALLENGE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2523547" y="-37006"/>
            <a:ext cx="5764453" cy="10361013"/>
          </a:xfrm>
          <a:custGeom>
            <a:avLst/>
            <a:gdLst/>
            <a:ahLst/>
            <a:cxnLst/>
            <a:rect l="l" t="t" r="r" b="b"/>
            <a:pathLst>
              <a:path w="5764453" h="10361013">
                <a:moveTo>
                  <a:pt x="0" y="0"/>
                </a:moveTo>
                <a:lnTo>
                  <a:pt x="5764453" y="0"/>
                </a:lnTo>
                <a:lnTo>
                  <a:pt x="5764453" y="10361012"/>
                </a:lnTo>
                <a:lnTo>
                  <a:pt x="0" y="10361012"/>
                </a:lnTo>
                <a:lnTo>
                  <a:pt x="0" y="0"/>
                </a:lnTo>
                <a:close/>
              </a:path>
            </a:pathLst>
          </a:custGeom>
          <a:blipFill>
            <a:blip r:embed="rId2"/>
            <a:stretch>
              <a:fillRect l="-23939" r="-14971"/>
            </a:stretch>
          </a:blipFill>
        </p:spPr>
        <p:txBody>
          <a:bodyPr/>
          <a:lstStyle/>
          <a:p>
            <a:endParaRPr lang="en-US"/>
          </a:p>
        </p:txBody>
      </p:sp>
      <p:grpSp>
        <p:nvGrpSpPr>
          <p:cNvPr id="3" name="Group 3"/>
          <p:cNvGrpSpPr/>
          <p:nvPr/>
        </p:nvGrpSpPr>
        <p:grpSpPr>
          <a:xfrm>
            <a:off x="458950" y="1384236"/>
            <a:ext cx="11507076" cy="8607795"/>
            <a:chOff x="0" y="0"/>
            <a:chExt cx="15342769" cy="11477060"/>
          </a:xfrm>
        </p:grpSpPr>
        <p:sp>
          <p:nvSpPr>
            <p:cNvPr id="4" name="TextBox 4"/>
            <p:cNvSpPr txBox="1"/>
            <p:nvPr/>
          </p:nvSpPr>
          <p:spPr>
            <a:xfrm>
              <a:off x="0" y="0"/>
              <a:ext cx="15342769" cy="691659"/>
            </a:xfrm>
            <a:prstGeom prst="rect">
              <a:avLst/>
            </a:prstGeom>
          </p:spPr>
          <p:txBody>
            <a:bodyPr lIns="0" tIns="0" rIns="0" bIns="0" rtlCol="0" anchor="t">
              <a:spAutoFit/>
            </a:bodyPr>
            <a:lstStyle/>
            <a:p>
              <a:pPr marL="0" lvl="0" indent="0">
                <a:lnSpc>
                  <a:spcPts val="4100"/>
                </a:lnSpc>
                <a:spcBef>
                  <a:spcPct val="0"/>
                </a:spcBef>
              </a:pPr>
              <a:r>
                <a:rPr lang="en-US" sz="3417" u="none">
                  <a:solidFill>
                    <a:srgbClr val="2667FF"/>
                  </a:solidFill>
                  <a:latin typeface="Be Vietnam"/>
                </a:rPr>
                <a:t># 1</a:t>
              </a:r>
            </a:p>
          </p:txBody>
        </p:sp>
        <p:sp>
          <p:nvSpPr>
            <p:cNvPr id="5" name="TextBox 5"/>
            <p:cNvSpPr txBox="1"/>
            <p:nvPr/>
          </p:nvSpPr>
          <p:spPr>
            <a:xfrm>
              <a:off x="0" y="1078773"/>
              <a:ext cx="15342769" cy="3531655"/>
            </a:xfrm>
            <a:prstGeom prst="rect">
              <a:avLst/>
            </a:prstGeom>
          </p:spPr>
          <p:txBody>
            <a:bodyPr lIns="0" tIns="0" rIns="0" bIns="0" rtlCol="0" anchor="t">
              <a:spAutoFit/>
            </a:bodyPr>
            <a:lstStyle/>
            <a:p>
              <a:pPr>
                <a:lnSpc>
                  <a:spcPts val="3588"/>
                </a:lnSpc>
              </a:pPr>
              <a:r>
                <a:rPr lang="en-US" sz="2562">
                  <a:solidFill>
                    <a:srgbClr val="01003B"/>
                  </a:solidFill>
                  <a:latin typeface="IBM Plex Sans"/>
                </a:rPr>
                <a:t>We have created a website containing the Landing Page, Video Page and Team Page in HTML and CSS using VS Code. Then, We have used Tailwind CSS to add CSS Elements in each of the webpages. The Landing Page contains Gallery of Artemis II related Images, Background and About the Mission. The Video Page contains the actual content of the Project, i.e, the Video explaining the Artemis II Mission, and the Team Page discusses about our Team.</a:t>
              </a:r>
            </a:p>
          </p:txBody>
        </p:sp>
        <p:sp>
          <p:nvSpPr>
            <p:cNvPr id="6" name="TextBox 6"/>
            <p:cNvSpPr txBox="1"/>
            <p:nvPr/>
          </p:nvSpPr>
          <p:spPr>
            <a:xfrm>
              <a:off x="0" y="5521854"/>
              <a:ext cx="15342769" cy="691659"/>
            </a:xfrm>
            <a:prstGeom prst="rect">
              <a:avLst/>
            </a:prstGeom>
          </p:spPr>
          <p:txBody>
            <a:bodyPr lIns="0" tIns="0" rIns="0" bIns="0" rtlCol="0" anchor="t">
              <a:spAutoFit/>
            </a:bodyPr>
            <a:lstStyle/>
            <a:p>
              <a:pPr marL="0" lvl="0" indent="0">
                <a:lnSpc>
                  <a:spcPts val="4100"/>
                </a:lnSpc>
                <a:spcBef>
                  <a:spcPct val="0"/>
                </a:spcBef>
              </a:pPr>
              <a:r>
                <a:rPr lang="en-US" sz="3417" u="none">
                  <a:solidFill>
                    <a:srgbClr val="2667FF"/>
                  </a:solidFill>
                  <a:latin typeface="Be Vietnam"/>
                </a:rPr>
                <a:t># 2</a:t>
              </a:r>
            </a:p>
          </p:txBody>
        </p:sp>
        <p:sp>
          <p:nvSpPr>
            <p:cNvPr id="7" name="TextBox 7"/>
            <p:cNvSpPr txBox="1"/>
            <p:nvPr/>
          </p:nvSpPr>
          <p:spPr>
            <a:xfrm>
              <a:off x="0" y="6600627"/>
              <a:ext cx="15342769" cy="1741479"/>
            </a:xfrm>
            <a:prstGeom prst="rect">
              <a:avLst/>
            </a:prstGeom>
          </p:spPr>
          <p:txBody>
            <a:bodyPr lIns="0" tIns="0" rIns="0" bIns="0" rtlCol="0" anchor="t">
              <a:spAutoFit/>
            </a:bodyPr>
            <a:lstStyle/>
            <a:p>
              <a:pPr>
                <a:lnSpc>
                  <a:spcPts val="3588"/>
                </a:lnSpc>
              </a:pPr>
              <a:r>
                <a:rPr lang="en-US" sz="2562">
                  <a:solidFill>
                    <a:srgbClr val="01003B"/>
                  </a:solidFill>
                  <a:latin typeface="IBM Plex Sans"/>
                </a:rPr>
                <a:t>We have edited the Video that will give us the Insights about the Mission on Filmora, exported it and then embedded the video in the Video Page in .mp4 Format.</a:t>
              </a:r>
            </a:p>
          </p:txBody>
        </p:sp>
        <p:sp>
          <p:nvSpPr>
            <p:cNvPr id="8" name="TextBox 8"/>
            <p:cNvSpPr txBox="1"/>
            <p:nvPr/>
          </p:nvSpPr>
          <p:spPr>
            <a:xfrm>
              <a:off x="0" y="9253533"/>
              <a:ext cx="15342769" cy="691659"/>
            </a:xfrm>
            <a:prstGeom prst="rect">
              <a:avLst/>
            </a:prstGeom>
          </p:spPr>
          <p:txBody>
            <a:bodyPr lIns="0" tIns="0" rIns="0" bIns="0" rtlCol="0" anchor="t">
              <a:spAutoFit/>
            </a:bodyPr>
            <a:lstStyle/>
            <a:p>
              <a:pPr marL="0" lvl="0" indent="0">
                <a:lnSpc>
                  <a:spcPts val="4100"/>
                </a:lnSpc>
                <a:spcBef>
                  <a:spcPct val="0"/>
                </a:spcBef>
              </a:pPr>
              <a:r>
                <a:rPr lang="en-US" sz="3417" u="none">
                  <a:solidFill>
                    <a:srgbClr val="2667FF"/>
                  </a:solidFill>
                  <a:latin typeface="Be Vietnam"/>
                </a:rPr>
                <a:t># 3</a:t>
              </a:r>
            </a:p>
          </p:txBody>
        </p:sp>
        <p:sp>
          <p:nvSpPr>
            <p:cNvPr id="9" name="TextBox 9"/>
            <p:cNvSpPr txBox="1"/>
            <p:nvPr/>
          </p:nvSpPr>
          <p:spPr>
            <a:xfrm>
              <a:off x="0" y="10332306"/>
              <a:ext cx="15342769" cy="1144754"/>
            </a:xfrm>
            <a:prstGeom prst="rect">
              <a:avLst/>
            </a:prstGeom>
          </p:spPr>
          <p:txBody>
            <a:bodyPr lIns="0" tIns="0" rIns="0" bIns="0" rtlCol="0" anchor="t">
              <a:spAutoFit/>
            </a:bodyPr>
            <a:lstStyle/>
            <a:p>
              <a:pPr>
                <a:lnSpc>
                  <a:spcPts val="3588"/>
                </a:lnSpc>
              </a:pPr>
              <a:r>
                <a:rPr lang="en-US" sz="2562">
                  <a:solidFill>
                    <a:srgbClr val="01003B"/>
                  </a:solidFill>
                  <a:latin typeface="IBM Plex Sans"/>
                </a:rPr>
                <a:t>Finally, We created a Repository on GitHub, uploaded our Project and then Hosted the Website using GitHub Pages.</a:t>
              </a:r>
            </a:p>
          </p:txBody>
        </p:sp>
      </p:grpSp>
      <p:sp>
        <p:nvSpPr>
          <p:cNvPr id="10" name="TextBox 10"/>
          <p:cNvSpPr txBox="1"/>
          <p:nvPr/>
        </p:nvSpPr>
        <p:spPr>
          <a:xfrm>
            <a:off x="458950" y="504825"/>
            <a:ext cx="9384525" cy="523875"/>
          </a:xfrm>
          <a:prstGeom prst="rect">
            <a:avLst/>
          </a:prstGeom>
        </p:spPr>
        <p:txBody>
          <a:bodyPr lIns="0" tIns="0" rIns="0" bIns="0" rtlCol="0" anchor="t">
            <a:spAutoFit/>
          </a:bodyPr>
          <a:lstStyle/>
          <a:p>
            <a:pPr>
              <a:lnSpc>
                <a:spcPts val="4174"/>
              </a:lnSpc>
            </a:pPr>
            <a:r>
              <a:rPr lang="en-US" sz="3478">
                <a:solidFill>
                  <a:srgbClr val="01003B"/>
                </a:solidFill>
                <a:latin typeface="Be Vietnam Ultra-Bold"/>
              </a:rPr>
              <a:t>HOW ARE WE TACKLING THE CHALLENGE?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grpSp>
        <p:nvGrpSpPr>
          <p:cNvPr id="3" name="Group 3"/>
          <p:cNvGrpSpPr/>
          <p:nvPr/>
        </p:nvGrpSpPr>
        <p:grpSpPr>
          <a:xfrm>
            <a:off x="7955008" y="1970630"/>
            <a:ext cx="3086105" cy="3375420"/>
            <a:chOff x="0" y="-76200"/>
            <a:chExt cx="812800" cy="889000"/>
          </a:xfrm>
        </p:grpSpPr>
        <p:sp>
          <p:nvSpPr>
            <p:cNvPr id="4" name="Freeform 4"/>
            <p:cNvSpPr/>
            <p:nvPr/>
          </p:nvSpPr>
          <p:spPr>
            <a:xfrm>
              <a:off x="0" y="0"/>
              <a:ext cx="275268" cy="292344"/>
            </a:xfrm>
            <a:custGeom>
              <a:avLst/>
              <a:gdLst/>
              <a:ahLst/>
              <a:cxnLst/>
              <a:rect l="l" t="t" r="r" b="b"/>
              <a:pathLst>
                <a:path w="275268" h="292344">
                  <a:moveTo>
                    <a:pt x="137634" y="0"/>
                  </a:moveTo>
                  <a:lnTo>
                    <a:pt x="137634" y="0"/>
                  </a:lnTo>
                  <a:cubicBezTo>
                    <a:pt x="174137" y="0"/>
                    <a:pt x="209145" y="14501"/>
                    <a:pt x="234956" y="40312"/>
                  </a:cubicBezTo>
                  <a:cubicBezTo>
                    <a:pt x="260768" y="66124"/>
                    <a:pt x="275268" y="101131"/>
                    <a:pt x="275268" y="137634"/>
                  </a:cubicBezTo>
                  <a:lnTo>
                    <a:pt x="275268" y="154710"/>
                  </a:lnTo>
                  <a:cubicBezTo>
                    <a:pt x="275268" y="191213"/>
                    <a:pt x="260768" y="226220"/>
                    <a:pt x="234956" y="252032"/>
                  </a:cubicBezTo>
                  <a:cubicBezTo>
                    <a:pt x="209145" y="277843"/>
                    <a:pt x="174137" y="292344"/>
                    <a:pt x="137634" y="292344"/>
                  </a:cubicBezTo>
                  <a:lnTo>
                    <a:pt x="137634" y="292344"/>
                  </a:lnTo>
                  <a:cubicBezTo>
                    <a:pt x="101131" y="292344"/>
                    <a:pt x="66124" y="277843"/>
                    <a:pt x="40312" y="252032"/>
                  </a:cubicBezTo>
                  <a:cubicBezTo>
                    <a:pt x="14501" y="226220"/>
                    <a:pt x="0" y="191213"/>
                    <a:pt x="0" y="154710"/>
                  </a:cubicBezTo>
                  <a:lnTo>
                    <a:pt x="0" y="137634"/>
                  </a:lnTo>
                  <a:cubicBezTo>
                    <a:pt x="0" y="101131"/>
                    <a:pt x="14501" y="66124"/>
                    <a:pt x="40312" y="40312"/>
                  </a:cubicBezTo>
                  <a:cubicBezTo>
                    <a:pt x="66124" y="14501"/>
                    <a:pt x="101131" y="0"/>
                    <a:pt x="137634" y="0"/>
                  </a:cubicBezTo>
                  <a:close/>
                </a:path>
              </a:pathLst>
            </a:custGeom>
            <a:solidFill>
              <a:srgbClr val="FF007E"/>
            </a:solidFill>
            <a:ln cap="rnd">
              <a:noFill/>
              <a:prstDash val="solid"/>
              <a:round/>
            </a:ln>
          </p:spPr>
          <p:txBody>
            <a:bodyPr/>
            <a:lstStyle/>
            <a:p>
              <a:endParaRPr lang="en-US"/>
            </a:p>
          </p:txBody>
        </p:sp>
        <p:sp>
          <p:nvSpPr>
            <p:cNvPr id="5" name="TextBox 5"/>
            <p:cNvSpPr txBox="1"/>
            <p:nvPr/>
          </p:nvSpPr>
          <p:spPr>
            <a:xfrm>
              <a:off x="0" y="-76200"/>
              <a:ext cx="812800" cy="889000"/>
            </a:xfrm>
            <a:prstGeom prst="rect">
              <a:avLst/>
            </a:prstGeom>
          </p:spPr>
          <p:txBody>
            <a:bodyPr lIns="50800" tIns="50800" rIns="50800" bIns="50800" rtlCol="0" anchor="ctr"/>
            <a:lstStyle/>
            <a:p>
              <a:pPr marL="0" lvl="0" indent="0" algn="ctr">
                <a:lnSpc>
                  <a:spcPts val="5599"/>
                </a:lnSpc>
                <a:spcBef>
                  <a:spcPct val="0"/>
                </a:spcBef>
              </a:pPr>
              <a:r>
                <a:rPr lang="en-US" sz="3999" dirty="0">
                  <a:solidFill>
                    <a:srgbClr val="F8F8F8"/>
                  </a:solidFill>
                  <a:latin typeface="Be Vietnam Ultra-Bold"/>
                </a:rPr>
                <a:t>1</a:t>
              </a:r>
            </a:p>
          </p:txBody>
        </p:sp>
      </p:grpSp>
      <p:sp>
        <p:nvSpPr>
          <p:cNvPr id="6" name="Freeform 6"/>
          <p:cNvSpPr/>
          <p:nvPr/>
        </p:nvSpPr>
        <p:spPr>
          <a:xfrm rot="543904">
            <a:off x="-940728" y="8061713"/>
            <a:ext cx="10103966" cy="8156656"/>
          </a:xfrm>
          <a:custGeom>
            <a:avLst/>
            <a:gdLst/>
            <a:ahLst/>
            <a:cxnLst/>
            <a:rect l="l" t="t" r="r" b="b"/>
            <a:pathLst>
              <a:path w="10103966" h="8156656">
                <a:moveTo>
                  <a:pt x="0" y="0"/>
                </a:moveTo>
                <a:lnTo>
                  <a:pt x="10103966" y="0"/>
                </a:lnTo>
                <a:lnTo>
                  <a:pt x="10103966" y="8156656"/>
                </a:lnTo>
                <a:lnTo>
                  <a:pt x="0" y="81566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TextBox 7"/>
          <p:cNvSpPr txBox="1"/>
          <p:nvPr/>
        </p:nvSpPr>
        <p:spPr>
          <a:xfrm>
            <a:off x="1028700" y="4067175"/>
            <a:ext cx="6165111" cy="2143125"/>
          </a:xfrm>
          <a:prstGeom prst="rect">
            <a:avLst/>
          </a:prstGeom>
        </p:spPr>
        <p:txBody>
          <a:bodyPr lIns="0" tIns="0" rIns="0" bIns="0" rtlCol="0" anchor="t">
            <a:spAutoFit/>
          </a:bodyPr>
          <a:lstStyle/>
          <a:p>
            <a:pPr>
              <a:lnSpc>
                <a:spcPts val="8400"/>
              </a:lnSpc>
            </a:pPr>
            <a:r>
              <a:rPr lang="en-US" sz="7000">
                <a:solidFill>
                  <a:srgbClr val="F8F8F8"/>
                </a:solidFill>
                <a:latin typeface="Be Vietnam Ultra-Bold"/>
              </a:rPr>
              <a:t>SCOPE OF OUR PROJECT</a:t>
            </a:r>
          </a:p>
        </p:txBody>
      </p:sp>
      <p:sp>
        <p:nvSpPr>
          <p:cNvPr id="8" name="TextBox 8"/>
          <p:cNvSpPr txBox="1"/>
          <p:nvPr/>
        </p:nvSpPr>
        <p:spPr>
          <a:xfrm>
            <a:off x="11113853" y="2938885"/>
            <a:ext cx="5905317" cy="1438910"/>
          </a:xfrm>
          <a:prstGeom prst="rect">
            <a:avLst/>
          </a:prstGeom>
        </p:spPr>
        <p:txBody>
          <a:bodyPr lIns="0" tIns="0" rIns="0" bIns="0" rtlCol="0" anchor="t">
            <a:spAutoFit/>
          </a:bodyPr>
          <a:lstStyle/>
          <a:p>
            <a:pPr marL="0" lvl="0" indent="0">
              <a:lnSpc>
                <a:spcPts val="2859"/>
              </a:lnSpc>
              <a:spcBef>
                <a:spcPct val="0"/>
              </a:spcBef>
            </a:pPr>
            <a:r>
              <a:rPr lang="en-US" sz="2199" spc="191" dirty="0">
                <a:solidFill>
                  <a:srgbClr val="F8F8F8"/>
                </a:solidFill>
                <a:latin typeface="Be Vietnam Ultra-Bold"/>
              </a:rPr>
              <a:t>OUR PROJECT WILL MAKE PEOPLE AWARE OF THE MISSION, MAKE THEM REALISE THAT THEY ARE PART OF THE ARTEMIS GENERATION.</a:t>
            </a:r>
          </a:p>
        </p:txBody>
      </p:sp>
      <p:grpSp>
        <p:nvGrpSpPr>
          <p:cNvPr id="9" name="Group 9"/>
          <p:cNvGrpSpPr/>
          <p:nvPr/>
        </p:nvGrpSpPr>
        <p:grpSpPr>
          <a:xfrm>
            <a:off x="7955008" y="6362700"/>
            <a:ext cx="1045160" cy="1109993"/>
            <a:chOff x="0" y="0"/>
            <a:chExt cx="275268" cy="292344"/>
          </a:xfrm>
        </p:grpSpPr>
        <p:sp>
          <p:nvSpPr>
            <p:cNvPr id="10" name="Freeform 10"/>
            <p:cNvSpPr/>
            <p:nvPr/>
          </p:nvSpPr>
          <p:spPr>
            <a:xfrm>
              <a:off x="0" y="0"/>
              <a:ext cx="275268" cy="292344"/>
            </a:xfrm>
            <a:custGeom>
              <a:avLst/>
              <a:gdLst/>
              <a:ahLst/>
              <a:cxnLst/>
              <a:rect l="l" t="t" r="r" b="b"/>
              <a:pathLst>
                <a:path w="275268" h="292344">
                  <a:moveTo>
                    <a:pt x="137634" y="0"/>
                  </a:moveTo>
                  <a:lnTo>
                    <a:pt x="137634" y="0"/>
                  </a:lnTo>
                  <a:cubicBezTo>
                    <a:pt x="174137" y="0"/>
                    <a:pt x="209145" y="14501"/>
                    <a:pt x="234956" y="40312"/>
                  </a:cubicBezTo>
                  <a:cubicBezTo>
                    <a:pt x="260768" y="66124"/>
                    <a:pt x="275268" y="101131"/>
                    <a:pt x="275268" y="137634"/>
                  </a:cubicBezTo>
                  <a:lnTo>
                    <a:pt x="275268" y="154710"/>
                  </a:lnTo>
                  <a:cubicBezTo>
                    <a:pt x="275268" y="191213"/>
                    <a:pt x="260768" y="226220"/>
                    <a:pt x="234956" y="252032"/>
                  </a:cubicBezTo>
                  <a:cubicBezTo>
                    <a:pt x="209145" y="277843"/>
                    <a:pt x="174137" y="292344"/>
                    <a:pt x="137634" y="292344"/>
                  </a:cubicBezTo>
                  <a:lnTo>
                    <a:pt x="137634" y="292344"/>
                  </a:lnTo>
                  <a:cubicBezTo>
                    <a:pt x="101131" y="292344"/>
                    <a:pt x="66124" y="277843"/>
                    <a:pt x="40312" y="252032"/>
                  </a:cubicBezTo>
                  <a:cubicBezTo>
                    <a:pt x="14501" y="226220"/>
                    <a:pt x="0" y="191213"/>
                    <a:pt x="0" y="154710"/>
                  </a:cubicBezTo>
                  <a:lnTo>
                    <a:pt x="0" y="137634"/>
                  </a:lnTo>
                  <a:cubicBezTo>
                    <a:pt x="0" y="101131"/>
                    <a:pt x="14501" y="66124"/>
                    <a:pt x="40312" y="40312"/>
                  </a:cubicBezTo>
                  <a:cubicBezTo>
                    <a:pt x="66124" y="14501"/>
                    <a:pt x="101131" y="0"/>
                    <a:pt x="137634" y="0"/>
                  </a:cubicBezTo>
                  <a:close/>
                </a:path>
              </a:pathLst>
            </a:custGeom>
            <a:solidFill>
              <a:srgbClr val="FF007E"/>
            </a:solidFill>
          </p:spPr>
          <p:txBody>
            <a:bodyPr/>
            <a:lstStyle/>
            <a:p>
              <a:endParaRPr lang="en-US"/>
            </a:p>
          </p:txBody>
        </p:sp>
        <p:sp>
          <p:nvSpPr>
            <p:cNvPr id="11" name="TextBox 11"/>
            <p:cNvSpPr txBox="1"/>
            <p:nvPr/>
          </p:nvSpPr>
          <p:spPr>
            <a:xfrm>
              <a:off x="0" y="-76200"/>
              <a:ext cx="812800" cy="889000"/>
            </a:xfrm>
            <a:prstGeom prst="rect">
              <a:avLst/>
            </a:prstGeom>
          </p:spPr>
          <p:txBody>
            <a:bodyPr lIns="50800" tIns="50800" rIns="50800" bIns="50800" rtlCol="0" anchor="ctr"/>
            <a:lstStyle/>
            <a:p>
              <a:pPr algn="ctr">
                <a:lnSpc>
                  <a:spcPts val="5599"/>
                </a:lnSpc>
              </a:pPr>
              <a:r>
                <a:rPr lang="en-US" sz="3999">
                  <a:solidFill>
                    <a:srgbClr val="F8F8F8"/>
                  </a:solidFill>
                  <a:latin typeface="Be Vietnam Ultra-Bold"/>
                </a:rPr>
                <a:t>2</a:t>
              </a:r>
            </a:p>
          </p:txBody>
        </p:sp>
      </p:grpSp>
      <p:sp>
        <p:nvSpPr>
          <p:cNvPr id="12" name="TextBox 12"/>
          <p:cNvSpPr txBox="1"/>
          <p:nvPr/>
        </p:nvSpPr>
        <p:spPr>
          <a:xfrm>
            <a:off x="11113852" y="6860658"/>
            <a:ext cx="5905317" cy="1800860"/>
          </a:xfrm>
          <a:prstGeom prst="rect">
            <a:avLst/>
          </a:prstGeom>
        </p:spPr>
        <p:txBody>
          <a:bodyPr lIns="0" tIns="0" rIns="0" bIns="0" rtlCol="0" anchor="t">
            <a:spAutoFit/>
          </a:bodyPr>
          <a:lstStyle/>
          <a:p>
            <a:pPr marL="0" lvl="0" indent="0">
              <a:lnSpc>
                <a:spcPts val="2859"/>
              </a:lnSpc>
              <a:spcBef>
                <a:spcPct val="0"/>
              </a:spcBef>
            </a:pPr>
            <a:r>
              <a:rPr lang="en-US" sz="2199" spc="191" dirty="0">
                <a:solidFill>
                  <a:srgbClr val="F8F8F8"/>
                </a:solidFill>
                <a:latin typeface="Be Vietnam Ultra-Bold"/>
              </a:rPr>
              <a:t>ANYONE CAN ACCESS OUR PROJECT, PROVIDED THEY HAVE OUR SITE LINK, WATCH THE VIDEO THAT EXPLAINS EVERYTHING ABOUT THE MISSION IN SIMPLE AND CONCISE MANNER.</a:t>
            </a:r>
          </a:p>
        </p:txBody>
      </p:sp>
      <p:sp>
        <p:nvSpPr>
          <p:cNvPr id="13" name="Freeform 13"/>
          <p:cNvSpPr/>
          <p:nvPr/>
        </p:nvSpPr>
        <p:spPr>
          <a:xfrm rot="2159446">
            <a:off x="13111917" y="-3539846"/>
            <a:ext cx="7814506" cy="6308438"/>
          </a:xfrm>
          <a:custGeom>
            <a:avLst/>
            <a:gdLst/>
            <a:ahLst/>
            <a:cxnLst/>
            <a:rect l="l" t="t" r="r" b="b"/>
            <a:pathLst>
              <a:path w="7814506" h="6308438">
                <a:moveTo>
                  <a:pt x="0" y="0"/>
                </a:moveTo>
                <a:lnTo>
                  <a:pt x="7814506" y="0"/>
                </a:lnTo>
                <a:lnTo>
                  <a:pt x="7814506" y="6308437"/>
                </a:lnTo>
                <a:lnTo>
                  <a:pt x="0" y="63084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graphicFrame>
        <p:nvGraphicFramePr>
          <p:cNvPr id="3" name="Table 3"/>
          <p:cNvGraphicFramePr>
            <a:graphicFrameLocks noGrp="1"/>
          </p:cNvGraphicFramePr>
          <p:nvPr/>
        </p:nvGraphicFramePr>
        <p:xfrm>
          <a:off x="7113116" y="3840645"/>
          <a:ext cx="10146184" cy="2605710"/>
        </p:xfrm>
        <a:graphic>
          <a:graphicData uri="http://schemas.openxmlformats.org/drawingml/2006/table">
            <a:tbl>
              <a:tblPr/>
              <a:tblGrid>
                <a:gridCol w="1327738">
                  <a:extLst>
                    <a:ext uri="{9D8B030D-6E8A-4147-A177-3AD203B41FA5}">
                      <a16:colId xmlns:a16="http://schemas.microsoft.com/office/drawing/2014/main" val="20000"/>
                    </a:ext>
                  </a:extLst>
                </a:gridCol>
                <a:gridCol w="8818446">
                  <a:extLst>
                    <a:ext uri="{9D8B030D-6E8A-4147-A177-3AD203B41FA5}">
                      <a16:colId xmlns:a16="http://schemas.microsoft.com/office/drawing/2014/main" val="20001"/>
                    </a:ext>
                  </a:extLst>
                </a:gridCol>
              </a:tblGrid>
              <a:tr h="1302855">
                <a:tc>
                  <a:txBody>
                    <a:bodyPr/>
                    <a:lstStyle/>
                    <a:p>
                      <a:pPr algn="ctr">
                        <a:lnSpc>
                          <a:spcPts val="2940"/>
                        </a:lnSpc>
                        <a:defRPr/>
                      </a:pPr>
                      <a:r>
                        <a:rPr lang="en-US" sz="2100">
                          <a:solidFill>
                            <a:srgbClr val="F8F8F8"/>
                          </a:solidFill>
                          <a:latin typeface="IBM Plex Sans Bold"/>
                        </a:rPr>
                        <a:t>1</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2939"/>
                        </a:lnSpc>
                        <a:defRPr/>
                      </a:pPr>
                      <a:r>
                        <a:rPr lang="en-US" sz="2099" u="sng">
                          <a:solidFill>
                            <a:srgbClr val="F8F8F8"/>
                          </a:solidFill>
                          <a:latin typeface="IBM Plex Sans Bold"/>
                        </a:rPr>
                        <a:t>GITHUB REPOSITORY: </a:t>
                      </a:r>
                      <a:r>
                        <a:rPr lang="en-US" sz="2099">
                          <a:solidFill>
                            <a:srgbClr val="F8F8F8"/>
                          </a:solidFill>
                          <a:latin typeface="IBM Plex Sans Bold"/>
                        </a:rPr>
                        <a:t> </a:t>
                      </a:r>
                      <a:r>
                        <a:rPr lang="en-US" sz="2099">
                          <a:solidFill>
                            <a:srgbClr val="F8F8F8"/>
                          </a:solidFill>
                          <a:latin typeface="IBM Plex Sans"/>
                        </a:rPr>
                        <a:t>https://github.com/Niladitya-coder/artemis2-and-you.git</a:t>
                      </a:r>
                      <a:endParaRPr lang="en-US" sz="110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0"/>
                  </a:ext>
                </a:extLst>
              </a:tr>
              <a:tr h="1302855">
                <a:tc>
                  <a:txBody>
                    <a:bodyPr/>
                    <a:lstStyle/>
                    <a:p>
                      <a:pPr algn="ctr">
                        <a:lnSpc>
                          <a:spcPts val="2940"/>
                        </a:lnSpc>
                        <a:defRPr/>
                      </a:pPr>
                      <a:r>
                        <a:rPr lang="en-US" sz="2100">
                          <a:solidFill>
                            <a:srgbClr val="F8F8F8"/>
                          </a:solidFill>
                          <a:latin typeface="IBM Plex Sans"/>
                        </a:rPr>
                        <a:t>2</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2939"/>
                        </a:lnSpc>
                        <a:defRPr/>
                      </a:pPr>
                      <a:r>
                        <a:rPr lang="en-US" sz="2099" u="sng">
                          <a:solidFill>
                            <a:srgbClr val="F8F8F8"/>
                          </a:solidFill>
                          <a:latin typeface="IBM Plex Sans Bold"/>
                        </a:rPr>
                        <a:t>PROJECT SITE: </a:t>
                      </a:r>
                      <a:r>
                        <a:rPr lang="en-US" sz="2099">
                          <a:solidFill>
                            <a:srgbClr val="F8F8F8"/>
                          </a:solidFill>
                          <a:latin typeface="IBM Plex Sans"/>
                        </a:rPr>
                        <a:t>  https://niladitya-coder.github.io/artemis2-and-you/</a:t>
                      </a:r>
                      <a:endParaRPr lang="en-US" sz="110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4" name="Group 4"/>
          <p:cNvGrpSpPr/>
          <p:nvPr/>
        </p:nvGrpSpPr>
        <p:grpSpPr>
          <a:xfrm>
            <a:off x="873618" y="3504437"/>
            <a:ext cx="5606729" cy="3278126"/>
            <a:chOff x="0" y="0"/>
            <a:chExt cx="7475638" cy="4370835"/>
          </a:xfrm>
        </p:grpSpPr>
        <p:sp>
          <p:nvSpPr>
            <p:cNvPr id="5" name="TextBox 5"/>
            <p:cNvSpPr txBox="1"/>
            <p:nvPr/>
          </p:nvSpPr>
          <p:spPr>
            <a:xfrm>
              <a:off x="0" y="0"/>
              <a:ext cx="7475638" cy="2601370"/>
            </a:xfrm>
            <a:prstGeom prst="rect">
              <a:avLst/>
            </a:prstGeom>
          </p:spPr>
          <p:txBody>
            <a:bodyPr lIns="0" tIns="0" rIns="0" bIns="0" rtlCol="0" anchor="t">
              <a:spAutoFit/>
            </a:bodyPr>
            <a:lstStyle/>
            <a:p>
              <a:pPr algn="l">
                <a:lnSpc>
                  <a:spcPts val="7681"/>
                </a:lnSpc>
              </a:pPr>
              <a:r>
                <a:rPr lang="en-US" sz="6401">
                  <a:solidFill>
                    <a:srgbClr val="F8F8F8"/>
                  </a:solidFill>
                  <a:latin typeface="Be Vietnam Ultra-Bold"/>
                </a:rPr>
                <a:t>Resource Page</a:t>
              </a:r>
            </a:p>
          </p:txBody>
        </p:sp>
        <p:sp>
          <p:nvSpPr>
            <p:cNvPr id="6" name="TextBox 6"/>
            <p:cNvSpPr txBox="1"/>
            <p:nvPr/>
          </p:nvSpPr>
          <p:spPr>
            <a:xfrm>
              <a:off x="0" y="3107595"/>
              <a:ext cx="7475638" cy="1263240"/>
            </a:xfrm>
            <a:prstGeom prst="rect">
              <a:avLst/>
            </a:prstGeom>
          </p:spPr>
          <p:txBody>
            <a:bodyPr lIns="0" tIns="0" rIns="0" bIns="0" rtlCol="0" anchor="t">
              <a:spAutoFit/>
            </a:bodyPr>
            <a:lstStyle/>
            <a:p>
              <a:pPr>
                <a:lnSpc>
                  <a:spcPts val="3910"/>
                </a:lnSpc>
              </a:pPr>
              <a:r>
                <a:rPr lang="en-US" sz="2793">
                  <a:solidFill>
                    <a:srgbClr val="F8F8F8"/>
                  </a:solidFill>
                  <a:latin typeface="IBM Plex Sans"/>
                </a:rPr>
                <a:t>YOU CAN ACCESS OUR PROJECT SITE AND OUR CODE FROM HERE: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sp>
        <p:nvSpPr>
          <p:cNvPr id="3" name="Freeform 3"/>
          <p:cNvSpPr/>
          <p:nvPr/>
        </p:nvSpPr>
        <p:spPr>
          <a:xfrm rot="-8010284">
            <a:off x="11274917" y="-2976531"/>
            <a:ext cx="11342890" cy="9156806"/>
          </a:xfrm>
          <a:custGeom>
            <a:avLst/>
            <a:gdLst/>
            <a:ahLst/>
            <a:cxnLst/>
            <a:rect l="l" t="t" r="r" b="b"/>
            <a:pathLst>
              <a:path w="11342890" h="9156806">
                <a:moveTo>
                  <a:pt x="0" y="0"/>
                </a:moveTo>
                <a:lnTo>
                  <a:pt x="11342890" y="0"/>
                </a:lnTo>
                <a:lnTo>
                  <a:pt x="11342890" y="9156806"/>
                </a:lnTo>
                <a:lnTo>
                  <a:pt x="0" y="91568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1028700" y="4067175"/>
            <a:ext cx="10966041" cy="2143125"/>
          </a:xfrm>
          <a:prstGeom prst="rect">
            <a:avLst/>
          </a:prstGeom>
        </p:spPr>
        <p:txBody>
          <a:bodyPr lIns="0" tIns="0" rIns="0" bIns="0" rtlCol="0" anchor="t">
            <a:spAutoFit/>
          </a:bodyPr>
          <a:lstStyle/>
          <a:p>
            <a:pPr>
              <a:lnSpc>
                <a:spcPts val="8400"/>
              </a:lnSpc>
            </a:pPr>
            <a:r>
              <a:rPr lang="en-US" sz="7000">
                <a:solidFill>
                  <a:srgbClr val="F8F8F8"/>
                </a:solidFill>
                <a:latin typeface="Be Vietnam Ultra-Bold"/>
              </a:rPr>
              <a:t>THANK YOU FOR YOUR KIND COOPERATION!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443</Words>
  <Application>Microsoft Office PowerPoint</Application>
  <PresentationFormat>Custom</PresentationFormat>
  <Paragraphs>40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Arial</vt:lpstr>
      <vt:lpstr>IBM Plex Sans Bold</vt:lpstr>
      <vt:lpstr>IBM Plex Sans</vt:lpstr>
      <vt:lpstr>Be Vietnam Ultra-Bold</vt:lpstr>
      <vt:lpstr>Be Vietnam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Business Presentation in Dark Blue Pink Abstract Tech Style</dc:title>
  <cp:lastModifiedBy>NILADITYA KAR</cp:lastModifiedBy>
  <cp:revision>3</cp:revision>
  <dcterms:created xsi:type="dcterms:W3CDTF">2006-08-16T00:00:00Z</dcterms:created>
  <dcterms:modified xsi:type="dcterms:W3CDTF">2023-10-07T09:55:57Z</dcterms:modified>
  <dc:identifier>DAFwf9gKxeE</dc:identifier>
</cp:coreProperties>
</file>