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latsi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031708" y="2367293"/>
            <a:ext cx="11829836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AWS CLOUDTRAIL: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33952" y="6469533"/>
            <a:ext cx="12625348" cy="97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Monitoring and Governance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33952" y="8099456"/>
            <a:ext cx="6882108" cy="218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Neha N K - 23MCAR0020</a:t>
            </a:r>
          </a:p>
          <a:p>
            <a:pPr algn="l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Anushree Joshi -  23MCAR0005</a:t>
            </a:r>
          </a:p>
          <a:p>
            <a:pPr algn="l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Meghana Kolipaka -  23MCAR0016</a:t>
            </a:r>
          </a:p>
          <a:p>
            <a:pPr algn="l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Niladri Paul -  23MCAR0021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295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WHAT IS AWS CLOUDTRAIL?</a:t>
            </a:r>
          </a:p>
          <a:p>
            <a:pPr algn="ctr">
              <a:lnSpc>
                <a:spcPts val="1189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704735" y="2739739"/>
            <a:ext cx="10009588" cy="7130713"/>
            <a:chOff x="0" y="0"/>
            <a:chExt cx="13346118" cy="95076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50750" cy="1548952"/>
              <a:chOff x="0" y="0"/>
              <a:chExt cx="498898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9889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498898">
                    <a:moveTo>
                      <a:pt x="249449" y="0"/>
                    </a:moveTo>
                    <a:cubicBezTo>
                      <a:pt x="111682" y="0"/>
                      <a:pt x="0" y="181951"/>
                      <a:pt x="0" y="406400"/>
                    </a:cubicBezTo>
                    <a:cubicBezTo>
                      <a:pt x="0" y="630849"/>
                      <a:pt x="111682" y="812800"/>
                      <a:pt x="249449" y="812800"/>
                    </a:cubicBezTo>
                    <a:cubicBezTo>
                      <a:pt x="387216" y="812800"/>
                      <a:pt x="498898" y="630849"/>
                      <a:pt x="498898" y="406400"/>
                    </a:cubicBezTo>
                    <a:cubicBezTo>
                      <a:pt x="498898" y="181951"/>
                      <a:pt x="387216" y="0"/>
                      <a:pt x="24944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46772" y="38100"/>
                <a:ext cx="405355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23043"/>
              <a:ext cx="950750" cy="1188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07"/>
                </a:lnSpc>
              </a:pPr>
              <a:r>
                <a:rPr lang="en-US" sz="529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2881831"/>
              <a:ext cx="950750" cy="1548952"/>
              <a:chOff x="0" y="0"/>
              <a:chExt cx="498898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889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498898">
                    <a:moveTo>
                      <a:pt x="249449" y="0"/>
                    </a:moveTo>
                    <a:cubicBezTo>
                      <a:pt x="111682" y="0"/>
                      <a:pt x="0" y="181951"/>
                      <a:pt x="0" y="406400"/>
                    </a:cubicBezTo>
                    <a:cubicBezTo>
                      <a:pt x="0" y="630849"/>
                      <a:pt x="111682" y="812800"/>
                      <a:pt x="249449" y="812800"/>
                    </a:cubicBezTo>
                    <a:cubicBezTo>
                      <a:pt x="387216" y="812800"/>
                      <a:pt x="498898" y="630849"/>
                      <a:pt x="498898" y="406400"/>
                    </a:cubicBezTo>
                    <a:cubicBezTo>
                      <a:pt x="498898" y="181951"/>
                      <a:pt x="387216" y="0"/>
                      <a:pt x="24944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46772" y="38100"/>
                <a:ext cx="405355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3004873"/>
              <a:ext cx="950750" cy="1188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07"/>
                </a:lnSpc>
              </a:pPr>
              <a:r>
                <a:rPr lang="en-US" sz="529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5763661"/>
              <a:ext cx="950750" cy="1548952"/>
              <a:chOff x="0" y="0"/>
              <a:chExt cx="498898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9889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498898">
                    <a:moveTo>
                      <a:pt x="249449" y="0"/>
                    </a:moveTo>
                    <a:cubicBezTo>
                      <a:pt x="111682" y="0"/>
                      <a:pt x="0" y="181951"/>
                      <a:pt x="0" y="406400"/>
                    </a:cubicBezTo>
                    <a:cubicBezTo>
                      <a:pt x="0" y="630849"/>
                      <a:pt x="111682" y="812800"/>
                      <a:pt x="249449" y="812800"/>
                    </a:cubicBezTo>
                    <a:cubicBezTo>
                      <a:pt x="387216" y="812800"/>
                      <a:pt x="498898" y="630849"/>
                      <a:pt x="498898" y="406400"/>
                    </a:cubicBezTo>
                    <a:cubicBezTo>
                      <a:pt x="498898" y="181951"/>
                      <a:pt x="387216" y="0"/>
                      <a:pt x="24944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46772" y="38100"/>
                <a:ext cx="405355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5886704"/>
              <a:ext cx="950750" cy="1188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07"/>
                </a:lnSpc>
              </a:pPr>
              <a:r>
                <a:rPr lang="en-US" sz="529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04207" y="-53414"/>
              <a:ext cx="12241911" cy="3003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43"/>
                </a:lnSpc>
              </a:pPr>
              <a:r>
                <a:rPr lang="en-US" sz="324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AWS CloudTrail is a service that enables governance, compliance, and operational auditing for your AWS account.</a:t>
              </a:r>
            </a:p>
            <a:p>
              <a:pPr algn="l">
                <a:lnSpc>
                  <a:spcPts val="4543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104207" y="2817023"/>
              <a:ext cx="12241911" cy="3049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37"/>
                </a:lnSpc>
              </a:pPr>
              <a:r>
                <a:rPr lang="en-US" sz="3455" u="sng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Purpose:</a:t>
              </a:r>
            </a:p>
            <a:p>
              <a:pPr algn="l">
                <a:lnSpc>
                  <a:spcPts val="4543"/>
                </a:lnSpc>
              </a:pPr>
              <a:r>
                <a:rPr lang="en-US" sz="324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Log, continuously monitor, and retain account activity across your AWS infrastructure.</a:t>
              </a:r>
            </a:p>
            <a:p>
              <a:pPr algn="l">
                <a:lnSpc>
                  <a:spcPts val="4543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104207" y="5696986"/>
              <a:ext cx="12241911" cy="38106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37"/>
                </a:lnSpc>
              </a:pPr>
              <a:r>
                <a:rPr lang="en-US" sz="3455" u="sng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Key Functionality:</a:t>
              </a:r>
            </a:p>
            <a:p>
              <a:pPr algn="l">
                <a:lnSpc>
                  <a:spcPts val="4543"/>
                </a:lnSpc>
              </a:pPr>
              <a:r>
                <a:rPr lang="en-US" sz="324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Tracks all actions taken via the AWS Management Console, SDKs, command-line tools, and other AWS services.</a:t>
              </a:r>
            </a:p>
            <a:p>
              <a:pPr algn="l">
                <a:lnSpc>
                  <a:spcPts val="454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15915855" y="0"/>
            <a:ext cx="1449213" cy="1673225"/>
            <a:chOff x="0" y="0"/>
            <a:chExt cx="703982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03982" cy="812800"/>
            </a:xfrm>
            <a:custGeom>
              <a:avLst/>
              <a:gdLst/>
              <a:ahLst/>
              <a:cxnLst/>
              <a:rect r="r" b="b" t="t" l="l"/>
              <a:pathLst>
                <a:path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082516" y="4231038"/>
            <a:ext cx="5650629" cy="3058403"/>
          </a:xfrm>
          <a:custGeom>
            <a:avLst/>
            <a:gdLst/>
            <a:ahLst/>
            <a:cxnLst/>
            <a:rect r="r" b="b" t="t" l="l"/>
            <a:pathLst>
              <a:path h="3058403" w="5650629">
                <a:moveTo>
                  <a:pt x="0" y="0"/>
                </a:moveTo>
                <a:lnTo>
                  <a:pt x="5650629" y="0"/>
                </a:lnTo>
                <a:lnTo>
                  <a:pt x="5650629" y="3058403"/>
                </a:lnTo>
                <a:lnTo>
                  <a:pt x="0" y="3058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53980" y="2946411"/>
            <a:ext cx="503827" cy="5038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53980" y="6480234"/>
            <a:ext cx="503827" cy="50382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03942" y="2946411"/>
            <a:ext cx="503827" cy="50382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00082" y="6480234"/>
            <a:ext cx="503827" cy="50382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5915855" y="0"/>
            <a:ext cx="1449213" cy="1673225"/>
            <a:chOff x="0" y="0"/>
            <a:chExt cx="703982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03982" cy="812800"/>
            </a:xfrm>
            <a:custGeom>
              <a:avLst/>
              <a:gdLst/>
              <a:ahLst/>
              <a:cxnLst/>
              <a:rect r="r" b="b" t="t" l="l"/>
              <a:pathLst>
                <a:path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14690" y="457908"/>
            <a:ext cx="2182407" cy="1309444"/>
          </a:xfrm>
          <a:custGeom>
            <a:avLst/>
            <a:gdLst/>
            <a:ahLst/>
            <a:cxnLst/>
            <a:rect r="r" b="b" t="t" l="l"/>
            <a:pathLst>
              <a:path h="1309444" w="2182407">
                <a:moveTo>
                  <a:pt x="0" y="0"/>
                </a:moveTo>
                <a:lnTo>
                  <a:pt x="2182408" y="0"/>
                </a:lnTo>
                <a:lnTo>
                  <a:pt x="2182408" y="1309444"/>
                </a:lnTo>
                <a:lnTo>
                  <a:pt x="0" y="1309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FEATURES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60980" y="2757952"/>
            <a:ext cx="538180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Event Logging: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260980" y="3667272"/>
            <a:ext cx="6848358" cy="163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Captures AWS API calls and service events.</a:t>
            </a:r>
          </a:p>
          <a:p>
            <a:pPr algn="l">
              <a:lnSpc>
                <a:spcPts val="436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3260980" y="6291775"/>
            <a:ext cx="5883020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Multi-Region Support: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60980" y="7201095"/>
            <a:ext cx="6848358" cy="218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Covers operations across all regions.</a:t>
            </a:r>
          </a:p>
          <a:p>
            <a:pPr algn="l">
              <a:lnSpc>
                <a:spcPts val="4369"/>
              </a:lnSpc>
            </a:pPr>
          </a:p>
          <a:p>
            <a:pPr algn="l">
              <a:lnSpc>
                <a:spcPts val="4369"/>
              </a:lnSpc>
            </a:pPr>
          </a:p>
          <a:p>
            <a:pPr algn="l">
              <a:lnSpc>
                <a:spcPts val="436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410942" y="2757952"/>
            <a:ext cx="538180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Integrity: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410942" y="3667272"/>
            <a:ext cx="6848358" cy="163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Ensures that the recorded logs are tamper-proof.</a:t>
            </a:r>
          </a:p>
          <a:p>
            <a:pPr algn="l">
              <a:lnSpc>
                <a:spcPts val="4369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0607081" y="6291775"/>
            <a:ext cx="5381802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Integration with CloudWatch: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607081" y="7858320"/>
            <a:ext cx="6848358" cy="108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Enables real-time activity monitoring and alarms.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WHY USE CLOUDTRAIL?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915855" y="0"/>
            <a:ext cx="1449213" cy="1673225"/>
            <a:chOff x="0" y="0"/>
            <a:chExt cx="703982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3982" cy="812800"/>
            </a:xfrm>
            <a:custGeom>
              <a:avLst/>
              <a:gdLst/>
              <a:ahLst/>
              <a:cxnLst/>
              <a:rect r="r" b="b" t="t" l="l"/>
              <a:pathLst>
                <a:path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10358" y="2777130"/>
            <a:ext cx="449051" cy="4490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60919" y="2524336"/>
            <a:ext cx="6541407" cy="70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08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Security and Compliance: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60919" y="4980952"/>
            <a:ext cx="6541407" cy="70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08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Troubleshooting: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0919" y="3326856"/>
            <a:ext cx="12896948" cy="167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Helps meet regulatory requirements by maintaining a history of API calls.</a:t>
            </a:r>
          </a:p>
          <a:p>
            <a:pPr algn="l">
              <a:lnSpc>
                <a:spcPts val="4452"/>
              </a:lnSpc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Ensures transparency in user activities.</a:t>
            </a:r>
          </a:p>
          <a:p>
            <a:pPr algn="l">
              <a:lnSpc>
                <a:spcPts val="445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460919" y="5781597"/>
            <a:ext cx="12896948" cy="111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Diagnoses operational issues by tracing back the actions taken.</a:t>
            </a:r>
          </a:p>
          <a:p>
            <a:pPr algn="l">
              <a:lnSpc>
                <a:spcPts val="4452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710358" y="5191581"/>
            <a:ext cx="449051" cy="4490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10358" y="6999299"/>
            <a:ext cx="449051" cy="4490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460919" y="6746504"/>
            <a:ext cx="6541407" cy="70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08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Monitoring: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60919" y="8375340"/>
            <a:ext cx="6541407" cy="70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08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4. Auditing: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0919" y="7549025"/>
            <a:ext cx="12896948" cy="54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Detects suspicious activities or unauthorized access attempts.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0919" y="9175985"/>
            <a:ext cx="12896948" cy="111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3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Provides detailed logs for audits and reviews.</a:t>
            </a:r>
          </a:p>
          <a:p>
            <a:pPr algn="l">
              <a:lnSpc>
                <a:spcPts val="4452"/>
              </a:lnSpc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1710358" y="8585969"/>
            <a:ext cx="449051" cy="4490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HOW CLOUDTRAIL WORKS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915855" y="0"/>
            <a:ext cx="1449213" cy="1673225"/>
            <a:chOff x="0" y="0"/>
            <a:chExt cx="703982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3982" cy="812800"/>
            </a:xfrm>
            <a:custGeom>
              <a:avLst/>
              <a:gdLst/>
              <a:ahLst/>
              <a:cxnLst/>
              <a:rect r="r" b="b" t="t" l="l"/>
              <a:pathLst>
                <a:path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95599" y="2630009"/>
            <a:ext cx="7748401" cy="72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0"/>
              </a:lnSpc>
            </a:pPr>
            <a:r>
              <a:rPr lang="en-US" sz="3150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Action is Performed:</a:t>
            </a:r>
          </a:p>
          <a:p>
            <a:pPr algn="l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user or service makes an API call (e.g., launching an EC2 instance).</a:t>
            </a:r>
          </a:p>
          <a:p>
            <a:pPr algn="l">
              <a:lnSpc>
                <a:spcPts val="4410"/>
              </a:lnSpc>
            </a:pPr>
          </a:p>
          <a:p>
            <a:pPr algn="l">
              <a:lnSpc>
                <a:spcPts val="4410"/>
              </a:lnSpc>
            </a:pPr>
            <a:r>
              <a:rPr lang="en-US" sz="3150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CloudTrail Captures Event:</a:t>
            </a:r>
          </a:p>
          <a:p>
            <a:pPr algn="l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API call is logged as an event.</a:t>
            </a:r>
          </a:p>
          <a:p>
            <a:pPr algn="l">
              <a:lnSpc>
                <a:spcPts val="4410"/>
              </a:lnSpc>
            </a:pPr>
          </a:p>
          <a:p>
            <a:pPr algn="l">
              <a:lnSpc>
                <a:spcPts val="4410"/>
              </a:lnSpc>
            </a:pPr>
            <a:r>
              <a:rPr lang="en-US" sz="3150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Event Storage:</a:t>
            </a:r>
          </a:p>
          <a:p>
            <a:pPr algn="l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Logs are stored securely in an S3 bucket.</a:t>
            </a:r>
          </a:p>
          <a:p>
            <a:pPr algn="l">
              <a:lnSpc>
                <a:spcPts val="4410"/>
              </a:lnSpc>
            </a:pPr>
          </a:p>
          <a:p>
            <a:pPr algn="l">
              <a:lnSpc>
                <a:spcPts val="4410"/>
              </a:lnSpc>
            </a:pPr>
            <a:r>
              <a:rPr lang="en-US" sz="3150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4. Real-Time Monitoring (Optional):</a:t>
            </a:r>
          </a:p>
          <a:p>
            <a:pPr algn="l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Events can be sent to CloudWatch Logs for immediate insights.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493396" y="3554156"/>
            <a:ext cx="8541542" cy="4804617"/>
          </a:xfrm>
          <a:custGeom>
            <a:avLst/>
            <a:gdLst/>
            <a:ahLst/>
            <a:cxnLst/>
            <a:rect r="r" b="b" t="t" l="l"/>
            <a:pathLst>
              <a:path h="4804617" w="8541542">
                <a:moveTo>
                  <a:pt x="0" y="0"/>
                </a:moveTo>
                <a:lnTo>
                  <a:pt x="8541542" y="0"/>
                </a:lnTo>
                <a:lnTo>
                  <a:pt x="8541542" y="4804617"/>
                </a:lnTo>
                <a:lnTo>
                  <a:pt x="0" y="4804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EXAMPLE EVENT LOG (JSON):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972078" y="2810084"/>
            <a:ext cx="6343845" cy="5308450"/>
          </a:xfrm>
          <a:custGeom>
            <a:avLst/>
            <a:gdLst/>
            <a:ahLst/>
            <a:cxnLst/>
            <a:rect r="r" b="b" t="t" l="l"/>
            <a:pathLst>
              <a:path h="5308450" w="6343845">
                <a:moveTo>
                  <a:pt x="0" y="0"/>
                </a:moveTo>
                <a:lnTo>
                  <a:pt x="6343844" y="0"/>
                </a:lnTo>
                <a:lnTo>
                  <a:pt x="6343844" y="5308451"/>
                </a:lnTo>
                <a:lnTo>
                  <a:pt x="0" y="53084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CORE COMPONENTS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93030" y="3166804"/>
            <a:ext cx="5718562" cy="1641084"/>
            <a:chOff x="0" y="0"/>
            <a:chExt cx="1506123" cy="4322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6123" cy="432220"/>
            </a:xfrm>
            <a:custGeom>
              <a:avLst/>
              <a:gdLst/>
              <a:ahLst/>
              <a:cxnLst/>
              <a:rect r="r" b="b" t="t" l="l"/>
              <a:pathLst>
                <a:path h="432220" w="1506123">
                  <a:moveTo>
                    <a:pt x="69045" y="0"/>
                  </a:moveTo>
                  <a:lnTo>
                    <a:pt x="1437078" y="0"/>
                  </a:lnTo>
                  <a:cubicBezTo>
                    <a:pt x="1475211" y="0"/>
                    <a:pt x="1506123" y="30912"/>
                    <a:pt x="1506123" y="69045"/>
                  </a:cubicBezTo>
                  <a:lnTo>
                    <a:pt x="1506123" y="363175"/>
                  </a:lnTo>
                  <a:cubicBezTo>
                    <a:pt x="1506123" y="401307"/>
                    <a:pt x="1475211" y="432220"/>
                    <a:pt x="1437078" y="432220"/>
                  </a:cubicBezTo>
                  <a:lnTo>
                    <a:pt x="69045" y="432220"/>
                  </a:lnTo>
                  <a:cubicBezTo>
                    <a:pt x="30912" y="432220"/>
                    <a:pt x="0" y="401307"/>
                    <a:pt x="0" y="363175"/>
                  </a:cubicBezTo>
                  <a:lnTo>
                    <a:pt x="0" y="69045"/>
                  </a:lnTo>
                  <a:cubicBezTo>
                    <a:pt x="0" y="30912"/>
                    <a:pt x="30912" y="0"/>
                    <a:pt x="69045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06123" cy="47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53980" y="2618098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Event: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98240" y="3374656"/>
            <a:ext cx="5497475" cy="157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A record of an AWS API call or service action.</a:t>
            </a:r>
          </a:p>
          <a:p>
            <a:pPr algn="l">
              <a:lnSpc>
                <a:spcPts val="4193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708155" y="6633488"/>
            <a:ext cx="5703437" cy="1847653"/>
            <a:chOff x="0" y="0"/>
            <a:chExt cx="1502140" cy="486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02140" cy="486625"/>
            </a:xfrm>
            <a:custGeom>
              <a:avLst/>
              <a:gdLst/>
              <a:ahLst/>
              <a:cxnLst/>
              <a:rect r="r" b="b" t="t" l="l"/>
              <a:pathLst>
                <a:path h="486625" w="1502140">
                  <a:moveTo>
                    <a:pt x="69228" y="0"/>
                  </a:moveTo>
                  <a:lnTo>
                    <a:pt x="1432912" y="0"/>
                  </a:lnTo>
                  <a:cubicBezTo>
                    <a:pt x="1471145" y="0"/>
                    <a:pt x="1502140" y="30994"/>
                    <a:pt x="1502140" y="69228"/>
                  </a:cubicBezTo>
                  <a:lnTo>
                    <a:pt x="1502140" y="417397"/>
                  </a:lnTo>
                  <a:cubicBezTo>
                    <a:pt x="1502140" y="435757"/>
                    <a:pt x="1494846" y="453365"/>
                    <a:pt x="1481863" y="466348"/>
                  </a:cubicBezTo>
                  <a:cubicBezTo>
                    <a:pt x="1468881" y="479331"/>
                    <a:pt x="1451272" y="486625"/>
                    <a:pt x="1432912" y="486625"/>
                  </a:cubicBezTo>
                  <a:lnTo>
                    <a:pt x="69228" y="486625"/>
                  </a:lnTo>
                  <a:cubicBezTo>
                    <a:pt x="30994" y="486625"/>
                    <a:pt x="0" y="455630"/>
                    <a:pt x="0" y="417397"/>
                  </a:cubicBezTo>
                  <a:lnTo>
                    <a:pt x="0" y="69228"/>
                  </a:lnTo>
                  <a:cubicBezTo>
                    <a:pt x="0" y="30994"/>
                    <a:pt x="30994" y="0"/>
                    <a:pt x="69228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02140" cy="524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53980" y="6084782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Trail: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8240" y="6841339"/>
            <a:ext cx="5497475" cy="157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configuration that enables logging for an account.</a:t>
            </a:r>
          </a:p>
          <a:p>
            <a:pPr algn="l">
              <a:lnSpc>
                <a:spcPts val="4193"/>
              </a:lnSpc>
            </a:pPr>
          </a:p>
        </p:txBody>
      </p:sp>
      <p:sp>
        <p:nvSpPr>
          <p:cNvPr name="AutoShape 13" id="13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9408186" y="3132045"/>
            <a:ext cx="5718562" cy="1641084"/>
            <a:chOff x="0" y="0"/>
            <a:chExt cx="1506123" cy="4322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06123" cy="432220"/>
            </a:xfrm>
            <a:custGeom>
              <a:avLst/>
              <a:gdLst/>
              <a:ahLst/>
              <a:cxnLst/>
              <a:rect r="r" b="b" t="t" l="l"/>
              <a:pathLst>
                <a:path h="432220" w="1506123">
                  <a:moveTo>
                    <a:pt x="69045" y="0"/>
                  </a:moveTo>
                  <a:lnTo>
                    <a:pt x="1437078" y="0"/>
                  </a:lnTo>
                  <a:cubicBezTo>
                    <a:pt x="1475211" y="0"/>
                    <a:pt x="1506123" y="30912"/>
                    <a:pt x="1506123" y="69045"/>
                  </a:cubicBezTo>
                  <a:lnTo>
                    <a:pt x="1506123" y="363175"/>
                  </a:lnTo>
                  <a:cubicBezTo>
                    <a:pt x="1506123" y="401307"/>
                    <a:pt x="1475211" y="432220"/>
                    <a:pt x="1437078" y="432220"/>
                  </a:cubicBezTo>
                  <a:lnTo>
                    <a:pt x="69045" y="432220"/>
                  </a:lnTo>
                  <a:cubicBezTo>
                    <a:pt x="30912" y="432220"/>
                    <a:pt x="0" y="401307"/>
                    <a:pt x="0" y="363175"/>
                  </a:cubicBezTo>
                  <a:lnTo>
                    <a:pt x="0" y="69045"/>
                  </a:lnTo>
                  <a:cubicBezTo>
                    <a:pt x="0" y="30912"/>
                    <a:pt x="30912" y="0"/>
                    <a:pt x="69045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506123" cy="47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269135" y="2583338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S3 Bucket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913395" y="3339896"/>
            <a:ext cx="5497475" cy="104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Stores CloudTrail log files.</a:t>
            </a:r>
          </a:p>
          <a:p>
            <a:pPr algn="l">
              <a:lnSpc>
                <a:spcPts val="4193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9423310" y="6598728"/>
            <a:ext cx="5703437" cy="1847653"/>
            <a:chOff x="0" y="0"/>
            <a:chExt cx="1502140" cy="4866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02140" cy="486625"/>
            </a:xfrm>
            <a:custGeom>
              <a:avLst/>
              <a:gdLst/>
              <a:ahLst/>
              <a:cxnLst/>
              <a:rect r="r" b="b" t="t" l="l"/>
              <a:pathLst>
                <a:path h="486625" w="1502140">
                  <a:moveTo>
                    <a:pt x="69228" y="0"/>
                  </a:moveTo>
                  <a:lnTo>
                    <a:pt x="1432912" y="0"/>
                  </a:lnTo>
                  <a:cubicBezTo>
                    <a:pt x="1471145" y="0"/>
                    <a:pt x="1502140" y="30994"/>
                    <a:pt x="1502140" y="69228"/>
                  </a:cubicBezTo>
                  <a:lnTo>
                    <a:pt x="1502140" y="417397"/>
                  </a:lnTo>
                  <a:cubicBezTo>
                    <a:pt x="1502140" y="435757"/>
                    <a:pt x="1494846" y="453365"/>
                    <a:pt x="1481863" y="466348"/>
                  </a:cubicBezTo>
                  <a:cubicBezTo>
                    <a:pt x="1468881" y="479331"/>
                    <a:pt x="1451272" y="486625"/>
                    <a:pt x="1432912" y="486625"/>
                  </a:cubicBezTo>
                  <a:lnTo>
                    <a:pt x="69228" y="486625"/>
                  </a:lnTo>
                  <a:cubicBezTo>
                    <a:pt x="30994" y="486625"/>
                    <a:pt x="0" y="455630"/>
                    <a:pt x="0" y="417397"/>
                  </a:cubicBezTo>
                  <a:lnTo>
                    <a:pt x="0" y="69228"/>
                  </a:lnTo>
                  <a:cubicBezTo>
                    <a:pt x="0" y="30994"/>
                    <a:pt x="30994" y="0"/>
                    <a:pt x="69228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502140" cy="524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269135" y="6050022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CloudWatch Logs: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13395" y="7013996"/>
            <a:ext cx="5497475" cy="157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Offers real-time monitoring and alerts.</a:t>
            </a:r>
          </a:p>
          <a:p>
            <a:pPr algn="l">
              <a:lnSpc>
                <a:spcPts val="419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CLOUDTRAIL PRICING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102810"/>
            <a:ext cx="7362681" cy="4421131"/>
            <a:chOff x="0" y="0"/>
            <a:chExt cx="1939142" cy="11644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08477" y="4190066"/>
            <a:ext cx="5499127" cy="215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Management event logging.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Retains logs for the last 90 days.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479902" y="3496012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Free Tier: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34597" y="3102810"/>
            <a:ext cx="7362681" cy="5517148"/>
            <a:chOff x="0" y="0"/>
            <a:chExt cx="1939142" cy="14530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39142" cy="1453076"/>
            </a:xfrm>
            <a:custGeom>
              <a:avLst/>
              <a:gdLst/>
              <a:ahLst/>
              <a:cxnLst/>
              <a:rect r="r" b="b" t="t" l="l"/>
              <a:pathLst>
                <a:path h="1453076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399449"/>
                  </a:lnTo>
                  <a:cubicBezTo>
                    <a:pt x="1939142" y="1429066"/>
                    <a:pt x="1915133" y="1453076"/>
                    <a:pt x="1885515" y="1453076"/>
                  </a:cubicBezTo>
                  <a:lnTo>
                    <a:pt x="53627" y="1453076"/>
                  </a:lnTo>
                  <a:cubicBezTo>
                    <a:pt x="39404" y="1453076"/>
                    <a:pt x="25764" y="1447426"/>
                    <a:pt x="15707" y="1437369"/>
                  </a:cubicBezTo>
                  <a:cubicBezTo>
                    <a:pt x="5650" y="1427312"/>
                    <a:pt x="0" y="1413672"/>
                    <a:pt x="0" y="1399449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39142" cy="1491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667924" y="3943169"/>
            <a:ext cx="5499127" cy="433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Events Logging: Tracks S3 object and Lambda function calls.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CloudTrail Insights: Detects anomalies in account activity.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Cost depends on the volume of events logged.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67924" y="3237531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Paid Features: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39665" y="3615357"/>
            <a:ext cx="516960" cy="5169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944736" y="3356877"/>
            <a:ext cx="516960" cy="51696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CLOUDTRAIL USE CASES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915855" y="0"/>
            <a:ext cx="1449213" cy="1673225"/>
            <a:chOff x="0" y="0"/>
            <a:chExt cx="703982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3982" cy="812800"/>
            </a:xfrm>
            <a:custGeom>
              <a:avLst/>
              <a:gdLst/>
              <a:ahLst/>
              <a:cxnLst/>
              <a:rect r="r" b="b" t="t" l="l"/>
              <a:pathLst>
                <a:path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060218"/>
            <a:ext cx="15863701" cy="619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6"/>
              </a:lnSpc>
            </a:pPr>
            <a:r>
              <a:rPr lang="en-US" sz="3911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Security:</a:t>
            </a:r>
          </a:p>
          <a:p>
            <a:pPr algn="l">
              <a:lnSpc>
                <a:spcPts val="5476"/>
              </a:lnSpc>
            </a:pPr>
            <a:r>
              <a:rPr lang="en-US" sz="39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Detect unauthorized access or misuse of resources.</a:t>
            </a:r>
          </a:p>
          <a:p>
            <a:pPr algn="l">
              <a:lnSpc>
                <a:spcPts val="5476"/>
              </a:lnSpc>
            </a:pPr>
          </a:p>
          <a:p>
            <a:pPr algn="l">
              <a:lnSpc>
                <a:spcPts val="5476"/>
              </a:lnSpc>
            </a:pPr>
            <a:r>
              <a:rPr lang="en-US" sz="3911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Compliance:</a:t>
            </a:r>
          </a:p>
          <a:p>
            <a:pPr algn="l">
              <a:lnSpc>
                <a:spcPts val="5476"/>
              </a:lnSpc>
            </a:pPr>
            <a:r>
              <a:rPr lang="en-US" sz="39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Maintain an auditable record of actions for regulations like GDPR and HIPAA.</a:t>
            </a:r>
          </a:p>
          <a:p>
            <a:pPr algn="l">
              <a:lnSpc>
                <a:spcPts val="5476"/>
              </a:lnSpc>
            </a:pPr>
          </a:p>
          <a:p>
            <a:pPr algn="l">
              <a:lnSpc>
                <a:spcPts val="5476"/>
              </a:lnSpc>
            </a:pPr>
            <a:r>
              <a:rPr lang="en-US" sz="3911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Debugging:</a:t>
            </a:r>
          </a:p>
          <a:p>
            <a:pPr algn="l">
              <a:lnSpc>
                <a:spcPts val="5476"/>
              </a:lnSpc>
            </a:pPr>
            <a:r>
              <a:rPr lang="en-US" sz="39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Pinpoint the source of failures or unexpected behavior in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DAGZ6GQ7CXk</dc:identifier>
  <dcterms:modified xsi:type="dcterms:W3CDTF">2011-08-01T06:04:30Z</dcterms:modified>
  <cp:revision>1</cp:revision>
  <dc:title>AWS CloudTrail:</dc:title>
</cp:coreProperties>
</file>