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5da634a79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5da634a79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5da634a79e_0_1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5da634a79e_0_1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5da634a79e_0_1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5da634a79e_0_1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5da634a79e_0_1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5da634a79e_0_1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5da634a79e_0_1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5da634a79e_0_1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Travel_agency" TargetMode="External"/><Relationship Id="rId4" Type="http://schemas.openxmlformats.org/officeDocument/2006/relationships/hyperlink" Target="https://en.wikipedia.org/wiki/Lodging" TargetMode="External"/><Relationship Id="rId5" Type="http://schemas.openxmlformats.org/officeDocument/2006/relationships/hyperlink" Target="https://en.wikipedia.org/wiki/Lodging" TargetMode="External"/><Relationship Id="rId6" Type="http://schemas.openxmlformats.org/officeDocument/2006/relationships/hyperlink" Target="https://en.wikipedia.org/wiki/Booking_Holdings" TargetMode="External"/><Relationship Id="rId7" Type="http://schemas.openxmlformats.org/officeDocument/2006/relationships/hyperlink" Target="https://en.wikipedia.org/wiki/Amsterda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938003" y="1847708"/>
            <a:ext cx="5361300" cy="144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Hotel Recommendation System</a:t>
            </a:r>
            <a:endParaRPr/>
          </a:p>
        </p:txBody>
      </p:sp>
      <p:sp>
        <p:nvSpPr>
          <p:cNvPr id="278" name="Google Shape;278;p13"/>
          <p:cNvSpPr txBox="1"/>
          <p:nvPr>
            <p:ph idx="1" type="subTitle"/>
          </p:nvPr>
        </p:nvSpPr>
        <p:spPr>
          <a:xfrm>
            <a:off x="5083950" y="3924925"/>
            <a:ext cx="3470700" cy="881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Submitted by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Nilakrishna 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284" name="Google Shape;284;p14"/>
          <p:cNvSpPr txBox="1"/>
          <p:nvPr>
            <p:ph idx="1" type="body"/>
          </p:nvPr>
        </p:nvSpPr>
        <p:spPr>
          <a:xfrm>
            <a:off x="1668700" y="1355650"/>
            <a:ext cx="7030500" cy="35874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1200"/>
              </a:spcBef>
              <a:spcAft>
                <a:spcPts val="0"/>
              </a:spcAft>
              <a:buClr>
                <a:srgbClr val="000000"/>
              </a:buClr>
              <a:buSzPct val="100000"/>
              <a:buFont typeface="Arial"/>
              <a:buChar char="●"/>
            </a:pPr>
            <a:r>
              <a:rPr lang="en" sz="1400">
                <a:solidFill>
                  <a:srgbClr val="000000"/>
                </a:solidFill>
                <a:highlight>
                  <a:srgbClr val="FFFFFF"/>
                </a:highlight>
                <a:latin typeface="Arial"/>
                <a:ea typeface="Arial"/>
                <a:cs typeface="Arial"/>
                <a:sym typeface="Arial"/>
              </a:rPr>
              <a:t>To build hotel recommender system which will help the user to book the best hotel out of all the other hotels using customer reviews and ratings.</a:t>
            </a:r>
            <a:endParaRPr sz="1400">
              <a:solidFill>
                <a:srgbClr val="000000"/>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400">
              <a:solidFill>
                <a:srgbClr val="000000"/>
              </a:solidFill>
              <a:highlight>
                <a:srgbClr val="FFFFFF"/>
              </a:highlight>
              <a:latin typeface="Arial"/>
              <a:ea typeface="Arial"/>
              <a:cs typeface="Arial"/>
              <a:sym typeface="Arial"/>
            </a:endParaRPr>
          </a:p>
          <a:p>
            <a:pPr indent="-310832" lvl="0" marL="457200" rtl="0" algn="l">
              <a:spcBef>
                <a:spcPts val="1200"/>
              </a:spcBef>
              <a:spcAft>
                <a:spcPts val="0"/>
              </a:spcAft>
              <a:buClr>
                <a:srgbClr val="000000"/>
              </a:buClr>
              <a:buSzPct val="100000"/>
              <a:buFont typeface="Arial"/>
              <a:buChar char="●"/>
            </a:pPr>
            <a:r>
              <a:rPr lang="en" sz="1400">
                <a:solidFill>
                  <a:srgbClr val="000000"/>
                </a:solidFill>
                <a:highlight>
                  <a:srgbClr val="FFFFFF"/>
                </a:highlight>
                <a:latin typeface="Arial"/>
                <a:ea typeface="Arial"/>
                <a:cs typeface="Arial"/>
                <a:sym typeface="Arial"/>
              </a:rPr>
              <a:t>The dataset that  is downloaded from Kaggle. The data was scraped from Booking.com. This dataset contains 515,000 customer reviews and scoring of 1493 luxury hotels across Europe. </a:t>
            </a:r>
            <a:endParaRPr sz="1400">
              <a:solidFill>
                <a:srgbClr val="000000"/>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400">
              <a:solidFill>
                <a:srgbClr val="000000"/>
              </a:solidFill>
              <a:highlight>
                <a:srgbClr val="FFFFFF"/>
              </a:highlight>
              <a:latin typeface="Arial"/>
              <a:ea typeface="Arial"/>
              <a:cs typeface="Arial"/>
              <a:sym typeface="Arial"/>
            </a:endParaRPr>
          </a:p>
          <a:p>
            <a:pPr indent="-310832" lvl="0" marL="457200" rtl="0" algn="l">
              <a:spcBef>
                <a:spcPts val="1200"/>
              </a:spcBef>
              <a:spcAft>
                <a:spcPts val="0"/>
              </a:spcAft>
              <a:buClr>
                <a:srgbClr val="000000"/>
              </a:buClr>
              <a:buSzPct val="100000"/>
              <a:buFont typeface="Arial"/>
              <a:buChar char="●"/>
            </a:pPr>
            <a:r>
              <a:rPr lang="en" sz="1400">
                <a:solidFill>
                  <a:srgbClr val="000000"/>
                </a:solidFill>
                <a:highlight>
                  <a:srgbClr val="FFFFFF"/>
                </a:highlight>
                <a:latin typeface="Arial"/>
                <a:ea typeface="Arial"/>
                <a:cs typeface="Arial"/>
                <a:sym typeface="Arial"/>
              </a:rPr>
              <a:t>Booking.com is a Dutch online </a:t>
            </a:r>
            <a:r>
              <a:rPr lang="en" sz="1400">
                <a:solidFill>
                  <a:srgbClr val="000000"/>
                </a:solidFill>
                <a:highlight>
                  <a:srgbClr val="FFFFFF"/>
                </a:highlight>
                <a:uFill>
                  <a:noFill/>
                </a:uFill>
                <a:latin typeface="Arial"/>
                <a:ea typeface="Arial"/>
                <a:cs typeface="Arial"/>
                <a:sym typeface="Arial"/>
                <a:hlinkClick r:id="rId3">
                  <a:extLst>
                    <a:ext uri="{A12FA001-AC4F-418D-AE19-62706E023703}">
                      <ahyp:hlinkClr val="tx"/>
                    </a:ext>
                  </a:extLst>
                </a:hlinkClick>
              </a:rPr>
              <a:t>travel agency</a:t>
            </a:r>
            <a:r>
              <a:rPr lang="en" sz="1400">
                <a:solidFill>
                  <a:srgbClr val="000000"/>
                </a:solidFill>
                <a:highlight>
                  <a:srgbClr val="FFFFFF"/>
                </a:highlight>
                <a:latin typeface="Arial"/>
                <a:ea typeface="Arial"/>
                <a:cs typeface="Arial"/>
                <a:sym typeface="Arial"/>
              </a:rPr>
              <a:t> for </a:t>
            </a:r>
            <a:r>
              <a:rPr lang="en" sz="1400" u="sng">
                <a:solidFill>
                  <a:srgbClr val="000000"/>
                </a:solidFill>
                <a:highlight>
                  <a:srgbClr val="FFFFFF"/>
                </a:highlight>
                <a:latin typeface="Arial"/>
                <a:ea typeface="Arial"/>
                <a:cs typeface="Arial"/>
                <a:sym typeface="Arial"/>
                <a:hlinkClick r:id="rId4">
                  <a:extLst>
                    <a:ext uri="{A12FA001-AC4F-418D-AE19-62706E023703}">
                      <ahyp:hlinkClr val="tx"/>
                    </a:ext>
                  </a:extLst>
                </a:hlinkClick>
              </a:rPr>
              <a:t>l</a:t>
            </a:r>
            <a:r>
              <a:rPr lang="en" sz="1400">
                <a:solidFill>
                  <a:srgbClr val="000000"/>
                </a:solidFill>
                <a:highlight>
                  <a:srgbClr val="FFFFFF"/>
                </a:highlight>
                <a:uFill>
                  <a:noFill/>
                </a:uFill>
                <a:latin typeface="Arial"/>
                <a:ea typeface="Arial"/>
                <a:cs typeface="Arial"/>
                <a:sym typeface="Arial"/>
                <a:hlinkClick r:id="rId5">
                  <a:extLst>
                    <a:ext uri="{A12FA001-AC4F-418D-AE19-62706E023703}">
                      <ahyp:hlinkClr val="tx"/>
                    </a:ext>
                  </a:extLst>
                </a:hlinkClick>
              </a:rPr>
              <a:t>odging</a:t>
            </a:r>
            <a:r>
              <a:rPr lang="en" sz="1400">
                <a:solidFill>
                  <a:srgbClr val="000000"/>
                </a:solidFill>
                <a:highlight>
                  <a:srgbClr val="FFFFFF"/>
                </a:highlight>
                <a:latin typeface="Arial"/>
                <a:ea typeface="Arial"/>
                <a:cs typeface="Arial"/>
                <a:sym typeface="Arial"/>
              </a:rPr>
              <a:t> reservations &amp; other travel products, and a subsidiary of </a:t>
            </a:r>
            <a:r>
              <a:rPr lang="en" sz="1400">
                <a:solidFill>
                  <a:srgbClr val="000000"/>
                </a:solidFill>
                <a:highlight>
                  <a:srgbClr val="FFFFFF"/>
                </a:highlight>
                <a:uFill>
                  <a:noFill/>
                </a:uFill>
                <a:latin typeface="Arial"/>
                <a:ea typeface="Arial"/>
                <a:cs typeface="Arial"/>
                <a:sym typeface="Arial"/>
                <a:hlinkClick r:id="rId6">
                  <a:extLst>
                    <a:ext uri="{A12FA001-AC4F-418D-AE19-62706E023703}">
                      <ahyp:hlinkClr val="tx"/>
                    </a:ext>
                  </a:extLst>
                </a:hlinkClick>
              </a:rPr>
              <a:t>Booking Holdings</a:t>
            </a:r>
            <a:r>
              <a:rPr lang="en" sz="1400">
                <a:solidFill>
                  <a:srgbClr val="000000"/>
                </a:solidFill>
                <a:highlight>
                  <a:srgbClr val="FFFFFF"/>
                </a:highlight>
                <a:latin typeface="Arial"/>
                <a:ea typeface="Arial"/>
                <a:cs typeface="Arial"/>
                <a:sym typeface="Arial"/>
              </a:rPr>
              <a:t>. It is headquartered in </a:t>
            </a:r>
            <a:r>
              <a:rPr lang="en" sz="1400">
                <a:solidFill>
                  <a:srgbClr val="000000"/>
                </a:solidFill>
                <a:highlight>
                  <a:srgbClr val="FFFFFF"/>
                </a:highlight>
                <a:uFill>
                  <a:noFill/>
                </a:uFill>
                <a:latin typeface="Arial"/>
                <a:ea typeface="Arial"/>
                <a:cs typeface="Arial"/>
                <a:sym typeface="Arial"/>
                <a:hlinkClick r:id="rId7">
                  <a:extLst>
                    <a:ext uri="{A12FA001-AC4F-418D-AE19-62706E023703}">
                      <ahyp:hlinkClr val="tx"/>
                    </a:ext>
                  </a:extLst>
                </a:hlinkClick>
              </a:rPr>
              <a:t>Amsterdam</a:t>
            </a:r>
            <a:r>
              <a:rPr lang="en" sz="1400">
                <a:solidFill>
                  <a:srgbClr val="000000"/>
                </a:solidFill>
                <a:highlight>
                  <a:srgbClr val="FFFFFF"/>
                </a:highlight>
                <a:latin typeface="Arial"/>
                <a:ea typeface="Arial"/>
                <a:cs typeface="Arial"/>
                <a:sym typeface="Arial"/>
              </a:rPr>
              <a:t>. Booking.com supported internationally by 198 offices in over 70 countries around the world. The website has over 28 million listings. The site is available in 43 languages.</a:t>
            </a:r>
            <a:endParaRPr sz="1400">
              <a:solidFill>
                <a:srgbClr val="000000"/>
              </a:solidFill>
              <a:highlight>
                <a:srgbClr val="FFFFFF"/>
              </a:highlight>
              <a:latin typeface="Arial"/>
              <a:ea typeface="Arial"/>
              <a:cs typeface="Arial"/>
              <a:sym typeface="Arial"/>
            </a:endParaRPr>
          </a:p>
          <a:p>
            <a:pPr indent="0" lvl="0" marL="0" rtl="0" algn="l">
              <a:spcBef>
                <a:spcPts val="60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spcBef>
                <a:spcPts val="6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6746700" cy="6072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0" lang="en" sz="2400">
                <a:solidFill>
                  <a:srgbClr val="000000"/>
                </a:solidFill>
                <a:latin typeface="Arial"/>
                <a:ea typeface="Arial"/>
                <a:cs typeface="Arial"/>
                <a:sym typeface="Arial"/>
              </a:rPr>
              <a:t>Features</a:t>
            </a:r>
            <a:endParaRPr/>
          </a:p>
        </p:txBody>
      </p:sp>
      <p:sp>
        <p:nvSpPr>
          <p:cNvPr id="290" name="Google Shape;290;p15"/>
          <p:cNvSpPr txBox="1"/>
          <p:nvPr>
            <p:ph idx="1" type="body"/>
          </p:nvPr>
        </p:nvSpPr>
        <p:spPr>
          <a:xfrm>
            <a:off x="307850" y="1144500"/>
            <a:ext cx="8348400" cy="3999000"/>
          </a:xfrm>
          <a:prstGeom prst="rect">
            <a:avLst/>
          </a:prstGeom>
        </p:spPr>
        <p:txBody>
          <a:bodyPr anchorCtr="0" anchor="t" bIns="91425" lIns="91425" spcFirstLastPara="1" rIns="91425" wrap="square" tIns="91425">
            <a:normAutofit fontScale="25000" lnSpcReduction="20000"/>
          </a:bodyPr>
          <a:lstStyle/>
          <a:p>
            <a:pPr indent="-306387" lvl="0" marL="457200" rtl="0" algn="l">
              <a:spcBef>
                <a:spcPts val="800"/>
              </a:spcBef>
              <a:spcAft>
                <a:spcPts val="0"/>
              </a:spcAft>
              <a:buClr>
                <a:srgbClr val="000000"/>
              </a:buClr>
              <a:buSzPct val="100000"/>
              <a:buFont typeface="Arial"/>
              <a:buChar char="●"/>
            </a:pPr>
            <a:r>
              <a:rPr lang="en" sz="4900">
                <a:solidFill>
                  <a:srgbClr val="000000"/>
                </a:solidFill>
                <a:highlight>
                  <a:srgbClr val="FFFFFF"/>
                </a:highlight>
                <a:latin typeface="Arial"/>
                <a:ea typeface="Arial"/>
                <a:cs typeface="Arial"/>
                <a:sym typeface="Arial"/>
              </a:rPr>
              <a:t>The csv file contains 17 fields. The description of each field is as below:</a:t>
            </a:r>
            <a:endParaRPr sz="4900">
              <a:solidFill>
                <a:srgbClr val="000000"/>
              </a:solidFill>
              <a:highlight>
                <a:srgbClr val="FFFFFF"/>
              </a:highlight>
              <a:latin typeface="Arial"/>
              <a:ea typeface="Arial"/>
              <a:cs typeface="Arial"/>
              <a:sym typeface="Arial"/>
            </a:endParaRPr>
          </a:p>
          <a:p>
            <a:pPr indent="-306387" lvl="0" marL="457200" rtl="0" algn="l">
              <a:spcBef>
                <a:spcPts val="0"/>
              </a:spcBef>
              <a:spcAft>
                <a:spcPts val="0"/>
              </a:spcAft>
              <a:buClr>
                <a:srgbClr val="000000"/>
              </a:buClr>
              <a:buSzPct val="100000"/>
              <a:buFont typeface="Arial"/>
              <a:buChar char="●"/>
            </a:pPr>
            <a:r>
              <a:rPr lang="en" sz="4900">
                <a:solidFill>
                  <a:srgbClr val="000000"/>
                </a:solidFill>
                <a:highlight>
                  <a:srgbClr val="FFFFFF"/>
                </a:highlight>
                <a:latin typeface="Arial"/>
                <a:ea typeface="Arial"/>
                <a:cs typeface="Arial"/>
                <a:sym typeface="Arial"/>
              </a:rPr>
              <a:t>       Hotel_Address: Address of hotel.</a:t>
            </a:r>
            <a:endParaRPr sz="4900">
              <a:solidFill>
                <a:srgbClr val="000000"/>
              </a:solidFill>
              <a:highlight>
                <a:srgbClr val="FFFFFF"/>
              </a:highlight>
              <a:latin typeface="Arial"/>
              <a:ea typeface="Arial"/>
              <a:cs typeface="Arial"/>
              <a:sym typeface="Arial"/>
            </a:endParaRPr>
          </a:p>
          <a:p>
            <a:pPr indent="-306387" lvl="0" marL="457200" rtl="0" algn="l">
              <a:spcBef>
                <a:spcPts val="0"/>
              </a:spcBef>
              <a:spcAft>
                <a:spcPts val="0"/>
              </a:spcAft>
              <a:buClr>
                <a:srgbClr val="000000"/>
              </a:buClr>
              <a:buSzPct val="100000"/>
              <a:buFont typeface="Arial"/>
              <a:buChar char="●"/>
            </a:pPr>
            <a:r>
              <a:rPr lang="en" sz="4900">
                <a:solidFill>
                  <a:srgbClr val="000000"/>
                </a:solidFill>
                <a:highlight>
                  <a:srgbClr val="FFFFFF"/>
                </a:highlight>
                <a:latin typeface="Arial"/>
                <a:ea typeface="Arial"/>
                <a:cs typeface="Arial"/>
                <a:sym typeface="Arial"/>
              </a:rPr>
              <a:t>       Review_Date: Date when reviewer posted the corresponding review.</a:t>
            </a:r>
            <a:endParaRPr sz="4900">
              <a:solidFill>
                <a:srgbClr val="000000"/>
              </a:solidFill>
              <a:highlight>
                <a:srgbClr val="FFFFFF"/>
              </a:highlight>
              <a:latin typeface="Arial"/>
              <a:ea typeface="Arial"/>
              <a:cs typeface="Arial"/>
              <a:sym typeface="Arial"/>
            </a:endParaRPr>
          </a:p>
          <a:p>
            <a:pPr indent="-306387" lvl="0" marL="457200" rtl="0" algn="l">
              <a:spcBef>
                <a:spcPts val="0"/>
              </a:spcBef>
              <a:spcAft>
                <a:spcPts val="0"/>
              </a:spcAft>
              <a:buClr>
                <a:srgbClr val="000000"/>
              </a:buClr>
              <a:buSzPct val="100000"/>
              <a:buFont typeface="Arial"/>
              <a:buChar char="●"/>
            </a:pPr>
            <a:r>
              <a:rPr lang="en" sz="4900">
                <a:solidFill>
                  <a:srgbClr val="000000"/>
                </a:solidFill>
                <a:highlight>
                  <a:srgbClr val="FFFFFF"/>
                </a:highlight>
                <a:latin typeface="Arial"/>
                <a:ea typeface="Arial"/>
                <a:cs typeface="Arial"/>
                <a:sym typeface="Arial"/>
              </a:rPr>
              <a:t>     Average_Score: Average Score of the hotel, calculated based on the latest comment in the last year.</a:t>
            </a:r>
            <a:endParaRPr sz="4900">
              <a:solidFill>
                <a:srgbClr val="000000"/>
              </a:solidFill>
              <a:highlight>
                <a:srgbClr val="FFFFFF"/>
              </a:highlight>
              <a:latin typeface="Arial"/>
              <a:ea typeface="Arial"/>
              <a:cs typeface="Arial"/>
              <a:sym typeface="Arial"/>
            </a:endParaRPr>
          </a:p>
          <a:p>
            <a:pPr indent="-306387" lvl="0" marL="457200" rtl="0" algn="l">
              <a:spcBef>
                <a:spcPts val="0"/>
              </a:spcBef>
              <a:spcAft>
                <a:spcPts val="0"/>
              </a:spcAft>
              <a:buClr>
                <a:srgbClr val="000000"/>
              </a:buClr>
              <a:buSzPct val="100000"/>
              <a:buFont typeface="Arial"/>
              <a:buChar char="●"/>
            </a:pPr>
            <a:r>
              <a:rPr lang="en" sz="4900">
                <a:solidFill>
                  <a:srgbClr val="000000"/>
                </a:solidFill>
                <a:highlight>
                  <a:srgbClr val="FFFFFF"/>
                </a:highlight>
                <a:latin typeface="Arial"/>
                <a:ea typeface="Arial"/>
                <a:cs typeface="Arial"/>
                <a:sym typeface="Arial"/>
              </a:rPr>
              <a:t>      Hotel_Name: Name of Hotel</a:t>
            </a:r>
            <a:endParaRPr sz="4900">
              <a:solidFill>
                <a:srgbClr val="000000"/>
              </a:solidFill>
              <a:highlight>
                <a:srgbClr val="FFFFFF"/>
              </a:highlight>
              <a:latin typeface="Arial"/>
              <a:ea typeface="Arial"/>
              <a:cs typeface="Arial"/>
              <a:sym typeface="Arial"/>
            </a:endParaRPr>
          </a:p>
          <a:p>
            <a:pPr indent="-306387" lvl="0" marL="457200" rtl="0" algn="l">
              <a:spcBef>
                <a:spcPts val="0"/>
              </a:spcBef>
              <a:spcAft>
                <a:spcPts val="0"/>
              </a:spcAft>
              <a:buClr>
                <a:srgbClr val="000000"/>
              </a:buClr>
              <a:buSzPct val="100000"/>
              <a:buFont typeface="Arial"/>
              <a:buChar char="●"/>
            </a:pPr>
            <a:r>
              <a:rPr lang="en" sz="4900">
                <a:solidFill>
                  <a:srgbClr val="000000"/>
                </a:solidFill>
                <a:highlight>
                  <a:srgbClr val="FFFFFF"/>
                </a:highlight>
                <a:latin typeface="Arial"/>
                <a:ea typeface="Arial"/>
                <a:cs typeface="Arial"/>
                <a:sym typeface="Arial"/>
              </a:rPr>
              <a:t>       Reviewer_Nationality: Nationality of Reviewer</a:t>
            </a:r>
            <a:endParaRPr sz="4900">
              <a:solidFill>
                <a:srgbClr val="000000"/>
              </a:solidFill>
              <a:highlight>
                <a:srgbClr val="FFFFFF"/>
              </a:highlight>
              <a:latin typeface="Arial"/>
              <a:ea typeface="Arial"/>
              <a:cs typeface="Arial"/>
              <a:sym typeface="Arial"/>
            </a:endParaRPr>
          </a:p>
          <a:p>
            <a:pPr indent="-306387" lvl="0" marL="457200" rtl="0" algn="l">
              <a:spcBef>
                <a:spcPts val="0"/>
              </a:spcBef>
              <a:spcAft>
                <a:spcPts val="0"/>
              </a:spcAft>
              <a:buClr>
                <a:srgbClr val="000000"/>
              </a:buClr>
              <a:buSzPct val="100000"/>
              <a:buFont typeface="Arial"/>
              <a:buChar char="●"/>
            </a:pPr>
            <a:r>
              <a:rPr lang="en" sz="4900">
                <a:solidFill>
                  <a:srgbClr val="000000"/>
                </a:solidFill>
                <a:highlight>
                  <a:srgbClr val="FFFFFF"/>
                </a:highlight>
                <a:latin typeface="Arial"/>
                <a:ea typeface="Arial"/>
                <a:cs typeface="Arial"/>
                <a:sym typeface="Arial"/>
              </a:rPr>
              <a:t>       Negative_Review: Negative Review the reviewer gave to the hotel. If the reviewer does not give the         negative review, then it should be: 'No Negative'</a:t>
            </a:r>
            <a:endParaRPr sz="4900">
              <a:solidFill>
                <a:srgbClr val="000000"/>
              </a:solidFill>
              <a:highlight>
                <a:srgbClr val="FFFFFF"/>
              </a:highlight>
              <a:latin typeface="Arial"/>
              <a:ea typeface="Arial"/>
              <a:cs typeface="Arial"/>
              <a:sym typeface="Arial"/>
            </a:endParaRPr>
          </a:p>
          <a:p>
            <a:pPr indent="-306387" lvl="0" marL="457200" rtl="0" algn="l">
              <a:spcBef>
                <a:spcPts val="0"/>
              </a:spcBef>
              <a:spcAft>
                <a:spcPts val="0"/>
              </a:spcAft>
              <a:buClr>
                <a:srgbClr val="000000"/>
              </a:buClr>
              <a:buSzPct val="100000"/>
              <a:buFont typeface="Arial"/>
              <a:buChar char="●"/>
            </a:pPr>
            <a:r>
              <a:rPr lang="en" sz="4900">
                <a:solidFill>
                  <a:srgbClr val="000000"/>
                </a:solidFill>
                <a:highlight>
                  <a:srgbClr val="FFFFFF"/>
                </a:highlight>
                <a:latin typeface="Arial"/>
                <a:ea typeface="Arial"/>
                <a:cs typeface="Arial"/>
                <a:sym typeface="Arial"/>
              </a:rPr>
              <a:t>      Review</a:t>
            </a:r>
            <a:r>
              <a:rPr i="1" lang="en" sz="4900">
                <a:solidFill>
                  <a:srgbClr val="000000"/>
                </a:solidFill>
                <a:highlight>
                  <a:srgbClr val="FFFFFF"/>
                </a:highlight>
                <a:latin typeface="Arial"/>
                <a:ea typeface="Arial"/>
                <a:cs typeface="Arial"/>
                <a:sym typeface="Arial"/>
              </a:rPr>
              <a:t>Total</a:t>
            </a:r>
            <a:r>
              <a:rPr lang="en" sz="4900">
                <a:solidFill>
                  <a:srgbClr val="000000"/>
                </a:solidFill>
                <a:highlight>
                  <a:srgbClr val="FFFFFF"/>
                </a:highlight>
                <a:latin typeface="Arial"/>
                <a:ea typeface="Arial"/>
                <a:cs typeface="Arial"/>
                <a:sym typeface="Arial"/>
              </a:rPr>
              <a:t>Negative</a:t>
            </a:r>
            <a:r>
              <a:rPr i="1" lang="en" sz="4900">
                <a:solidFill>
                  <a:srgbClr val="000000"/>
                </a:solidFill>
                <a:highlight>
                  <a:srgbClr val="FFFFFF"/>
                </a:highlight>
                <a:latin typeface="Arial"/>
                <a:ea typeface="Arial"/>
                <a:cs typeface="Arial"/>
                <a:sym typeface="Arial"/>
              </a:rPr>
              <a:t>Word</a:t>
            </a:r>
            <a:r>
              <a:rPr lang="en" sz="4900">
                <a:solidFill>
                  <a:srgbClr val="000000"/>
                </a:solidFill>
                <a:highlight>
                  <a:srgbClr val="FFFFFF"/>
                </a:highlight>
                <a:latin typeface="Arial"/>
                <a:ea typeface="Arial"/>
                <a:cs typeface="Arial"/>
                <a:sym typeface="Arial"/>
              </a:rPr>
              <a:t>Counts: Total number of words in the negative review.</a:t>
            </a:r>
            <a:endParaRPr sz="4900">
              <a:solidFill>
                <a:srgbClr val="000000"/>
              </a:solidFill>
              <a:highlight>
                <a:srgbClr val="FFFFFF"/>
              </a:highlight>
              <a:latin typeface="Arial"/>
              <a:ea typeface="Arial"/>
              <a:cs typeface="Arial"/>
              <a:sym typeface="Arial"/>
            </a:endParaRPr>
          </a:p>
          <a:p>
            <a:pPr indent="-306387" lvl="0" marL="457200" rtl="0" algn="l">
              <a:spcBef>
                <a:spcPts val="0"/>
              </a:spcBef>
              <a:spcAft>
                <a:spcPts val="0"/>
              </a:spcAft>
              <a:buClr>
                <a:srgbClr val="000000"/>
              </a:buClr>
              <a:buSzPct val="100000"/>
              <a:buFont typeface="Arial"/>
              <a:buChar char="●"/>
            </a:pPr>
            <a:r>
              <a:rPr lang="en" sz="4900">
                <a:solidFill>
                  <a:srgbClr val="000000"/>
                </a:solidFill>
                <a:highlight>
                  <a:srgbClr val="FFFFFF"/>
                </a:highlight>
                <a:latin typeface="Arial"/>
                <a:ea typeface="Arial"/>
                <a:cs typeface="Arial"/>
                <a:sym typeface="Arial"/>
              </a:rPr>
              <a:t>        Positive_Review: Positive Review the reviewer gave to the hotel. If the reviewer does not give the negative review, then </a:t>
            </a:r>
            <a:r>
              <a:rPr lang="en" sz="4900">
                <a:solidFill>
                  <a:srgbClr val="000000"/>
                </a:solidFill>
                <a:highlight>
                  <a:srgbClr val="FFFFFF"/>
                </a:highlight>
                <a:latin typeface="Arial"/>
                <a:ea typeface="Arial"/>
                <a:cs typeface="Arial"/>
                <a:sym typeface="Arial"/>
              </a:rPr>
              <a:t>it </a:t>
            </a:r>
            <a:r>
              <a:rPr lang="en" sz="4900">
                <a:solidFill>
                  <a:srgbClr val="000000"/>
                </a:solidFill>
                <a:highlight>
                  <a:srgbClr val="FFFFFF"/>
                </a:highlight>
                <a:latin typeface="Arial"/>
                <a:ea typeface="Arial"/>
                <a:cs typeface="Arial"/>
                <a:sym typeface="Arial"/>
              </a:rPr>
              <a:t>should be: 'No Positive'</a:t>
            </a:r>
            <a:endParaRPr sz="4900">
              <a:solidFill>
                <a:srgbClr val="000000"/>
              </a:solidFill>
              <a:highlight>
                <a:srgbClr val="FFFFFF"/>
              </a:highlight>
              <a:latin typeface="Arial"/>
              <a:ea typeface="Arial"/>
              <a:cs typeface="Arial"/>
              <a:sym typeface="Arial"/>
            </a:endParaRPr>
          </a:p>
          <a:p>
            <a:pPr indent="-306387" lvl="0" marL="457200" rtl="0" algn="l">
              <a:spcBef>
                <a:spcPts val="0"/>
              </a:spcBef>
              <a:spcAft>
                <a:spcPts val="0"/>
              </a:spcAft>
              <a:buClr>
                <a:srgbClr val="000000"/>
              </a:buClr>
              <a:buSzPct val="100000"/>
              <a:buFont typeface="Arial"/>
              <a:buChar char="●"/>
            </a:pPr>
            <a:r>
              <a:rPr lang="en" sz="4900">
                <a:solidFill>
                  <a:srgbClr val="000000"/>
                </a:solidFill>
                <a:highlight>
                  <a:srgbClr val="FFFFFF"/>
                </a:highlight>
                <a:latin typeface="Arial"/>
                <a:ea typeface="Arial"/>
                <a:cs typeface="Arial"/>
                <a:sym typeface="Arial"/>
              </a:rPr>
              <a:t>      Review</a:t>
            </a:r>
            <a:r>
              <a:rPr i="1" lang="en" sz="4900">
                <a:solidFill>
                  <a:srgbClr val="000000"/>
                </a:solidFill>
                <a:highlight>
                  <a:srgbClr val="FFFFFF"/>
                </a:highlight>
                <a:latin typeface="Arial"/>
                <a:ea typeface="Arial"/>
                <a:cs typeface="Arial"/>
                <a:sym typeface="Arial"/>
              </a:rPr>
              <a:t>Total</a:t>
            </a:r>
            <a:r>
              <a:rPr lang="en" sz="4900">
                <a:solidFill>
                  <a:srgbClr val="000000"/>
                </a:solidFill>
                <a:highlight>
                  <a:srgbClr val="FFFFFF"/>
                </a:highlight>
                <a:latin typeface="Arial"/>
                <a:ea typeface="Arial"/>
                <a:cs typeface="Arial"/>
                <a:sym typeface="Arial"/>
              </a:rPr>
              <a:t>Positive</a:t>
            </a:r>
            <a:r>
              <a:rPr i="1" lang="en" sz="4900">
                <a:solidFill>
                  <a:srgbClr val="000000"/>
                </a:solidFill>
                <a:highlight>
                  <a:srgbClr val="FFFFFF"/>
                </a:highlight>
                <a:latin typeface="Arial"/>
                <a:ea typeface="Arial"/>
                <a:cs typeface="Arial"/>
                <a:sym typeface="Arial"/>
              </a:rPr>
              <a:t>Word</a:t>
            </a:r>
            <a:r>
              <a:rPr lang="en" sz="4900">
                <a:solidFill>
                  <a:srgbClr val="000000"/>
                </a:solidFill>
                <a:highlight>
                  <a:srgbClr val="FFFFFF"/>
                </a:highlight>
                <a:latin typeface="Arial"/>
                <a:ea typeface="Arial"/>
                <a:cs typeface="Arial"/>
                <a:sym typeface="Arial"/>
              </a:rPr>
              <a:t>Counts: Total number of words in the positive review.</a:t>
            </a:r>
            <a:endParaRPr sz="4900">
              <a:solidFill>
                <a:srgbClr val="000000"/>
              </a:solidFill>
              <a:highlight>
                <a:srgbClr val="FFFFFF"/>
              </a:highlight>
              <a:latin typeface="Arial"/>
              <a:ea typeface="Arial"/>
              <a:cs typeface="Arial"/>
              <a:sym typeface="Arial"/>
            </a:endParaRPr>
          </a:p>
          <a:p>
            <a:pPr indent="0" lvl="0" marL="457200" rtl="0" algn="l">
              <a:spcBef>
                <a:spcPts val="300"/>
              </a:spcBef>
              <a:spcAft>
                <a:spcPts val="0"/>
              </a:spcAft>
              <a:buNone/>
            </a:pPr>
            <a:r>
              <a:rPr lang="en" sz="4900">
                <a:solidFill>
                  <a:srgbClr val="000000"/>
                </a:solidFill>
                <a:highlight>
                  <a:srgbClr val="FFFFFF"/>
                </a:highlight>
                <a:latin typeface="Arial"/>
                <a:ea typeface="Arial"/>
                <a:cs typeface="Arial"/>
                <a:sym typeface="Arial"/>
              </a:rPr>
              <a:t>        Reviewer_Score: Score the reviewer has given to the hotel, based on his/her experience</a:t>
            </a:r>
            <a:endParaRPr sz="4900">
              <a:solidFill>
                <a:srgbClr val="000000"/>
              </a:solidFill>
              <a:highlight>
                <a:srgbClr val="FFFFFF"/>
              </a:highlight>
              <a:latin typeface="Arial"/>
              <a:ea typeface="Arial"/>
              <a:cs typeface="Arial"/>
              <a:sym typeface="Arial"/>
            </a:endParaRPr>
          </a:p>
          <a:p>
            <a:pPr indent="-306387" lvl="0" marL="457200" rtl="0" algn="l">
              <a:spcBef>
                <a:spcPts val="300"/>
              </a:spcBef>
              <a:spcAft>
                <a:spcPts val="0"/>
              </a:spcAft>
              <a:buClr>
                <a:srgbClr val="000000"/>
              </a:buClr>
              <a:buSzPct val="100000"/>
              <a:buFont typeface="Arial"/>
              <a:buChar char="●"/>
            </a:pPr>
            <a:r>
              <a:rPr lang="en" sz="4900">
                <a:solidFill>
                  <a:srgbClr val="000000"/>
                </a:solidFill>
                <a:highlight>
                  <a:srgbClr val="FFFFFF"/>
                </a:highlight>
                <a:latin typeface="Arial"/>
                <a:ea typeface="Arial"/>
                <a:cs typeface="Arial"/>
                <a:sym typeface="Arial"/>
              </a:rPr>
              <a:t>       Total</a:t>
            </a:r>
            <a:r>
              <a:rPr i="1" lang="en" sz="4900">
                <a:solidFill>
                  <a:srgbClr val="000000"/>
                </a:solidFill>
                <a:highlight>
                  <a:srgbClr val="FFFFFF"/>
                </a:highlight>
                <a:latin typeface="Arial"/>
                <a:ea typeface="Arial"/>
                <a:cs typeface="Arial"/>
                <a:sym typeface="Arial"/>
              </a:rPr>
              <a:t>Number</a:t>
            </a:r>
            <a:r>
              <a:rPr lang="en" sz="4900">
                <a:solidFill>
                  <a:srgbClr val="000000"/>
                </a:solidFill>
                <a:highlight>
                  <a:srgbClr val="FFFFFF"/>
                </a:highlight>
                <a:latin typeface="Arial"/>
                <a:ea typeface="Arial"/>
                <a:cs typeface="Arial"/>
                <a:sym typeface="Arial"/>
              </a:rPr>
              <a:t>of</a:t>
            </a:r>
            <a:r>
              <a:rPr i="1" lang="en" sz="4900">
                <a:solidFill>
                  <a:srgbClr val="000000"/>
                </a:solidFill>
                <a:highlight>
                  <a:srgbClr val="FFFFFF"/>
                </a:highlight>
                <a:latin typeface="Arial"/>
                <a:ea typeface="Arial"/>
                <a:cs typeface="Arial"/>
                <a:sym typeface="Arial"/>
              </a:rPr>
              <a:t>Reviews</a:t>
            </a:r>
            <a:r>
              <a:rPr lang="en" sz="4900">
                <a:solidFill>
                  <a:srgbClr val="000000"/>
                </a:solidFill>
                <a:highlight>
                  <a:srgbClr val="FFFFFF"/>
                </a:highlight>
                <a:latin typeface="Arial"/>
                <a:ea typeface="Arial"/>
                <a:cs typeface="Arial"/>
                <a:sym typeface="Arial"/>
              </a:rPr>
              <a:t>Reviewer</a:t>
            </a:r>
            <a:r>
              <a:rPr i="1" lang="en" sz="4900">
                <a:solidFill>
                  <a:srgbClr val="000000"/>
                </a:solidFill>
                <a:highlight>
                  <a:srgbClr val="FFFFFF"/>
                </a:highlight>
                <a:latin typeface="Arial"/>
                <a:ea typeface="Arial"/>
                <a:cs typeface="Arial"/>
                <a:sym typeface="Arial"/>
              </a:rPr>
              <a:t>Has</a:t>
            </a:r>
            <a:r>
              <a:rPr lang="en" sz="4900">
                <a:solidFill>
                  <a:srgbClr val="000000"/>
                </a:solidFill>
                <a:highlight>
                  <a:srgbClr val="FFFFFF"/>
                </a:highlight>
                <a:latin typeface="Arial"/>
                <a:ea typeface="Arial"/>
                <a:cs typeface="Arial"/>
                <a:sym typeface="Arial"/>
              </a:rPr>
              <a:t>Given: Number of Reviews the reviewers has given in the past.</a:t>
            </a:r>
            <a:endParaRPr sz="4900">
              <a:solidFill>
                <a:srgbClr val="000000"/>
              </a:solidFill>
              <a:highlight>
                <a:srgbClr val="FFFFFF"/>
              </a:highlight>
              <a:latin typeface="Arial"/>
              <a:ea typeface="Arial"/>
              <a:cs typeface="Arial"/>
              <a:sym typeface="Arial"/>
            </a:endParaRPr>
          </a:p>
          <a:p>
            <a:pPr indent="-306387" lvl="0" marL="457200" rtl="0" algn="l">
              <a:spcBef>
                <a:spcPts val="0"/>
              </a:spcBef>
              <a:spcAft>
                <a:spcPts val="0"/>
              </a:spcAft>
              <a:buClr>
                <a:srgbClr val="000000"/>
              </a:buClr>
              <a:buSzPct val="100000"/>
              <a:buFont typeface="Arial"/>
              <a:buChar char="●"/>
            </a:pPr>
            <a:r>
              <a:rPr lang="en" sz="4900">
                <a:solidFill>
                  <a:srgbClr val="000000"/>
                </a:solidFill>
                <a:highlight>
                  <a:srgbClr val="FFFFFF"/>
                </a:highlight>
                <a:latin typeface="Arial"/>
                <a:ea typeface="Arial"/>
                <a:cs typeface="Arial"/>
                <a:sym typeface="Arial"/>
              </a:rPr>
              <a:t>       Total</a:t>
            </a:r>
            <a:r>
              <a:rPr i="1" lang="en" sz="4900">
                <a:solidFill>
                  <a:srgbClr val="000000"/>
                </a:solidFill>
                <a:highlight>
                  <a:srgbClr val="FFFFFF"/>
                </a:highlight>
                <a:latin typeface="Arial"/>
                <a:ea typeface="Arial"/>
                <a:cs typeface="Arial"/>
                <a:sym typeface="Arial"/>
              </a:rPr>
              <a:t>Number</a:t>
            </a:r>
            <a:r>
              <a:rPr lang="en" sz="4900">
                <a:solidFill>
                  <a:srgbClr val="000000"/>
                </a:solidFill>
                <a:highlight>
                  <a:srgbClr val="FFFFFF"/>
                </a:highlight>
                <a:latin typeface="Arial"/>
                <a:ea typeface="Arial"/>
                <a:cs typeface="Arial"/>
                <a:sym typeface="Arial"/>
              </a:rPr>
              <a:t>of_Reviews: Total number of valid reviews the hotel has.</a:t>
            </a:r>
            <a:endParaRPr sz="4900">
              <a:solidFill>
                <a:srgbClr val="000000"/>
              </a:solidFill>
              <a:highlight>
                <a:srgbClr val="FFFFFF"/>
              </a:highlight>
              <a:latin typeface="Arial"/>
              <a:ea typeface="Arial"/>
              <a:cs typeface="Arial"/>
              <a:sym typeface="Arial"/>
            </a:endParaRPr>
          </a:p>
          <a:p>
            <a:pPr indent="-306387" lvl="0" marL="457200" rtl="0" algn="l">
              <a:spcBef>
                <a:spcPts val="0"/>
              </a:spcBef>
              <a:spcAft>
                <a:spcPts val="0"/>
              </a:spcAft>
              <a:buClr>
                <a:srgbClr val="000000"/>
              </a:buClr>
              <a:buSzPct val="100000"/>
              <a:buFont typeface="Arial"/>
              <a:buChar char="●"/>
            </a:pPr>
            <a:r>
              <a:rPr lang="en" sz="4900">
                <a:solidFill>
                  <a:srgbClr val="000000"/>
                </a:solidFill>
                <a:highlight>
                  <a:srgbClr val="FFFFFF"/>
                </a:highlight>
                <a:latin typeface="Arial"/>
                <a:ea typeface="Arial"/>
                <a:cs typeface="Arial"/>
                <a:sym typeface="Arial"/>
              </a:rPr>
              <a:t>       Tags: Tags reviewer gave the hotel.</a:t>
            </a:r>
            <a:endParaRPr sz="4900">
              <a:solidFill>
                <a:srgbClr val="000000"/>
              </a:solidFill>
              <a:highlight>
                <a:srgbClr val="FFFFFF"/>
              </a:highlight>
              <a:latin typeface="Arial"/>
              <a:ea typeface="Arial"/>
              <a:cs typeface="Arial"/>
              <a:sym typeface="Arial"/>
            </a:endParaRPr>
          </a:p>
          <a:p>
            <a:pPr indent="-306387" lvl="0" marL="457200" rtl="0" algn="l">
              <a:spcBef>
                <a:spcPts val="0"/>
              </a:spcBef>
              <a:spcAft>
                <a:spcPts val="0"/>
              </a:spcAft>
              <a:buClr>
                <a:srgbClr val="000000"/>
              </a:buClr>
              <a:buSzPct val="100000"/>
              <a:buFont typeface="Arial"/>
              <a:buChar char="●"/>
            </a:pPr>
            <a:r>
              <a:rPr lang="en" sz="4900">
                <a:solidFill>
                  <a:srgbClr val="000000"/>
                </a:solidFill>
                <a:highlight>
                  <a:srgbClr val="FFFFFF"/>
                </a:highlight>
                <a:latin typeface="Arial"/>
                <a:ea typeface="Arial"/>
                <a:cs typeface="Arial"/>
                <a:sym typeface="Arial"/>
              </a:rPr>
              <a:t>       days</a:t>
            </a:r>
            <a:r>
              <a:rPr i="1" lang="en" sz="4900">
                <a:solidFill>
                  <a:srgbClr val="000000"/>
                </a:solidFill>
                <a:highlight>
                  <a:srgbClr val="FFFFFF"/>
                </a:highlight>
                <a:latin typeface="Arial"/>
                <a:ea typeface="Arial"/>
                <a:cs typeface="Arial"/>
                <a:sym typeface="Arial"/>
              </a:rPr>
              <a:t>since</a:t>
            </a:r>
            <a:r>
              <a:rPr lang="en" sz="4900">
                <a:solidFill>
                  <a:srgbClr val="000000"/>
                </a:solidFill>
                <a:highlight>
                  <a:srgbClr val="FFFFFF"/>
                </a:highlight>
                <a:latin typeface="Arial"/>
                <a:ea typeface="Arial"/>
                <a:cs typeface="Arial"/>
                <a:sym typeface="Arial"/>
              </a:rPr>
              <a:t>review: Duration between the review date and scrape date.</a:t>
            </a:r>
            <a:endParaRPr sz="4900">
              <a:solidFill>
                <a:srgbClr val="000000"/>
              </a:solidFill>
              <a:highlight>
                <a:srgbClr val="FFFFFF"/>
              </a:highlight>
              <a:latin typeface="Arial"/>
              <a:ea typeface="Arial"/>
              <a:cs typeface="Arial"/>
              <a:sym typeface="Arial"/>
            </a:endParaRPr>
          </a:p>
          <a:p>
            <a:pPr indent="-306387" lvl="0" marL="457200" rtl="0" algn="l">
              <a:spcBef>
                <a:spcPts val="0"/>
              </a:spcBef>
              <a:spcAft>
                <a:spcPts val="0"/>
              </a:spcAft>
              <a:buClr>
                <a:srgbClr val="000000"/>
              </a:buClr>
              <a:buSzPct val="100000"/>
              <a:buFont typeface="Arial"/>
              <a:buChar char="●"/>
            </a:pPr>
            <a:r>
              <a:rPr lang="en" sz="4900">
                <a:solidFill>
                  <a:srgbClr val="000000"/>
                </a:solidFill>
                <a:highlight>
                  <a:srgbClr val="FFFFFF"/>
                </a:highlight>
                <a:latin typeface="Arial"/>
                <a:ea typeface="Arial"/>
                <a:cs typeface="Arial"/>
                <a:sym typeface="Arial"/>
              </a:rPr>
              <a:t>       Additional</a:t>
            </a:r>
            <a:r>
              <a:rPr i="1" lang="en" sz="4900">
                <a:solidFill>
                  <a:srgbClr val="000000"/>
                </a:solidFill>
                <a:highlight>
                  <a:srgbClr val="FFFFFF"/>
                </a:highlight>
                <a:latin typeface="Arial"/>
                <a:ea typeface="Arial"/>
                <a:cs typeface="Arial"/>
                <a:sym typeface="Arial"/>
              </a:rPr>
              <a:t>Number</a:t>
            </a:r>
            <a:r>
              <a:rPr lang="en" sz="4900">
                <a:solidFill>
                  <a:srgbClr val="000000"/>
                </a:solidFill>
                <a:highlight>
                  <a:srgbClr val="FFFFFF"/>
                </a:highlight>
                <a:latin typeface="Arial"/>
                <a:ea typeface="Arial"/>
                <a:cs typeface="Arial"/>
                <a:sym typeface="Arial"/>
              </a:rPr>
              <a:t>of_Scoring: There are also some guests who just made a scoring on the service rather    than a review. This number indicates how many valid scores without review in there.</a:t>
            </a:r>
            <a:endParaRPr sz="4900">
              <a:solidFill>
                <a:srgbClr val="000000"/>
              </a:solidFill>
              <a:highlight>
                <a:srgbClr val="FFFFFF"/>
              </a:highlight>
              <a:latin typeface="Arial"/>
              <a:ea typeface="Arial"/>
              <a:cs typeface="Arial"/>
              <a:sym typeface="Arial"/>
            </a:endParaRPr>
          </a:p>
          <a:p>
            <a:pPr indent="-306387" lvl="0" marL="457200" rtl="0" algn="l">
              <a:spcBef>
                <a:spcPts val="0"/>
              </a:spcBef>
              <a:spcAft>
                <a:spcPts val="0"/>
              </a:spcAft>
              <a:buClr>
                <a:srgbClr val="000000"/>
              </a:buClr>
              <a:buSzPct val="100000"/>
              <a:buFont typeface="Arial"/>
              <a:buChar char="●"/>
            </a:pPr>
            <a:r>
              <a:rPr lang="en" sz="4900">
                <a:solidFill>
                  <a:srgbClr val="000000"/>
                </a:solidFill>
                <a:highlight>
                  <a:srgbClr val="FFFFFF"/>
                </a:highlight>
                <a:latin typeface="Arial"/>
                <a:ea typeface="Arial"/>
                <a:cs typeface="Arial"/>
                <a:sym typeface="Arial"/>
              </a:rPr>
              <a:t>       lat: Latitude of the hotel</a:t>
            </a:r>
            <a:endParaRPr sz="4900">
              <a:solidFill>
                <a:srgbClr val="000000"/>
              </a:solidFill>
              <a:highlight>
                <a:srgbClr val="FFFFFF"/>
              </a:highlight>
              <a:latin typeface="Arial"/>
              <a:ea typeface="Arial"/>
              <a:cs typeface="Arial"/>
              <a:sym typeface="Arial"/>
            </a:endParaRPr>
          </a:p>
          <a:p>
            <a:pPr indent="-306387" lvl="0" marL="457200" rtl="0" algn="l">
              <a:spcBef>
                <a:spcPts val="0"/>
              </a:spcBef>
              <a:spcAft>
                <a:spcPts val="0"/>
              </a:spcAft>
              <a:buClr>
                <a:srgbClr val="000000"/>
              </a:buClr>
              <a:buSzPct val="100000"/>
              <a:buFont typeface="Arial"/>
              <a:buChar char="●"/>
            </a:pPr>
            <a:r>
              <a:rPr lang="en" sz="4900">
                <a:solidFill>
                  <a:srgbClr val="000000"/>
                </a:solidFill>
                <a:highlight>
                  <a:srgbClr val="FFFFFF"/>
                </a:highlight>
                <a:latin typeface="Arial"/>
                <a:ea typeface="Arial"/>
                <a:cs typeface="Arial"/>
                <a:sym typeface="Arial"/>
              </a:rPr>
              <a:t>      lng: longtitude of the hotel</a:t>
            </a:r>
            <a:endParaRPr sz="49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45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296" name="Google Shape;296;p16"/>
          <p:cNvSpPr txBox="1"/>
          <p:nvPr>
            <p:ph idx="1" type="body"/>
          </p:nvPr>
        </p:nvSpPr>
        <p:spPr>
          <a:xfrm>
            <a:off x="1303800" y="1164500"/>
            <a:ext cx="7524600" cy="36210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t/>
            </a:r>
            <a:endParaRPr sz="2400">
              <a:solidFill>
                <a:srgbClr val="000000"/>
              </a:solidFill>
              <a:latin typeface="Arial"/>
              <a:ea typeface="Arial"/>
              <a:cs typeface="Arial"/>
              <a:sym typeface="Arial"/>
            </a:endParaRPr>
          </a:p>
          <a:p>
            <a:pPr indent="0" lvl="0" marL="0" rtl="0" algn="l">
              <a:spcBef>
                <a:spcPts val="1200"/>
              </a:spcBef>
              <a:spcAft>
                <a:spcPts val="0"/>
              </a:spcAft>
              <a:buNone/>
            </a:pPr>
            <a:r>
              <a:rPr lang="en" sz="4700">
                <a:solidFill>
                  <a:srgbClr val="000000"/>
                </a:solidFill>
                <a:latin typeface="Arial"/>
                <a:ea typeface="Arial"/>
                <a:cs typeface="Arial"/>
                <a:sym typeface="Arial"/>
              </a:rPr>
              <a:t>1. 	Loading the hotel review dataset</a:t>
            </a:r>
            <a:endParaRPr sz="4700">
              <a:solidFill>
                <a:srgbClr val="000000"/>
              </a:solidFill>
              <a:latin typeface="Arial"/>
              <a:ea typeface="Arial"/>
              <a:cs typeface="Arial"/>
              <a:sym typeface="Arial"/>
            </a:endParaRPr>
          </a:p>
          <a:p>
            <a:pPr indent="0" lvl="0" marL="0" rtl="0" algn="l">
              <a:spcBef>
                <a:spcPts val="1200"/>
              </a:spcBef>
              <a:spcAft>
                <a:spcPts val="0"/>
              </a:spcAft>
              <a:buNone/>
            </a:pPr>
            <a:r>
              <a:rPr lang="en" sz="4700">
                <a:solidFill>
                  <a:srgbClr val="000000"/>
                </a:solidFill>
                <a:latin typeface="Arial"/>
                <a:ea typeface="Arial"/>
                <a:cs typeface="Arial"/>
                <a:sym typeface="Arial"/>
              </a:rPr>
              <a:t> 2. 	Preprocessing</a:t>
            </a:r>
            <a:endParaRPr sz="47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ct val="100000"/>
              <a:buFont typeface="Arial"/>
              <a:buChar char="●"/>
            </a:pPr>
            <a:r>
              <a:rPr lang="en" sz="4400">
                <a:solidFill>
                  <a:srgbClr val="000000"/>
                </a:solidFill>
                <a:latin typeface="Arial"/>
                <a:ea typeface="Arial"/>
                <a:cs typeface="Arial"/>
                <a:sym typeface="Arial"/>
              </a:rPr>
              <a:t>Extracting countries from Hotel address to identify the country. </a:t>
            </a:r>
            <a:r>
              <a:rPr lang="en" sz="4400">
                <a:solidFill>
                  <a:srgbClr val="000000"/>
                </a:solidFill>
                <a:highlight>
                  <a:srgbClr val="FFFFFF"/>
                </a:highlight>
                <a:latin typeface="Arial"/>
                <a:ea typeface="Arial"/>
                <a:cs typeface="Arial"/>
                <a:sym typeface="Arial"/>
              </a:rPr>
              <a:t>Netherlands,UK,France ,Spain, ,Italy, Austria are the   countries in this dataset</a:t>
            </a:r>
            <a:endParaRPr sz="4400">
              <a:solidFill>
                <a:srgbClr val="000000"/>
              </a:solidFill>
              <a:highlight>
                <a:srgbClr val="FFFFFF"/>
              </a:highlight>
              <a:latin typeface="Arial"/>
              <a:ea typeface="Arial"/>
              <a:cs typeface="Arial"/>
              <a:sym typeface="Arial"/>
            </a:endParaRPr>
          </a:p>
          <a:p>
            <a:pPr indent="-303212" lvl="0" marL="457200" rtl="0" algn="l">
              <a:spcBef>
                <a:spcPts val="0"/>
              </a:spcBef>
              <a:spcAft>
                <a:spcPts val="0"/>
              </a:spcAft>
              <a:buClr>
                <a:srgbClr val="000000"/>
              </a:buClr>
              <a:buSzPct val="100000"/>
              <a:buFont typeface="Arial"/>
              <a:buChar char="●"/>
            </a:pPr>
            <a:r>
              <a:rPr lang="en" sz="4700">
                <a:solidFill>
                  <a:srgbClr val="000000"/>
                </a:solidFill>
                <a:highlight>
                  <a:srgbClr val="FFFFFF"/>
                </a:highlight>
                <a:latin typeface="Arial"/>
                <a:ea typeface="Arial"/>
                <a:cs typeface="Arial"/>
                <a:sym typeface="Arial"/>
              </a:rPr>
              <a:t>Drop the unnecessary columns that we don’t need for the task of creating a hotel recommendation system</a:t>
            </a:r>
            <a:endParaRPr sz="4700">
              <a:solidFill>
                <a:srgbClr val="000000"/>
              </a:solidFill>
              <a:highlight>
                <a:srgbClr val="FFFFFF"/>
              </a:highlight>
              <a:latin typeface="Arial"/>
              <a:ea typeface="Arial"/>
              <a:cs typeface="Arial"/>
              <a:sym typeface="Arial"/>
            </a:endParaRPr>
          </a:p>
          <a:p>
            <a:pPr indent="-303212" lvl="0" marL="457200" rtl="0" algn="l">
              <a:spcBef>
                <a:spcPts val="0"/>
              </a:spcBef>
              <a:spcAft>
                <a:spcPts val="0"/>
              </a:spcAft>
              <a:buClr>
                <a:srgbClr val="000000"/>
              </a:buClr>
              <a:buSzPct val="100000"/>
              <a:buFont typeface="Arial"/>
              <a:buChar char="●"/>
            </a:pPr>
            <a:r>
              <a:rPr lang="en" sz="4700">
                <a:solidFill>
                  <a:srgbClr val="000000"/>
                </a:solidFill>
                <a:latin typeface="Arial"/>
                <a:ea typeface="Arial"/>
                <a:cs typeface="Arial"/>
                <a:sym typeface="Arial"/>
              </a:rPr>
              <a:t>Cre</a:t>
            </a:r>
            <a:r>
              <a:rPr lang="en" sz="4700">
                <a:solidFill>
                  <a:srgbClr val="000000"/>
                </a:solidFill>
                <a:highlight>
                  <a:srgbClr val="FFFFFF"/>
                </a:highlight>
                <a:latin typeface="Arial"/>
                <a:ea typeface="Arial"/>
                <a:cs typeface="Arial"/>
                <a:sym typeface="Arial"/>
              </a:rPr>
              <a:t>ate a function to convert the strings of list into a normal list and then apply it to the “Tags” column in the dataset.</a:t>
            </a:r>
            <a:endParaRPr sz="47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4700">
                <a:solidFill>
                  <a:srgbClr val="000000"/>
                </a:solidFill>
                <a:latin typeface="Arial"/>
                <a:ea typeface="Arial"/>
                <a:cs typeface="Arial"/>
                <a:sym typeface="Arial"/>
              </a:rPr>
              <a:t> 3. </a:t>
            </a:r>
            <a:r>
              <a:rPr lang="en" sz="4700">
                <a:solidFill>
                  <a:srgbClr val="000000"/>
                </a:solidFill>
                <a:highlight>
                  <a:srgbClr val="FFFFFF"/>
                </a:highlight>
                <a:latin typeface="Arial"/>
                <a:ea typeface="Arial"/>
                <a:cs typeface="Arial"/>
                <a:sym typeface="Arial"/>
              </a:rPr>
              <a:t>Define a function to recommend the names of hotels according to the location and the description provided by the user. Here our aim is not just to recommend the name of the hotel but also rank it according to the user ratings</a:t>
            </a:r>
            <a:r>
              <a:rPr lang="en" sz="4700">
                <a:solidFill>
                  <a:srgbClr val="000000"/>
                </a:solidFill>
                <a:latin typeface="Arial"/>
                <a:ea typeface="Arial"/>
                <a:cs typeface="Arial"/>
                <a:sym typeface="Arial"/>
              </a:rPr>
              <a:t>.</a:t>
            </a:r>
            <a:endParaRPr sz="4700">
              <a:solidFill>
                <a:srgbClr val="000000"/>
              </a:solidFill>
              <a:latin typeface="Arial"/>
              <a:ea typeface="Arial"/>
              <a:cs typeface="Arial"/>
              <a:sym typeface="Arial"/>
            </a:endParaRPr>
          </a:p>
          <a:p>
            <a:pPr indent="-303212" lvl="0" marL="457200" rtl="0" algn="l">
              <a:spcBef>
                <a:spcPts val="1200"/>
              </a:spcBef>
              <a:spcAft>
                <a:spcPts val="0"/>
              </a:spcAft>
              <a:buClr>
                <a:srgbClr val="000000"/>
              </a:buClr>
              <a:buSzPct val="100000"/>
              <a:buFont typeface="Arial"/>
              <a:buChar char="●"/>
            </a:pPr>
            <a:r>
              <a:rPr lang="en" sz="4700">
                <a:solidFill>
                  <a:srgbClr val="000000"/>
                </a:solidFill>
                <a:latin typeface="Arial"/>
                <a:ea typeface="Arial"/>
                <a:cs typeface="Arial"/>
                <a:sym typeface="Arial"/>
              </a:rPr>
              <a:t>Tokenization, Stop words removal, Lemmatization is done on Tags feature and the description we input. </a:t>
            </a:r>
            <a:endParaRPr sz="4700">
              <a:solidFill>
                <a:srgbClr val="000000"/>
              </a:solidFill>
              <a:latin typeface="Arial"/>
              <a:ea typeface="Arial"/>
              <a:cs typeface="Arial"/>
              <a:sym typeface="Arial"/>
            </a:endParaRPr>
          </a:p>
          <a:p>
            <a:pPr indent="-303212" lvl="0" marL="457200" rtl="0" algn="l">
              <a:spcBef>
                <a:spcPts val="0"/>
              </a:spcBef>
              <a:spcAft>
                <a:spcPts val="0"/>
              </a:spcAft>
              <a:buClr>
                <a:srgbClr val="000000"/>
              </a:buClr>
              <a:buSzPct val="100000"/>
              <a:buFont typeface="Arial"/>
              <a:buChar char="●"/>
            </a:pPr>
            <a:r>
              <a:rPr lang="en" sz="4700">
                <a:solidFill>
                  <a:srgbClr val="000000"/>
                </a:solidFill>
                <a:latin typeface="Arial"/>
                <a:ea typeface="Arial"/>
                <a:cs typeface="Arial"/>
                <a:sym typeface="Arial"/>
              </a:rPr>
              <a:t>Vectorize the set</a:t>
            </a:r>
            <a:endParaRPr sz="47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ct val="100000"/>
              <a:buFont typeface="Arial"/>
              <a:buChar char="●"/>
            </a:pPr>
            <a:r>
              <a:rPr lang="en" sz="4400">
                <a:solidFill>
                  <a:srgbClr val="000000"/>
                </a:solidFill>
                <a:latin typeface="Arial"/>
                <a:ea typeface="Arial"/>
                <a:cs typeface="Arial"/>
                <a:sym typeface="Arial"/>
              </a:rPr>
              <a:t>Cosine similarity metric used to measure how similar the vectors are.</a:t>
            </a:r>
            <a:endParaRPr sz="44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ct val="100000"/>
              <a:buFont typeface="Arial"/>
              <a:buChar char="●"/>
            </a:pPr>
            <a:r>
              <a:rPr lang="en" sz="4400">
                <a:solidFill>
                  <a:srgbClr val="000000"/>
                </a:solidFill>
                <a:latin typeface="Arial"/>
                <a:ea typeface="Arial"/>
                <a:cs typeface="Arial"/>
                <a:sym typeface="Arial"/>
              </a:rPr>
              <a:t>Recommend the hotels based on the similarity</a:t>
            </a:r>
            <a:endParaRPr sz="4400">
              <a:solidFill>
                <a:srgbClr val="000000"/>
              </a:solidFill>
              <a:latin typeface="Arial"/>
              <a:ea typeface="Arial"/>
              <a:cs typeface="Arial"/>
              <a:sym typeface="Arial"/>
            </a:endParaRPr>
          </a:p>
          <a:p>
            <a:pPr indent="0" lvl="0" marL="0" rtl="0" algn="l">
              <a:spcBef>
                <a:spcPts val="1200"/>
              </a:spcBef>
              <a:spcAft>
                <a:spcPts val="0"/>
              </a:spcAft>
              <a:buNone/>
            </a:pPr>
            <a:r>
              <a:rPr lang="en" sz="4300">
                <a:solidFill>
                  <a:srgbClr val="000000"/>
                </a:solidFill>
                <a:latin typeface="Arial"/>
                <a:ea typeface="Arial"/>
                <a:cs typeface="Arial"/>
                <a:sym typeface="Arial"/>
              </a:rPr>
              <a:t> </a:t>
            </a:r>
            <a:endParaRPr sz="43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43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idx="1" type="body"/>
          </p:nvPr>
        </p:nvSpPr>
        <p:spPr>
          <a:xfrm>
            <a:off x="1037175" y="191100"/>
            <a:ext cx="8007600" cy="4713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275"/>
              <a:buNone/>
            </a:pPr>
            <a:r>
              <a:rPr b="1" lang="en" sz="1000">
                <a:solidFill>
                  <a:srgbClr val="000000"/>
                </a:solidFill>
                <a:latin typeface="Arial"/>
                <a:ea typeface="Arial"/>
                <a:cs typeface="Arial"/>
                <a:sym typeface="Arial"/>
              </a:rPr>
              <a:t>4.</a:t>
            </a:r>
            <a:r>
              <a:rPr b="1" lang="en" sz="1000">
                <a:solidFill>
                  <a:srgbClr val="000000"/>
                </a:solidFill>
                <a:latin typeface="Times New Roman"/>
                <a:ea typeface="Times New Roman"/>
                <a:cs typeface="Times New Roman"/>
                <a:sym typeface="Times New Roman"/>
              </a:rPr>
              <a:t> </a:t>
            </a:r>
            <a:r>
              <a:rPr b="1" lang="en" sz="1000">
                <a:solidFill>
                  <a:srgbClr val="000000"/>
                </a:solidFill>
                <a:highlight>
                  <a:srgbClr val="FFFFFF"/>
                </a:highlight>
                <a:latin typeface="Arial"/>
                <a:ea typeface="Arial"/>
                <a:cs typeface="Arial"/>
                <a:sym typeface="Arial"/>
              </a:rPr>
              <a:t>Test  function by selection any country out of the 6 countries mentioned in the dataset and describing the purpose of our trip.</a:t>
            </a:r>
            <a:endParaRPr b="1" sz="1000">
              <a:solidFill>
                <a:srgbClr val="000000"/>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275"/>
              <a:buNone/>
            </a:pPr>
            <a:r>
              <a:t/>
            </a:r>
            <a:endParaRPr sz="1000">
              <a:solidFill>
                <a:srgbClr val="000000"/>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275"/>
              <a:buNone/>
            </a:pPr>
            <a:r>
              <a:t/>
            </a:r>
            <a:endParaRPr sz="1000">
              <a:solidFill>
                <a:srgbClr val="000000"/>
              </a:solidFill>
              <a:highlight>
                <a:srgbClr val="FFFFFF"/>
              </a:highlight>
              <a:latin typeface="Arial"/>
              <a:ea typeface="Arial"/>
              <a:cs typeface="Arial"/>
              <a:sym typeface="Arial"/>
            </a:endParaRPr>
          </a:p>
          <a:p>
            <a:pPr indent="0" lvl="0" marL="0" rtl="0" algn="l">
              <a:lnSpc>
                <a:spcPct val="95000"/>
              </a:lnSpc>
              <a:spcBef>
                <a:spcPts val="1200"/>
              </a:spcBef>
              <a:spcAft>
                <a:spcPts val="1200"/>
              </a:spcAft>
              <a:buSzPts val="275"/>
              <a:buNone/>
            </a:pPr>
            <a:r>
              <a:t/>
            </a:r>
            <a:endParaRPr sz="325"/>
          </a:p>
        </p:txBody>
      </p:sp>
      <p:pic>
        <p:nvPicPr>
          <p:cNvPr id="302" name="Google Shape;302;p17"/>
          <p:cNvPicPr preferRelativeResize="0"/>
          <p:nvPr/>
        </p:nvPicPr>
        <p:blipFill>
          <a:blip r:embed="rId3">
            <a:alphaModFix/>
          </a:blip>
          <a:stretch>
            <a:fillRect/>
          </a:stretch>
        </p:blipFill>
        <p:spPr>
          <a:xfrm>
            <a:off x="1263925" y="783500"/>
            <a:ext cx="7975551" cy="4162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39600" y="1676850"/>
            <a:ext cx="70305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sz="3300"/>
              <a:t>THANK YOU</a:t>
            </a:r>
            <a:endParaRPr sz="33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