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67" r:id="rId3"/>
    <p:sldId id="270" r:id="rId4"/>
    <p:sldId id="271" r:id="rId5"/>
    <p:sldId id="269" r:id="rId6"/>
    <p:sldId id="295" r:id="rId7"/>
    <p:sldId id="296" r:id="rId8"/>
    <p:sldId id="297" r:id="rId9"/>
    <p:sldId id="272" r:id="rId10"/>
    <p:sldId id="275" r:id="rId11"/>
    <p:sldId id="298" r:id="rId12"/>
    <p:sldId id="299" r:id="rId13"/>
    <p:sldId id="301" r:id="rId14"/>
    <p:sldId id="274" r:id="rId15"/>
    <p:sldId id="273" r:id="rId16"/>
    <p:sldId id="313" r:id="rId17"/>
    <p:sldId id="312" r:id="rId18"/>
    <p:sldId id="302" r:id="rId19"/>
    <p:sldId id="276" r:id="rId20"/>
    <p:sldId id="277" r:id="rId21"/>
    <p:sldId id="314" r:id="rId22"/>
    <p:sldId id="315" r:id="rId23"/>
    <p:sldId id="316" r:id="rId24"/>
    <p:sldId id="317" r:id="rId25"/>
    <p:sldId id="278" r:id="rId26"/>
    <p:sldId id="319" r:id="rId27"/>
    <p:sldId id="279" r:id="rId28"/>
    <p:sldId id="320" r:id="rId29"/>
    <p:sldId id="318" r:id="rId30"/>
    <p:sldId id="280" r:id="rId31"/>
    <p:sldId id="281" r:id="rId32"/>
    <p:sldId id="303" r:id="rId33"/>
    <p:sldId id="282" r:id="rId34"/>
    <p:sldId id="283" r:id="rId35"/>
    <p:sldId id="321" r:id="rId36"/>
    <p:sldId id="322" r:id="rId37"/>
    <p:sldId id="323" r:id="rId38"/>
    <p:sldId id="284" r:id="rId39"/>
    <p:sldId id="285" r:id="rId40"/>
    <p:sldId id="324" r:id="rId41"/>
    <p:sldId id="304" r:id="rId42"/>
    <p:sldId id="292" r:id="rId43"/>
    <p:sldId id="287" r:id="rId44"/>
    <p:sldId id="325" r:id="rId45"/>
    <p:sldId id="326" r:id="rId46"/>
    <p:sldId id="305" r:id="rId47"/>
    <p:sldId id="306" r:id="rId48"/>
    <p:sldId id="307" r:id="rId49"/>
    <p:sldId id="327" r:id="rId50"/>
    <p:sldId id="308" r:id="rId51"/>
    <p:sldId id="309" r:id="rId52"/>
    <p:sldId id="328" r:id="rId53"/>
    <p:sldId id="329" r:id="rId54"/>
    <p:sldId id="310" r:id="rId55"/>
    <p:sldId id="293" r:id="rId56"/>
    <p:sldId id="289" r:id="rId57"/>
    <p:sldId id="331" r:id="rId58"/>
    <p:sldId id="330" r:id="rId59"/>
    <p:sldId id="311" r:id="rId60"/>
    <p:sldId id="294" r:id="rId61"/>
    <p:sldId id="290" r:id="rId62"/>
    <p:sldId id="291" r:id="rId6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41402EF-72EA-4F86-9227-E1922CEE125F}">
          <p14:sldIdLst>
            <p14:sldId id="256"/>
            <p14:sldId id="267"/>
            <p14:sldId id="270"/>
          </p14:sldIdLst>
        </p14:section>
        <p14:section name="What is JavaScript and What Can It Do?" id="{F3225CC8-A462-7E47-9BC3-9F107D886933}">
          <p14:sldIdLst>
            <p14:sldId id="271"/>
            <p14:sldId id="269"/>
            <p14:sldId id="295"/>
            <p14:sldId id="296"/>
            <p14:sldId id="297"/>
          </p14:sldIdLst>
        </p14:section>
        <p14:section name="Where Does JavaScript Go?" id="{64E31016-AAAB-1746-B152-D341C2F212D8}">
          <p14:sldIdLst>
            <p14:sldId id="272"/>
            <p14:sldId id="275"/>
            <p14:sldId id="298"/>
            <p14:sldId id="299"/>
            <p14:sldId id="301"/>
          </p14:sldIdLst>
        </p14:section>
        <p14:section name="Variables and Data Types" id="{683BE08D-DDDA-1648-B269-6DC0F7C104EB}">
          <p14:sldIdLst>
            <p14:sldId id="274"/>
            <p14:sldId id="273"/>
            <p14:sldId id="313"/>
            <p14:sldId id="312"/>
            <p14:sldId id="302"/>
          </p14:sldIdLst>
        </p14:section>
        <p14:section name="JavaScript Output" id="{0EAB9CCA-E8E5-FD40-AA4E-5CB84EA6ED62}">
          <p14:sldIdLst>
            <p14:sldId id="276"/>
            <p14:sldId id="277"/>
            <p14:sldId id="314"/>
            <p14:sldId id="315"/>
            <p14:sldId id="316"/>
            <p14:sldId id="317"/>
          </p14:sldIdLst>
        </p14:section>
        <p14:section name="Conditionals" id="{FC5643AF-9869-664F-9C48-2D67D9F687F3}">
          <p14:sldIdLst>
            <p14:sldId id="278"/>
            <p14:sldId id="319"/>
            <p14:sldId id="279"/>
            <p14:sldId id="320"/>
            <p14:sldId id="318"/>
          </p14:sldIdLst>
        </p14:section>
        <p14:section name="Loops" id="{B4E6C370-3070-8445-8D09-2BB6FD2DFC71}">
          <p14:sldIdLst>
            <p14:sldId id="280"/>
            <p14:sldId id="281"/>
            <p14:sldId id="303"/>
          </p14:sldIdLst>
        </p14:section>
        <p14:section name="Arrays" id="{273191C3-5758-4744-805C-F59922BC982E}">
          <p14:sldIdLst>
            <p14:sldId id="282"/>
            <p14:sldId id="283"/>
            <p14:sldId id="321"/>
            <p14:sldId id="322"/>
            <p14:sldId id="323"/>
          </p14:sldIdLst>
        </p14:section>
        <p14:section name="Objects" id="{E8B96E0E-0355-E34D-BB72-CF675D66BDAC}">
          <p14:sldIdLst>
            <p14:sldId id="284"/>
            <p14:sldId id="285"/>
            <p14:sldId id="324"/>
            <p14:sldId id="304"/>
          </p14:sldIdLst>
        </p14:section>
        <p14:section name="Functions" id="{F233955F-A784-924C-8A49-D359B12775B8}">
          <p14:sldIdLst>
            <p14:sldId id="292"/>
            <p14:sldId id="287"/>
            <p14:sldId id="325"/>
            <p14:sldId id="326"/>
            <p14:sldId id="305"/>
            <p14:sldId id="306"/>
            <p14:sldId id="307"/>
            <p14:sldId id="327"/>
            <p14:sldId id="308"/>
            <p14:sldId id="309"/>
            <p14:sldId id="328"/>
            <p14:sldId id="329"/>
            <p14:sldId id="310"/>
          </p14:sldIdLst>
        </p14:section>
        <p14:section name="Object Prototypes" id="{8A86E1C5-3935-054C-82BF-694207C256BF}">
          <p14:sldIdLst>
            <p14:sldId id="293"/>
            <p14:sldId id="289"/>
            <p14:sldId id="331"/>
            <p14:sldId id="330"/>
            <p14:sldId id="311"/>
          </p14:sldIdLst>
        </p14:section>
        <p14:section name="Summary" id="{F83BD505-2579-6449-9001-1252EC4DE22E}">
          <p14:sldIdLst>
            <p14:sldId id="294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orient="horz" pos="1440">
          <p15:clr>
            <a:srgbClr val="A4A3A4"/>
          </p15:clr>
        </p15:guide>
        <p15:guide id="3" orient="horz">
          <p15:clr>
            <a:srgbClr val="A4A3A4"/>
          </p15:clr>
        </p15:guide>
        <p15:guide id="4" pos="3840">
          <p15:clr>
            <a:srgbClr val="A4A3A4"/>
          </p15:clr>
        </p15:guide>
        <p15:guide id="5" pos="19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33780" autoAdjust="0"/>
    <p:restoredTop sz="86387" autoAdjust="0"/>
  </p:normalViewPr>
  <p:slideViewPr>
    <p:cSldViewPr showGuides="1">
      <p:cViewPr varScale="1">
        <p:scale>
          <a:sx n="67" d="100"/>
          <a:sy n="67" d="100"/>
        </p:scale>
        <p:origin x="564" y="60"/>
      </p:cViewPr>
      <p:guideLst>
        <p:guide orient="horz" pos="2880"/>
        <p:guide orient="horz" pos="1440"/>
        <p:guide orient="horz"/>
        <p:guide pos="3840"/>
        <p:guide pos="1920"/>
      </p:guideLst>
    </p:cSldViewPr>
  </p:slideViewPr>
  <p:outlineViewPr>
    <p:cViewPr>
      <p:scale>
        <a:sx n="33" d="100"/>
        <a:sy n="33" d="100"/>
      </p:scale>
      <p:origin x="0" y="-72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3258"/>
    </p:cViewPr>
  </p:sorterViewPr>
  <p:notesViewPr>
    <p:cSldViewPr>
      <p:cViewPr varScale="1">
        <p:scale>
          <a:sx n="66" d="100"/>
          <a:sy n="66" d="100"/>
        </p:scale>
        <p:origin x="104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D27DE-FC0E-EC49-B1C5-B796F9CDC289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C01C6-9040-D44A-A0F9-7BE70F3F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33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C01C6-9040-D44A-A0F9-7BE70F3FD8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81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685800"/>
            <a:ext cx="7474024" cy="2819400"/>
          </a:xfrm>
        </p:spPr>
        <p:txBody>
          <a:bodyPr>
            <a:noAutofit/>
          </a:bodyPr>
          <a:lstStyle>
            <a:lvl1pPr algn="l">
              <a:lnSpc>
                <a:spcPts val="6200"/>
              </a:lnSpc>
              <a:defRPr sz="5400">
                <a:latin typeface="Rockwell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149080"/>
            <a:ext cx="5486400" cy="5334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477000"/>
            <a:ext cx="883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4572000"/>
            <a:ext cx="9144000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257800" y="6453003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2017 Pearson</a:t>
            </a:r>
          </a:p>
          <a:p>
            <a:pPr algn="r"/>
            <a:r>
              <a: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http://www.funwebdev.com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84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676400"/>
            <a:ext cx="5638800" cy="452596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61963" indent="-4763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6294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22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400800" cy="452596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200">
                <a:solidFill>
                  <a:schemeClr val="tx1"/>
                </a:solidFill>
              </a:defRPr>
            </a:lvl1pPr>
            <a:lvl2pPr marL="461963" indent="-4763">
              <a:spcAft>
                <a:spcPts val="1200"/>
              </a:spcAft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4008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0"/>
            <a:ext cx="8037513" cy="8382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962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Rockwell Condensed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8/17/2019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924800" cy="1066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143000"/>
            <a:ext cx="716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39200" y="0"/>
            <a:ext cx="762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5400" y="6553200"/>
            <a:ext cx="2286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6D3AE-9A6B-4724-B938-46259D069CC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57200" y="6553200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Rockwell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3">
            <a:lumMod val="75000"/>
          </a:schemeClr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kern="1200" dirty="0">
                <a:solidFill>
                  <a:schemeClr val="tx1"/>
                </a:solidFill>
                <a:effectLst/>
                <a:latin typeface="Rockwell" pitchFamily="18" charset="0"/>
                <a:ea typeface="+mj-ea"/>
                <a:cs typeface="+mj-cs"/>
              </a:rPr>
              <a:t> </a:t>
            </a:r>
            <a:r>
              <a:rPr lang="en-US" b="1" dirty="0"/>
              <a:t>JavaScript 1: Language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Where Does JavaScript Go?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474024" cy="4525963"/>
          </a:xfrm>
        </p:spPr>
        <p:txBody>
          <a:bodyPr/>
          <a:lstStyle/>
          <a:p>
            <a:r>
              <a:rPr lang="en-US" b="1" dirty="0"/>
              <a:t>Inline JavaScript </a:t>
            </a:r>
            <a:r>
              <a:rPr lang="en-US" dirty="0"/>
              <a:t>refers to the practice of including JavaScript code directly within certain HTML attributes</a:t>
            </a:r>
          </a:p>
          <a:p>
            <a:endParaRPr lang="en-US" dirty="0"/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b="1" dirty="0" err="1">
                <a:solidFill>
                  <a:srgbClr val="A82233"/>
                </a:solidFill>
              </a:rPr>
              <a:t>JavaScript:OpenWindow</a:t>
            </a:r>
            <a:r>
              <a:rPr lang="en-US" b="1" dirty="0">
                <a:solidFill>
                  <a:srgbClr val="A82233"/>
                </a:solidFill>
              </a:rPr>
              <a:t>();</a:t>
            </a:r>
            <a:r>
              <a:rPr lang="en-US" dirty="0"/>
              <a:t>"&gt;more info&lt;/a&gt;</a:t>
            </a:r>
          </a:p>
          <a:p>
            <a:r>
              <a:rPr lang="en-US" dirty="0"/>
              <a:t>&lt;input type="button" </a:t>
            </a:r>
            <a:r>
              <a:rPr lang="en-US" dirty="0" err="1">
                <a:solidFill>
                  <a:srgbClr val="A82233"/>
                </a:solidFill>
              </a:rPr>
              <a:t>onClick</a:t>
            </a:r>
            <a:r>
              <a:rPr lang="en-US" dirty="0"/>
              <a:t>="</a:t>
            </a:r>
            <a:r>
              <a:rPr lang="en-US" b="1" dirty="0">
                <a:solidFill>
                  <a:srgbClr val="A82233"/>
                </a:solidFill>
              </a:rPr>
              <a:t>alert('Are you sure?');</a:t>
            </a:r>
            <a:r>
              <a:rPr lang="en-US" dirty="0"/>
              <a:t>" /&gt;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Inline JavaScript</a:t>
            </a:r>
          </a:p>
        </p:txBody>
      </p:sp>
    </p:spTree>
    <p:extLst>
      <p:ext uri="{BB962C8B-B14F-4D97-AF65-F5344CB8AC3E}">
        <p14:creationId xmlns:p14="http://schemas.microsoft.com/office/powerpoint/2010/main" val="312472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Where Does JavaScript Go?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Embedded JavaScript </a:t>
            </a:r>
            <a:r>
              <a:rPr lang="en-US" dirty="0"/>
              <a:t>refers to the practice of placing JavaScript code within a &lt;script&gt; element</a:t>
            </a:r>
          </a:p>
          <a:p>
            <a:endParaRPr lang="en-US" dirty="0"/>
          </a:p>
          <a:p>
            <a:r>
              <a:rPr lang="en-US" dirty="0">
                <a:solidFill>
                  <a:srgbClr val="A82233"/>
                </a:solidFill>
              </a:rPr>
              <a:t>&lt;script type="text/</a:t>
            </a:r>
            <a:r>
              <a:rPr lang="en-US" dirty="0" err="1">
                <a:solidFill>
                  <a:srgbClr val="A82233"/>
                </a:solidFill>
              </a:rPr>
              <a:t>javascript</a:t>
            </a:r>
            <a:r>
              <a:rPr lang="en-US" dirty="0">
                <a:solidFill>
                  <a:srgbClr val="A82233"/>
                </a:solidFill>
              </a:rPr>
              <a:t>"&gt;</a:t>
            </a:r>
          </a:p>
          <a:p>
            <a:r>
              <a:rPr lang="en-US" dirty="0"/>
              <a:t>	/* A JavaScript Comment */</a:t>
            </a:r>
          </a:p>
          <a:p>
            <a:r>
              <a:rPr lang="en-US" dirty="0"/>
              <a:t>	alert("Hello World!");</a:t>
            </a:r>
          </a:p>
          <a:p>
            <a:r>
              <a:rPr lang="en-US" b="1" dirty="0">
                <a:solidFill>
                  <a:srgbClr val="A82233"/>
                </a:solidFill>
              </a:rPr>
              <a:t>&lt;/script&gt;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Embedded JavaScript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50831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Where Does JavaScript Go?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474024" cy="4525963"/>
          </a:xfrm>
        </p:spPr>
        <p:txBody>
          <a:bodyPr/>
          <a:lstStyle/>
          <a:p>
            <a:r>
              <a:rPr lang="en-US" b="1" dirty="0"/>
              <a:t>external JavaScript </a:t>
            </a:r>
            <a:r>
              <a:rPr lang="en-US" dirty="0"/>
              <a:t>files typically contain function definitions, data definitions, and entire frameworks.</a:t>
            </a:r>
          </a:p>
          <a:p>
            <a:endParaRPr lang="en-US" dirty="0"/>
          </a:p>
          <a:p>
            <a:r>
              <a:rPr lang="en-US" dirty="0"/>
              <a:t>&lt;head&gt;</a:t>
            </a:r>
          </a:p>
          <a:p>
            <a:r>
              <a:rPr lang="en-US" b="1" dirty="0">
                <a:solidFill>
                  <a:srgbClr val="A82233"/>
                </a:solidFill>
              </a:rPr>
              <a:t>      &lt;script type="text/</a:t>
            </a:r>
            <a:r>
              <a:rPr lang="en-US" b="1" dirty="0" err="1">
                <a:solidFill>
                  <a:srgbClr val="A82233"/>
                </a:solidFill>
              </a:rPr>
              <a:t>javascript</a:t>
            </a:r>
            <a:r>
              <a:rPr lang="en-US" b="1" dirty="0">
                <a:solidFill>
                  <a:srgbClr val="A82233"/>
                </a:solidFill>
              </a:rPr>
              <a:t>" </a:t>
            </a:r>
            <a:r>
              <a:rPr lang="en-US" b="1" dirty="0" err="1">
                <a:solidFill>
                  <a:srgbClr val="A82233"/>
                </a:solidFill>
              </a:rPr>
              <a:t>src</a:t>
            </a:r>
            <a:r>
              <a:rPr lang="en-US" b="1" dirty="0">
                <a:solidFill>
                  <a:srgbClr val="A82233"/>
                </a:solidFill>
              </a:rPr>
              <a:t>="</a:t>
            </a:r>
            <a:r>
              <a:rPr lang="en-US" b="1" dirty="0" err="1">
                <a:solidFill>
                  <a:srgbClr val="A82233"/>
                </a:solidFill>
              </a:rPr>
              <a:t>greeting.js</a:t>
            </a:r>
            <a:r>
              <a:rPr lang="en-US" b="1" dirty="0">
                <a:solidFill>
                  <a:srgbClr val="A82233"/>
                </a:solidFill>
              </a:rPr>
              <a:t>"&gt;&lt;/script&gt;</a:t>
            </a:r>
          </a:p>
          <a:p>
            <a:r>
              <a:rPr lang="en-CA" dirty="0"/>
              <a:t>&lt;</a:t>
            </a:r>
            <a:r>
              <a:rPr lang="mr-IN" dirty="0"/>
              <a:t>/head</a:t>
            </a:r>
            <a:r>
              <a:rPr lang="en-CA" dirty="0"/>
              <a:t>&gt;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External JavaScript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2967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Where Does JavaScript Go?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 Web crawler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 Browser plug-in.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 Text-based client.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 Visually disabled client.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The &lt;</a:t>
            </a:r>
            <a:r>
              <a:rPr lang="en-US" dirty="0" err="1"/>
              <a:t>NoScript</a:t>
            </a:r>
            <a:r>
              <a:rPr lang="en-US" dirty="0"/>
              <a:t>&gt; Tag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Users without JavaScript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7081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Chapter 8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482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6482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144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6482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144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3"/>
                </a:solidFill>
                <a:latin typeface="Rockwell Extra Bold" pitchFamily="18" charset="0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82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482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3688" y="980728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JavaScript 1: Language Fundamentals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08104" y="105273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Where Does JavaScript Go?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5696" y="249289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Variables and Data Types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80112" y="249289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JavaScript Output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07704" y="393305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Conditionals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0112" y="393305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Loops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14400" y="52292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42561" y="5238929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75520" y="531558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Arrays 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639064" y="5215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667225" y="5225609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00184" y="530226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1254112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Variables and Data Types 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in JavaScript are </a:t>
            </a:r>
            <a:r>
              <a:rPr lang="en-US" b="1" dirty="0"/>
              <a:t>dynamically typed</a:t>
            </a:r>
          </a:p>
          <a:p>
            <a:r>
              <a:rPr lang="en-US" dirty="0"/>
              <a:t> This simplifies variable declarations, since we do not require the familiar data-type identifiers</a:t>
            </a:r>
          </a:p>
          <a:p>
            <a:r>
              <a:rPr lang="en-US" dirty="0"/>
              <a:t>Instead  we simply use the </a:t>
            </a:r>
            <a:r>
              <a:rPr lang="en-US" b="1" dirty="0" err="1"/>
              <a:t>var</a:t>
            </a:r>
            <a:r>
              <a:rPr lang="en-US" dirty="0"/>
              <a:t> keyword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9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Variables and Data Types </a:t>
            </a:r>
            <a:endParaRPr lang="en-US" dirty="0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Example variable declarations and Assignments</a:t>
            </a:r>
          </a:p>
        </p:txBody>
      </p:sp>
      <p:pic>
        <p:nvPicPr>
          <p:cNvPr id="6" name="Content Placeholder 5" descr="4812608007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53" r="-36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03739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Variables and Data Types 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258000" cy="4525963"/>
          </a:xfrm>
        </p:spPr>
        <p:txBody>
          <a:bodyPr/>
          <a:lstStyle/>
          <a:p>
            <a:r>
              <a:rPr lang="en-US" dirty="0"/>
              <a:t> two basic data types: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 reference types  (usually referred to as objects) and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 primitive types</a:t>
            </a:r>
          </a:p>
          <a:p>
            <a:r>
              <a:rPr lang="en-US" dirty="0"/>
              <a:t> Primitive types represent simple forms of data.</a:t>
            </a:r>
          </a:p>
          <a:p>
            <a:pPr marL="342900" indent="-342900">
              <a:buFont typeface="Arial"/>
              <a:buChar char="•"/>
            </a:pPr>
            <a:r>
              <a:rPr lang="en-US" b="1" dirty="0"/>
              <a:t>Boolean, Number, String, </a:t>
            </a:r>
            <a:r>
              <a:rPr lang="mr-IN" b="1" dirty="0"/>
              <a:t>…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803333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Variables and Data Types </a:t>
            </a:r>
            <a:endParaRPr lang="en-US" dirty="0">
              <a:effectLst/>
            </a:endParaRPr>
          </a:p>
        </p:txBody>
      </p:sp>
      <p:pic>
        <p:nvPicPr>
          <p:cNvPr id="5" name="Content Placeholder 4" descr="4812608008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41" r="-4641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Reference</a:t>
            </a:r>
            <a:r>
              <a:rPr lang="en-US" baseline="0" dirty="0"/>
              <a:t> </a:t>
            </a:r>
            <a:r>
              <a:rPr lang="en-US" dirty="0"/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1325522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Chapter 8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482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6482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144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6482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144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82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3"/>
                </a:solidFill>
                <a:latin typeface="Rockwell Extra Bold" pitchFamily="18" charset="0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482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3688" y="980728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JavaScript 1: Language Fundamentals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08104" y="105273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Where Does JavaScript Go?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5696" y="249289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Variables and Data Types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80112" y="249289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JavaScript Output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07704" y="393305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Conditionals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0112" y="393305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Loops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14400" y="52292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42561" y="5238929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75520" y="531558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Arrays 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639064" y="5215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667225" y="5225609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00184" y="530226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123758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Chapter 8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482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6482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144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6482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144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82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482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3688" y="980728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JavaScript 1: Language Fundamentals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08104" y="105273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Where Does JavaScript Go?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5696" y="249289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Variables and Data Types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80112" y="249289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JavaScript Output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07704" y="393305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Conditionals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0112" y="393305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Loops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14400" y="52292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42561" y="5238929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75520" y="531558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Arrays 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639064" y="5215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667225" y="5225609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00184" y="530226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Objects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JavaScript Output</a:t>
            </a:r>
            <a:endParaRPr lang="en-US" sz="32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alert("Hello world");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544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JavaScript Output</a:t>
            </a:r>
            <a:endParaRPr lang="en-US" sz="32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name = "Randy";</a:t>
            </a:r>
          </a:p>
          <a:p>
            <a:r>
              <a:rPr lang="en-US" b="1" dirty="0" err="1"/>
              <a:t>document.write</a:t>
            </a:r>
            <a:r>
              <a:rPr lang="en-US" dirty="0"/>
              <a:t>("&lt;h1&gt;Title&lt;/h1&gt;");</a:t>
            </a:r>
          </a:p>
          <a:p>
            <a:r>
              <a:rPr lang="en-US" dirty="0"/>
              <a:t>// this uses the concatenate operator (+)</a:t>
            </a:r>
          </a:p>
          <a:p>
            <a:r>
              <a:rPr lang="en-US" b="1" dirty="0" err="1"/>
              <a:t>document.write</a:t>
            </a:r>
            <a:r>
              <a:rPr lang="en-US" dirty="0"/>
              <a:t>("Hello " + name + " and welcome");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85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JavaScript Output</a:t>
            </a:r>
            <a:endParaRPr lang="en-US" sz="3200" dirty="0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alert() Displays content within a pop-up box.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/>
              <a:t>console.log</a:t>
            </a:r>
            <a:r>
              <a:rPr lang="en-US" dirty="0"/>
              <a:t>() Displays content in the Browser’s JavaScript console.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/>
              <a:t>document.write</a:t>
            </a:r>
            <a:r>
              <a:rPr lang="en-US" dirty="0"/>
              <a:t>() Outputs the content (as markup) directly to the HTML document.</a:t>
            </a:r>
          </a:p>
        </p:txBody>
      </p:sp>
    </p:spTree>
    <p:extLst>
      <p:ext uri="{BB962C8B-B14F-4D97-AF65-F5344CB8AC3E}">
        <p14:creationId xmlns:p14="http://schemas.microsoft.com/office/powerpoint/2010/main" val="765532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JavaScript Output</a:t>
            </a:r>
            <a:endParaRPr lang="en-US" sz="3200" dirty="0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Chrome JavaScript Console</a:t>
            </a:r>
          </a:p>
        </p:txBody>
      </p:sp>
      <p:pic>
        <p:nvPicPr>
          <p:cNvPr id="6" name="Content Placeholder 5" descr="4812608009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00" r="-34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46945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JavaScript Output</a:t>
            </a:r>
            <a:endParaRPr lang="en-US" sz="3200" dirty="0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 with </a:t>
            </a:r>
            <a:r>
              <a:rPr lang="en-US" dirty="0" err="1"/>
              <a:t>document.write</a:t>
            </a:r>
            <a:r>
              <a:rPr lang="en-US" dirty="0"/>
              <a:t>()</a:t>
            </a:r>
          </a:p>
        </p:txBody>
      </p:sp>
      <p:pic>
        <p:nvPicPr>
          <p:cNvPr id="5" name="Content Placeholder 4" descr="4812608010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841" r="-238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18916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Chapter 8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482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6482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144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6482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144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82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3"/>
                </a:solidFill>
                <a:latin typeface="Rockwell Extra Bold" pitchFamily="18" charset="0"/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482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3688" y="980728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JavaScript 1: Language Fundamentals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08104" y="105273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Where Does JavaScript Go?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5696" y="249289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Variables and Data Types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80112" y="249289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JavaScript Output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07704" y="393305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Conditionals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0112" y="393305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Loops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14400" y="52292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42561" y="5238929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75520" y="531558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Arrays 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639064" y="5215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667225" y="5225609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00184" y="530226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1566837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Conditionals</a:t>
            </a:r>
            <a:endParaRPr lang="en-US" sz="32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546032" cy="45259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A82233"/>
                </a:solidFill>
              </a:rPr>
              <a:t>if (</a:t>
            </a:r>
            <a:r>
              <a:rPr lang="en-US" dirty="0" err="1"/>
              <a:t>hourOfDay</a:t>
            </a:r>
            <a:r>
              <a:rPr lang="en-US" dirty="0"/>
              <a:t> &gt; 4 &amp;&amp; </a:t>
            </a:r>
            <a:r>
              <a:rPr lang="en-US" dirty="0" err="1"/>
              <a:t>hourOfDay</a:t>
            </a:r>
            <a:r>
              <a:rPr lang="en-US" dirty="0"/>
              <a:t> &lt; 12) {</a:t>
            </a:r>
          </a:p>
          <a:p>
            <a:r>
              <a:rPr lang="en-US" dirty="0"/>
              <a:t>	greeting = "Good Morning";</a:t>
            </a:r>
          </a:p>
          <a:p>
            <a:r>
              <a:rPr lang="en-US" dirty="0"/>
              <a:t>}</a:t>
            </a:r>
          </a:p>
          <a:p>
            <a:r>
              <a:rPr lang="en-US" b="1" dirty="0">
                <a:solidFill>
                  <a:srgbClr val="A82233"/>
                </a:solidFill>
              </a:rPr>
              <a:t>else if (</a:t>
            </a:r>
            <a:r>
              <a:rPr lang="en-US" dirty="0" err="1"/>
              <a:t>hourOfDay</a:t>
            </a:r>
            <a:r>
              <a:rPr lang="en-US" dirty="0"/>
              <a:t> &gt;= 12 &amp;&amp; </a:t>
            </a:r>
            <a:r>
              <a:rPr lang="en-US" dirty="0" err="1"/>
              <a:t>hourOfDay</a:t>
            </a:r>
            <a:r>
              <a:rPr lang="en-US" dirty="0"/>
              <a:t> &lt; 18) {</a:t>
            </a:r>
          </a:p>
          <a:p>
            <a:r>
              <a:rPr lang="en-US" dirty="0"/>
              <a:t>	greeting = "Good Afternoon";</a:t>
            </a:r>
          </a:p>
          <a:p>
            <a:r>
              <a:rPr lang="en-US" dirty="0"/>
              <a:t>}</a:t>
            </a:r>
          </a:p>
          <a:p>
            <a:r>
              <a:rPr lang="en-US" b="1" dirty="0">
                <a:solidFill>
                  <a:srgbClr val="A82233"/>
                </a:solidFill>
              </a:rPr>
              <a:t>else {</a:t>
            </a:r>
          </a:p>
          <a:p>
            <a:r>
              <a:rPr lang="en-US" dirty="0"/>
              <a:t>	greeting = "Good Evening";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If, else if, else</a:t>
            </a:r>
          </a:p>
        </p:txBody>
      </p:sp>
    </p:spTree>
    <p:extLst>
      <p:ext uri="{BB962C8B-B14F-4D97-AF65-F5344CB8AC3E}">
        <p14:creationId xmlns:p14="http://schemas.microsoft.com/office/powerpoint/2010/main" val="3537548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Conditionals</a:t>
            </a:r>
            <a:endParaRPr lang="en-US" sz="32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546032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A82233"/>
                </a:solidFill>
              </a:rPr>
              <a:t>switch</a:t>
            </a:r>
            <a:r>
              <a:rPr lang="en-US" dirty="0"/>
              <a:t> (</a:t>
            </a:r>
            <a:r>
              <a:rPr lang="en-US" dirty="0" err="1"/>
              <a:t>artType</a:t>
            </a:r>
            <a:r>
              <a:rPr lang="en-US" dirty="0"/>
              <a:t>)</a:t>
            </a:r>
            <a:r>
              <a:rPr lang="en-US" b="1" dirty="0">
                <a:solidFill>
                  <a:srgbClr val="A82233"/>
                </a:solidFill>
              </a:rPr>
              <a:t> {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A82233"/>
                </a:solidFill>
              </a:rPr>
              <a:t>case</a:t>
            </a:r>
            <a:r>
              <a:rPr lang="en-US" dirty="0"/>
              <a:t> "PT":</a:t>
            </a:r>
          </a:p>
          <a:p>
            <a:r>
              <a:rPr lang="en-US" dirty="0"/>
              <a:t>		output = "Painting";</a:t>
            </a:r>
          </a:p>
          <a:p>
            <a:r>
              <a:rPr lang="en-US" dirty="0"/>
              <a:t>		break;</a:t>
            </a:r>
          </a:p>
          <a:p>
            <a:r>
              <a:rPr lang="en-US" dirty="0">
                <a:solidFill>
                  <a:srgbClr val="A82233"/>
                </a:solidFill>
              </a:rPr>
              <a:t>	</a:t>
            </a:r>
            <a:r>
              <a:rPr lang="en-US" b="1" dirty="0">
                <a:solidFill>
                  <a:srgbClr val="A82233"/>
                </a:solidFill>
              </a:rPr>
              <a:t>case</a:t>
            </a:r>
            <a:r>
              <a:rPr lang="en-US" dirty="0">
                <a:solidFill>
                  <a:srgbClr val="A82233"/>
                </a:solidFill>
              </a:rPr>
              <a:t> </a:t>
            </a:r>
            <a:r>
              <a:rPr lang="en-US" dirty="0"/>
              <a:t>"SC":</a:t>
            </a:r>
          </a:p>
          <a:p>
            <a:r>
              <a:rPr lang="en-US" dirty="0"/>
              <a:t>		output = "Sculpture";</a:t>
            </a:r>
          </a:p>
          <a:p>
            <a:r>
              <a:rPr lang="en-US" dirty="0"/>
              <a:t>		break;</a:t>
            </a:r>
          </a:p>
          <a:p>
            <a:r>
              <a:rPr lang="en-US" dirty="0">
                <a:solidFill>
                  <a:srgbClr val="A82233"/>
                </a:solidFill>
              </a:rPr>
              <a:t>	</a:t>
            </a:r>
            <a:r>
              <a:rPr lang="en-US" b="1" dirty="0">
                <a:solidFill>
                  <a:srgbClr val="A82233"/>
                </a:solidFill>
              </a:rPr>
              <a:t>default</a:t>
            </a:r>
            <a:r>
              <a:rPr lang="en-US" dirty="0">
                <a:solidFill>
                  <a:srgbClr val="A82233"/>
                </a:solidFill>
              </a:rPr>
              <a:t>:</a:t>
            </a:r>
          </a:p>
          <a:p>
            <a:r>
              <a:rPr lang="en-US" dirty="0"/>
              <a:t>	output = "Other";</a:t>
            </a:r>
          </a:p>
          <a:p>
            <a:r>
              <a:rPr lang="en-US" b="1" dirty="0">
                <a:solidFill>
                  <a:srgbClr val="A82233"/>
                </a:solidFill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3911140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Conditionals</a:t>
            </a:r>
            <a:endParaRPr lang="en-US" sz="3200" dirty="0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Conditional Assignment</a:t>
            </a:r>
          </a:p>
        </p:txBody>
      </p:sp>
      <p:pic>
        <p:nvPicPr>
          <p:cNvPr id="6" name="Content Placeholder 5" descr="4812608011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3054" b="-1130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95633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Conditionals</a:t>
            </a:r>
            <a:endParaRPr lang="en-US" sz="32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 JavaScript, a value is said to be </a:t>
            </a:r>
            <a:r>
              <a:rPr lang="en-US" b="1" dirty="0" err="1"/>
              <a:t>truthy</a:t>
            </a:r>
            <a:r>
              <a:rPr lang="en-US" dirty="0"/>
              <a:t>  if it translates to true, while a value is said to be </a:t>
            </a:r>
            <a:r>
              <a:rPr lang="en-US" b="1" dirty="0" err="1"/>
              <a:t>falsy</a:t>
            </a:r>
            <a:r>
              <a:rPr lang="en-US" dirty="0"/>
              <a:t>  if it translates to false.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 Almost all values in JavaScript are </a:t>
            </a:r>
            <a:r>
              <a:rPr lang="en-US" dirty="0" err="1"/>
              <a:t>truthy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false, null, "", '', 0, </a:t>
            </a:r>
            <a:r>
              <a:rPr lang="en-US" dirty="0" err="1"/>
              <a:t>NaN</a:t>
            </a:r>
            <a:r>
              <a:rPr lang="en-US" dirty="0"/>
              <a:t>, and undefined are </a:t>
            </a:r>
            <a:r>
              <a:rPr lang="en-US" dirty="0" err="1"/>
              <a:t>falsy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Truthy</a:t>
            </a:r>
            <a:r>
              <a:rPr lang="en-US" dirty="0"/>
              <a:t> and </a:t>
            </a:r>
            <a:r>
              <a:rPr lang="en-US" dirty="0" err="1"/>
              <a:t>Falsy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6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Chapter 8 cont.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482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144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9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914400"/>
            <a:ext cx="1507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10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" y="2381071"/>
            <a:ext cx="1497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>
                <a:solidFill>
                  <a:schemeClr val="bg1"/>
                </a:solidFill>
                <a:latin typeface="Rockwell Extra Bold" pitchFamily="18" charset="0"/>
              </a:rPr>
              <a:t>11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3688" y="980728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12160" y="1052736"/>
            <a:ext cx="2016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Object Prototypes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67744" y="2492896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Summary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005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Chapter 8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482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6482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144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6482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144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82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482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3"/>
                </a:solidFill>
                <a:latin typeface="Rockwell Extra Bold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3688" y="980728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JavaScript 1: Language Fundamentals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08104" y="105273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Where Does JavaScript Go?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5696" y="249289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Variables and Data Types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80112" y="249289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JavaScript Output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07704" y="393305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Conditionals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0112" y="393305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Loops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14400" y="52292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42561" y="5238929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75520" y="531558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Arrays 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639064" y="5215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667225" y="5225609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00184" y="530226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15014720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Loops</a:t>
            </a:r>
            <a:endParaRPr lang="en-US" sz="32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var</a:t>
            </a:r>
            <a:r>
              <a:rPr lang="en-US" dirty="0"/>
              <a:t> count = 0;</a:t>
            </a:r>
          </a:p>
          <a:p>
            <a:r>
              <a:rPr lang="en-US" b="1" dirty="0">
                <a:solidFill>
                  <a:srgbClr val="A82233"/>
                </a:solidFill>
              </a:rPr>
              <a:t>while </a:t>
            </a:r>
            <a:r>
              <a:rPr lang="en-US" dirty="0"/>
              <a:t>(count &lt; 10) {</a:t>
            </a:r>
          </a:p>
          <a:p>
            <a:r>
              <a:rPr lang="en-US" dirty="0"/>
              <a:t>	// do something</a:t>
            </a:r>
          </a:p>
          <a:p>
            <a:r>
              <a:rPr lang="en-CA" dirty="0"/>
              <a:t>	</a:t>
            </a:r>
            <a:r>
              <a:rPr lang="mr-IN" dirty="0"/>
              <a:t>// ...</a:t>
            </a:r>
          </a:p>
          <a:p>
            <a:r>
              <a:rPr lang="en-US" dirty="0"/>
              <a:t>	count++;</a:t>
            </a:r>
          </a:p>
          <a:p>
            <a:r>
              <a:rPr lang="en-US" b="1" dirty="0"/>
              <a:t>}</a:t>
            </a:r>
          </a:p>
          <a:p>
            <a:r>
              <a:rPr lang="en-US" dirty="0"/>
              <a:t>count = 0;</a:t>
            </a:r>
          </a:p>
          <a:p>
            <a:r>
              <a:rPr lang="pt-BR" b="1" dirty="0">
                <a:solidFill>
                  <a:srgbClr val="A82233"/>
                </a:solidFill>
              </a:rPr>
              <a:t>do {</a:t>
            </a:r>
          </a:p>
          <a:p>
            <a:r>
              <a:rPr lang="pt-BR" dirty="0"/>
              <a:t>	// do </a:t>
            </a:r>
            <a:r>
              <a:rPr lang="pt-BR" dirty="0" err="1"/>
              <a:t>something</a:t>
            </a:r>
            <a:endParaRPr lang="pt-BR" dirty="0"/>
          </a:p>
          <a:p>
            <a:r>
              <a:rPr lang="en-CA" dirty="0"/>
              <a:t>	</a:t>
            </a:r>
            <a:r>
              <a:rPr lang="mr-IN" dirty="0"/>
              <a:t>// ...</a:t>
            </a:r>
          </a:p>
          <a:p>
            <a:r>
              <a:rPr lang="en-US" dirty="0"/>
              <a:t>	count++;</a:t>
            </a:r>
          </a:p>
          <a:p>
            <a:r>
              <a:rPr lang="en-US" b="1" dirty="0">
                <a:solidFill>
                  <a:srgbClr val="A82233"/>
                </a:solidFill>
              </a:rPr>
              <a:t>} while </a:t>
            </a:r>
            <a:r>
              <a:rPr lang="en-US" dirty="0"/>
              <a:t>(count &lt; 10);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While and do . . . while Loops</a:t>
            </a:r>
          </a:p>
        </p:txBody>
      </p:sp>
    </p:spTree>
    <p:extLst>
      <p:ext uri="{BB962C8B-B14F-4D97-AF65-F5344CB8AC3E}">
        <p14:creationId xmlns:p14="http://schemas.microsoft.com/office/powerpoint/2010/main" val="160408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Loops</a:t>
            </a:r>
            <a:endParaRPr lang="en-US" sz="3200" dirty="0">
              <a:effectLst/>
            </a:endParaRPr>
          </a:p>
        </p:txBody>
      </p:sp>
      <p:pic>
        <p:nvPicPr>
          <p:cNvPr id="5" name="Content Placeholder 4" descr="4812608012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1196" b="-61196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Loops</a:t>
            </a:r>
          </a:p>
        </p:txBody>
      </p:sp>
    </p:spTree>
    <p:extLst>
      <p:ext uri="{BB962C8B-B14F-4D97-AF65-F5344CB8AC3E}">
        <p14:creationId xmlns:p14="http://schemas.microsoft.com/office/powerpoint/2010/main" val="1802890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Chapter 8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482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6482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144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6482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144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82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482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3688" y="980728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JavaScript 1: Language Fundamentals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08104" y="105273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Where Does JavaScript Go?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5696" y="249289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Variables and Data Types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80112" y="249289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JavaScript Output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07704" y="393305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Conditionals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0112" y="393305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Loops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14400" y="52292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42561" y="5238929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3"/>
                </a:solidFill>
                <a:latin typeface="Rockwell Extra Bold" pitchFamily="18" charset="0"/>
              </a:rPr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75520" y="531558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Arrays 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639064" y="5215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667225" y="5225609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00184" y="530226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17434815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Arrays</a:t>
            </a:r>
            <a:endParaRPr lang="en-US" sz="32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are one of the most commonly used data structures in programming.</a:t>
            </a:r>
          </a:p>
          <a:p>
            <a:r>
              <a:rPr lang="en-US" dirty="0"/>
              <a:t> JavaScript provides two main ways to define an array.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object literal notation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 use the Array()  constructor</a:t>
            </a:r>
          </a:p>
          <a:p>
            <a:pPr marL="804863" lvl="1" indent="-34290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584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Arrays</a:t>
            </a:r>
            <a:endParaRPr lang="en-US" sz="32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literal notation approach is generally preferred since it involves less typing, is more readable, and executes a little bit quicker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years = [1855, 1648, 1420];</a:t>
            </a:r>
          </a:p>
          <a:p>
            <a:r>
              <a:rPr lang="en-US" dirty="0" err="1"/>
              <a:t>var</a:t>
            </a:r>
            <a:r>
              <a:rPr lang="en-US" dirty="0"/>
              <a:t> countries = ["Canada", "France",</a:t>
            </a:r>
          </a:p>
          <a:p>
            <a:r>
              <a:rPr lang="en-US" dirty="0"/>
              <a:t>		"Germany", "Nigeria",</a:t>
            </a:r>
          </a:p>
          <a:p>
            <a:r>
              <a:rPr lang="en-US" dirty="0"/>
              <a:t>		"Thailand", "United States"];</a:t>
            </a:r>
          </a:p>
          <a:p>
            <a:r>
              <a:rPr lang="mr-IN" dirty="0">
                <a:latin typeface="Calibri"/>
                <a:cs typeface="Calibri"/>
              </a:rPr>
              <a:t>var mess = [53, "Canada", true, 1420];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object literal notation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5152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Arrays</a:t>
            </a:r>
            <a:endParaRPr lang="en-US" sz="32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 arrays in JavaScript are zero indexed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latin typeface="Calibri"/>
                <a:cs typeface="Calibri"/>
              </a:rPr>
              <a:t>[] notation for access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latin typeface="Calibri"/>
                <a:cs typeface="Calibri"/>
              </a:rPr>
              <a:t>.length gives the length of the array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latin typeface="Calibri"/>
                <a:cs typeface="Calibri"/>
              </a:rPr>
              <a:t>.push()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latin typeface="Calibri"/>
                <a:cs typeface="Calibri"/>
              </a:rPr>
              <a:t>.pop()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/>
              <a:t>concat</a:t>
            </a:r>
            <a:r>
              <a:rPr lang="en-US" dirty="0"/>
              <a:t>(), slice(), join(), reverse(), shift(), and sort()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common features</a:t>
            </a:r>
          </a:p>
        </p:txBody>
      </p:sp>
    </p:spTree>
    <p:extLst>
      <p:ext uri="{BB962C8B-B14F-4D97-AF65-F5344CB8AC3E}">
        <p14:creationId xmlns:p14="http://schemas.microsoft.com/office/powerpoint/2010/main" val="33296138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Arrays</a:t>
            </a:r>
            <a:endParaRPr lang="en-US" sz="3200" dirty="0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Arrays Illustrated</a:t>
            </a:r>
          </a:p>
        </p:txBody>
      </p:sp>
      <p:pic>
        <p:nvPicPr>
          <p:cNvPr id="6" name="Content Placeholder 5" descr="4812608013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28" r="-101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061628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Chapter 8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482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6482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144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6482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144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82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482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3688" y="980728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JavaScript 1: Language Fundamentals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08104" y="105273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Where Does JavaScript Go?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5696" y="249289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Variables and Data Types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80112" y="249289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JavaScript Output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07704" y="393305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Conditionals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0112" y="393305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Loops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14400" y="52292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42561" y="5238929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75520" y="531558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Arrays 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639064" y="5215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667225" y="5225609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3"/>
                </a:solidFill>
                <a:latin typeface="Rockwell Extra Bold" pitchFamily="18" charset="0"/>
              </a:rPr>
              <a:t>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00184" y="530226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625563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Objects</a:t>
            </a:r>
            <a:endParaRPr lang="en-US" sz="32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objName</a:t>
            </a:r>
            <a:r>
              <a:rPr lang="en-US" dirty="0"/>
              <a:t> = {</a:t>
            </a:r>
          </a:p>
          <a:p>
            <a:r>
              <a:rPr lang="en-US" dirty="0"/>
              <a:t>	name1: value1,</a:t>
            </a:r>
          </a:p>
          <a:p>
            <a:r>
              <a:rPr lang="en-US" dirty="0"/>
              <a:t>	name2: value2,</a:t>
            </a:r>
          </a:p>
          <a:p>
            <a:r>
              <a:rPr lang="en-CA" dirty="0"/>
              <a:t>	</a:t>
            </a:r>
            <a:r>
              <a:rPr lang="mr-IN" dirty="0"/>
              <a:t>// ...</a:t>
            </a:r>
          </a:p>
          <a:p>
            <a:r>
              <a:rPr lang="en-US" dirty="0"/>
              <a:t>	</a:t>
            </a:r>
            <a:r>
              <a:rPr lang="en-US" dirty="0" err="1"/>
              <a:t>nameN</a:t>
            </a:r>
            <a:r>
              <a:rPr lang="en-US" dirty="0"/>
              <a:t>: </a:t>
            </a:r>
            <a:r>
              <a:rPr lang="en-US" dirty="0" err="1"/>
              <a:t>valueN</a:t>
            </a:r>
            <a:endParaRPr lang="en-US" dirty="0"/>
          </a:p>
          <a:p>
            <a:r>
              <a:rPr lang="mr-IN" dirty="0"/>
              <a:t>};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Object Creation—Object Literal Notation </a:t>
            </a:r>
          </a:p>
        </p:txBody>
      </p:sp>
    </p:spTree>
    <p:extLst>
      <p:ext uri="{BB962C8B-B14F-4D97-AF65-F5344CB8AC3E}">
        <p14:creationId xmlns:p14="http://schemas.microsoft.com/office/powerpoint/2010/main" val="126424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Chapter 8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482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6482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144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6482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144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3"/>
                </a:solidFill>
                <a:latin typeface="Rockwell Extra Bold" pitchFamily="18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82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482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3688" y="980728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JavaScript 1: Language Fundamentals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08104" y="105273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Where Does JavaScript Go?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5696" y="249289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Variables and Data Types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80112" y="249289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JavaScript Output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07704" y="393305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Conditionals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0112" y="393305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Loops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14400" y="52292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42561" y="5238929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75520" y="531558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Arrays 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639064" y="5215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667225" y="5225609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00184" y="530226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19355117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Objects</a:t>
            </a:r>
            <a:endParaRPr lang="en-US" sz="32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using either of: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objName.name1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/>
              <a:t>objName</a:t>
            </a:r>
            <a:r>
              <a:rPr lang="en-US" dirty="0"/>
              <a:t>["name1"]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Object Creation—Object Literal Notation </a:t>
            </a:r>
          </a:p>
        </p:txBody>
      </p:sp>
    </p:spTree>
    <p:extLst>
      <p:ext uri="{BB962C8B-B14F-4D97-AF65-F5344CB8AC3E}">
        <p14:creationId xmlns:p14="http://schemas.microsoft.com/office/powerpoint/2010/main" val="13974204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Objects</a:t>
            </a:r>
            <a:endParaRPr lang="en-US" sz="32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 first create an empty object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objName</a:t>
            </a:r>
            <a:r>
              <a:rPr lang="en-US" dirty="0"/>
              <a:t> = new Object();</a:t>
            </a:r>
          </a:p>
          <a:p>
            <a:r>
              <a:rPr lang="en-US" dirty="0"/>
              <a:t>// then define properties for this object</a:t>
            </a:r>
          </a:p>
          <a:p>
            <a:r>
              <a:rPr lang="en-US" dirty="0"/>
              <a:t>objName.name1 = value1;</a:t>
            </a:r>
          </a:p>
          <a:p>
            <a:r>
              <a:rPr lang="en-US" dirty="0"/>
              <a:t>objName.name2 = value2;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Object Creation—Constructed Form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0299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Chapter 8 cont.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482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144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3"/>
                </a:solidFill>
                <a:latin typeface="Rockwell Extra Bold" pitchFamily="18" charset="0"/>
              </a:rPr>
              <a:t>9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914400"/>
            <a:ext cx="1507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10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" y="2381071"/>
            <a:ext cx="1497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>
                <a:solidFill>
                  <a:schemeClr val="bg1"/>
                </a:solidFill>
                <a:latin typeface="Rockwell Extra Bold" pitchFamily="18" charset="0"/>
              </a:rPr>
              <a:t>11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3688" y="980728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Functions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12160" y="1052736"/>
            <a:ext cx="2016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Object Prototypes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67744" y="2492896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Summary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6870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Functions</a:t>
            </a:r>
            <a:endParaRPr lang="en-US" sz="32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Functions</a:t>
            </a:r>
            <a:r>
              <a:rPr lang="en-US" dirty="0"/>
              <a:t> are the building block for modular code in JavaScript.</a:t>
            </a:r>
          </a:p>
          <a:p>
            <a:r>
              <a:rPr lang="en-US" b="1" dirty="0">
                <a:solidFill>
                  <a:srgbClr val="A82233"/>
                </a:solidFill>
                <a:latin typeface="Monaco"/>
                <a:cs typeface="Monaco"/>
              </a:rPr>
              <a:t>function</a:t>
            </a:r>
            <a:r>
              <a:rPr lang="en-US" dirty="0">
                <a:solidFill>
                  <a:srgbClr val="A82233"/>
                </a:solidFill>
                <a:latin typeface="Monaco"/>
                <a:cs typeface="Monaco"/>
              </a:rPr>
              <a:t> </a:t>
            </a:r>
            <a:r>
              <a:rPr lang="en-US" dirty="0">
                <a:latin typeface="Monaco"/>
                <a:cs typeface="Monaco"/>
              </a:rPr>
              <a:t>subtotal(</a:t>
            </a:r>
            <a:r>
              <a:rPr lang="en-US" dirty="0" err="1">
                <a:latin typeface="Monaco"/>
                <a:cs typeface="Monaco"/>
              </a:rPr>
              <a:t>price,quantity</a:t>
            </a:r>
            <a:r>
              <a:rPr lang="en-US" dirty="0">
                <a:latin typeface="Monaco"/>
                <a:cs typeface="Monaco"/>
              </a:rPr>
              <a:t>) {</a:t>
            </a:r>
          </a:p>
          <a:p>
            <a:r>
              <a:rPr lang="en-US" dirty="0">
                <a:latin typeface="Monaco"/>
                <a:cs typeface="Monaco"/>
              </a:rPr>
              <a:t>	return price * quantity;</a:t>
            </a:r>
          </a:p>
          <a:p>
            <a:r>
              <a:rPr lang="en-US" dirty="0">
                <a:latin typeface="Monaco"/>
                <a:cs typeface="Monaco"/>
              </a:rPr>
              <a:t>}</a:t>
            </a:r>
          </a:p>
          <a:p>
            <a:r>
              <a:rPr lang="en-US" dirty="0"/>
              <a:t>The above is formally called a </a:t>
            </a:r>
            <a:r>
              <a:rPr lang="en-US" b="1" dirty="0"/>
              <a:t>function declaration</a:t>
            </a:r>
            <a:r>
              <a:rPr lang="en-US" dirty="0"/>
              <a:t>, called or invoked by using the () operator</a:t>
            </a:r>
          </a:p>
          <a:p>
            <a:r>
              <a:rPr lang="en-US" dirty="0" err="1">
                <a:latin typeface="Monaco"/>
                <a:cs typeface="Monaco"/>
              </a:rPr>
              <a:t>var</a:t>
            </a:r>
            <a:r>
              <a:rPr lang="en-US" dirty="0">
                <a:latin typeface="Monaco"/>
                <a:cs typeface="Monaco"/>
              </a:rPr>
              <a:t> result = subtotal(10,2);</a:t>
            </a:r>
          </a:p>
          <a:p>
            <a:endParaRPr lang="en-US" dirty="0">
              <a:latin typeface="Monaco"/>
              <a:cs typeface="Monaco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 Declarations vs. Function Expressions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367022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Functions</a:t>
            </a:r>
            <a:endParaRPr lang="en-US" sz="32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402016" cy="4525963"/>
          </a:xfrm>
        </p:spPr>
        <p:txBody>
          <a:bodyPr>
            <a:normAutofit/>
          </a:bodyPr>
          <a:lstStyle/>
          <a:p>
            <a:r>
              <a:rPr lang="en-US" dirty="0"/>
              <a:t>// defines a function using a function expression</a:t>
            </a:r>
          </a:p>
          <a:p>
            <a:r>
              <a:rPr lang="en-US" dirty="0" err="1">
                <a:latin typeface="Monaco"/>
                <a:cs typeface="Monaco"/>
              </a:rPr>
              <a:t>var</a:t>
            </a:r>
            <a:r>
              <a:rPr lang="en-US" dirty="0">
                <a:latin typeface="Monaco"/>
                <a:cs typeface="Monaco"/>
              </a:rPr>
              <a:t> sub = function subtotal(</a:t>
            </a:r>
            <a:r>
              <a:rPr lang="en-US" dirty="0" err="1">
                <a:latin typeface="Monaco"/>
                <a:cs typeface="Monaco"/>
              </a:rPr>
              <a:t>price,quantity</a:t>
            </a:r>
            <a:r>
              <a:rPr lang="en-US" dirty="0">
                <a:latin typeface="Monaco"/>
                <a:cs typeface="Monaco"/>
              </a:rPr>
              <a:t>) {</a:t>
            </a:r>
          </a:p>
          <a:p>
            <a:r>
              <a:rPr lang="en-US" dirty="0">
                <a:latin typeface="Monaco"/>
                <a:cs typeface="Monaco"/>
              </a:rPr>
              <a:t>	return price * quantity;</a:t>
            </a:r>
          </a:p>
          <a:p>
            <a:r>
              <a:rPr lang="mr-IN" dirty="0">
                <a:latin typeface="Monaco"/>
                <a:cs typeface="Monaco"/>
              </a:rPr>
              <a:t>};</a:t>
            </a:r>
          </a:p>
          <a:p>
            <a:r>
              <a:rPr lang="en-US" dirty="0"/>
              <a:t>// invokes the function</a:t>
            </a:r>
          </a:p>
          <a:p>
            <a:r>
              <a:rPr lang="mr-IN" dirty="0">
                <a:latin typeface="Monaco"/>
                <a:cs typeface="Monaco"/>
              </a:rPr>
              <a:t>var result = sub(10,2);</a:t>
            </a:r>
            <a:endParaRPr lang="en-CA" dirty="0">
              <a:latin typeface="Monaco"/>
              <a:cs typeface="Monaco"/>
            </a:endParaRPr>
          </a:p>
          <a:p>
            <a:r>
              <a:rPr lang="en-US" dirty="0"/>
              <a:t>It is conventional to leave out the function name in function expressions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 Declarations vs. Function Expressions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618958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Functions</a:t>
            </a:r>
            <a:endParaRPr lang="en-US" sz="32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402016" cy="4525963"/>
          </a:xfrm>
        </p:spPr>
        <p:txBody>
          <a:bodyPr>
            <a:normAutofit/>
          </a:bodyPr>
          <a:lstStyle/>
          <a:p>
            <a:r>
              <a:rPr lang="en-US" dirty="0"/>
              <a:t>// defines a function using an anonymous function expression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calculateSubtotal</a:t>
            </a:r>
            <a:r>
              <a:rPr lang="en-US" dirty="0"/>
              <a:t> = function (</a:t>
            </a:r>
            <a:r>
              <a:rPr lang="en-US" dirty="0" err="1"/>
              <a:t>price,quantity</a:t>
            </a:r>
            <a:r>
              <a:rPr lang="en-US" dirty="0"/>
              <a:t>) {</a:t>
            </a:r>
          </a:p>
          <a:p>
            <a:r>
              <a:rPr lang="en-US" dirty="0"/>
              <a:t>	return price * quantity;</a:t>
            </a:r>
          </a:p>
          <a:p>
            <a:r>
              <a:rPr lang="mr-IN" dirty="0"/>
              <a:t>};</a:t>
            </a:r>
          </a:p>
          <a:p>
            <a:r>
              <a:rPr lang="en-US" dirty="0"/>
              <a:t>// invokes the function</a:t>
            </a:r>
          </a:p>
          <a:p>
            <a:r>
              <a:rPr lang="en-US" dirty="0" err="1"/>
              <a:t>var</a:t>
            </a:r>
            <a:r>
              <a:rPr lang="en-US" dirty="0"/>
              <a:t> result = </a:t>
            </a:r>
            <a:r>
              <a:rPr lang="en-US" dirty="0" err="1"/>
              <a:t>calculateSubtotal</a:t>
            </a:r>
            <a:r>
              <a:rPr lang="en-US" dirty="0"/>
              <a:t>(10,2);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Anonymous Function Expressions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395750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Functions</a:t>
            </a:r>
            <a:endParaRPr lang="en-US" sz="32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function </a:t>
            </a:r>
            <a:r>
              <a:rPr lang="en-US" dirty="0" err="1"/>
              <a:t>calculateTotal</a:t>
            </a:r>
            <a:r>
              <a:rPr lang="en-US" dirty="0"/>
              <a:t>(</a:t>
            </a:r>
            <a:r>
              <a:rPr lang="en-US" dirty="0" err="1"/>
              <a:t>price,quantity</a:t>
            </a:r>
            <a:r>
              <a:rPr lang="en-US" dirty="0"/>
              <a:t>) {</a:t>
            </a:r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subtotal = price * quantity;</a:t>
            </a:r>
          </a:p>
          <a:p>
            <a:r>
              <a:rPr lang="en-US" dirty="0"/>
              <a:t>	return subtotal + </a:t>
            </a:r>
            <a:r>
              <a:rPr lang="en-US" dirty="0" err="1"/>
              <a:t>calculateTax</a:t>
            </a:r>
            <a:r>
              <a:rPr lang="en-US" dirty="0"/>
              <a:t>(subtotal);</a:t>
            </a:r>
          </a:p>
          <a:p>
            <a:r>
              <a:rPr lang="en-US" dirty="0"/>
              <a:t>	// this function is nested</a:t>
            </a:r>
          </a:p>
          <a:p>
            <a:r>
              <a:rPr lang="en-US" dirty="0">
                <a:solidFill>
                  <a:srgbClr val="A82233"/>
                </a:solidFill>
              </a:rPr>
              <a:t>	function </a:t>
            </a:r>
            <a:r>
              <a:rPr lang="en-US" dirty="0" err="1">
                <a:solidFill>
                  <a:srgbClr val="A82233"/>
                </a:solidFill>
              </a:rPr>
              <a:t>calculateTax</a:t>
            </a:r>
            <a:r>
              <a:rPr lang="en-US" dirty="0">
                <a:solidFill>
                  <a:srgbClr val="A82233"/>
                </a:solidFill>
              </a:rPr>
              <a:t>(subtotal) {</a:t>
            </a:r>
          </a:p>
          <a:p>
            <a:r>
              <a:rPr lang="en-CA" dirty="0">
                <a:solidFill>
                  <a:srgbClr val="A82233"/>
                </a:solidFill>
              </a:rPr>
              <a:t>		</a:t>
            </a:r>
            <a:r>
              <a:rPr lang="mr-IN" dirty="0">
                <a:solidFill>
                  <a:srgbClr val="A82233"/>
                </a:solidFill>
                <a:latin typeface="Calibri"/>
                <a:cs typeface="Calibri"/>
              </a:rPr>
              <a:t>var taxRate = 0.05;</a:t>
            </a:r>
          </a:p>
          <a:p>
            <a:r>
              <a:rPr lang="en-US" dirty="0">
                <a:solidFill>
                  <a:srgbClr val="A82233"/>
                </a:solidFill>
              </a:rPr>
              <a:t>		</a:t>
            </a:r>
            <a:r>
              <a:rPr lang="en-US" dirty="0" err="1">
                <a:solidFill>
                  <a:srgbClr val="A82233"/>
                </a:solidFill>
              </a:rPr>
              <a:t>var</a:t>
            </a:r>
            <a:r>
              <a:rPr lang="en-US" dirty="0">
                <a:solidFill>
                  <a:srgbClr val="A82233"/>
                </a:solidFill>
              </a:rPr>
              <a:t> tax = subtotal * </a:t>
            </a:r>
            <a:r>
              <a:rPr lang="en-US" dirty="0" err="1">
                <a:solidFill>
                  <a:srgbClr val="A82233"/>
                </a:solidFill>
              </a:rPr>
              <a:t>taxRate</a:t>
            </a:r>
            <a:r>
              <a:rPr lang="en-US" dirty="0">
                <a:solidFill>
                  <a:srgbClr val="A82233"/>
                </a:solidFill>
              </a:rPr>
              <a:t>;</a:t>
            </a:r>
          </a:p>
          <a:p>
            <a:r>
              <a:rPr lang="en-US" dirty="0">
                <a:solidFill>
                  <a:srgbClr val="A82233"/>
                </a:solidFill>
              </a:rPr>
              <a:t>		return tax;</a:t>
            </a:r>
          </a:p>
          <a:p>
            <a:r>
              <a:rPr lang="en-US" dirty="0">
                <a:solidFill>
                  <a:srgbClr val="A82233"/>
                </a:solidFill>
              </a:rPr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Nested Functions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614378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Functions</a:t>
            </a:r>
            <a:endParaRPr lang="en-US" sz="3200" dirty="0">
              <a:effectLst/>
            </a:endParaRPr>
          </a:p>
        </p:txBody>
      </p:sp>
      <p:pic>
        <p:nvPicPr>
          <p:cNvPr id="5" name="Content Placeholder 4" descr="4812608014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22" r="-8122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Hoisting in JavaScript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500176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Functions</a:t>
            </a:r>
            <a:endParaRPr lang="en-US" sz="3200" dirty="0">
              <a:effectLst/>
            </a:endParaRPr>
          </a:p>
        </p:txBody>
      </p:sp>
      <p:pic>
        <p:nvPicPr>
          <p:cNvPr id="5" name="Content Placeholder 4" descr="4812608015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692" b="-6692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Callback Functions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23808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Functions</a:t>
            </a:r>
            <a:endParaRPr lang="en-US" sz="3200" dirty="0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Callback Functions </a:t>
            </a:r>
            <a:endParaRPr lang="en-US" dirty="0">
              <a:effectLst/>
            </a:endParaRPr>
          </a:p>
        </p:txBody>
      </p:sp>
      <p:pic>
        <p:nvPicPr>
          <p:cNvPr id="6" name="Content Placeholder 5" descr="4812608016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924" b="-459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95109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What is JavaScript &amp; What Can It Do? </a:t>
            </a:r>
            <a:endParaRPr lang="en-US" sz="3200" dirty="0"/>
          </a:p>
        </p:txBody>
      </p:sp>
      <p:pic>
        <p:nvPicPr>
          <p:cNvPr id="5" name="Content Placeholder 4" descr="4812608001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865" b="-4865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Client-Side Scripting</a:t>
            </a:r>
          </a:p>
        </p:txBody>
      </p:sp>
    </p:spTree>
    <p:extLst>
      <p:ext uri="{BB962C8B-B14F-4D97-AF65-F5344CB8AC3E}">
        <p14:creationId xmlns:p14="http://schemas.microsoft.com/office/powerpoint/2010/main" val="2118447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Functions</a:t>
            </a:r>
            <a:endParaRPr lang="en-US" sz="3200" dirty="0">
              <a:effectLst/>
            </a:endParaRPr>
          </a:p>
        </p:txBody>
      </p:sp>
      <p:pic>
        <p:nvPicPr>
          <p:cNvPr id="5" name="Content Placeholder 4" descr="4812608017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811" r="-19811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Objects and Functions Together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535663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Functions</a:t>
            </a:r>
            <a:endParaRPr lang="en-US" sz="3200" dirty="0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Scope in JavaScript</a:t>
            </a:r>
            <a:endParaRPr lang="en-US" dirty="0">
              <a:effectLst/>
            </a:endParaRPr>
          </a:p>
        </p:txBody>
      </p:sp>
      <p:pic>
        <p:nvPicPr>
          <p:cNvPr id="7" name="Content Placeholder 6" descr="4812608019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45" r="-77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98860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Functions</a:t>
            </a:r>
            <a:endParaRPr lang="en-US" sz="3200" dirty="0">
              <a:effectLst/>
            </a:endParaRPr>
          </a:p>
        </p:txBody>
      </p:sp>
      <p:pic>
        <p:nvPicPr>
          <p:cNvPr id="5" name="Content Placeholder 4" descr="4812608018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80" b="-2280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Scope in JavaScript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911232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Functions</a:t>
            </a:r>
            <a:endParaRPr lang="en-US" sz="3200" dirty="0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Scope in JavaScript</a:t>
            </a:r>
            <a:endParaRPr lang="en-US" dirty="0">
              <a:effectLst/>
            </a:endParaRPr>
          </a:p>
        </p:txBody>
      </p:sp>
      <p:pic>
        <p:nvPicPr>
          <p:cNvPr id="7" name="Content Placeholder 6" descr="4812608022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65" r="-89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773155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Functions</a:t>
            </a:r>
            <a:endParaRPr lang="en-US" sz="3200" dirty="0">
              <a:effectLst/>
            </a:endParaRPr>
          </a:p>
        </p:txBody>
      </p:sp>
      <p:pic>
        <p:nvPicPr>
          <p:cNvPr id="6" name="Content Placeholder 5" descr="4812608023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821" b="-18821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Function Constructors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3832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Chapter 8 cont.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482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144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9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914400"/>
            <a:ext cx="1507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3"/>
                </a:solidFill>
                <a:latin typeface="Rockwell Extra Bold" pitchFamily="18" charset="0"/>
              </a:rPr>
              <a:t>10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" y="2381071"/>
            <a:ext cx="1497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>
                <a:solidFill>
                  <a:schemeClr val="bg1"/>
                </a:solidFill>
                <a:latin typeface="Rockwell Extra Bold" pitchFamily="18" charset="0"/>
              </a:rPr>
              <a:t>11</a:t>
            </a:r>
            <a:endParaRPr lang="en-US" sz="7200" dirty="0">
              <a:solidFill>
                <a:schemeClr val="bg1"/>
              </a:solidFill>
              <a:latin typeface="Rockwell Extra Bold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3688" y="980728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12160" y="1052736"/>
            <a:ext cx="2016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Object Prototypes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67744" y="2492896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Summary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2425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Object Prototypes </a:t>
            </a:r>
            <a:endParaRPr lang="en-US" sz="32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While the constructor function is simple to use, it can be an inefficient approach for objects that contain methods.</a:t>
            </a:r>
          </a:p>
          <a:p>
            <a:r>
              <a:rPr lang="en-US" b="1" dirty="0"/>
              <a:t>Prototypes</a:t>
            </a:r>
            <a:r>
              <a:rPr lang="en-US" dirty="0"/>
              <a:t> are an essential syntax mechanism in JavaScript, and are used to make JavaScript behave more like an object-oriented language.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There’s a better way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515074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Object Prototypes </a:t>
            </a:r>
            <a:endParaRPr lang="en-US" sz="3200" dirty="0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Methods get duplicated</a:t>
            </a:r>
            <a:r>
              <a:rPr lang="mr-IN" dirty="0"/>
              <a:t>…</a:t>
            </a:r>
            <a:endParaRPr lang="en-US" dirty="0">
              <a:effectLst/>
            </a:endParaRPr>
          </a:p>
        </p:txBody>
      </p:sp>
      <p:pic>
        <p:nvPicPr>
          <p:cNvPr id="6" name="Content Placeholder 5" descr="4812608024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35" r="-382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734539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Object Prototypes </a:t>
            </a:r>
            <a:endParaRPr lang="en-US" sz="3200" dirty="0">
              <a:effectLst/>
            </a:endParaRPr>
          </a:p>
        </p:txBody>
      </p:sp>
      <p:pic>
        <p:nvPicPr>
          <p:cNvPr id="5" name="Content Placeholder 4" descr="4812608025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95" b="-1595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Prototypes reduces duplication at run time.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747576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Object Prototypes </a:t>
            </a:r>
            <a:endParaRPr lang="en-US" sz="32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>
                <a:solidFill>
                  <a:srgbClr val="A82233"/>
                </a:solidFill>
              </a:rPr>
              <a:t>String</a:t>
            </a:r>
            <a:r>
              <a:rPr lang="en-US" dirty="0" err="1"/>
              <a:t>.prototype.</a:t>
            </a:r>
            <a:r>
              <a:rPr lang="en-US" b="1" dirty="0" err="1">
                <a:solidFill>
                  <a:srgbClr val="A82233"/>
                </a:solidFill>
              </a:rPr>
              <a:t>countChars</a:t>
            </a:r>
            <a:r>
              <a:rPr lang="en-US" dirty="0"/>
              <a:t> = function (c) {</a:t>
            </a:r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count=0;</a:t>
            </a:r>
          </a:p>
          <a:p>
            <a:r>
              <a:rPr lang="en-US" dirty="0"/>
              <a:t>	for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this.length;i</a:t>
            </a:r>
            <a:r>
              <a:rPr lang="en-US" dirty="0"/>
              <a:t>++) {</a:t>
            </a:r>
          </a:p>
          <a:p>
            <a:r>
              <a:rPr lang="en-US" dirty="0"/>
              <a:t>		if (</a:t>
            </a:r>
            <a:r>
              <a:rPr lang="en-US" dirty="0" err="1"/>
              <a:t>this.charAt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== c)</a:t>
            </a:r>
          </a:p>
          <a:p>
            <a:r>
              <a:rPr lang="en-US" dirty="0"/>
              <a:t>			count++;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return count;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msg</a:t>
            </a:r>
            <a:r>
              <a:rPr lang="en-US" dirty="0"/>
              <a:t> = "Hello World";</a:t>
            </a:r>
          </a:p>
          <a:p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msg</a:t>
            </a:r>
            <a:r>
              <a:rPr lang="en-US" dirty="0"/>
              <a:t> + "has" + </a:t>
            </a:r>
            <a:r>
              <a:rPr lang="en-US" dirty="0" err="1"/>
              <a:t>msg.</a:t>
            </a:r>
            <a:r>
              <a:rPr lang="en-US" b="1" dirty="0" err="1"/>
              <a:t>countChars</a:t>
            </a:r>
            <a:r>
              <a:rPr lang="en-US" dirty="0"/>
              <a:t>("l") + " letter l's");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Using Prototypes </a:t>
            </a: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to Extend Other Objects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94846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What is JavaScript &amp; What Can It Do?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JavaScript was introduced by Netscape in their Navigator browser back in 1996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 JavaScript that is supported by your browser contains language features</a:t>
            </a:r>
          </a:p>
          <a:p>
            <a:pPr marL="804863" lvl="1" indent="-342900">
              <a:buFont typeface="Arial"/>
              <a:buChar char="•"/>
            </a:pPr>
            <a:r>
              <a:rPr lang="en-US" dirty="0"/>
              <a:t> not included in the current </a:t>
            </a:r>
            <a:r>
              <a:rPr lang="en-US" dirty="0" err="1"/>
              <a:t>ECMAScript</a:t>
            </a:r>
            <a:r>
              <a:rPr lang="en-US" dirty="0"/>
              <a:t> specification and</a:t>
            </a:r>
          </a:p>
          <a:p>
            <a:pPr marL="804863" lvl="1" indent="-342900">
              <a:buFont typeface="Arial"/>
              <a:buChar char="•"/>
            </a:pPr>
            <a:r>
              <a:rPr lang="en-US" dirty="0"/>
              <a:t>missing certain language features from that specification</a:t>
            </a:r>
          </a:p>
          <a:p>
            <a:r>
              <a:rPr lang="en-US" sz="2400" dirty="0"/>
              <a:t> The latest version of </a:t>
            </a:r>
            <a:r>
              <a:rPr lang="en-US" sz="2400" dirty="0" err="1"/>
              <a:t>ECMAScript</a:t>
            </a:r>
            <a:r>
              <a:rPr lang="en-US" sz="2400" dirty="0"/>
              <a:t> is the Sixth Edition (generally referred to as ES6  or ES2015 ).</a:t>
            </a: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JavaScript’s History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222344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Chapter 8 cont.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482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144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9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914400"/>
            <a:ext cx="1507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10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" y="2381071"/>
            <a:ext cx="1497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3"/>
                </a:solidFill>
                <a:latin typeface="Rockwell Extra Bold" pitchFamily="18" charset="0"/>
              </a:rPr>
              <a:t>11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3688" y="980728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12160" y="1052736"/>
            <a:ext cx="2016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Object Prototypes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67744" y="2492896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9987961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Summary</a:t>
            </a:r>
            <a:endParaRPr lang="en-US" sz="32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96752"/>
            <a:ext cx="7632848" cy="5328592"/>
          </a:xfrm>
        </p:spPr>
        <p:txBody>
          <a:bodyPr numCol="3">
            <a:noAutofit/>
          </a:bodyPr>
          <a:lstStyle/>
          <a:p>
            <a:pPr>
              <a:spcAft>
                <a:spcPts val="0"/>
              </a:spcAft>
            </a:pPr>
            <a:r>
              <a:rPr lang="en-US" sz="1400" dirty="0"/>
              <a:t> </a:t>
            </a:r>
            <a:r>
              <a:rPr lang="en-US" sz="1400" dirty="0" err="1"/>
              <a:t>ActionScript</a:t>
            </a:r>
            <a:endParaRPr lang="en-US" sz="1400" dirty="0"/>
          </a:p>
          <a:p>
            <a:pPr>
              <a:spcAft>
                <a:spcPts val="0"/>
              </a:spcAft>
            </a:pPr>
            <a:r>
              <a:rPr lang="en-US" sz="1400" dirty="0"/>
              <a:t>Adobe Flash</a:t>
            </a:r>
          </a:p>
          <a:p>
            <a:pPr>
              <a:spcAft>
                <a:spcPts val="0"/>
              </a:spcAft>
            </a:pPr>
            <a:r>
              <a:rPr lang="en-US" sz="1400" dirty="0"/>
              <a:t>anonymous functions</a:t>
            </a:r>
          </a:p>
          <a:p>
            <a:pPr>
              <a:spcAft>
                <a:spcPts val="0"/>
              </a:spcAft>
            </a:pPr>
            <a:r>
              <a:rPr lang="en-US" sz="1400" dirty="0"/>
              <a:t>assignment</a:t>
            </a:r>
          </a:p>
          <a:p>
            <a:pPr>
              <a:spcAft>
                <a:spcPts val="0"/>
              </a:spcAft>
            </a:pPr>
            <a:r>
              <a:rPr lang="en-US" sz="1400" dirty="0"/>
              <a:t>AJAX</a:t>
            </a:r>
          </a:p>
          <a:p>
            <a:pPr>
              <a:spcAft>
                <a:spcPts val="0"/>
              </a:spcAft>
            </a:pPr>
            <a:r>
              <a:rPr lang="en-US" sz="1400" dirty="0"/>
              <a:t>applet</a:t>
            </a:r>
          </a:p>
          <a:p>
            <a:pPr>
              <a:spcAft>
                <a:spcPts val="0"/>
              </a:spcAft>
            </a:pPr>
            <a:r>
              <a:rPr lang="en-US" sz="1400" dirty="0"/>
              <a:t>arrays</a:t>
            </a:r>
          </a:p>
          <a:p>
            <a:pPr>
              <a:spcAft>
                <a:spcPts val="0"/>
              </a:spcAft>
            </a:pPr>
            <a:r>
              <a:rPr lang="en-US" sz="1400" dirty="0"/>
              <a:t>arrow functions</a:t>
            </a:r>
          </a:p>
          <a:p>
            <a:pPr>
              <a:spcAft>
                <a:spcPts val="0"/>
              </a:spcAft>
            </a:pPr>
            <a:r>
              <a:rPr lang="en-US" sz="1400" dirty="0"/>
              <a:t>associative arrays</a:t>
            </a:r>
          </a:p>
          <a:p>
            <a:pPr>
              <a:spcAft>
                <a:spcPts val="0"/>
              </a:spcAft>
            </a:pPr>
            <a:r>
              <a:rPr lang="en-US" sz="1400" dirty="0"/>
              <a:t>browser extension</a:t>
            </a:r>
          </a:p>
          <a:p>
            <a:pPr>
              <a:spcAft>
                <a:spcPts val="0"/>
              </a:spcAft>
            </a:pPr>
            <a:r>
              <a:rPr lang="en-US" sz="1400" dirty="0"/>
              <a:t>browser plug-in</a:t>
            </a:r>
          </a:p>
          <a:p>
            <a:pPr>
              <a:spcAft>
                <a:spcPts val="0"/>
              </a:spcAft>
            </a:pPr>
            <a:r>
              <a:rPr lang="en-US" sz="1400" dirty="0"/>
              <a:t>built-in objects</a:t>
            </a:r>
          </a:p>
          <a:p>
            <a:pPr>
              <a:spcAft>
                <a:spcPts val="0"/>
              </a:spcAft>
            </a:pPr>
            <a:r>
              <a:rPr lang="en-US" sz="1400" dirty="0"/>
              <a:t>callback function</a:t>
            </a:r>
          </a:p>
          <a:p>
            <a:pPr>
              <a:spcAft>
                <a:spcPts val="0"/>
              </a:spcAft>
            </a:pPr>
            <a:r>
              <a:rPr lang="en-US" sz="1400" dirty="0"/>
              <a:t>client-side scripting</a:t>
            </a:r>
          </a:p>
          <a:p>
            <a:pPr>
              <a:spcAft>
                <a:spcPts val="0"/>
              </a:spcAft>
            </a:pPr>
            <a:r>
              <a:rPr lang="en-US" sz="1400" dirty="0"/>
              <a:t>closure</a:t>
            </a:r>
          </a:p>
          <a:p>
            <a:pPr>
              <a:spcAft>
                <a:spcPts val="0"/>
              </a:spcAft>
            </a:pPr>
            <a:r>
              <a:rPr lang="en-US" sz="1400" dirty="0"/>
              <a:t>conditional assignment</a:t>
            </a:r>
          </a:p>
          <a:p>
            <a:pPr>
              <a:spcAft>
                <a:spcPts val="0"/>
              </a:spcAft>
            </a:pPr>
            <a:r>
              <a:rPr lang="en-US" sz="1400" dirty="0"/>
              <a:t>dot notation</a:t>
            </a:r>
          </a:p>
          <a:p>
            <a:pPr>
              <a:spcAft>
                <a:spcPts val="0"/>
              </a:spcAft>
            </a:pPr>
            <a:r>
              <a:rPr lang="en-US" sz="1400" dirty="0"/>
              <a:t>dynamically typed</a:t>
            </a:r>
          </a:p>
          <a:p>
            <a:pPr>
              <a:spcAft>
                <a:spcPts val="0"/>
              </a:spcAft>
            </a:pPr>
            <a:r>
              <a:rPr lang="en-US" sz="1400" dirty="0" err="1"/>
              <a:t>ECMAScript</a:t>
            </a:r>
            <a:endParaRPr lang="en-US" sz="1400" dirty="0"/>
          </a:p>
          <a:p>
            <a:pPr>
              <a:spcAft>
                <a:spcPts val="0"/>
              </a:spcAft>
            </a:pPr>
            <a:r>
              <a:rPr lang="en-US" sz="1400" dirty="0"/>
              <a:t>embedded JavaScript</a:t>
            </a:r>
          </a:p>
          <a:p>
            <a:pPr>
              <a:spcAft>
                <a:spcPts val="0"/>
              </a:spcAft>
            </a:pPr>
            <a:r>
              <a:rPr lang="is-IS" sz="1400" dirty="0"/>
              <a:t>ES2015</a:t>
            </a:r>
          </a:p>
          <a:p>
            <a:pPr>
              <a:spcAft>
                <a:spcPts val="0"/>
              </a:spcAft>
            </a:pPr>
            <a:r>
              <a:rPr lang="pt-BR" sz="1400" dirty="0"/>
              <a:t>ES6</a:t>
            </a:r>
          </a:p>
          <a:p>
            <a:pPr>
              <a:spcAft>
                <a:spcPts val="0"/>
              </a:spcAft>
            </a:pPr>
            <a:r>
              <a:rPr lang="pt-BR" sz="1400" dirty="0" err="1"/>
              <a:t>exception</a:t>
            </a:r>
            <a:endParaRPr lang="pt-BR" sz="1400" dirty="0"/>
          </a:p>
          <a:p>
            <a:pPr>
              <a:spcAft>
                <a:spcPts val="0"/>
              </a:spcAft>
            </a:pPr>
            <a:r>
              <a:rPr lang="pt-BR" sz="1400" dirty="0" err="1"/>
              <a:t>expressions</a:t>
            </a:r>
            <a:endParaRPr lang="pt-BR" sz="1400" dirty="0"/>
          </a:p>
          <a:p>
            <a:pPr>
              <a:spcAft>
                <a:spcPts val="0"/>
              </a:spcAft>
            </a:pPr>
            <a:r>
              <a:rPr lang="pt-BR" sz="1400" dirty="0" err="1"/>
              <a:t>external</a:t>
            </a:r>
            <a:r>
              <a:rPr lang="pt-BR" sz="1400" dirty="0"/>
              <a:t> </a:t>
            </a:r>
            <a:r>
              <a:rPr lang="pt-BR" sz="1400" dirty="0" err="1"/>
              <a:t>JavaScript</a:t>
            </a:r>
            <a:r>
              <a:rPr lang="pt-BR" sz="1400" dirty="0"/>
              <a:t> files</a:t>
            </a:r>
          </a:p>
          <a:p>
            <a:pPr>
              <a:spcAft>
                <a:spcPts val="0"/>
              </a:spcAft>
            </a:pPr>
            <a:r>
              <a:rPr lang="pt-BR" sz="1400" dirty="0" err="1"/>
              <a:t>falsy</a:t>
            </a:r>
            <a:endParaRPr lang="pt-BR" sz="1400" dirty="0"/>
          </a:p>
          <a:p>
            <a:pPr>
              <a:spcAft>
                <a:spcPts val="0"/>
              </a:spcAft>
            </a:pPr>
            <a:r>
              <a:rPr lang="pt-BR" sz="1400" dirty="0" err="1"/>
              <a:t>fail</a:t>
            </a:r>
            <a:r>
              <a:rPr lang="pt-BR" sz="1400" dirty="0"/>
              <a:t>-safe design</a:t>
            </a:r>
          </a:p>
          <a:p>
            <a:pPr>
              <a:spcAft>
                <a:spcPts val="0"/>
              </a:spcAft>
            </a:pPr>
            <a:r>
              <a:rPr lang="pt-BR" sz="1400" dirty="0"/>
              <a:t>for loops</a:t>
            </a:r>
          </a:p>
          <a:p>
            <a:pPr>
              <a:spcAft>
                <a:spcPts val="0"/>
              </a:spcAft>
            </a:pPr>
            <a:r>
              <a:rPr lang="pt-BR" sz="1400" dirty="0" err="1"/>
              <a:t>functions</a:t>
            </a:r>
            <a:endParaRPr lang="pt-BR" sz="1400" dirty="0"/>
          </a:p>
          <a:p>
            <a:pPr>
              <a:spcAft>
                <a:spcPts val="0"/>
              </a:spcAft>
            </a:pPr>
            <a:r>
              <a:rPr lang="pt-BR" sz="1400" dirty="0" err="1"/>
              <a:t>function</a:t>
            </a:r>
            <a:r>
              <a:rPr lang="pt-BR" sz="1400" dirty="0"/>
              <a:t> </a:t>
            </a:r>
            <a:r>
              <a:rPr lang="pt-BR" sz="1400" dirty="0" err="1"/>
              <a:t>constructor</a:t>
            </a:r>
            <a:endParaRPr lang="pt-BR" sz="1400" dirty="0"/>
          </a:p>
          <a:p>
            <a:pPr>
              <a:spcAft>
                <a:spcPts val="0"/>
              </a:spcAft>
            </a:pPr>
            <a:r>
              <a:rPr lang="pt-BR" sz="1400" dirty="0" err="1"/>
              <a:t>function</a:t>
            </a:r>
            <a:r>
              <a:rPr lang="pt-BR" sz="1400" dirty="0"/>
              <a:t> </a:t>
            </a:r>
            <a:r>
              <a:rPr lang="pt-BR" sz="1400" dirty="0" err="1"/>
              <a:t>declaration</a:t>
            </a:r>
            <a:endParaRPr lang="pt-BR" sz="1400" dirty="0"/>
          </a:p>
          <a:p>
            <a:pPr>
              <a:spcAft>
                <a:spcPts val="0"/>
              </a:spcAft>
            </a:pPr>
            <a:r>
              <a:rPr lang="pt-BR" sz="1400" dirty="0" err="1"/>
              <a:t>function</a:t>
            </a:r>
            <a:r>
              <a:rPr lang="pt-BR" sz="1400" dirty="0"/>
              <a:t> </a:t>
            </a:r>
            <a:r>
              <a:rPr lang="pt-BR" sz="1400" dirty="0" err="1"/>
              <a:t>expression</a:t>
            </a:r>
            <a:endParaRPr lang="pt-BR" sz="1400" dirty="0"/>
          </a:p>
          <a:p>
            <a:pPr>
              <a:spcAft>
                <a:spcPts val="0"/>
              </a:spcAft>
            </a:pPr>
            <a:r>
              <a:rPr lang="pt-BR" sz="1400" dirty="0" err="1"/>
              <a:t>inline</a:t>
            </a:r>
            <a:r>
              <a:rPr lang="pt-BR" sz="1400" dirty="0"/>
              <a:t> </a:t>
            </a:r>
            <a:r>
              <a:rPr lang="pt-BR" sz="1400" dirty="0" err="1"/>
              <a:t>JavaScript</a:t>
            </a:r>
            <a:endParaRPr lang="pt-BR" sz="1400" dirty="0"/>
          </a:p>
          <a:p>
            <a:pPr>
              <a:spcAft>
                <a:spcPts val="0"/>
              </a:spcAft>
            </a:pPr>
            <a:r>
              <a:rPr lang="pt-BR" sz="1400" dirty="0" err="1"/>
              <a:t>immediately-invoked</a:t>
            </a:r>
            <a:endParaRPr lang="pt-BR" sz="1400" dirty="0"/>
          </a:p>
          <a:p>
            <a:pPr>
              <a:spcAft>
                <a:spcPts val="0"/>
              </a:spcAft>
            </a:pPr>
            <a:r>
              <a:rPr lang="pt-BR" sz="1400" dirty="0" err="1"/>
              <a:t>function</a:t>
            </a:r>
            <a:endParaRPr lang="pt-BR" sz="1400" dirty="0"/>
          </a:p>
          <a:p>
            <a:pPr>
              <a:spcAft>
                <a:spcPts val="0"/>
              </a:spcAft>
            </a:pPr>
            <a:r>
              <a:rPr lang="pt-BR" sz="1400" dirty="0"/>
              <a:t>Java </a:t>
            </a:r>
            <a:r>
              <a:rPr lang="pt-BR" sz="1400" dirty="0" err="1"/>
              <a:t>applet</a:t>
            </a:r>
            <a:endParaRPr lang="pt-BR" sz="1400" dirty="0"/>
          </a:p>
          <a:p>
            <a:pPr>
              <a:spcAft>
                <a:spcPts val="0"/>
              </a:spcAft>
            </a:pPr>
            <a:r>
              <a:rPr lang="pt-BR" sz="1400" dirty="0" err="1"/>
              <a:t>JavaScript</a:t>
            </a:r>
            <a:r>
              <a:rPr lang="pt-BR" sz="1400" dirty="0"/>
              <a:t> frameworks</a:t>
            </a:r>
          </a:p>
          <a:p>
            <a:pPr>
              <a:spcAft>
                <a:spcPts val="0"/>
              </a:spcAft>
            </a:pPr>
            <a:r>
              <a:rPr lang="pt-BR" sz="1400" dirty="0" err="1"/>
              <a:t>JavaScript</a:t>
            </a:r>
            <a:r>
              <a:rPr lang="pt-BR" sz="1400" dirty="0"/>
              <a:t> </a:t>
            </a:r>
            <a:r>
              <a:rPr lang="pt-BR" sz="1400" dirty="0" err="1"/>
              <a:t>Object</a:t>
            </a:r>
            <a:r>
              <a:rPr lang="pt-BR" sz="1400" dirty="0"/>
              <a:t> </a:t>
            </a:r>
            <a:r>
              <a:rPr lang="pt-BR" sz="1400" dirty="0" err="1"/>
              <a:t>Notation</a:t>
            </a:r>
            <a:endParaRPr lang="pt-BR" sz="1400" dirty="0"/>
          </a:p>
          <a:p>
            <a:pPr>
              <a:spcAft>
                <a:spcPts val="0"/>
              </a:spcAft>
            </a:pPr>
            <a:r>
              <a:rPr lang="pt-BR" sz="1400" dirty="0"/>
              <a:t>JSON</a:t>
            </a:r>
          </a:p>
          <a:p>
            <a:pPr>
              <a:spcAft>
                <a:spcPts val="0"/>
              </a:spcAft>
            </a:pPr>
            <a:r>
              <a:rPr lang="pt-BR" sz="1400" dirty="0"/>
              <a:t>lexical </a:t>
            </a:r>
            <a:r>
              <a:rPr lang="pt-BR" sz="1400" dirty="0" err="1"/>
              <a:t>scope</a:t>
            </a:r>
            <a:endParaRPr lang="pt-BR" sz="1400" dirty="0"/>
          </a:p>
          <a:p>
            <a:pPr>
              <a:spcAft>
                <a:spcPts val="0"/>
              </a:spcAft>
            </a:pPr>
            <a:r>
              <a:rPr lang="pt-BR" sz="1400" dirty="0" err="1"/>
              <a:t>libraries</a:t>
            </a:r>
            <a:endParaRPr lang="pt-BR" sz="1400" dirty="0"/>
          </a:p>
          <a:p>
            <a:pPr>
              <a:spcAft>
                <a:spcPts val="0"/>
              </a:spcAft>
            </a:pPr>
            <a:r>
              <a:rPr lang="pt-BR" sz="1400" dirty="0"/>
              <a:t>loop </a:t>
            </a:r>
            <a:r>
              <a:rPr lang="pt-BR" sz="1400" dirty="0" err="1"/>
              <a:t>control</a:t>
            </a:r>
            <a:r>
              <a:rPr lang="pt-BR" sz="1400" dirty="0"/>
              <a:t> </a:t>
            </a:r>
            <a:r>
              <a:rPr lang="pt-BR" sz="1400" dirty="0" err="1"/>
              <a:t>variable</a:t>
            </a:r>
            <a:endParaRPr lang="pt-BR" sz="1400" dirty="0"/>
          </a:p>
          <a:p>
            <a:pPr>
              <a:spcAft>
                <a:spcPts val="0"/>
              </a:spcAft>
            </a:pPr>
            <a:r>
              <a:rPr lang="pt-BR" sz="1400" dirty="0" err="1"/>
              <a:t>method</a:t>
            </a:r>
            <a:endParaRPr lang="pt-BR" sz="1400" dirty="0"/>
          </a:p>
          <a:p>
            <a:pPr>
              <a:spcAft>
                <a:spcPts val="0"/>
              </a:spcAft>
            </a:pPr>
            <a:r>
              <a:rPr lang="pt-BR" sz="1400" dirty="0" err="1"/>
              <a:t>minification</a:t>
            </a:r>
            <a:endParaRPr lang="pt-BR" sz="1400" dirty="0"/>
          </a:p>
          <a:p>
            <a:pPr>
              <a:spcAft>
                <a:spcPts val="0"/>
              </a:spcAft>
            </a:pPr>
            <a:r>
              <a:rPr lang="pt-BR" sz="1400" dirty="0"/>
              <a:t>module </a:t>
            </a:r>
            <a:r>
              <a:rPr lang="pt-BR" sz="1400" dirty="0" err="1"/>
              <a:t>pattern</a:t>
            </a:r>
            <a:endParaRPr lang="pt-BR" sz="1400" dirty="0"/>
          </a:p>
          <a:p>
            <a:pPr>
              <a:spcAft>
                <a:spcPts val="0"/>
              </a:spcAft>
            </a:pPr>
            <a:r>
              <a:rPr lang="pt-BR" sz="1400" dirty="0" err="1"/>
              <a:t>namespace</a:t>
            </a:r>
            <a:r>
              <a:rPr lang="pt-BR" sz="1400" dirty="0"/>
              <a:t> </a:t>
            </a:r>
            <a:r>
              <a:rPr lang="pt-BR" sz="1400" dirty="0" err="1"/>
              <a:t>conflict</a:t>
            </a:r>
            <a:endParaRPr lang="pt-BR" sz="1400" dirty="0"/>
          </a:p>
          <a:p>
            <a:pPr>
              <a:spcAft>
                <a:spcPts val="0"/>
              </a:spcAft>
            </a:pPr>
            <a:r>
              <a:rPr lang="pt-BR" sz="1400" dirty="0" err="1"/>
              <a:t>problem</a:t>
            </a:r>
            <a:endParaRPr lang="pt-BR" sz="1400" dirty="0"/>
          </a:p>
          <a:p>
            <a:pPr>
              <a:spcAft>
                <a:spcPts val="0"/>
              </a:spcAft>
            </a:pPr>
            <a:r>
              <a:rPr lang="pt-BR" sz="1400" dirty="0" err="1"/>
              <a:t>objects</a:t>
            </a:r>
            <a:endParaRPr lang="pt-BR" sz="1400" dirty="0"/>
          </a:p>
          <a:p>
            <a:pPr>
              <a:spcAft>
                <a:spcPts val="0"/>
              </a:spcAft>
            </a:pPr>
            <a:r>
              <a:rPr lang="pt-BR" sz="1400" dirty="0" err="1"/>
              <a:t>object</a:t>
            </a:r>
            <a:r>
              <a:rPr lang="pt-BR" sz="1400" dirty="0"/>
              <a:t> literal </a:t>
            </a:r>
            <a:r>
              <a:rPr lang="pt-BR" sz="1400" dirty="0" err="1"/>
              <a:t>notation</a:t>
            </a:r>
            <a:endParaRPr lang="pt-BR" sz="1400" dirty="0"/>
          </a:p>
          <a:p>
            <a:pPr>
              <a:spcAft>
                <a:spcPts val="0"/>
              </a:spcAft>
            </a:pPr>
            <a:r>
              <a:rPr lang="pt-BR" sz="1400" dirty="0" err="1"/>
              <a:t>primitive</a:t>
            </a:r>
            <a:r>
              <a:rPr lang="pt-BR" sz="1400" dirty="0"/>
              <a:t> </a:t>
            </a:r>
            <a:r>
              <a:rPr lang="pt-BR" sz="1400" dirty="0" err="1"/>
              <a:t>types</a:t>
            </a:r>
            <a:endParaRPr lang="pt-BR" sz="1400" dirty="0"/>
          </a:p>
          <a:p>
            <a:pPr>
              <a:spcAft>
                <a:spcPts val="0"/>
              </a:spcAft>
            </a:pPr>
            <a:r>
              <a:rPr lang="pt-BR" sz="1400" dirty="0" err="1"/>
              <a:t>property</a:t>
            </a:r>
            <a:endParaRPr lang="pt-BR" sz="1400" dirty="0"/>
          </a:p>
          <a:p>
            <a:pPr>
              <a:spcAft>
                <a:spcPts val="0"/>
              </a:spcAft>
            </a:pPr>
            <a:r>
              <a:rPr lang="pt-BR" sz="1400" dirty="0" err="1"/>
              <a:t>prototypes</a:t>
            </a:r>
            <a:endParaRPr lang="pt-BR" sz="1400" dirty="0"/>
          </a:p>
          <a:p>
            <a:pPr>
              <a:spcAft>
                <a:spcPts val="0"/>
              </a:spcAft>
            </a:pPr>
            <a:r>
              <a:rPr lang="pt-BR" sz="1400" dirty="0" err="1"/>
              <a:t>reference</a:t>
            </a:r>
            <a:r>
              <a:rPr lang="pt-BR" sz="1400" dirty="0"/>
              <a:t> </a:t>
            </a:r>
            <a:r>
              <a:rPr lang="pt-BR" sz="1400" dirty="0" err="1"/>
              <a:t>types</a:t>
            </a:r>
            <a:endParaRPr lang="pt-BR" sz="1400" dirty="0"/>
          </a:p>
          <a:p>
            <a:pPr>
              <a:spcAft>
                <a:spcPts val="0"/>
              </a:spcAft>
            </a:pPr>
            <a:r>
              <a:rPr lang="pt-BR" sz="1400" dirty="0" err="1"/>
              <a:t>scope</a:t>
            </a:r>
            <a:r>
              <a:rPr lang="pt-BR" sz="1400" dirty="0"/>
              <a:t> (local </a:t>
            </a:r>
            <a:r>
              <a:rPr lang="pt-BR" sz="1400" dirty="0" err="1"/>
              <a:t>and</a:t>
            </a:r>
            <a:r>
              <a:rPr lang="pt-BR" sz="1400" dirty="0"/>
              <a:t> global)</a:t>
            </a:r>
          </a:p>
          <a:p>
            <a:pPr>
              <a:spcAft>
                <a:spcPts val="0"/>
              </a:spcAft>
            </a:pPr>
            <a:r>
              <a:rPr lang="pt-BR" sz="1400" dirty="0" err="1"/>
              <a:t>strict</a:t>
            </a:r>
            <a:r>
              <a:rPr lang="pt-BR" sz="1400" dirty="0"/>
              <a:t> </a:t>
            </a:r>
            <a:r>
              <a:rPr lang="pt-BR" sz="1400" dirty="0" err="1"/>
              <a:t>mode</a:t>
            </a:r>
            <a:endParaRPr lang="pt-BR" sz="1400" dirty="0"/>
          </a:p>
          <a:p>
            <a:pPr>
              <a:spcAft>
                <a:spcPts val="0"/>
              </a:spcAft>
            </a:pPr>
            <a:r>
              <a:rPr lang="pt-BR" sz="1400" dirty="0" err="1"/>
              <a:t>throw</a:t>
            </a:r>
            <a:endParaRPr lang="pt-BR" sz="1400" dirty="0"/>
          </a:p>
          <a:p>
            <a:pPr>
              <a:spcAft>
                <a:spcPts val="0"/>
              </a:spcAft>
            </a:pPr>
            <a:r>
              <a:rPr lang="pt-BR" sz="1400" dirty="0" err="1"/>
              <a:t>truthy</a:t>
            </a:r>
            <a:endParaRPr lang="pt-BR" sz="1400" dirty="0"/>
          </a:p>
          <a:p>
            <a:pPr>
              <a:spcAft>
                <a:spcPts val="0"/>
              </a:spcAft>
            </a:pPr>
            <a:r>
              <a:rPr lang="pt-BR" sz="1400" dirty="0" err="1"/>
              <a:t>try</a:t>
            </a:r>
            <a:r>
              <a:rPr lang="pt-BR" sz="1400" dirty="0"/>
              <a:t>. . . catch </a:t>
            </a:r>
            <a:r>
              <a:rPr lang="pt-BR" sz="1400" dirty="0" err="1"/>
              <a:t>block</a:t>
            </a:r>
            <a:endParaRPr lang="pt-BR" sz="1400" dirty="0"/>
          </a:p>
          <a:p>
            <a:pPr>
              <a:spcAft>
                <a:spcPts val="0"/>
              </a:spcAft>
            </a:pPr>
            <a:r>
              <a:rPr lang="pt-BR" sz="1400" dirty="0" err="1"/>
              <a:t>undefined</a:t>
            </a:r>
            <a:endParaRPr lang="pt-BR" sz="1400" dirty="0"/>
          </a:p>
          <a:p>
            <a:pPr>
              <a:spcAft>
                <a:spcPts val="0"/>
              </a:spcAft>
            </a:pPr>
            <a:r>
              <a:rPr lang="pt-BR" sz="1400" dirty="0" err="1"/>
              <a:t>variables</a:t>
            </a:r>
            <a:endParaRPr lang="en-US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Key Terms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664478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Summary</a:t>
            </a:r>
            <a:endParaRPr lang="en-US" sz="32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Questions?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86280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What is JavaScript &amp; What Can It Do?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Early JavaScript had only a few common uses: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2000s onward saw more sophisticated uses for JavaScript</a:t>
            </a:r>
          </a:p>
          <a:p>
            <a:pPr marL="342900" indent="-342900">
              <a:buFont typeface="Arial"/>
              <a:buChar char="•"/>
            </a:pPr>
            <a:r>
              <a:rPr lang="en-US" b="1" dirty="0"/>
              <a:t>AJAX</a:t>
            </a:r>
            <a:r>
              <a:rPr lang="en-US" dirty="0"/>
              <a:t> as both an acronym and a general term 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 Chapters 10 and 19 will cover AJAX in much more detail.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JavaScript and Web 2.0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18506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What is JavaScript &amp; What Can It Do? 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JavaScript in Contemporary Software Development</a:t>
            </a:r>
            <a:endParaRPr lang="en-US" dirty="0">
              <a:effectLst/>
            </a:endParaRPr>
          </a:p>
        </p:txBody>
      </p:sp>
      <p:pic>
        <p:nvPicPr>
          <p:cNvPr id="7" name="Content Placeholder 6" descr="4812608004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51" b="-5051"/>
          <a:stretch>
            <a:fillRect/>
          </a:stretch>
        </p:blipFill>
        <p:spPr>
          <a:xfrm>
            <a:off x="914400" y="980729"/>
            <a:ext cx="7341990" cy="5191472"/>
          </a:xfrm>
        </p:spPr>
      </p:pic>
    </p:spTree>
    <p:extLst>
      <p:ext uri="{BB962C8B-B14F-4D97-AF65-F5344CB8AC3E}">
        <p14:creationId xmlns:p14="http://schemas.microsoft.com/office/powerpoint/2010/main" val="5925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Chapter 8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482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6482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144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6482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144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3"/>
                </a:solidFill>
                <a:latin typeface="Rockwell Extra Bold" pitchFamily="18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82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482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3688" y="980728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JavaScript 1: Language Fundamentals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08104" y="105273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Where Does JavaScript Go?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5696" y="249289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Variables and Data Types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80112" y="249289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JavaScript Output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07704" y="393305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Conditionals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0112" y="393305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Loops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14400" y="52292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42561" y="5238929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75520" y="531558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Arrays 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639064" y="5215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667225" y="5225609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00184" y="530226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21543348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FunWebDev - 2nd Edition">
      <a:dk1>
        <a:srgbClr val="404040"/>
      </a:dk1>
      <a:lt1>
        <a:srgbClr val="F3F3E7"/>
      </a:lt1>
      <a:dk2>
        <a:srgbClr val="37475F"/>
      </a:dk2>
      <a:lt2>
        <a:srgbClr val="FFFFFF"/>
      </a:lt2>
      <a:accent1>
        <a:srgbClr val="B6E4EC"/>
      </a:accent1>
      <a:accent2>
        <a:srgbClr val="A82233"/>
      </a:accent2>
      <a:accent3>
        <a:srgbClr val="C88736"/>
      </a:accent3>
      <a:accent4>
        <a:srgbClr val="467082"/>
      </a:accent4>
      <a:accent5>
        <a:srgbClr val="F3703A"/>
      </a:accent5>
      <a:accent6>
        <a:srgbClr val="00A651"/>
      </a:accent6>
      <a:hlink>
        <a:srgbClr val="B6EEEC"/>
      </a:hlink>
      <a:folHlink>
        <a:srgbClr val="C8873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3248</TotalTime>
  <Words>1427</Words>
  <Application>Microsoft Office PowerPoint</Application>
  <PresentationFormat>On-screen Show (4:3)</PresentationFormat>
  <Paragraphs>490</Paragraphs>
  <Slides>62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Arial</vt:lpstr>
      <vt:lpstr>Calibri</vt:lpstr>
      <vt:lpstr>Monaco</vt:lpstr>
      <vt:lpstr>Rockwell</vt:lpstr>
      <vt:lpstr>Rockwell Condensed</vt:lpstr>
      <vt:lpstr>Rockwell Extra Bold</vt:lpstr>
      <vt:lpstr>Wingdings</vt:lpstr>
      <vt:lpstr>Presentation</vt:lpstr>
      <vt:lpstr> JavaScript 1: Language Fundamentals</vt:lpstr>
      <vt:lpstr>Chapter 8</vt:lpstr>
      <vt:lpstr>Chapter 8 cont.</vt:lpstr>
      <vt:lpstr>Chapter 8</vt:lpstr>
      <vt:lpstr>What is JavaScript &amp; What Can It Do? </vt:lpstr>
      <vt:lpstr>What is JavaScript &amp; What Can It Do? </vt:lpstr>
      <vt:lpstr>What is JavaScript &amp; What Can It Do? </vt:lpstr>
      <vt:lpstr>What is JavaScript &amp; What Can It Do? </vt:lpstr>
      <vt:lpstr>Chapter 8</vt:lpstr>
      <vt:lpstr>Where Does JavaScript Go? </vt:lpstr>
      <vt:lpstr>Where Does JavaScript Go? </vt:lpstr>
      <vt:lpstr>Where Does JavaScript Go? </vt:lpstr>
      <vt:lpstr>Where Does JavaScript Go? </vt:lpstr>
      <vt:lpstr>Chapter 8</vt:lpstr>
      <vt:lpstr>Variables and Data Types </vt:lpstr>
      <vt:lpstr>Variables and Data Types </vt:lpstr>
      <vt:lpstr>Variables and Data Types </vt:lpstr>
      <vt:lpstr>Variables and Data Types </vt:lpstr>
      <vt:lpstr>Chapter 8</vt:lpstr>
      <vt:lpstr>JavaScript Output</vt:lpstr>
      <vt:lpstr>JavaScript Output</vt:lpstr>
      <vt:lpstr>JavaScript Output</vt:lpstr>
      <vt:lpstr>JavaScript Output</vt:lpstr>
      <vt:lpstr>JavaScript Output</vt:lpstr>
      <vt:lpstr>Chapter 8</vt:lpstr>
      <vt:lpstr>Conditionals</vt:lpstr>
      <vt:lpstr>Conditionals</vt:lpstr>
      <vt:lpstr>Conditionals</vt:lpstr>
      <vt:lpstr>Conditionals</vt:lpstr>
      <vt:lpstr>Chapter 8</vt:lpstr>
      <vt:lpstr>Loops</vt:lpstr>
      <vt:lpstr>Loops</vt:lpstr>
      <vt:lpstr>Chapter 8</vt:lpstr>
      <vt:lpstr>Arrays</vt:lpstr>
      <vt:lpstr>Arrays</vt:lpstr>
      <vt:lpstr>Arrays</vt:lpstr>
      <vt:lpstr>Arrays</vt:lpstr>
      <vt:lpstr>Chapter 8</vt:lpstr>
      <vt:lpstr>Objects</vt:lpstr>
      <vt:lpstr>Objects</vt:lpstr>
      <vt:lpstr>Objects</vt:lpstr>
      <vt:lpstr>Chapter 8 cont.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Chapter 8 cont.</vt:lpstr>
      <vt:lpstr>Object Prototypes </vt:lpstr>
      <vt:lpstr>Object Prototypes </vt:lpstr>
      <vt:lpstr>Object Prototypes </vt:lpstr>
      <vt:lpstr>Object Prototypes </vt:lpstr>
      <vt:lpstr>Chapter 8 cont.</vt:lpstr>
      <vt:lpstr>Summary</vt:lpstr>
      <vt:lpstr>Summary</vt:lpstr>
    </vt:vector>
  </TitlesOfParts>
  <Manager/>
  <Company>Pearson</Company>
  <LinksUpToDate>false</LinksUpToDate>
  <SharedDoc>false</SharedDoc>
  <HyperlinkBase>http://funwebdev.com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Web Development</dc:title>
  <dc:subject/>
  <dc:creator>Randy Connolly and Ricardo Hoar</dc:creator>
  <cp:keywords/>
  <dc:description/>
  <cp:lastModifiedBy>ELIZABETH DIAZ</cp:lastModifiedBy>
  <cp:revision>181</cp:revision>
  <dcterms:created xsi:type="dcterms:W3CDTF">2014-01-14T22:57:40Z</dcterms:created>
  <dcterms:modified xsi:type="dcterms:W3CDTF">2019-08-17T23:00:46Z</dcterms:modified>
  <cp:category/>
</cp:coreProperties>
</file>