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77" r:id="rId4"/>
    <p:sldId id="272" r:id="rId5"/>
    <p:sldId id="299" r:id="rId6"/>
    <p:sldId id="300" r:id="rId7"/>
    <p:sldId id="283" r:id="rId8"/>
    <p:sldId id="301" r:id="rId9"/>
    <p:sldId id="284" r:id="rId10"/>
    <p:sldId id="302" r:id="rId11"/>
    <p:sldId id="303" r:id="rId12"/>
    <p:sldId id="304" r:id="rId13"/>
    <p:sldId id="285" r:id="rId14"/>
    <p:sldId id="286" r:id="rId15"/>
    <p:sldId id="287" r:id="rId16"/>
    <p:sldId id="288" r:id="rId17"/>
    <p:sldId id="305" r:id="rId18"/>
    <p:sldId id="278" r:id="rId19"/>
    <p:sldId id="273" r:id="rId20"/>
    <p:sldId id="307" r:id="rId21"/>
    <p:sldId id="308" r:id="rId22"/>
    <p:sldId id="309" r:id="rId23"/>
    <p:sldId id="306" r:id="rId24"/>
    <p:sldId id="310" r:id="rId25"/>
    <p:sldId id="289" r:id="rId26"/>
    <p:sldId id="290" r:id="rId27"/>
    <p:sldId id="291" r:id="rId28"/>
    <p:sldId id="279" r:id="rId29"/>
    <p:sldId id="274" r:id="rId30"/>
    <p:sldId id="292" r:id="rId31"/>
    <p:sldId id="311" r:id="rId32"/>
    <p:sldId id="280" r:id="rId33"/>
    <p:sldId id="275" r:id="rId34"/>
    <p:sldId id="293" r:id="rId35"/>
    <p:sldId id="294" r:id="rId36"/>
    <p:sldId id="295" r:id="rId37"/>
    <p:sldId id="296" r:id="rId38"/>
    <p:sldId id="297" r:id="rId39"/>
    <p:sldId id="281" r:id="rId40"/>
    <p:sldId id="276" r:id="rId41"/>
    <p:sldId id="312" r:id="rId42"/>
    <p:sldId id="298" r:id="rId43"/>
    <p:sldId id="313" r:id="rId44"/>
    <p:sldId id="314" r:id="rId45"/>
    <p:sldId id="282" r:id="rId46"/>
    <p:sldId id="270" r:id="rId47"/>
    <p:sldId id="271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41402EF-72EA-4F86-9227-E1922CEE125F}">
          <p14:sldIdLst>
            <p14:sldId id="256"/>
            <p14:sldId id="267"/>
          </p14:sldIdLst>
        </p14:section>
        <p14:section name="Arrays" id="{D9292BB2-8202-2746-B381-AA6BE7F527BB}">
          <p14:sldIdLst>
            <p14:sldId id="277"/>
            <p14:sldId id="272"/>
            <p14:sldId id="299"/>
            <p14:sldId id="300"/>
            <p14:sldId id="283"/>
            <p14:sldId id="301"/>
            <p14:sldId id="284"/>
            <p14:sldId id="302"/>
            <p14:sldId id="303"/>
            <p14:sldId id="304"/>
            <p14:sldId id="285"/>
            <p14:sldId id="286"/>
            <p14:sldId id="287"/>
            <p14:sldId id="288"/>
            <p14:sldId id="305"/>
          </p14:sldIdLst>
        </p14:section>
        <p14:section name="$_GET and $_POST Superglobal Arrays" id="{81186D2B-6AAB-9144-A5A1-425B20F6460B}">
          <p14:sldIdLst>
            <p14:sldId id="278"/>
            <p14:sldId id="273"/>
            <p14:sldId id="307"/>
            <p14:sldId id="308"/>
            <p14:sldId id="309"/>
            <p14:sldId id="306"/>
            <p14:sldId id="310"/>
            <p14:sldId id="289"/>
            <p14:sldId id="290"/>
            <p14:sldId id="291"/>
          </p14:sldIdLst>
        </p14:section>
        <p14:section name="$_SERVER Array" id="{788D4278-2988-2C45-B4B8-26E3532143F3}">
          <p14:sldIdLst>
            <p14:sldId id="279"/>
            <p14:sldId id="274"/>
            <p14:sldId id="292"/>
            <p14:sldId id="311"/>
          </p14:sldIdLst>
        </p14:section>
        <p14:section name="$_FILES Array" id="{C3EFE00C-5C98-6E4B-AB89-F1F32534A185}">
          <p14:sldIdLst>
            <p14:sldId id="280"/>
            <p14:sldId id="275"/>
            <p14:sldId id="293"/>
            <p14:sldId id="294"/>
            <p14:sldId id="295"/>
            <p14:sldId id="296"/>
            <p14:sldId id="297"/>
          </p14:sldIdLst>
        </p14:section>
        <p14:section name="Reading/Writing Files" id="{0ECED57E-87EA-8344-B6C6-294E10C21434}">
          <p14:sldIdLst>
            <p14:sldId id="281"/>
            <p14:sldId id="276"/>
            <p14:sldId id="312"/>
            <p14:sldId id="298"/>
          </p14:sldIdLst>
        </p14:section>
        <p14:section name="Version Control" id="{21AD18FF-D9E2-0347-A54F-030C5172C610}">
          <p14:sldIdLst>
            <p14:sldId id="313"/>
            <p14:sldId id="314"/>
          </p14:sldIdLst>
        </p14:section>
        <p14:section name="Summary" id="{6016C672-7EF5-8544-9FEE-5F02D5CD42F5}">
          <p14:sldIdLst>
            <p14:sldId id="28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9" autoAdjust="0"/>
    <p:restoredTop sz="86387" autoAdjust="0"/>
  </p:normalViewPr>
  <p:slideViewPr>
    <p:cSldViewPr showGuides="1">
      <p:cViewPr varScale="1">
        <p:scale>
          <a:sx n="67" d="100"/>
          <a:sy n="67" d="100"/>
        </p:scale>
        <p:origin x="556" y="60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-4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58"/>
    </p:cViewPr>
  </p:sorterViewPr>
  <p:notesViewPr>
    <p:cSldViewPr>
      <p:cViewPr varScale="1">
        <p:scale>
          <a:sx n="66" d="100"/>
          <a:sy n="66" d="100"/>
        </p:scale>
        <p:origin x="1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7DE-FC0E-EC49-B1C5-B796F9CDC28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01C6-9040-D44A-A0F9-7BE70F3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01C6-9040-D44A-A0F9-7BE70F3F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7474024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4908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Arrays and </a:t>
            </a:r>
            <a:r>
              <a:rPr lang="en-US" b="1" dirty="0" err="1"/>
              <a:t>Superglobals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do while loop</a:t>
            </a:r>
          </a:p>
          <a:p>
            <a:r>
              <a:rPr lang="mr-IN" dirty="0"/>
              <a:t>$i=0;</a:t>
            </a:r>
          </a:p>
          <a:p>
            <a:r>
              <a:rPr lang="pt-BR" b="1" dirty="0">
                <a:solidFill>
                  <a:srgbClr val="A82233"/>
                </a:solidFill>
              </a:rPr>
              <a:t>do {</a:t>
            </a:r>
          </a:p>
          <a:p>
            <a:r>
              <a:rPr lang="en-US" dirty="0"/>
              <a:t>	echo $days[$</a:t>
            </a:r>
            <a:r>
              <a:rPr lang="en-US" dirty="0" err="1"/>
              <a:t>i</a:t>
            </a:r>
            <a:r>
              <a:rPr lang="en-US" dirty="0"/>
              <a:t>]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CA" dirty="0">
                <a:solidFill>
                  <a:srgbClr val="A82233"/>
                </a:solidFill>
              </a:rPr>
              <a:t>	</a:t>
            </a:r>
            <a:r>
              <a:rPr lang="mr-IN" b="1" dirty="0">
                <a:solidFill>
                  <a:srgbClr val="A82233"/>
                </a:solidFill>
              </a:rPr>
              <a:t>$i++;</a:t>
            </a:r>
          </a:p>
          <a:p>
            <a:r>
              <a:rPr lang="en-US" b="1" dirty="0">
                <a:solidFill>
                  <a:srgbClr val="A82233"/>
                </a:solidFill>
              </a:rPr>
              <a:t>} while 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 &lt; count($days));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do while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40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for loop</a:t>
            </a:r>
          </a:p>
          <a:p>
            <a:r>
              <a:rPr lang="en-US" b="1" dirty="0">
                <a:solidFill>
                  <a:srgbClr val="A82233"/>
                </a:solidFill>
              </a:rPr>
              <a:t>for</a:t>
            </a:r>
            <a:r>
              <a:rPr lang="en-US" dirty="0"/>
              <a:t> 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&lt;count($days); </a:t>
            </a:r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i</a:t>
            </a:r>
            <a:r>
              <a:rPr lang="en-US" b="1" dirty="0">
                <a:solidFill>
                  <a:srgbClr val="A82233"/>
                </a:solidFill>
              </a:rPr>
              <a:t>++</a:t>
            </a:r>
            <a:r>
              <a:rPr lang="en-US" dirty="0"/>
              <a:t>) {</a:t>
            </a:r>
          </a:p>
          <a:p>
            <a:r>
              <a:rPr lang="en-US" dirty="0"/>
              <a:t>	echo $days[$</a:t>
            </a:r>
            <a:r>
              <a:rPr lang="en-US" dirty="0" err="1"/>
              <a:t>i</a:t>
            </a:r>
            <a:r>
              <a:rPr lang="en-US" dirty="0"/>
              <a:t>]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for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82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</a:t>
            </a:r>
          </a:p>
          <a:p>
            <a:r>
              <a:rPr lang="en-US" b="1" dirty="0" err="1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</a:t>
            </a:r>
            <a:r>
              <a:rPr lang="en-US" dirty="0"/>
              <a:t> $value) {</a:t>
            </a:r>
          </a:p>
          <a:p>
            <a:r>
              <a:rPr lang="en-US" dirty="0"/>
              <a:t>	echo $value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 AND the keys</a:t>
            </a:r>
          </a:p>
          <a:p>
            <a:r>
              <a:rPr lang="en-US" b="1" dirty="0" err="1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 </a:t>
            </a:r>
            <a:r>
              <a:rPr lang="en-US" dirty="0"/>
              <a:t>$key </a:t>
            </a:r>
            <a:r>
              <a:rPr lang="en-US" b="1" dirty="0">
                <a:solidFill>
                  <a:srgbClr val="A82233"/>
                </a:solidFill>
              </a:rPr>
              <a:t>=&gt; </a:t>
            </a:r>
            <a:r>
              <a:rPr lang="en-US" dirty="0"/>
              <a:t>$value) {</a:t>
            </a:r>
          </a:p>
          <a:p>
            <a:r>
              <a:rPr lang="en-US" dirty="0"/>
              <a:t>	echo "day[" . $key . "]=" . $value;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foreach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52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element can be added to an array simply by using a key/index that hasn’t been used, as shown below: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</a:t>
            </a:r>
            <a:r>
              <a:rPr lang="mr-IN" dirty="0">
                <a:solidFill>
                  <a:srgbClr val="A82233"/>
                </a:solidFill>
              </a:rPr>
              <a:t>5</a:t>
            </a:r>
            <a:r>
              <a:rPr lang="en-CA" dirty="0">
                <a:solidFill>
                  <a:srgbClr val="A82233"/>
                </a:solidFill>
              </a:rPr>
              <a:t>]</a:t>
            </a:r>
            <a:r>
              <a:rPr lang="mr-IN" dirty="0">
                <a:solidFill>
                  <a:srgbClr val="A82233"/>
                </a:solidFill>
              </a:rPr>
              <a:t>= "Sat";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US" dirty="0"/>
              <a:t> As an alternative to specifying the index, a new element can be added to the end of any array using empty square brackets after the array name, as follows: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[]</a:t>
            </a:r>
            <a:r>
              <a:rPr lang="mr-IN" dirty="0">
                <a:solidFill>
                  <a:srgbClr val="A82233"/>
                </a:solidFill>
              </a:rPr>
              <a:t>= "Sun";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CA" dirty="0"/>
              <a:t>Delete with unset()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Adding and Deleting Elements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0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dirty="0"/>
              <a:t>sort($days);</a:t>
            </a:r>
          </a:p>
          <a:p>
            <a:r>
              <a:rPr lang="en-US" dirty="0"/>
              <a:t> As the values are all strings, the resulting array would be:</a:t>
            </a:r>
          </a:p>
          <a:p>
            <a:r>
              <a:rPr lang="mr-IN" dirty="0"/>
              <a:t>Array </a:t>
            </a:r>
            <a:r>
              <a:rPr lang="en-CA" dirty="0"/>
              <a:t>(</a:t>
            </a:r>
            <a:r>
              <a:rPr lang="mr-IN" dirty="0"/>
              <a:t>[0] =&gt; Fri [1] =&gt; Mon [2] =&gt; Sat [3] =&gt; Sun [4] =&gt; Thu</a:t>
            </a:r>
          </a:p>
          <a:p>
            <a:r>
              <a:rPr lang="mr-IN" dirty="0"/>
              <a:t>[5] =&gt; Tue [6] =&gt; Wed</a:t>
            </a:r>
            <a:r>
              <a:rPr lang="en-CA" dirty="0"/>
              <a:t>)</a:t>
            </a:r>
          </a:p>
          <a:p>
            <a:r>
              <a:rPr lang="en-US" dirty="0" err="1"/>
              <a:t>asort</a:t>
            </a:r>
            <a:r>
              <a:rPr lang="en-US" dirty="0"/>
              <a:t>($days);</a:t>
            </a:r>
          </a:p>
          <a:p>
            <a:r>
              <a:rPr lang="en-US" dirty="0"/>
              <a:t>The resulting array in this case keeps associations so  is:</a:t>
            </a:r>
          </a:p>
          <a:p>
            <a:r>
              <a:rPr lang="mr-IN" dirty="0"/>
              <a:t>Array ([4] =&gt; Fri [0] =&gt; Mon [5] =&gt; Sat [6] =&gt; Sun [3] =&gt; Thu</a:t>
            </a:r>
          </a:p>
          <a:p>
            <a:r>
              <a:rPr lang="mr-IN" dirty="0"/>
              <a:t>[1] =&gt; Tue [2] =&gt; Wed)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Array Sorting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41976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$</a:t>
            </a:r>
            <a:r>
              <a:rPr lang="en-US" dirty="0" err="1"/>
              <a:t>optionalParam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$haystack, $</a:t>
            </a:r>
            <a:r>
              <a:rPr lang="en-US" dirty="0" err="1"/>
              <a:t>optionalStrict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More Array Operations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00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 </a:t>
            </a:r>
            <a:r>
              <a:rPr lang="en-US" dirty="0"/>
              <a:t>that allow the programmer to easily access HTTP headers, query string parameters, and other commonly needed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13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$GLOBALS Array for storing data that needs </a:t>
            </a:r>
            <a:r>
              <a:rPr lang="en-US" sz="1800" dirty="0" err="1"/>
              <a:t>superglobal</a:t>
            </a:r>
            <a:r>
              <a:rPr lang="en-US" sz="1800" dirty="0"/>
              <a:t> scope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$_COOKIES Array of cookie data passed to page via HTTP request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$_ENV Array of server environment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$_FILES Array of file items uploaded to the server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$_GET Array of query string data passed to the server via the URL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$_POST Array of query string data passed to the server via the HTTP header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$_REQUEST Array containing the contents of $_GET, $_POST, and $_COOKIES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$_SESSION Array that contains session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$_SERVER Array containing information about the request and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966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$_GET and $_POST </a:t>
            </a:r>
            <a:r>
              <a:rPr lang="en-US" sz="2400" dirty="0" err="1">
                <a:solidFill>
                  <a:schemeClr val="accent3"/>
                </a:solidFill>
              </a:rPr>
              <a:t>Superglobal</a:t>
            </a:r>
            <a:r>
              <a:rPr lang="en-US" sz="2400" dirty="0">
                <a:solidFill>
                  <a:schemeClr val="accent3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974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0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7" b="-656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 (POST)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430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Note URL encoding and Decoding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5" name="Content Placeholder 4" descr="48126120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" r="-1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9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Form display and processing on same page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92" r="-26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54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isset</a:t>
            </a:r>
            <a:r>
              <a:rPr lang="en-US" b="1" dirty="0"/>
              <a:t>()  </a:t>
            </a:r>
            <a:r>
              <a:rPr lang="en-US" dirty="0"/>
              <a:t>function in PHP to see if there is any value set for a particular expected key</a:t>
            </a:r>
          </a:p>
          <a:p>
            <a:r>
              <a:rPr lang="en-US" dirty="0"/>
              <a:t>if ($_SERVER["REQUEST_METHOD"] == "POST") {</a:t>
            </a:r>
          </a:p>
          <a:p>
            <a:r>
              <a:rPr lang="en-US" dirty="0"/>
              <a:t>	if ( </a:t>
            </a:r>
            <a:r>
              <a:rPr lang="en-US" b="1" dirty="0" err="1">
                <a:solidFill>
                  <a:schemeClr val="accent2"/>
                </a:solidFill>
              </a:rPr>
              <a:t>isset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dirty="0"/>
              <a:t>$_POST["</a:t>
            </a:r>
            <a:r>
              <a:rPr lang="en-US" dirty="0" err="1"/>
              <a:t>uname</a:t>
            </a:r>
            <a:r>
              <a:rPr lang="en-US" dirty="0"/>
              <a:t>"]) &amp;&amp; </a:t>
            </a:r>
            <a:r>
              <a:rPr lang="en-US" b="1" dirty="0" err="1">
                <a:solidFill>
                  <a:srgbClr val="A82233"/>
                </a:solidFill>
              </a:rPr>
              <a:t>isset</a:t>
            </a:r>
            <a:r>
              <a:rPr lang="en-US" dirty="0"/>
              <a:t>($_POST["pass"]) ) {</a:t>
            </a:r>
          </a:p>
          <a:p>
            <a:r>
              <a:rPr lang="en-US" dirty="0"/>
              <a:t>		// handle the posted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Determining If Any Data Sent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46237"/>
            <a:ext cx="8136904" cy="45259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$username = </a:t>
            </a:r>
            <a:r>
              <a:rPr lang="en-US" dirty="0" err="1">
                <a:solidFill>
                  <a:srgbClr val="A82233"/>
                </a:solidFill>
              </a:rPr>
              <a:t>isset</a:t>
            </a:r>
            <a:r>
              <a:rPr lang="en-US" dirty="0">
                <a:solidFill>
                  <a:srgbClr val="A82233"/>
                </a:solidFill>
              </a:rPr>
              <a:t>(</a:t>
            </a:r>
            <a:r>
              <a:rPr lang="en-US" dirty="0"/>
              <a:t>$_GET['</a:t>
            </a:r>
            <a:r>
              <a:rPr lang="en-US" dirty="0" err="1"/>
              <a:t>uname</a:t>
            </a:r>
            <a:r>
              <a:rPr lang="en-US" dirty="0"/>
              <a:t>']</a:t>
            </a:r>
            <a:r>
              <a:rPr lang="en-US" dirty="0">
                <a:solidFill>
                  <a:srgbClr val="A82233"/>
                </a:solidFill>
              </a:rPr>
              <a:t>) ? </a:t>
            </a:r>
            <a:r>
              <a:rPr lang="en-US" i="1" dirty="0">
                <a:solidFill>
                  <a:srgbClr val="A82233"/>
                </a:solidFill>
              </a:rPr>
              <a:t>$_GET['</a:t>
            </a:r>
            <a:r>
              <a:rPr lang="en-US" i="1" dirty="0" err="1">
                <a:solidFill>
                  <a:srgbClr val="A82233"/>
                </a:solidFill>
              </a:rPr>
              <a:t>uname</a:t>
            </a:r>
            <a:r>
              <a:rPr lang="en-US" i="1" dirty="0">
                <a:solidFill>
                  <a:srgbClr val="A82233"/>
                </a:solidFill>
              </a:rPr>
              <a:t>'] </a:t>
            </a:r>
            <a:r>
              <a:rPr lang="en-US" dirty="0">
                <a:solidFill>
                  <a:srgbClr val="A82233"/>
                </a:solidFill>
              </a:rPr>
              <a:t>:</a:t>
            </a:r>
            <a:r>
              <a:rPr lang="en-US" dirty="0"/>
              <a:t> 'nobody';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Becomes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$username = $_GET['</a:t>
            </a:r>
            <a:r>
              <a:rPr lang="en-US" dirty="0" err="1"/>
              <a:t>uname</a:t>
            </a:r>
            <a:r>
              <a:rPr lang="en-US" dirty="0"/>
              <a:t>'] </a:t>
            </a:r>
            <a:r>
              <a:rPr lang="en-US" b="1" dirty="0">
                <a:solidFill>
                  <a:srgbClr val="A82233"/>
                </a:solidFill>
              </a:rPr>
              <a:t>??</a:t>
            </a:r>
            <a:r>
              <a:rPr lang="en-US" dirty="0"/>
              <a:t> 'nobody';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null coalescing operator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92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6237"/>
            <a:ext cx="7992888" cy="1206699"/>
          </a:xfrm>
        </p:spPr>
        <p:txBody>
          <a:bodyPr/>
          <a:lstStyle/>
          <a:p>
            <a:r>
              <a:rPr lang="en-US" dirty="0"/>
              <a:t>Monday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value="Monday"&gt;</a:t>
            </a:r>
          </a:p>
          <a:p>
            <a:r>
              <a:rPr lang="en-US" dirty="0"/>
              <a:t>Tuesday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value="Tuesday"&gt;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Accessing Form Array Data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789040"/>
            <a:ext cx="594015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&lt;?php</a:t>
            </a:r>
          </a:p>
          <a:p>
            <a:r>
              <a:rPr lang="en-US" dirty="0"/>
              <a:t>	echo "You submitted " . count($_GET['day']) . "values";</a:t>
            </a:r>
          </a:p>
          <a:p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A82233"/>
                </a:solidFill>
              </a:rPr>
              <a:t>$_GET['day'</a:t>
            </a:r>
            <a:r>
              <a:rPr lang="en-US" dirty="0"/>
              <a:t>] as </a:t>
            </a:r>
            <a:r>
              <a:rPr lang="en-US" b="1" dirty="0">
                <a:solidFill>
                  <a:srgbClr val="A82233"/>
                </a:solidFill>
              </a:rPr>
              <a:t>$d</a:t>
            </a:r>
            <a:r>
              <a:rPr lang="en-US" dirty="0"/>
              <a:t>) {</a:t>
            </a:r>
          </a:p>
          <a:p>
            <a:r>
              <a:rPr lang="en-US" dirty="0"/>
              <a:t>		echo $d . "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}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5616" y="2780928"/>
            <a:ext cx="1296144" cy="1656184"/>
          </a:xfrm>
          <a:prstGeom prst="straightConnector1">
            <a:avLst/>
          </a:prstGeom>
          <a:ln w="76200" cmpd="sng">
            <a:solidFill>
              <a:srgbClr val="A822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8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10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09" b="-2970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Using Query Strings in Hyperlinks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00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Sanitizing Query Strings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>
            <a:normAutofit/>
          </a:bodyPr>
          <a:lstStyle/>
          <a:p>
            <a:r>
              <a:rPr lang="en-US" dirty="0"/>
              <a:t> That is, just because you are expecting  a proper query string, it doesn’t mean that you are going to get  one. your program must be able to handle: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If query string parameter doesn’t exist.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doesn’t contain a value.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value isn’t the correct type or is out of acceptable range.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value is required for a database lookup, but provided value doesn’t exist in the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63459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3196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pic>
        <p:nvPicPr>
          <p:cNvPr id="5" name="Content Placeholder 4" descr="481261201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83" b="-17083"/>
          <a:stretch>
            <a:fillRect/>
          </a:stretch>
        </p:blipFill>
        <p:spPr>
          <a:xfrm>
            <a:off x="914400" y="1141949"/>
            <a:ext cx="7113984" cy="503025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Server Information Keys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90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44286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mr-IN" dirty="0"/>
              <a:t>&lt;?php</a:t>
            </a:r>
          </a:p>
          <a:p>
            <a:r>
              <a:rPr lang="en-US" dirty="0"/>
              <a:t>echo </a:t>
            </a:r>
            <a:r>
              <a:rPr lang="en-US" b="1" dirty="0">
                <a:solidFill>
                  <a:srgbClr val="A82233"/>
                </a:solidFill>
              </a:rPr>
              <a:t>$_SERVER['HTTP_USER_AGENT'];</a:t>
            </a:r>
          </a:p>
          <a:p>
            <a:r>
              <a:rPr lang="en-US" dirty="0"/>
              <a:t>//advanced browser detection</a:t>
            </a:r>
          </a:p>
          <a:p>
            <a:r>
              <a:rPr lang="en-US" dirty="0"/>
              <a:t>$browser = </a:t>
            </a:r>
            <a:r>
              <a:rPr lang="en-US" dirty="0" err="1"/>
              <a:t>get_browser</a:t>
            </a:r>
            <a:r>
              <a:rPr lang="en-US" dirty="0"/>
              <a:t>($_SERVER['HTTP_USER_AGENT'], true);</a:t>
            </a:r>
          </a:p>
          <a:p>
            <a:r>
              <a:rPr lang="en-US" dirty="0" err="1"/>
              <a:t>print_r</a:t>
            </a:r>
            <a:r>
              <a:rPr lang="en-US" dirty="0"/>
              <a:t>($browser);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previousPage</a:t>
            </a:r>
            <a:r>
              <a:rPr lang="en-US" dirty="0"/>
              <a:t> = </a:t>
            </a:r>
            <a:r>
              <a:rPr lang="en-US" dirty="0">
                <a:solidFill>
                  <a:srgbClr val="A82233"/>
                </a:solidFill>
              </a:rPr>
              <a:t>$_SERVER['HTTP_REFERER'];</a:t>
            </a:r>
          </a:p>
          <a:p>
            <a:r>
              <a:rPr lang="en-US" dirty="0"/>
              <a:t>// Check to see if </a:t>
            </a:r>
            <a:r>
              <a:rPr lang="en-US" dirty="0" err="1"/>
              <a:t>referer</a:t>
            </a:r>
            <a:r>
              <a:rPr lang="en-US" dirty="0"/>
              <a:t> was our search page</a:t>
            </a:r>
          </a:p>
          <a:p>
            <a:r>
              <a:rPr lang="en-US" dirty="0"/>
              <a:t>if (</a:t>
            </a:r>
            <a:r>
              <a:rPr lang="en-US" dirty="0" err="1"/>
              <a:t>strpos</a:t>
            </a:r>
            <a:r>
              <a:rPr lang="en-US" dirty="0"/>
              <a:t>($</a:t>
            </a:r>
            <a:r>
              <a:rPr lang="en-US" dirty="0" err="1"/>
              <a:t>previousPage</a:t>
            </a:r>
            <a:r>
              <a:rPr lang="en-US" dirty="0"/>
              <a:t>,"</a:t>
            </a:r>
            <a:r>
              <a:rPr lang="en-US" dirty="0" err="1"/>
              <a:t>search.php</a:t>
            </a:r>
            <a:r>
              <a:rPr lang="en-US" dirty="0"/>
              <a:t>") != 0) {</a:t>
            </a:r>
          </a:p>
          <a:p>
            <a:r>
              <a:rPr lang="en-US" dirty="0"/>
              <a:t>	echo "&lt;a </a:t>
            </a:r>
            <a:r>
              <a:rPr lang="en-US" dirty="0" err="1"/>
              <a:t>href</a:t>
            </a:r>
            <a:r>
              <a:rPr lang="en-US" dirty="0"/>
              <a:t>='</a:t>
            </a:r>
            <a:r>
              <a:rPr lang="en-US" dirty="0" err="1"/>
              <a:t>search.php</a:t>
            </a:r>
            <a:r>
              <a:rPr lang="en-US" dirty="0"/>
              <a:t>'&gt;Back to search&lt;/a&gt;";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Rest of HTML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582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3525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First, you must ensure that the HTML form uses the HTTP POST  method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Second, you must add the </a:t>
            </a:r>
            <a:r>
              <a:rPr lang="en-US" dirty="0" err="1"/>
              <a:t>enctype</a:t>
            </a:r>
            <a:r>
              <a:rPr lang="en-US" dirty="0"/>
              <a:t>="multipart/form-data"  attribute to the HTML form that is performing the upload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Finally you must include an input type of file  in your form. </a:t>
            </a:r>
          </a:p>
          <a:p>
            <a:r>
              <a:rPr lang="en-US" dirty="0"/>
              <a:t>&lt;form </a:t>
            </a:r>
            <a:r>
              <a:rPr lang="en-US" dirty="0" err="1"/>
              <a:t>enctype</a:t>
            </a:r>
            <a:r>
              <a:rPr lang="en-US" dirty="0"/>
              <a:t>='multipart/form-data' method='post'&gt;</a:t>
            </a:r>
          </a:p>
          <a:p>
            <a:r>
              <a:rPr lang="en-US" dirty="0"/>
              <a:t>	&lt;input type='file' name='file1' id='file1'&gt;</a:t>
            </a:r>
          </a:p>
          <a:p>
            <a:r>
              <a:rPr lang="en-US" dirty="0"/>
              <a:t>	&lt;input type='submit'&gt;</a:t>
            </a:r>
          </a:p>
          <a:p>
            <a:r>
              <a:rPr lang="en-CA" dirty="0"/>
              <a:t>&lt;</a:t>
            </a:r>
            <a:r>
              <a:rPr lang="mr-IN" dirty="0"/>
              <a:t>/form</a:t>
            </a:r>
            <a:r>
              <a:rPr lang="en-CA" dirty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HTML Required for File Uploads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2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pic>
        <p:nvPicPr>
          <p:cNvPr id="5" name="Content Placeholder 4" descr="481261201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7" b="-1437"/>
          <a:stretch>
            <a:fillRect/>
          </a:stretch>
        </p:blipFill>
        <p:spPr>
          <a:xfrm>
            <a:off x="914400" y="1646237"/>
            <a:ext cx="6609928" cy="467383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Handling the File Upload in PHP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766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foreach</a:t>
            </a:r>
            <a:r>
              <a:rPr lang="en-US" sz="2000" dirty="0">
                <a:latin typeface="Calibri"/>
                <a:cs typeface="Calibri"/>
              </a:rPr>
              <a:t> ($_FILES as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=&gt; 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) {</a:t>
            </a:r>
          </a:p>
          <a:p>
            <a:r>
              <a:rPr lang="en-US" sz="2000" dirty="0">
                <a:latin typeface="Calibri"/>
                <a:cs typeface="Calibri"/>
              </a:rPr>
              <a:t>	if ($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!= </a:t>
            </a:r>
            <a:r>
              <a:rPr lang="en-US" sz="2000" b="1" dirty="0">
                <a:solidFill>
                  <a:schemeClr val="accent6"/>
                </a:solidFill>
                <a:latin typeface="Calibri"/>
                <a:cs typeface="Calibri"/>
              </a:rPr>
              <a:t>UPLOAD_ERR_OK</a:t>
            </a:r>
            <a:r>
              <a:rPr lang="en-US" sz="2000" dirty="0">
                <a:latin typeface="Calibri"/>
                <a:cs typeface="Calibri"/>
              </a:rPr>
              <a:t>) { // error</a:t>
            </a:r>
          </a:p>
          <a:p>
            <a:r>
              <a:rPr lang="en-US" sz="2000" dirty="0">
                <a:latin typeface="Calibri"/>
                <a:cs typeface="Calibri"/>
              </a:rPr>
              <a:t>		echo "Error: " .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 has error" . 			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</a:t>
            </a:r>
            <a:r>
              <a:rPr lang="mr-IN" sz="2000" dirty="0">
                <a:latin typeface="Calibri"/>
                <a:cs typeface="Calibri"/>
              </a:rPr>
              <a:t>. "</a:t>
            </a:r>
            <a:r>
              <a:rPr lang="en-CA" sz="2000" dirty="0">
                <a:latin typeface="Calibri"/>
                <a:cs typeface="Calibri"/>
              </a:rPr>
              <a:t>&lt;</a:t>
            </a:r>
            <a:r>
              <a:rPr lang="mr-IN" sz="2000" dirty="0">
                <a:latin typeface="Calibri"/>
                <a:cs typeface="Calibri"/>
              </a:rPr>
              <a:t>br</a:t>
            </a:r>
            <a:r>
              <a:rPr lang="en-CA" sz="2000" dirty="0">
                <a:latin typeface="Calibri"/>
                <a:cs typeface="Calibri"/>
              </a:rPr>
              <a:t>&gt;</a:t>
            </a:r>
            <a:r>
              <a:rPr lang="mr-IN" sz="2000" dirty="0">
                <a:latin typeface="Calibri"/>
                <a:cs typeface="Calibri"/>
              </a:rPr>
              <a:t>";</a:t>
            </a:r>
          </a:p>
          <a:p>
            <a:r>
              <a:rPr lang="en-CA" sz="2000" dirty="0">
                <a:latin typeface="Calibri"/>
                <a:cs typeface="Calibri"/>
              </a:rPr>
              <a:t>	</a:t>
            </a:r>
            <a:r>
              <a:rPr lang="mr-IN" sz="2000" dirty="0">
                <a:latin typeface="Calibri"/>
                <a:cs typeface="Calibri"/>
              </a:rPr>
              <a:t>}</a:t>
            </a:r>
          </a:p>
          <a:p>
            <a:r>
              <a:rPr lang="en-US" sz="2000" dirty="0">
                <a:latin typeface="Calibri"/>
                <a:cs typeface="Calibri"/>
              </a:rPr>
              <a:t>	else { // no error</a:t>
            </a:r>
          </a:p>
          <a:p>
            <a:r>
              <a:rPr lang="en-US" sz="2000" dirty="0">
                <a:latin typeface="Calibri"/>
                <a:cs typeface="Calibri"/>
              </a:rPr>
              <a:t>		echo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"Uploaded successfully ";</a:t>
            </a:r>
          </a:p>
          <a:p>
            <a:r>
              <a:rPr lang="en-US" sz="2000" dirty="0">
                <a:latin typeface="Calibri"/>
                <a:cs typeface="Calibri"/>
              </a:rPr>
              <a:t>	}</a:t>
            </a:r>
          </a:p>
          <a:p>
            <a:r>
              <a:rPr lang="en-US"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Checking for Errors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76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in multiple ways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form attributes in inputs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JavaScript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Php</a:t>
            </a:r>
            <a:r>
              <a:rPr lang="en-US" dirty="0"/>
              <a:t> validation (server)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File Size Restrictions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72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validExt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array("jpg", "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$</a:t>
            </a:r>
            <a:r>
              <a:rPr lang="en-US" b="1" dirty="0" err="1">
                <a:solidFill>
                  <a:schemeClr val="accent2"/>
                </a:solidFill>
              </a:rPr>
              <a:t>validMime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= array("image/</a:t>
            </a:r>
            <a:r>
              <a:rPr lang="en-US" dirty="0" err="1"/>
              <a:t>jpeg","image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dirty="0" err="1"/>
              <a:t>foreach</a:t>
            </a:r>
            <a:r>
              <a:rPr lang="en-US" dirty="0"/>
              <a:t>($_FILES as $</a:t>
            </a:r>
            <a:r>
              <a:rPr lang="en-US" dirty="0" err="1"/>
              <a:t>fileKey</a:t>
            </a:r>
            <a:r>
              <a:rPr lang="en-US" dirty="0"/>
              <a:t> =&gt; $</a:t>
            </a:r>
            <a:r>
              <a:rPr lang="en-US" dirty="0" err="1"/>
              <a:t>fileArray</a:t>
            </a:r>
            <a:r>
              <a:rPr lang="en-US" dirty="0"/>
              <a:t> ){</a:t>
            </a:r>
          </a:p>
          <a:p>
            <a:r>
              <a:rPr lang="en-US" dirty="0"/>
              <a:t>	$extension = end(explode(".", $</a:t>
            </a:r>
            <a:r>
              <a:rPr lang="en-US" dirty="0" err="1"/>
              <a:t>fileArray</a:t>
            </a:r>
            <a:r>
              <a:rPr lang="en-US" dirty="0"/>
              <a:t>["name"]));</a:t>
            </a:r>
          </a:p>
          <a:p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 err="1">
                <a:solidFill>
                  <a:srgbClr val="A82233"/>
                </a:solidFill>
              </a:rPr>
              <a:t>n_array</a:t>
            </a:r>
            <a:r>
              <a:rPr lang="en-US" dirty="0"/>
              <a:t>($</a:t>
            </a:r>
            <a:r>
              <a:rPr lang="en-US" dirty="0" err="1"/>
              <a:t>fileArray</a:t>
            </a:r>
            <a:r>
              <a:rPr lang="en-US" dirty="0"/>
              <a:t>["type"]</a:t>
            </a:r>
            <a:r>
              <a:rPr lang="en-US" dirty="0">
                <a:solidFill>
                  <a:srgbClr val="A82233"/>
                </a:solidFill>
              </a:rPr>
              <a:t>,$</a:t>
            </a:r>
            <a:r>
              <a:rPr lang="en-US" dirty="0" err="1">
                <a:solidFill>
                  <a:srgbClr val="A82233"/>
                </a:solidFill>
              </a:rPr>
              <a:t>validMime</a:t>
            </a:r>
            <a:r>
              <a:rPr lang="en-US" dirty="0"/>
              <a:t>) &amp;</a:t>
            </a:r>
            <a:r>
              <a:rPr lang="en-US" dirty="0">
                <a:solidFill>
                  <a:srgbClr val="A82233"/>
                </a:solidFill>
              </a:rPr>
              <a:t>&amp; </a:t>
            </a:r>
            <a:r>
              <a:rPr lang="en-US" dirty="0" err="1">
                <a:solidFill>
                  <a:srgbClr val="A82233"/>
                </a:solidFill>
              </a:rPr>
              <a:t>in_array</a:t>
            </a:r>
            <a:r>
              <a:rPr lang="en-US" dirty="0"/>
              <a:t>($extension, </a:t>
            </a:r>
            <a:r>
              <a:rPr lang="en-US" dirty="0">
                <a:solidFill>
                  <a:srgbClr val="A82233"/>
                </a:solidFill>
              </a:rPr>
              <a:t>$</a:t>
            </a:r>
            <a:r>
              <a:rPr lang="en-US" dirty="0" err="1">
                <a:solidFill>
                  <a:srgbClr val="A82233"/>
                </a:solidFill>
              </a:rPr>
              <a:t>validExt</a:t>
            </a:r>
            <a:r>
              <a:rPr lang="en-US" dirty="0"/>
              <a:t>)) {</a:t>
            </a:r>
          </a:p>
          <a:p>
            <a:r>
              <a:rPr lang="en-US" dirty="0"/>
              <a:t>		echo "All is well. Extension and mime types valid";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echo $</a:t>
            </a:r>
            <a:r>
              <a:rPr lang="en-US" dirty="0" err="1"/>
              <a:t>fileKey</a:t>
            </a:r>
            <a:r>
              <a:rPr lang="en-US" dirty="0"/>
              <a:t>." has an invalid mime type or extension";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Limiting the Type of File Upload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975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$_FILES['file1']['</a:t>
            </a:r>
            <a:r>
              <a:rPr lang="en-US" dirty="0" err="1"/>
              <a:t>tmp_name</a:t>
            </a:r>
            <a:r>
              <a:rPr lang="en-US" dirty="0"/>
              <a:t>'];</a:t>
            </a:r>
          </a:p>
          <a:p>
            <a:r>
              <a:rPr lang="en-US" b="1" dirty="0">
                <a:solidFill>
                  <a:srgbClr val="A82233"/>
                </a:solidFill>
              </a:rPr>
              <a:t>$destination </a:t>
            </a:r>
            <a:r>
              <a:rPr lang="en-US" dirty="0"/>
              <a:t>= "./upload/" . $_FILES["file1"]["name"];</a:t>
            </a:r>
          </a:p>
          <a:p>
            <a:r>
              <a:rPr lang="en-US" dirty="0"/>
              <a:t>if (</a:t>
            </a:r>
            <a:r>
              <a:rPr lang="en-US" b="1" dirty="0" err="1">
                <a:solidFill>
                  <a:srgbClr val="A82233"/>
                </a:solidFill>
              </a:rPr>
              <a:t>move_uploaded_file</a:t>
            </a:r>
            <a:r>
              <a:rPr lang="en-US" b="1" dirty="0">
                <a:solidFill>
                  <a:srgbClr val="A82233"/>
                </a:solidFill>
              </a:rPr>
              <a:t>($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,$destination)</a:t>
            </a:r>
            <a:r>
              <a:rPr lang="en-US" dirty="0"/>
              <a:t>) {</a:t>
            </a:r>
          </a:p>
          <a:p>
            <a:r>
              <a:rPr lang="en-US" dirty="0"/>
              <a:t>	echo "The file was uploaded and moved successfully!";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echo "There was a problem moving the file.";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Moving the File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82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550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// alternate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416824" cy="1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1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Stream access . Our code will read just a small portion of the file at a time.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All-In-Memory access . In this technique, we can read the entire file into memory (i.e., into a PHP variable). While not appropriate for large files, it does 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Two ways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03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those of you familiar with functions like </a:t>
            </a:r>
            <a:r>
              <a:rPr lang="en-US" dirty="0" err="1"/>
              <a:t>fopen</a:t>
            </a:r>
            <a:r>
              <a:rPr lang="en-US" dirty="0"/>
              <a:t>() , </a:t>
            </a:r>
            <a:r>
              <a:rPr lang="en-US" dirty="0" err="1"/>
              <a:t>fclose</a:t>
            </a:r>
            <a:r>
              <a:rPr lang="en-US" dirty="0"/>
              <a:t>() , and </a:t>
            </a:r>
            <a:r>
              <a:rPr lang="en-US" dirty="0" err="1"/>
              <a:t>fgets</a:t>
            </a:r>
            <a:r>
              <a:rPr lang="en-US" dirty="0"/>
              <a:t>()  from the C programming language, this first technique will be familiar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Open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Read data </a:t>
            </a: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Close the file </a:t>
            </a:r>
            <a:r>
              <a:rPr lang="en-US" dirty="0" err="1"/>
              <a:t>fclose</a:t>
            </a:r>
            <a:r>
              <a:rPr lang="en-US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Stream Access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10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and returns an array, with each array element corresponding to one line in the file.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file_get_contents</a:t>
            </a:r>
            <a:r>
              <a:rPr lang="en-US" b="1" dirty="0"/>
              <a:t>()</a:t>
            </a:r>
            <a:r>
              <a:rPr lang="en-US" dirty="0"/>
              <a:t> Reads the entire file and returns a string variable.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file_put_contents</a:t>
            </a:r>
            <a:r>
              <a:rPr lang="en-US" b="1" dirty="0"/>
              <a:t>()</a:t>
            </a:r>
            <a:r>
              <a:rPr lang="en-US" dirty="0"/>
              <a:t> Writes the contents of a string variable out to a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In-Memory File Access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657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Content Placeholder 4" descr="481261201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" b="-10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track of changes</a:t>
            </a:r>
          </a:p>
        </p:txBody>
      </p:sp>
    </p:spTree>
    <p:extLst>
      <p:ext uri="{BB962C8B-B14F-4D97-AF65-F5344CB8AC3E}">
        <p14:creationId xmlns:p14="http://schemas.microsoft.com/office/powerpoint/2010/main" val="2406831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Widely used in industry</a:t>
            </a:r>
          </a:p>
        </p:txBody>
      </p:sp>
      <p:pic>
        <p:nvPicPr>
          <p:cNvPr id="6" name="Content Placeholder 5" descr="481261201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6" b="-11726"/>
          <a:stretch>
            <a:fillRect/>
          </a:stretch>
        </p:blipFill>
        <p:spPr>
          <a:xfrm>
            <a:off x="467544" y="1257199"/>
            <a:ext cx="7920880" cy="5600801"/>
          </a:xfrm>
        </p:spPr>
      </p:pic>
    </p:spTree>
    <p:extLst>
      <p:ext uri="{BB962C8B-B14F-4D97-AF65-F5344CB8AC3E}">
        <p14:creationId xmlns:p14="http://schemas.microsoft.com/office/powerpoint/2010/main" val="583184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43624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Summary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759425"/>
          </a:xfrm>
        </p:spPr>
        <p:txBody>
          <a:bodyPr numCol="3">
            <a:noAutofit/>
          </a:bodyPr>
          <a:lstStyle/>
          <a:p>
            <a:r>
              <a:rPr lang="en-US" sz="2400" dirty="0"/>
              <a:t>All-in-memory access</a:t>
            </a:r>
          </a:p>
          <a:p>
            <a:r>
              <a:rPr lang="en-US" sz="2400" dirty="0"/>
              <a:t>array keys</a:t>
            </a:r>
          </a:p>
          <a:p>
            <a:r>
              <a:rPr lang="en-US" sz="2400" dirty="0"/>
              <a:t>array values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branch</a:t>
            </a:r>
          </a:p>
          <a:p>
            <a:r>
              <a:rPr lang="en-US" sz="2400" dirty="0"/>
              <a:t>forking</a:t>
            </a:r>
          </a:p>
          <a:p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local repository</a:t>
            </a:r>
          </a:p>
          <a:p>
            <a:r>
              <a:rPr lang="en-US" sz="2400" dirty="0"/>
              <a:t>merge</a:t>
            </a:r>
          </a:p>
          <a:p>
            <a:r>
              <a:rPr lang="en-US" sz="2400" dirty="0"/>
              <a:t>NULL</a:t>
            </a:r>
          </a:p>
          <a:p>
            <a:r>
              <a:rPr lang="en-US" sz="2400" dirty="0"/>
              <a:t>null coalescing operator</a:t>
            </a:r>
          </a:p>
          <a:p>
            <a:r>
              <a:rPr lang="en-US" sz="2400" dirty="0"/>
              <a:t>one-way hash</a:t>
            </a:r>
          </a:p>
          <a:p>
            <a:r>
              <a:rPr lang="en-US" sz="2400" dirty="0"/>
              <a:t>ordered map</a:t>
            </a:r>
          </a:p>
          <a:p>
            <a:r>
              <a:rPr lang="en-US" sz="2400" dirty="0"/>
              <a:t>remote repository</a:t>
            </a:r>
          </a:p>
          <a:p>
            <a:r>
              <a:rPr lang="en-US" sz="2400" dirty="0"/>
              <a:t>sanitizing user inputs</a:t>
            </a:r>
          </a:p>
          <a:p>
            <a:r>
              <a:rPr lang="en-US" sz="2400" dirty="0"/>
              <a:t>stream access</a:t>
            </a:r>
          </a:p>
          <a:p>
            <a:r>
              <a:rPr lang="en-US" sz="2400" dirty="0"/>
              <a:t>stream resource</a:t>
            </a:r>
          </a:p>
          <a:p>
            <a:r>
              <a:rPr lang="en-US" sz="2400" dirty="0" err="1"/>
              <a:t>superglobal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user-agent</a:t>
            </a:r>
          </a:p>
          <a:p>
            <a:r>
              <a:rPr lang="en-US" sz="2400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Terms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68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Summary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Questions?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 All arrays in PHP are generally referred to as </a:t>
            </a:r>
            <a:r>
              <a:rPr lang="en-US" b="1" dirty="0"/>
              <a:t>associative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5" name="Picture 4" descr="48126120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7178761" cy="11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You can use integer and string keys, not necessarily in order.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818173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3" r="-14923" b="42572"/>
          <a:stretch/>
        </p:blipFill>
        <p:spPr>
          <a:xfrm>
            <a:off x="1331640" y="3789040"/>
            <a:ext cx="6400800" cy="2599192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$month = array</a:t>
            </a:r>
          </a:p>
          <a:p>
            <a:r>
              <a:rPr lang="mr-IN" dirty="0"/>
              <a:t>(</a:t>
            </a:r>
          </a:p>
          <a:p>
            <a:r>
              <a:rPr lang="en-US" dirty="0"/>
              <a:t>array("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/>
              <a:t>array("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/>
              <a:t>array("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/>
              <a:t>array("</a:t>
            </a:r>
            <a:r>
              <a:rPr lang="en-US" dirty="0" err="1"/>
              <a:t>Mon","Tue","Wed","Thu","Fri</a:t>
            </a:r>
            <a:r>
              <a:rPr lang="en-US" dirty="0"/>
              <a:t>")</a:t>
            </a:r>
          </a:p>
          <a:p>
            <a:r>
              <a:rPr lang="mr-IN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55319" r="-2091" b="-2429"/>
          <a:stretch/>
        </p:blipFill>
        <p:spPr>
          <a:xfrm>
            <a:off x="1547664" y="3573016"/>
            <a:ext cx="5987143" cy="2540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$cart = array();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37, "title" =&gt; "Burial at </a:t>
            </a:r>
            <a:r>
              <a:rPr lang="en-US" dirty="0" err="1">
                <a:latin typeface="Calibri"/>
                <a:cs typeface="Calibri"/>
              </a:rPr>
              <a:t>Ornans</a:t>
            </a:r>
            <a:r>
              <a:rPr lang="en-US" dirty="0">
                <a:latin typeface="Calibri"/>
                <a:cs typeface="Calibri"/>
              </a:rPr>
              <a:t>", q</a:t>
            </a:r>
            <a:r>
              <a:rPr lang="mr-IN" dirty="0">
                <a:latin typeface="Calibri"/>
                <a:cs typeface="Calibri"/>
              </a:rPr>
              <a:t>uantity" =&gt; 1);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345, "title" =&gt; "The Death of Marat", </a:t>
            </a:r>
            <a:r>
              <a:rPr lang="mr-IN" dirty="0">
                <a:latin typeface="Calibri"/>
                <a:cs typeface="Calibri"/>
              </a:rPr>
              <a:t>"quantity" =&gt; 1);</a:t>
            </a:r>
          </a:p>
          <a:p>
            <a:r>
              <a:rPr lang="mr-IN" dirty="0">
                <a:latin typeface="Calibri"/>
                <a:cs typeface="Calibri"/>
              </a:rPr>
              <a:t>$cart[] = array("id" =&gt; 63, "title" =&gt; "Starry Night", "quantity" =&gt; 1);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1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while loop</a:t>
            </a:r>
          </a:p>
          <a:p>
            <a:r>
              <a:rPr lang="mr-IN" dirty="0"/>
              <a:t>$i=0;</a:t>
            </a:r>
          </a:p>
          <a:p>
            <a:r>
              <a:rPr lang="en-US" b="1" dirty="0">
                <a:solidFill>
                  <a:srgbClr val="A82233"/>
                </a:solidFill>
              </a:rPr>
              <a:t>while</a:t>
            </a:r>
            <a:r>
              <a:rPr lang="en-US" dirty="0"/>
              <a:t> ($</a:t>
            </a:r>
            <a:r>
              <a:rPr lang="en-US" dirty="0" err="1"/>
              <a:t>i</a:t>
            </a:r>
            <a:r>
              <a:rPr lang="en-US" dirty="0"/>
              <a:t> &lt; count($days)) {</a:t>
            </a:r>
          </a:p>
          <a:p>
            <a:r>
              <a:rPr lang="en-US" dirty="0"/>
              <a:t>	echo $days[$</a:t>
            </a:r>
            <a:r>
              <a:rPr lang="en-US" dirty="0" err="1"/>
              <a:t>i</a:t>
            </a:r>
            <a:r>
              <a:rPr lang="en-US" dirty="0"/>
              <a:t>]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CA" dirty="0"/>
              <a:t>	</a:t>
            </a:r>
            <a:r>
              <a:rPr lang="mr-IN" b="1" dirty="0">
                <a:solidFill>
                  <a:schemeClr val="accent2"/>
                </a:solidFill>
              </a:rPr>
              <a:t>$i++;</a:t>
            </a:r>
          </a:p>
          <a:p>
            <a:r>
              <a:rPr lang="mr-IN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while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9175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FunWebDev - 2nd Edition">
      <a:dk1>
        <a:srgbClr val="404040"/>
      </a:dk1>
      <a:lt1>
        <a:srgbClr val="F3F3E7"/>
      </a:lt1>
      <a:dk2>
        <a:srgbClr val="37475F"/>
      </a:dk2>
      <a:lt2>
        <a:srgbClr val="FFFFFF"/>
      </a:lt2>
      <a:accent1>
        <a:srgbClr val="B6E4EC"/>
      </a:accent1>
      <a:accent2>
        <a:srgbClr val="A82233"/>
      </a:accent2>
      <a:accent3>
        <a:srgbClr val="C88736"/>
      </a:accent3>
      <a:accent4>
        <a:srgbClr val="467082"/>
      </a:accent4>
      <a:accent5>
        <a:srgbClr val="F3703A"/>
      </a:accent5>
      <a:accent6>
        <a:srgbClr val="00A651"/>
      </a:accent6>
      <a:hlink>
        <a:srgbClr val="B6EEEC"/>
      </a:hlink>
      <a:folHlink>
        <a:srgbClr val="C887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1009</TotalTime>
  <Words>1740</Words>
  <Application>Microsoft Office PowerPoint</Application>
  <PresentationFormat>On-screen Show (4:3)</PresentationFormat>
  <Paragraphs>347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PHP Arrays and Superglobals </vt:lpstr>
      <vt:lpstr>Chapter 12</vt:lpstr>
      <vt:lpstr>Chapter 12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Chapter 12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Chapter 12</vt:lpstr>
      <vt:lpstr>$_SERVER Array</vt:lpstr>
      <vt:lpstr>$_SERVER Array</vt:lpstr>
      <vt:lpstr>$_SERVER Array</vt:lpstr>
      <vt:lpstr>Chapter 12</vt:lpstr>
      <vt:lpstr>$_FILES Array</vt:lpstr>
      <vt:lpstr>$_FILES Array</vt:lpstr>
      <vt:lpstr>$_FILES Array</vt:lpstr>
      <vt:lpstr>$_FILES Array</vt:lpstr>
      <vt:lpstr>$_FILES Array</vt:lpstr>
      <vt:lpstr>$_FILES Array</vt:lpstr>
      <vt:lpstr>Chapter 12</vt:lpstr>
      <vt:lpstr>Reading/Writing Files </vt:lpstr>
      <vt:lpstr>Reading/Writing Files </vt:lpstr>
      <vt:lpstr>Reading/Writing Files </vt:lpstr>
      <vt:lpstr>Version Control</vt:lpstr>
      <vt:lpstr>Version Control</vt:lpstr>
      <vt:lpstr>Chapter 12</vt:lpstr>
      <vt:lpstr>Summary</vt:lpstr>
      <vt:lpstr>Summary</vt:lpstr>
    </vt:vector>
  </TitlesOfParts>
  <Manager/>
  <Company>Pearson</Company>
  <LinksUpToDate>false</LinksUpToDate>
  <SharedDoc>false</SharedDoc>
  <HyperlinkBase>http://funwebdev.com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dc:subject/>
  <dc:creator>Randy Connolly and Ricardo Hoar</dc:creator>
  <cp:keywords/>
  <dc:description/>
  <cp:lastModifiedBy>ELIZABETH DIAZ</cp:lastModifiedBy>
  <cp:revision>175</cp:revision>
  <dcterms:created xsi:type="dcterms:W3CDTF">2014-01-14T22:57:40Z</dcterms:created>
  <dcterms:modified xsi:type="dcterms:W3CDTF">2019-08-17T23:04:08Z</dcterms:modified>
  <cp:category/>
</cp:coreProperties>
</file>