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7" r:id="rId3"/>
    <p:sldId id="279" r:id="rId4"/>
    <p:sldId id="269" r:id="rId5"/>
    <p:sldId id="295" r:id="rId6"/>
    <p:sldId id="286" r:id="rId7"/>
    <p:sldId id="280" r:id="rId8"/>
    <p:sldId id="272" r:id="rId9"/>
    <p:sldId id="287" r:id="rId10"/>
    <p:sldId id="288" r:id="rId11"/>
    <p:sldId id="282" r:id="rId12"/>
    <p:sldId id="273" r:id="rId13"/>
    <p:sldId id="289" r:id="rId14"/>
    <p:sldId id="281" r:id="rId15"/>
    <p:sldId id="274" r:id="rId16"/>
    <p:sldId id="297" r:id="rId17"/>
    <p:sldId id="296" r:id="rId18"/>
    <p:sldId id="298" r:id="rId19"/>
    <p:sldId id="299" r:id="rId20"/>
    <p:sldId id="300" r:id="rId21"/>
    <p:sldId id="291" r:id="rId22"/>
    <p:sldId id="283" r:id="rId23"/>
    <p:sldId id="275" r:id="rId24"/>
    <p:sldId id="292" r:id="rId25"/>
    <p:sldId id="293" r:id="rId26"/>
    <p:sldId id="301" r:id="rId27"/>
    <p:sldId id="302" r:id="rId28"/>
    <p:sldId id="303" r:id="rId29"/>
    <p:sldId id="284" r:id="rId30"/>
    <p:sldId id="278" r:id="rId31"/>
    <p:sldId id="304" r:id="rId32"/>
    <p:sldId id="294" r:id="rId33"/>
    <p:sldId id="285" r:id="rId34"/>
    <p:sldId id="276" r:id="rId35"/>
    <p:sldId id="277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41402EF-72EA-4F86-9227-E1922CEE125F}">
          <p14:sldIdLst>
            <p14:sldId id="256"/>
            <p14:sldId id="267"/>
          </p14:sldIdLst>
        </p14:section>
        <p14:section name="What Are Errors and Exceptions?" id="{A9ED00FA-72DA-B246-948E-BB62B6F1B54E}">
          <p14:sldIdLst>
            <p14:sldId id="279"/>
            <p14:sldId id="269"/>
            <p14:sldId id="295"/>
            <p14:sldId id="286"/>
          </p14:sldIdLst>
        </p14:section>
        <p14:section name="PHP Error Reporting" id="{98E8BACC-BD0F-EF47-A963-56FAEAD6A2EB}">
          <p14:sldIdLst>
            <p14:sldId id="280"/>
            <p14:sldId id="272"/>
            <p14:sldId id="287"/>
            <p14:sldId id="288"/>
          </p14:sldIdLst>
        </p14:section>
        <p14:section name="PHP Error and Exception Handling" id="{29AB35A1-7394-E94B-9CFC-86CAC9625FCD}">
          <p14:sldIdLst>
            <p14:sldId id="282"/>
            <p14:sldId id="273"/>
            <p14:sldId id="289"/>
          </p14:sldIdLst>
        </p14:section>
        <p14:section name="Regular Expressions" id="{FF1F067D-215C-E94C-93F6-6335D71AC542}">
          <p14:sldIdLst>
            <p14:sldId id="281"/>
            <p14:sldId id="274"/>
            <p14:sldId id="297"/>
            <p14:sldId id="296"/>
            <p14:sldId id="298"/>
            <p14:sldId id="299"/>
            <p14:sldId id="300"/>
            <p14:sldId id="291"/>
          </p14:sldIdLst>
        </p14:section>
        <p14:section name="Validating User Input" id="{CAA254DE-15D1-6843-8ECD-5AC60ACDA530}">
          <p14:sldIdLst>
            <p14:sldId id="283"/>
            <p14:sldId id="275"/>
            <p14:sldId id="292"/>
            <p14:sldId id="293"/>
            <p14:sldId id="301"/>
            <p14:sldId id="302"/>
            <p14:sldId id="303"/>
          </p14:sldIdLst>
        </p14:section>
        <p14:section name="Where to Perform Validation" id="{363631BA-D7E3-2245-9319-0F3BC56D632D}">
          <p14:sldIdLst>
            <p14:sldId id="284"/>
            <p14:sldId id="278"/>
            <p14:sldId id="304"/>
            <p14:sldId id="294"/>
          </p14:sldIdLst>
        </p14:section>
        <p14:section name="Summary" id="{6016C672-7EF5-8544-9FEE-5F02D5CD42F5}">
          <p14:sldIdLst>
            <p14:sldId id="28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85" autoAdjust="0"/>
    <p:restoredTop sz="86387" autoAdjust="0"/>
  </p:normalViewPr>
  <p:slideViewPr>
    <p:cSldViewPr showGuides="1">
      <p:cViewPr varScale="1">
        <p:scale>
          <a:sx n="67" d="100"/>
          <a:sy n="67" d="100"/>
        </p:scale>
        <p:origin x="556" y="60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58"/>
    </p:cViewPr>
  </p:sorterViewPr>
  <p:notesViewPr>
    <p:cSldViewPr>
      <p:cViewPr varScale="1">
        <p:scale>
          <a:sx n="66" d="100"/>
          <a:sy n="66" d="100"/>
        </p:scale>
        <p:origin x="1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27DE-FC0E-EC49-B1C5-B796F9CDC28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C01C6-9040-D44A-A0F9-7BE70F3F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C01C6-9040-D44A-A0F9-7BE70F3FD8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7474024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4908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Error Handling and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PHP Error Reporting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</a:t>
            </a:r>
            <a:r>
              <a:rPr lang="en-US" dirty="0" err="1"/>
              <a:t>log_errors</a:t>
            </a:r>
            <a:r>
              <a:rPr lang="en-US" dirty="0"/>
              <a:t>  setting specifies whether error messages should or should not be sent to the server error log. </a:t>
            </a:r>
          </a:p>
          <a:p>
            <a:r>
              <a:rPr lang="en-US" dirty="0" err="1"/>
              <a:t>ini_set</a:t>
            </a:r>
            <a:r>
              <a:rPr lang="en-US" dirty="0"/>
              <a:t>('log_errors','1');</a:t>
            </a:r>
          </a:p>
          <a:p>
            <a:r>
              <a:rPr lang="en-US" dirty="0"/>
              <a:t> It can also be set within the </a:t>
            </a:r>
            <a:r>
              <a:rPr lang="en-US" dirty="0" err="1"/>
              <a:t>php.ini</a:t>
            </a:r>
            <a:r>
              <a:rPr lang="en-US" dirty="0"/>
              <a:t>  file:</a:t>
            </a:r>
          </a:p>
          <a:p>
            <a:r>
              <a:rPr lang="en-US" dirty="0" err="1"/>
              <a:t>log_errors</a:t>
            </a:r>
            <a:r>
              <a:rPr lang="en-US" dirty="0"/>
              <a:t> = 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The </a:t>
            </a: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log_errors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0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What Are Errors and Exceptions?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PHP Error Reporting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276872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PHP Error and Exception Handling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Regular Expressions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Validating User Input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717032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Where to Perform Validation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6603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PHP Error and Exception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$connection = </a:t>
            </a:r>
            <a:r>
              <a:rPr lang="en-US" dirty="0" err="1"/>
              <a:t>mysqli_connect</a:t>
            </a:r>
            <a:r>
              <a:rPr lang="en-US" dirty="0"/>
              <a:t>(DBHOST, DBUSER, DBPASS, DBNAME);</a:t>
            </a:r>
          </a:p>
          <a:p>
            <a:r>
              <a:rPr lang="en-US" dirty="0"/>
              <a:t>$error = </a:t>
            </a:r>
            <a:r>
              <a:rPr lang="en-US" dirty="0" err="1"/>
              <a:t>mysqli_connect_error</a:t>
            </a:r>
            <a:r>
              <a:rPr lang="en-US" dirty="0"/>
              <a:t>();</a:t>
            </a:r>
          </a:p>
          <a:p>
            <a:r>
              <a:rPr lang="en-US" dirty="0"/>
              <a:t>I</a:t>
            </a:r>
            <a:r>
              <a:rPr lang="mr-IN" dirty="0"/>
              <a:t>f </a:t>
            </a:r>
            <a:r>
              <a:rPr lang="en-CA" dirty="0"/>
              <a:t>(</a:t>
            </a:r>
            <a:r>
              <a:rPr lang="mr-IN" dirty="0"/>
              <a:t>$error != null</a:t>
            </a:r>
            <a:r>
              <a:rPr lang="en-CA" dirty="0"/>
              <a:t>)</a:t>
            </a:r>
            <a:r>
              <a:rPr lang="mr-IN" dirty="0"/>
              <a:t> {</a:t>
            </a:r>
          </a:p>
          <a:p>
            <a:r>
              <a:rPr lang="en-US" dirty="0"/>
              <a:t>	// handle the error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Procedural Error Handling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122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PHP Error and Exception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2777"/>
            <a:ext cx="7474024" cy="475942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Exception throwing function (for illustration purposes)</a:t>
            </a:r>
          </a:p>
          <a:p>
            <a:pPr>
              <a:spcAft>
                <a:spcPts val="0"/>
              </a:spcAft>
            </a:pPr>
            <a:r>
              <a:rPr lang="en-US" dirty="0"/>
              <a:t>function </a:t>
            </a:r>
            <a:r>
              <a:rPr lang="en-US" dirty="0" err="1"/>
              <a:t>throwException</a:t>
            </a:r>
            <a:r>
              <a:rPr lang="en-US" dirty="0"/>
              <a:t>($message = </a:t>
            </a:r>
            <a:r>
              <a:rPr lang="en-US" dirty="0" err="1"/>
              <a:t>null,$code</a:t>
            </a:r>
            <a:r>
              <a:rPr lang="en-US" dirty="0"/>
              <a:t> = null) {</a:t>
            </a:r>
          </a:p>
          <a:p>
            <a:pPr>
              <a:spcAft>
                <a:spcPts val="0"/>
              </a:spcAft>
            </a:pPr>
            <a:r>
              <a:rPr lang="en-US" dirty="0"/>
              <a:t>	throw new Exception($</a:t>
            </a:r>
            <a:r>
              <a:rPr lang="en-US" dirty="0" err="1"/>
              <a:t>message,$code</a:t>
            </a:r>
            <a:r>
              <a:rPr lang="en-US" dirty="0"/>
              <a:t>);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A82233"/>
                </a:solidFill>
              </a:rPr>
              <a:t>try {</a:t>
            </a:r>
          </a:p>
          <a:p>
            <a:pPr>
              <a:spcAft>
                <a:spcPts val="0"/>
              </a:spcAft>
            </a:pPr>
            <a:r>
              <a:rPr lang="en-US" dirty="0"/>
              <a:t>	// PHP code here</a:t>
            </a:r>
          </a:p>
          <a:p>
            <a:pPr>
              <a:spcAft>
                <a:spcPts val="0"/>
              </a:spcAft>
            </a:pPr>
            <a:r>
              <a:rPr lang="en-US" dirty="0"/>
              <a:t>	$connection = </a:t>
            </a:r>
            <a:r>
              <a:rPr lang="en-US" dirty="0" err="1"/>
              <a:t>mysqli_connect</a:t>
            </a:r>
            <a:r>
              <a:rPr lang="en-US" dirty="0"/>
              <a:t>(DBHOST, DBUSER, DBPASS, DBNAME)</a:t>
            </a:r>
          </a:p>
          <a:p>
            <a:pPr>
              <a:spcAft>
                <a:spcPts val="0"/>
              </a:spcAft>
            </a:pPr>
            <a:r>
              <a:rPr lang="en-US" dirty="0"/>
              <a:t>	or </a:t>
            </a:r>
            <a:r>
              <a:rPr lang="en-US" dirty="0" err="1"/>
              <a:t>throwException</a:t>
            </a:r>
            <a:r>
              <a:rPr lang="en-US" dirty="0"/>
              <a:t>("error");</a:t>
            </a:r>
          </a:p>
          <a:p>
            <a:pPr>
              <a:spcAft>
                <a:spcPts val="0"/>
              </a:spcAft>
            </a:pPr>
            <a:r>
              <a:rPr lang="en-US" dirty="0"/>
              <a:t>	...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spcAft>
                <a:spcPts val="0"/>
              </a:spcAft>
            </a:pPr>
            <a:r>
              <a:rPr lang="en-US" dirty="0"/>
              <a:t>catch (</a:t>
            </a:r>
            <a:r>
              <a:rPr lang="en-US" b="1" dirty="0">
                <a:solidFill>
                  <a:srgbClr val="A82233"/>
                </a:solidFill>
              </a:rPr>
              <a:t>Exception $e</a:t>
            </a:r>
            <a:r>
              <a:rPr lang="en-US" dirty="0"/>
              <a:t>) {</a:t>
            </a:r>
          </a:p>
          <a:p>
            <a:pPr>
              <a:spcAft>
                <a:spcPts val="0"/>
              </a:spcAft>
            </a:pPr>
            <a:r>
              <a:rPr lang="en-US" dirty="0"/>
              <a:t>	echo ' Caught exception: ' . </a:t>
            </a:r>
            <a:r>
              <a:rPr lang="en-US" b="1" dirty="0">
                <a:solidFill>
                  <a:srgbClr val="A82233"/>
                </a:solidFill>
              </a:rPr>
              <a:t>$e-&gt;</a:t>
            </a:r>
            <a:r>
              <a:rPr lang="en-US" b="1" dirty="0" err="1">
                <a:solidFill>
                  <a:srgbClr val="A82233"/>
                </a:solidFill>
              </a:rPr>
              <a:t>getMessage</a:t>
            </a:r>
            <a:r>
              <a:rPr lang="en-US" b="1" dirty="0">
                <a:solidFill>
                  <a:srgbClr val="A82233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spcAft>
                <a:spcPts val="0"/>
              </a:spcAft>
            </a:pPr>
            <a:r>
              <a:rPr lang="en-US" dirty="0"/>
              <a:t>	echo ' On Line : ' . </a:t>
            </a:r>
            <a:r>
              <a:rPr lang="en-US" b="1" dirty="0">
                <a:solidFill>
                  <a:srgbClr val="A82233"/>
                </a:solidFill>
              </a:rPr>
              <a:t>$e-&gt;</a:t>
            </a:r>
            <a:r>
              <a:rPr lang="en-US" b="1" dirty="0" err="1">
                <a:solidFill>
                  <a:srgbClr val="A82233"/>
                </a:solidFill>
              </a:rPr>
              <a:t>getLine</a:t>
            </a:r>
            <a:r>
              <a:rPr lang="en-US" b="1" dirty="0">
                <a:solidFill>
                  <a:srgbClr val="A82233"/>
                </a:solidFill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US" dirty="0"/>
              <a:t>	echo ' Stack Trace: '; </a:t>
            </a:r>
            <a:r>
              <a:rPr lang="en-US" dirty="0" err="1"/>
              <a:t>print_r</a:t>
            </a:r>
            <a:r>
              <a:rPr lang="en-US" dirty="0"/>
              <a:t>(</a:t>
            </a:r>
            <a:r>
              <a:rPr lang="en-US" b="1" dirty="0">
                <a:solidFill>
                  <a:srgbClr val="A82233"/>
                </a:solidFill>
              </a:rPr>
              <a:t>$e-&gt;</a:t>
            </a:r>
            <a:r>
              <a:rPr lang="en-US" b="1" dirty="0" err="1">
                <a:solidFill>
                  <a:srgbClr val="A82233"/>
                </a:solidFill>
              </a:rPr>
              <a:t>getTrace</a:t>
            </a:r>
            <a:r>
              <a:rPr lang="en-US" b="1" dirty="0">
                <a:solidFill>
                  <a:srgbClr val="A82233"/>
                </a:solidFill>
              </a:rPr>
              <a:t>()</a:t>
            </a:r>
            <a:r>
              <a:rPr lang="en-US" dirty="0"/>
              <a:t>);</a:t>
            </a:r>
          </a:p>
          <a:p>
            <a:pPr>
              <a:spcAft>
                <a:spcPts val="0"/>
              </a:spcAft>
            </a:pPr>
            <a:r>
              <a:rPr lang="en-US" dirty="0"/>
              <a:t>} </a:t>
            </a:r>
            <a:r>
              <a:rPr lang="en-US" b="1" dirty="0">
                <a:solidFill>
                  <a:srgbClr val="A82233"/>
                </a:solidFill>
              </a:rPr>
              <a:t>finally </a:t>
            </a: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/>
              <a:t>	// PHP code here that will be executed after try or after catch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Object-Oriented Exception Handling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6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What Are Errors and Exceptions?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PHP Error Reporting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276872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PHP Error and Exception Handling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Regular Expressions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Validating User Input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717032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Where to Perform Validation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36628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 A regular expression  is a set of special characters that define a pattern.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Regular expressions are a concise way to eliminate the conditional logic that would be necessary to ensure that input data follows a specific format.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PHP, JavaScript, Java, the .NET environment, and most other modern languages support regular expressions (each slightly different)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125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A82233"/>
                </a:solidFill>
              </a:rPr>
              <a:t>literal</a:t>
            </a:r>
            <a:r>
              <a:rPr lang="en-US" dirty="0"/>
              <a:t>  is just a character you wish to match in the target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A </a:t>
            </a:r>
            <a:r>
              <a:rPr lang="en-US" b="1" dirty="0" err="1">
                <a:solidFill>
                  <a:srgbClr val="A82233"/>
                </a:solidFill>
              </a:rPr>
              <a:t>metacharacter</a:t>
            </a:r>
            <a:r>
              <a:rPr lang="en-US" dirty="0"/>
              <a:t>  is a special symbol that acts as a command to the regular expression parser</a:t>
            </a:r>
          </a:p>
          <a:p>
            <a:pPr marL="804863" lvl="1" indent="-342900">
              <a:buFont typeface="Arial"/>
              <a:buChar char="•"/>
            </a:pPr>
            <a:r>
              <a:rPr lang="en-US" dirty="0"/>
              <a:t>. [ ] \ ( ) ^ $ | * ? { } +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Regular Expression Patterns can be combined to form complex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Regular Expression Syntax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430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^ qwerty $ </a:t>
            </a:r>
            <a:r>
              <a:rPr lang="en-US" dirty="0"/>
              <a:t>If used at the very start and end of the regular expression, it means that the entire string (and not just a substring) must match the rest of the regular expression contained between the ^ and the $ symbols.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\t </a:t>
            </a:r>
            <a:r>
              <a:rPr lang="en-US" dirty="0"/>
              <a:t>Matches a tab character.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\n </a:t>
            </a:r>
            <a:r>
              <a:rPr lang="en-US" dirty="0"/>
              <a:t>Matches a new-line character.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.</a:t>
            </a:r>
            <a:r>
              <a:rPr lang="en-US" dirty="0"/>
              <a:t> Matches any character other than \n.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Regular Expression Syntax Patterns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449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[qwerty] </a:t>
            </a:r>
            <a:r>
              <a:rPr lang="en-US" dirty="0"/>
              <a:t>Matches any single character of the set contained within the brackets.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[^qwerty] </a:t>
            </a:r>
            <a:r>
              <a:rPr lang="en-US" dirty="0"/>
              <a:t>Matches any single character not contained within the brackets.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[a-z] </a:t>
            </a:r>
            <a:r>
              <a:rPr lang="en-US" dirty="0"/>
              <a:t>Matches any single character within range of characters.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\w </a:t>
            </a:r>
            <a:r>
              <a:rPr lang="en-US" dirty="0"/>
              <a:t>Matches any word character. Equivalent to [a-zA-Z0-9].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\W </a:t>
            </a:r>
            <a:r>
              <a:rPr lang="en-US" dirty="0"/>
              <a:t>Matches any </a:t>
            </a:r>
            <a:r>
              <a:rPr lang="en-US" dirty="0" err="1"/>
              <a:t>nonword</a:t>
            </a:r>
            <a:r>
              <a:rPr lang="en-US" dirty="0"/>
              <a:t> character.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Regular Expression Syntax Patterns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50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\s </a:t>
            </a:r>
            <a:r>
              <a:rPr lang="en-US" dirty="0"/>
              <a:t>Matches any white-space character.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\S </a:t>
            </a:r>
            <a:r>
              <a:rPr lang="en-US" dirty="0"/>
              <a:t>Matches any nonwhite-space character.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\d </a:t>
            </a:r>
            <a:r>
              <a:rPr lang="en-US" dirty="0"/>
              <a:t>Matches any digit.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\D </a:t>
            </a:r>
            <a:r>
              <a:rPr lang="en-US" dirty="0"/>
              <a:t>Matches any </a:t>
            </a:r>
            <a:r>
              <a:rPr lang="en-US" dirty="0" err="1"/>
              <a:t>nondigit</a:t>
            </a:r>
            <a:r>
              <a:rPr lang="en-US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*</a:t>
            </a:r>
            <a:r>
              <a:rPr lang="en-US" dirty="0"/>
              <a:t> Indicates zero or more matches.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+</a:t>
            </a:r>
            <a:r>
              <a:rPr lang="en-US" dirty="0"/>
              <a:t> Indicates one or more matches.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?</a:t>
            </a:r>
            <a:r>
              <a:rPr lang="en-US" dirty="0"/>
              <a:t> Indicates zero or one match.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Regular Expression Syntax Patterns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1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What Are Errors and Exceptions?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PHP Error Reporting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276872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PHP Error and Exception Handling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Regular Expressions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Validating User Input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717032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Where to Perform Validation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{n} </a:t>
            </a:r>
            <a:r>
              <a:rPr lang="en-US" dirty="0"/>
              <a:t>Indicates exactly n matches.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{n,} </a:t>
            </a:r>
            <a:r>
              <a:rPr lang="en-US" dirty="0"/>
              <a:t>Indicates n or more matches.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{n, m} </a:t>
            </a:r>
            <a:r>
              <a:rPr lang="en-US" dirty="0"/>
              <a:t>Indicates at least n but no more than m matches.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|</a:t>
            </a:r>
            <a:r>
              <a:rPr lang="en-US" dirty="0"/>
              <a:t> Matches any one of the terms separated by the | character. Equivalent to Boolean OR.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() </a:t>
            </a:r>
            <a:r>
              <a:rPr lang="en-US" dirty="0"/>
              <a:t>Groups a </a:t>
            </a:r>
            <a:r>
              <a:rPr lang="en-US" dirty="0" err="1"/>
              <a:t>subexpression</a:t>
            </a:r>
            <a:r>
              <a:rPr lang="en-US" dirty="0"/>
              <a:t>. Grouping can make a regular expression easier to understand.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Regular Expression Syntax Patterns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9761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46237"/>
            <a:ext cx="7920880" cy="4525963"/>
          </a:xfrm>
        </p:spPr>
        <p:txBody>
          <a:bodyPr/>
          <a:lstStyle/>
          <a:p>
            <a:r>
              <a:rPr lang="en-CA" dirty="0"/>
              <a:t>^(</a:t>
            </a:r>
            <a:r>
              <a:rPr lang="mr-IN" dirty="0"/>
              <a:t>\</a:t>
            </a:r>
            <a:r>
              <a:rPr lang="en-CA" dirty="0"/>
              <a:t>(</a:t>
            </a:r>
            <a:r>
              <a:rPr lang="mr-IN" dirty="0"/>
              <a:t>?\s*\d{3}\s*</a:t>
            </a:r>
            <a:r>
              <a:rPr lang="en-CA" dirty="0"/>
              <a:t>[</a:t>
            </a:r>
            <a:r>
              <a:rPr lang="mr-IN" dirty="0"/>
              <a:t>\</a:t>
            </a:r>
            <a:r>
              <a:rPr lang="en-CA" dirty="0"/>
              <a:t>)</a:t>
            </a:r>
            <a:r>
              <a:rPr lang="mr-IN" dirty="0"/>
              <a:t>–\.</a:t>
            </a:r>
            <a:r>
              <a:rPr lang="en-CA" dirty="0"/>
              <a:t>]</a:t>
            </a:r>
            <a:r>
              <a:rPr lang="mr-IN" dirty="0"/>
              <a:t>?\s*)?</a:t>
            </a:r>
            <a:r>
              <a:rPr lang="en-CA" dirty="0"/>
              <a:t>[</a:t>
            </a:r>
            <a:r>
              <a:rPr lang="mr-IN" dirty="0"/>
              <a:t>2-9</a:t>
            </a:r>
            <a:r>
              <a:rPr lang="en-CA" dirty="0"/>
              <a:t>]</a:t>
            </a:r>
            <a:r>
              <a:rPr lang="mr-IN" dirty="0"/>
              <a:t>\d{2}\s*</a:t>
            </a:r>
            <a:r>
              <a:rPr lang="en-CA" dirty="0"/>
              <a:t>[</a:t>
            </a:r>
            <a:r>
              <a:rPr lang="mr-IN" dirty="0"/>
              <a:t>–\.</a:t>
            </a:r>
            <a:r>
              <a:rPr lang="en-CA" dirty="0"/>
              <a:t>]</a:t>
            </a:r>
            <a:r>
              <a:rPr lang="mr-IN" dirty="0"/>
              <a:t>\s*\d{4}$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Extended Example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791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What Are Errors and Exceptions?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PHP Error Reporting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276872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PHP Error and Exception Handling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Regular Expressions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Validating User Input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717032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Where to Perform Validation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52984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Validating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 Required information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Correct data type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Correct format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Comparison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Range Check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Custom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Types of Input Validation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767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Validating User Input</a:t>
            </a:r>
          </a:p>
        </p:txBody>
      </p:sp>
      <p:pic>
        <p:nvPicPr>
          <p:cNvPr id="5" name="Content Placeholder 4" descr="4812615002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58" b="-795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Notifying the User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722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Validating User Input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How to Reduce Validation Errors </a:t>
            </a:r>
            <a:r>
              <a:rPr lang="mr-IN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–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show where error located </a:t>
            </a:r>
            <a:endParaRPr lang="en-US" dirty="0">
              <a:effectLst/>
            </a:endParaRPr>
          </a:p>
        </p:txBody>
      </p:sp>
      <p:pic>
        <p:nvPicPr>
          <p:cNvPr id="9" name="Content Placeholder 8" descr="4812615003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91" b="-148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797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Validating User Input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How to Reduce Validation Errors </a:t>
            </a:r>
            <a:r>
              <a:rPr lang="mr-IN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–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providing textual hints</a:t>
            </a:r>
            <a:endParaRPr lang="en-US" dirty="0">
              <a:effectLst/>
            </a:endParaRPr>
          </a:p>
        </p:txBody>
      </p:sp>
      <p:pic>
        <p:nvPicPr>
          <p:cNvPr id="8" name="Content Placeholder 7" descr="481261500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5" r="-11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591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Validating User Input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How to Reduce Validation Errors </a:t>
            </a:r>
            <a:r>
              <a:rPr lang="mr-IN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–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use tool tips</a:t>
            </a:r>
            <a:endParaRPr lang="en-US" dirty="0">
              <a:effectLst/>
            </a:endParaRPr>
          </a:p>
        </p:txBody>
      </p:sp>
      <p:pic>
        <p:nvPicPr>
          <p:cNvPr id="5" name="Content Placeholder 4" descr="481261500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2" r="-40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0888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Validating User Input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How to Reduce Validation Errors </a:t>
            </a:r>
            <a:r>
              <a:rPr lang="mr-IN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–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use input masks</a:t>
            </a:r>
            <a:endParaRPr lang="en-US" dirty="0">
              <a:effectLst/>
            </a:endParaRPr>
          </a:p>
        </p:txBody>
      </p:sp>
      <p:pic>
        <p:nvPicPr>
          <p:cNvPr id="6" name="Content Placeholder 5" descr="481261500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01" b="-18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7804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What Are Errors and Exceptions?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PHP Error Reporting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276872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PHP Error and Exception Handling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Regular Expressions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Validating User Input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717032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accent3"/>
                </a:solidFill>
              </a:rPr>
              <a:t>Where to Perform Validation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65237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accent3"/>
                </a:solidFill>
              </a:rPr>
              <a:t>What Are Errors and Exceptions?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PHP Error Reporting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276872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PHP Error and Exception Handling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Regular Expressions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Validating User Input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717032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Where to Perform Validation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002680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to Perform Validation </a:t>
            </a:r>
          </a:p>
        </p:txBody>
      </p:sp>
      <p:pic>
        <p:nvPicPr>
          <p:cNvPr id="6" name="Content Placeholder 5" descr="4812615007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78" b="-1978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1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to Perform 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Client process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reduce server load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be bypassed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Validation at the JavaScript Level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6894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to Perform 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on the server side using PHP is the most important form of validation and the only one that is absolutely essential.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Validation at the PHP Level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0401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What Are Errors and Exceptions?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PHP Error Reporting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276872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PHP Error and Exception Handling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Regular Expressions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Validating User Input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717032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Where to Perform Validation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28134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546032" cy="4687416"/>
          </a:xfrm>
        </p:spPr>
        <p:txBody>
          <a:bodyPr numCol="3">
            <a:noAutofit/>
          </a:bodyPr>
          <a:lstStyle/>
          <a:p>
            <a:pPr marL="144000">
              <a:spcAft>
                <a:spcPts val="4800"/>
              </a:spcAft>
            </a:pPr>
            <a:r>
              <a:rPr lang="en-US" sz="2800" dirty="0"/>
              <a:t>CAPTCHA</a:t>
            </a:r>
          </a:p>
          <a:p>
            <a:pPr marL="144000">
              <a:spcAft>
                <a:spcPts val="4800"/>
              </a:spcAft>
            </a:pPr>
            <a:r>
              <a:rPr lang="en-US" sz="2800" dirty="0"/>
              <a:t>error</a:t>
            </a:r>
          </a:p>
          <a:p>
            <a:pPr marL="144000">
              <a:spcAft>
                <a:spcPts val="4800"/>
              </a:spcAft>
            </a:pPr>
            <a:r>
              <a:rPr lang="en-US" sz="2800" dirty="0"/>
              <a:t>exception</a:t>
            </a:r>
          </a:p>
          <a:p>
            <a:pPr marL="144000">
              <a:spcAft>
                <a:spcPts val="4800"/>
              </a:spcAft>
            </a:pPr>
            <a:r>
              <a:rPr lang="en-US" sz="2800" dirty="0"/>
              <a:t>expected error</a:t>
            </a:r>
          </a:p>
          <a:p>
            <a:pPr marL="144000">
              <a:spcAft>
                <a:spcPts val="4800"/>
              </a:spcAft>
            </a:pPr>
            <a:r>
              <a:rPr lang="en-US" sz="2800" dirty="0"/>
              <a:t>fatal errors</a:t>
            </a:r>
          </a:p>
          <a:p>
            <a:pPr marL="144000">
              <a:spcAft>
                <a:spcPts val="4800"/>
              </a:spcAft>
            </a:pPr>
            <a:r>
              <a:rPr lang="en-US" sz="2800" dirty="0"/>
              <a:t>literal</a:t>
            </a:r>
          </a:p>
          <a:p>
            <a:pPr marL="144000">
              <a:spcAft>
                <a:spcPts val="4800"/>
              </a:spcAft>
            </a:pPr>
            <a:r>
              <a:rPr lang="en-US" sz="2800" dirty="0" err="1"/>
              <a:t>metacharacter</a:t>
            </a:r>
            <a:endParaRPr lang="en-US" sz="2800" dirty="0"/>
          </a:p>
          <a:p>
            <a:pPr marL="144000">
              <a:spcAft>
                <a:spcPts val="4800"/>
              </a:spcAft>
            </a:pPr>
            <a:r>
              <a:rPr lang="en-US" sz="2800" dirty="0"/>
              <a:t>regular expression</a:t>
            </a:r>
          </a:p>
          <a:p>
            <a:pPr marL="144000">
              <a:spcAft>
                <a:spcPts val="4800"/>
              </a:spcAft>
            </a:pPr>
            <a:r>
              <a:rPr lang="en-US" sz="2800" dirty="0"/>
              <a:t>spam bots</a:t>
            </a:r>
          </a:p>
          <a:p>
            <a:pPr marL="144000">
              <a:spcAft>
                <a:spcPts val="4800"/>
              </a:spcAft>
            </a:pPr>
            <a:r>
              <a:rPr lang="en-US" sz="2800" dirty="0"/>
              <a:t>warnings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Terms</a:t>
            </a:r>
          </a:p>
        </p:txBody>
      </p:sp>
    </p:spTree>
    <p:extLst>
      <p:ext uri="{BB962C8B-B14F-4D97-AF65-F5344CB8AC3E}">
        <p14:creationId xmlns:p14="http://schemas.microsoft.com/office/powerpoint/2010/main" val="956933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7815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Errors and Exceptions?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Expected errors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Warnings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Fatal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Types of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Errors and Exceptions?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Types of Errors</a:t>
            </a:r>
            <a:endParaRPr lang="en-US" dirty="0"/>
          </a:p>
        </p:txBody>
      </p:sp>
      <p:pic>
        <p:nvPicPr>
          <p:cNvPr id="6" name="Content Placeholder 5" descr="481261500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0" r="-27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404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Errors and Exceptions?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</a:t>
            </a:r>
            <a:r>
              <a:rPr lang="en-US" b="1" dirty="0">
                <a:solidFill>
                  <a:srgbClr val="A82233"/>
                </a:solidFill>
              </a:rPr>
              <a:t>exception</a:t>
            </a:r>
            <a:r>
              <a:rPr lang="en-US" dirty="0"/>
              <a:t>  refers to objects that are of type Exception  and which are used in conjunction with the object-oriented try . . . catch  language construct for dealing with runtime errors.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9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What Are Errors and Exceptions?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PHP Error Reporting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276872"/>
            <a:ext cx="25202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PHP Error and Exception Handling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Regular Expressions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Validating User Input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717032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Where to Perform Validation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53208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PHP Error Reporting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error_reporting</a:t>
            </a:r>
            <a:r>
              <a:rPr lang="en-US" b="1" dirty="0"/>
              <a:t> </a:t>
            </a:r>
            <a:r>
              <a:rPr lang="en-US" dirty="0"/>
              <a:t> specifies which type of errors are to be reported</a:t>
            </a:r>
          </a:p>
          <a:p>
            <a:r>
              <a:rPr lang="en-US" dirty="0" err="1"/>
              <a:t>ini_set</a:t>
            </a:r>
            <a:r>
              <a:rPr lang="en-US" dirty="0"/>
              <a:t>('log_errors','1');</a:t>
            </a:r>
          </a:p>
          <a:p>
            <a:r>
              <a:rPr lang="en-US" dirty="0"/>
              <a:t>It can also be set within the </a:t>
            </a:r>
            <a:r>
              <a:rPr lang="en-US" dirty="0" err="1"/>
              <a:t>php.ini</a:t>
            </a:r>
            <a:r>
              <a:rPr lang="en-US" dirty="0"/>
              <a:t> file:</a:t>
            </a:r>
          </a:p>
          <a:p>
            <a:r>
              <a:rPr lang="en-US" dirty="0" err="1"/>
              <a:t>log_errors</a:t>
            </a:r>
            <a:r>
              <a:rPr lang="en-US" dirty="0"/>
              <a:t> = 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The </a:t>
            </a: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error_reporting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Setting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PHP Error Reporting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display_error</a:t>
            </a:r>
            <a:r>
              <a:rPr lang="en-US" dirty="0"/>
              <a:t>  setting specifies whether error messages should or should not be displayed in the browser</a:t>
            </a:r>
          </a:p>
          <a:p>
            <a:r>
              <a:rPr lang="en-US" dirty="0" err="1"/>
              <a:t>ini_set</a:t>
            </a:r>
            <a:r>
              <a:rPr lang="en-US" dirty="0"/>
              <a:t>('display_errors','0');</a:t>
            </a:r>
          </a:p>
          <a:p>
            <a:r>
              <a:rPr lang="en-US" dirty="0"/>
              <a:t>It can also be set within the </a:t>
            </a:r>
            <a:r>
              <a:rPr lang="en-US" dirty="0" err="1"/>
              <a:t>php.ini</a:t>
            </a:r>
            <a:r>
              <a:rPr lang="en-US" dirty="0"/>
              <a:t> file:</a:t>
            </a:r>
          </a:p>
          <a:p>
            <a:r>
              <a:rPr lang="en-US" dirty="0" err="1"/>
              <a:t>display_errors</a:t>
            </a:r>
            <a:r>
              <a:rPr lang="en-US" dirty="0"/>
              <a:t> = Off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The </a:t>
            </a: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display_errors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Setting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0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FunWebDev - 2nd Edition">
      <a:dk1>
        <a:srgbClr val="404040"/>
      </a:dk1>
      <a:lt1>
        <a:srgbClr val="F3F3E7"/>
      </a:lt1>
      <a:dk2>
        <a:srgbClr val="37475F"/>
      </a:dk2>
      <a:lt2>
        <a:srgbClr val="FFFFFF"/>
      </a:lt2>
      <a:accent1>
        <a:srgbClr val="B6E4EC"/>
      </a:accent1>
      <a:accent2>
        <a:srgbClr val="A82233"/>
      </a:accent2>
      <a:accent3>
        <a:srgbClr val="C88736"/>
      </a:accent3>
      <a:accent4>
        <a:srgbClr val="467082"/>
      </a:accent4>
      <a:accent5>
        <a:srgbClr val="F3703A"/>
      </a:accent5>
      <a:accent6>
        <a:srgbClr val="00A651"/>
      </a:accent6>
      <a:hlink>
        <a:srgbClr val="B6EEEC"/>
      </a:hlink>
      <a:folHlink>
        <a:srgbClr val="C887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966</TotalTime>
  <Words>1145</Words>
  <Application>Microsoft Office PowerPoint</Application>
  <PresentationFormat>On-screen Show (4:3)</PresentationFormat>
  <Paragraphs>261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Rockwell</vt:lpstr>
      <vt:lpstr>Rockwell Condensed</vt:lpstr>
      <vt:lpstr>Rockwell Extra Bold</vt:lpstr>
      <vt:lpstr>Wingdings</vt:lpstr>
      <vt:lpstr>Presentation</vt:lpstr>
      <vt:lpstr>Error Handling and Validation</vt:lpstr>
      <vt:lpstr>Chapter 15</vt:lpstr>
      <vt:lpstr>Chapter 15</vt:lpstr>
      <vt:lpstr>What Are Errors and Exceptions?</vt:lpstr>
      <vt:lpstr>What Are Errors and Exceptions?</vt:lpstr>
      <vt:lpstr>What Are Errors and Exceptions?</vt:lpstr>
      <vt:lpstr>Chapter 15</vt:lpstr>
      <vt:lpstr>PHP Error Reporting </vt:lpstr>
      <vt:lpstr>PHP Error Reporting </vt:lpstr>
      <vt:lpstr>PHP Error Reporting </vt:lpstr>
      <vt:lpstr>Chapter 15</vt:lpstr>
      <vt:lpstr>PHP Error and Exception Handling </vt:lpstr>
      <vt:lpstr>PHP Error and Exception Handling </vt:lpstr>
      <vt:lpstr>Chapter 15</vt:lpstr>
      <vt:lpstr>Regular Expressions </vt:lpstr>
      <vt:lpstr>Regular Expressions </vt:lpstr>
      <vt:lpstr>Regular Expressions </vt:lpstr>
      <vt:lpstr>Regular Expressions </vt:lpstr>
      <vt:lpstr>Regular Expressions </vt:lpstr>
      <vt:lpstr>Regular Expressions </vt:lpstr>
      <vt:lpstr>Regular Expressions </vt:lpstr>
      <vt:lpstr>Chapter 15</vt:lpstr>
      <vt:lpstr>Validating User Input</vt:lpstr>
      <vt:lpstr>Validating User Input</vt:lpstr>
      <vt:lpstr>Validating User Input</vt:lpstr>
      <vt:lpstr>Validating User Input</vt:lpstr>
      <vt:lpstr>Validating User Input</vt:lpstr>
      <vt:lpstr>Validating User Input</vt:lpstr>
      <vt:lpstr>Chapter 15</vt:lpstr>
      <vt:lpstr>Where to Perform Validation </vt:lpstr>
      <vt:lpstr>Where to Perform Validation </vt:lpstr>
      <vt:lpstr>Where to Perform Validation </vt:lpstr>
      <vt:lpstr>Chapter 15</vt:lpstr>
      <vt:lpstr>Summary</vt:lpstr>
      <vt:lpstr>Summary</vt:lpstr>
    </vt:vector>
  </TitlesOfParts>
  <Manager/>
  <Company>Pearson</Company>
  <LinksUpToDate>false</LinksUpToDate>
  <SharedDoc>false</SharedDoc>
  <HyperlinkBase>http://funwebdev.com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dc:subject/>
  <dc:creator>Randy Connolly and Ricardo Hoar</dc:creator>
  <cp:keywords/>
  <dc:description/>
  <cp:lastModifiedBy>ELIZABETH DIAZ</cp:lastModifiedBy>
  <cp:revision>116</cp:revision>
  <dcterms:created xsi:type="dcterms:W3CDTF">2014-01-14T22:57:40Z</dcterms:created>
  <dcterms:modified xsi:type="dcterms:W3CDTF">2019-08-17T23:06:07Z</dcterms:modified>
  <cp:category/>
</cp:coreProperties>
</file>