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4660"/>
  </p:normalViewPr>
  <p:slideViewPr>
    <p:cSldViewPr snapToGrid="0">
      <p:cViewPr varScale="1">
        <p:scale>
          <a:sx n="46" d="100"/>
          <a:sy n="46" d="100"/>
        </p:scale>
        <p:origin x="67" y="7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DF7A-531D-5F38-E4DC-B75EBF508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84EB7-F7D0-25B2-FD1C-C3AFA6E40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3E4BE-D635-5FB6-D823-6FB9C125C316}"/>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5" name="Footer Placeholder 4">
            <a:extLst>
              <a:ext uri="{FF2B5EF4-FFF2-40B4-BE49-F238E27FC236}">
                <a16:creationId xmlns:a16="http://schemas.microsoft.com/office/drawing/2014/main" id="{42CEB9DE-26E1-73CE-9949-69F645EA9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17AD2-79A4-68E8-AE5B-529B366FE109}"/>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406574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4769-D5E7-260D-C846-BF14A634C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FD16AC-2299-87FF-9C75-5CE55F38F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DF1C9-5A7A-D562-9B4B-3B3720C6A8D8}"/>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5" name="Footer Placeholder 4">
            <a:extLst>
              <a:ext uri="{FF2B5EF4-FFF2-40B4-BE49-F238E27FC236}">
                <a16:creationId xmlns:a16="http://schemas.microsoft.com/office/drawing/2014/main" id="{4C458CD3-482F-EB7A-B1E7-0C77F79C1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6CCDE-843D-2956-FD04-9A97A4009F93}"/>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246671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814D5-CBBA-8085-916D-854A3A0DB9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B13F75-E348-2131-03C2-3B6E90C02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98BF5-BA83-E073-9080-B8813329B95C}"/>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5" name="Footer Placeholder 4">
            <a:extLst>
              <a:ext uri="{FF2B5EF4-FFF2-40B4-BE49-F238E27FC236}">
                <a16:creationId xmlns:a16="http://schemas.microsoft.com/office/drawing/2014/main" id="{6D41565D-DFF7-A6BB-CC42-1BFB1BAA8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B432-14ED-459D-240F-0FB0EE941DC2}"/>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181483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BFF17-0E29-93F3-D008-D7773D23E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6ADD8-CFC4-30B3-5655-C56845D9F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6FA29-2847-1C60-285D-F55C123EFF8F}"/>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5" name="Footer Placeholder 4">
            <a:extLst>
              <a:ext uri="{FF2B5EF4-FFF2-40B4-BE49-F238E27FC236}">
                <a16:creationId xmlns:a16="http://schemas.microsoft.com/office/drawing/2014/main" id="{DF25D688-4126-D867-E8A2-F1FB7093B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CB78D-2655-CB2F-63C2-6F68775A8998}"/>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6790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FD47-8FD3-0585-E603-27E98D6FE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FD653-6927-9F9A-3D7C-065D46B53F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B2FE4-1309-5EDD-A709-8DD9D8431E3E}"/>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5" name="Footer Placeholder 4">
            <a:extLst>
              <a:ext uri="{FF2B5EF4-FFF2-40B4-BE49-F238E27FC236}">
                <a16:creationId xmlns:a16="http://schemas.microsoft.com/office/drawing/2014/main" id="{834D1E43-1EE0-A2C0-F219-4D2173F56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72343-579C-92ED-B946-DF61D4ADBB08}"/>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7042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8AFC-426B-22B0-6AB0-9CE4FE65F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0D040-19CF-0A68-30BB-15B659520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DAC672-60A6-C49F-D65A-5193B53B3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F0462-5885-406D-8F24-AE2A34287613}"/>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6" name="Footer Placeholder 5">
            <a:extLst>
              <a:ext uri="{FF2B5EF4-FFF2-40B4-BE49-F238E27FC236}">
                <a16:creationId xmlns:a16="http://schemas.microsoft.com/office/drawing/2014/main" id="{22D2263C-32BF-D064-CDC7-1C62AEDE4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B7355-EA46-18C3-710F-2BDD28440A52}"/>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355237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596E-D81F-315D-9668-D3F807B93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317AC3-196B-B098-BA2C-7793D2B1B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E05AA4-9A96-187D-42A5-9FB4EEB9E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99472-90BF-D733-B6C4-55C0272CC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B797A-DF35-624C-FE03-BCC4A4DB7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7DF960-4CC9-935D-B095-EC3AC1ECE5D0}"/>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8" name="Footer Placeholder 7">
            <a:extLst>
              <a:ext uri="{FF2B5EF4-FFF2-40B4-BE49-F238E27FC236}">
                <a16:creationId xmlns:a16="http://schemas.microsoft.com/office/drawing/2014/main" id="{060824F3-1D4C-94A3-898E-BE34FE08F0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67E148-FB99-D8D1-CD9E-D57B691AABF4}"/>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213265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0BA9-329E-8B9B-276B-56607092AE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E81D23-F0E4-7F65-BF75-2871CE5C25F1}"/>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4" name="Footer Placeholder 3">
            <a:extLst>
              <a:ext uri="{FF2B5EF4-FFF2-40B4-BE49-F238E27FC236}">
                <a16:creationId xmlns:a16="http://schemas.microsoft.com/office/drawing/2014/main" id="{D27151B8-2D95-689C-8B07-9CE6A78BB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A833C8-08F5-1456-9C1C-401974855C0C}"/>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375380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AA44D-DE41-F536-FBD6-DF6DCF16ED52}"/>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3" name="Footer Placeholder 2">
            <a:extLst>
              <a:ext uri="{FF2B5EF4-FFF2-40B4-BE49-F238E27FC236}">
                <a16:creationId xmlns:a16="http://schemas.microsoft.com/office/drawing/2014/main" id="{CD9556F0-5226-3EEB-F157-AE62706611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61492-F677-7BB2-0AD0-DF2C87E9E2BE}"/>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159473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D77B-1356-A645-1074-BDCA5F863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1C4B6-BA60-E7F4-447B-3383756FC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6E329-A790-3F46-853F-2C9B996F9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DE387-34CF-8537-DB3B-CBC9A7FEE3A9}"/>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6" name="Footer Placeholder 5">
            <a:extLst>
              <a:ext uri="{FF2B5EF4-FFF2-40B4-BE49-F238E27FC236}">
                <a16:creationId xmlns:a16="http://schemas.microsoft.com/office/drawing/2014/main" id="{5F744726-4AE2-D32A-F039-0F8101451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BE42B-B7E0-8BFB-5A07-A14DA3F6C9B9}"/>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383023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4EE3-E856-05A3-BBF4-DBA2BA8CD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DCEF5-A47A-8AF3-EC9C-6D3256385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4108B8-9FE1-08E4-8186-BB15C5F12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08265-165D-0F64-7350-43A713AD947A}"/>
              </a:ext>
            </a:extLst>
          </p:cNvPr>
          <p:cNvSpPr>
            <a:spLocks noGrp="1"/>
          </p:cNvSpPr>
          <p:nvPr>
            <p:ph type="dt" sz="half" idx="10"/>
          </p:nvPr>
        </p:nvSpPr>
        <p:spPr/>
        <p:txBody>
          <a:bodyPr/>
          <a:lstStyle/>
          <a:p>
            <a:fld id="{7C27EEF7-7A9E-4D8E-934A-BD2CA554AA96}" type="datetimeFigureOut">
              <a:rPr lang="en-US" smtClean="0"/>
              <a:t>10/13/2024</a:t>
            </a:fld>
            <a:endParaRPr lang="en-US"/>
          </a:p>
        </p:txBody>
      </p:sp>
      <p:sp>
        <p:nvSpPr>
          <p:cNvPr id="6" name="Footer Placeholder 5">
            <a:extLst>
              <a:ext uri="{FF2B5EF4-FFF2-40B4-BE49-F238E27FC236}">
                <a16:creationId xmlns:a16="http://schemas.microsoft.com/office/drawing/2014/main" id="{0554E4FD-4DC8-7CAB-2A76-0D5B5F867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F9204-301C-1EF4-EEAC-37B06B866DDB}"/>
              </a:ext>
            </a:extLst>
          </p:cNvPr>
          <p:cNvSpPr>
            <a:spLocks noGrp="1"/>
          </p:cNvSpPr>
          <p:nvPr>
            <p:ph type="sldNum" sz="quarter" idx="12"/>
          </p:nvPr>
        </p:nvSpPr>
        <p:spPr/>
        <p:txBody>
          <a:bodyPr/>
          <a:lstStyle/>
          <a:p>
            <a:fld id="{CE85C7FC-20C9-4FB9-8E51-F58CEDE2E796}" type="slidenum">
              <a:rPr lang="en-US" smtClean="0"/>
              <a:t>‹#›</a:t>
            </a:fld>
            <a:endParaRPr lang="en-US"/>
          </a:p>
        </p:txBody>
      </p:sp>
    </p:spTree>
    <p:extLst>
      <p:ext uri="{BB962C8B-B14F-4D97-AF65-F5344CB8AC3E}">
        <p14:creationId xmlns:p14="http://schemas.microsoft.com/office/powerpoint/2010/main" val="163253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8244A-F050-9D82-4556-D9B756DBC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ABAA63-C067-ECA3-6D7F-DCD3EEE88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767CC-E18C-751F-EDC2-0A2128CE4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27EEF7-7A9E-4D8E-934A-BD2CA554AA96}" type="datetimeFigureOut">
              <a:rPr lang="en-US" smtClean="0"/>
              <a:t>10/13/2024</a:t>
            </a:fld>
            <a:endParaRPr lang="en-US"/>
          </a:p>
        </p:txBody>
      </p:sp>
      <p:sp>
        <p:nvSpPr>
          <p:cNvPr id="5" name="Footer Placeholder 4">
            <a:extLst>
              <a:ext uri="{FF2B5EF4-FFF2-40B4-BE49-F238E27FC236}">
                <a16:creationId xmlns:a16="http://schemas.microsoft.com/office/drawing/2014/main" id="{D6521699-1803-459C-3756-2A5B2DB76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B69C28-DA8D-8F96-B06C-F11235E37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85C7FC-20C9-4FB9-8E51-F58CEDE2E796}" type="slidenum">
              <a:rPr lang="en-US" smtClean="0"/>
              <a:t>‹#›</a:t>
            </a:fld>
            <a:endParaRPr lang="en-US"/>
          </a:p>
        </p:txBody>
      </p:sp>
    </p:spTree>
    <p:extLst>
      <p:ext uri="{BB962C8B-B14F-4D97-AF65-F5344CB8AC3E}">
        <p14:creationId xmlns:p14="http://schemas.microsoft.com/office/powerpoint/2010/main" val="181693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curityboulevard.com/" TargetMode="External"/><Relationship Id="rId2" Type="http://schemas.openxmlformats.org/officeDocument/2006/relationships/hyperlink" Target="https://indiegamecloud.com/securing-your-code-repository-best-practices-and-tools/" TargetMode="External"/><Relationship Id="rId1" Type="http://schemas.openxmlformats.org/officeDocument/2006/relationships/slideLayout" Target="../slideLayouts/slideLayout2.xml"/><Relationship Id="rId4" Type="http://schemas.openxmlformats.org/officeDocument/2006/relationships/hyperlink" Target="https://openssf.org/blog/2023/09/14/openssf-releases-source-code-management-best-practices-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5078-438C-A24D-FE28-BFC7F325105D}"/>
              </a:ext>
            </a:extLst>
          </p:cNvPr>
          <p:cNvSpPr>
            <a:spLocks noGrp="1"/>
          </p:cNvSpPr>
          <p:nvPr>
            <p:ph type="ctrTitle"/>
          </p:nvPr>
        </p:nvSpPr>
        <p:spPr/>
        <p:txBody>
          <a:bodyPr/>
          <a:lstStyle/>
          <a:p>
            <a:r>
              <a:rPr lang="en-US" dirty="0"/>
              <a:t>Security Controls in Shared Source Code Repositories</a:t>
            </a:r>
          </a:p>
        </p:txBody>
      </p:sp>
      <p:sp>
        <p:nvSpPr>
          <p:cNvPr id="3" name="Subtitle 2">
            <a:extLst>
              <a:ext uri="{FF2B5EF4-FFF2-40B4-BE49-F238E27FC236}">
                <a16:creationId xmlns:a16="http://schemas.microsoft.com/office/drawing/2014/main" id="{6543D744-4AFF-1E52-BE7D-CF335127B119}"/>
              </a:ext>
            </a:extLst>
          </p:cNvPr>
          <p:cNvSpPr>
            <a:spLocks noGrp="1"/>
          </p:cNvSpPr>
          <p:nvPr>
            <p:ph type="subTitle" idx="1"/>
          </p:nvPr>
        </p:nvSpPr>
        <p:spPr/>
        <p:txBody>
          <a:bodyPr/>
          <a:lstStyle/>
          <a:p>
            <a:r>
              <a:rPr lang="en-US" dirty="0"/>
              <a:t>Best Practices and Implementation</a:t>
            </a:r>
          </a:p>
          <a:p>
            <a:r>
              <a:rPr lang="en-US" dirty="0"/>
              <a:t>Nilam Abdul-Haqq</a:t>
            </a:r>
          </a:p>
          <a:p>
            <a:r>
              <a:rPr lang="en-US" dirty="0"/>
              <a:t>Oct. 13, 2024</a:t>
            </a:r>
          </a:p>
        </p:txBody>
      </p:sp>
    </p:spTree>
    <p:extLst>
      <p:ext uri="{BB962C8B-B14F-4D97-AF65-F5344CB8AC3E}">
        <p14:creationId xmlns:p14="http://schemas.microsoft.com/office/powerpoint/2010/main" val="305611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FA07-6A59-AD53-F0F4-FCC480319795}"/>
              </a:ext>
            </a:extLst>
          </p:cNvPr>
          <p:cNvSpPr>
            <a:spLocks noGrp="1"/>
          </p:cNvSpPr>
          <p:nvPr>
            <p:ph type="title"/>
          </p:nvPr>
        </p:nvSpPr>
        <p:spPr/>
        <p:txBody>
          <a:bodyPr/>
          <a:lstStyle/>
          <a:p>
            <a:pPr algn="ctr"/>
            <a:r>
              <a:rPr lang="en-US" dirty="0"/>
              <a:t>Conclusion and References</a:t>
            </a:r>
          </a:p>
        </p:txBody>
      </p:sp>
      <p:sp>
        <p:nvSpPr>
          <p:cNvPr id="3" name="Content Placeholder 2">
            <a:extLst>
              <a:ext uri="{FF2B5EF4-FFF2-40B4-BE49-F238E27FC236}">
                <a16:creationId xmlns:a16="http://schemas.microsoft.com/office/drawing/2014/main" id="{CBD214CC-BABE-C2FB-A0F4-216E8687F199}"/>
              </a:ext>
            </a:extLst>
          </p:cNvPr>
          <p:cNvSpPr>
            <a:spLocks noGrp="1"/>
          </p:cNvSpPr>
          <p:nvPr>
            <p:ph idx="1"/>
          </p:nvPr>
        </p:nvSpPr>
        <p:spPr/>
        <p:txBody>
          <a:bodyPr/>
          <a:lstStyle/>
          <a:p>
            <a:r>
              <a:rPr lang="en-US" b="1" dirty="0">
                <a:solidFill>
                  <a:schemeClr val="accent1"/>
                </a:solidFill>
              </a:rPr>
              <a:t>Summary: </a:t>
            </a:r>
            <a:r>
              <a:rPr lang="en-US" dirty="0">
                <a:solidFill>
                  <a:schemeClr val="accent1"/>
                </a:solidFill>
              </a:rPr>
              <a:t>Implementing strong security controls in shared source code repositories is vital for protecting sensitivities data and ensuring the integrity of software development.</a:t>
            </a:r>
          </a:p>
          <a:p>
            <a:r>
              <a:rPr lang="en-US" dirty="0"/>
              <a:t>References</a:t>
            </a:r>
          </a:p>
          <a:p>
            <a:r>
              <a:rPr lang="en-US" dirty="0">
                <a:hlinkClick r:id="rId2"/>
              </a:rPr>
              <a:t>https://indiegamecloud.com/securing-your-code-repository-best-practices-and-tools/</a:t>
            </a:r>
            <a:endParaRPr lang="en-US" dirty="0"/>
          </a:p>
          <a:p>
            <a:r>
              <a:rPr lang="en-US" dirty="0">
                <a:hlinkClick r:id="rId3"/>
              </a:rPr>
              <a:t>https://securityboulevard.com/</a:t>
            </a:r>
            <a:endParaRPr lang="en-US" dirty="0"/>
          </a:p>
          <a:p>
            <a:r>
              <a:rPr lang="en-US" dirty="0">
                <a:hlinkClick r:id="rId4"/>
              </a:rPr>
              <a:t>https://openssf.org/blog/2023/09/14/openssf-releases-source-code-management-best-practices-guide/</a:t>
            </a:r>
            <a:endParaRPr lang="en-US" dirty="0"/>
          </a:p>
        </p:txBody>
      </p:sp>
    </p:spTree>
    <p:extLst>
      <p:ext uri="{BB962C8B-B14F-4D97-AF65-F5344CB8AC3E}">
        <p14:creationId xmlns:p14="http://schemas.microsoft.com/office/powerpoint/2010/main" val="338187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B87B-F244-D4F9-216D-AE584B119403}"/>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C204EA2A-2CB7-82DA-1AED-5065196F2B51}"/>
              </a:ext>
            </a:extLst>
          </p:cNvPr>
          <p:cNvSpPr>
            <a:spLocks noGrp="1"/>
          </p:cNvSpPr>
          <p:nvPr>
            <p:ph idx="1"/>
          </p:nvPr>
        </p:nvSpPr>
        <p:spPr/>
        <p:txBody>
          <a:bodyPr/>
          <a:lstStyle/>
          <a:p>
            <a:pPr algn="ctr"/>
            <a:r>
              <a:rPr lang="en-US" dirty="0"/>
              <a:t>Overview: Shared source code repositories are crucial for collaboration in software development, but they also pose significant security risks. Effective security controls are essential to prevent data breaches, unauthorized access, and loss of intellectual property (</a:t>
            </a:r>
            <a:r>
              <a:rPr lang="en-US" dirty="0" err="1"/>
              <a:t>IndieGameCloud</a:t>
            </a:r>
            <a:r>
              <a:rPr lang="en-US" dirty="0"/>
              <a:t>).</a:t>
            </a:r>
          </a:p>
        </p:txBody>
      </p:sp>
    </p:spTree>
    <p:extLst>
      <p:ext uri="{BB962C8B-B14F-4D97-AF65-F5344CB8AC3E}">
        <p14:creationId xmlns:p14="http://schemas.microsoft.com/office/powerpoint/2010/main" val="370746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8B81-482C-A001-C46C-BEFB0350D4BF}"/>
              </a:ext>
            </a:extLst>
          </p:cNvPr>
          <p:cNvSpPr>
            <a:spLocks noGrp="1"/>
          </p:cNvSpPr>
          <p:nvPr>
            <p:ph type="title"/>
          </p:nvPr>
        </p:nvSpPr>
        <p:spPr/>
        <p:txBody>
          <a:bodyPr/>
          <a:lstStyle/>
          <a:p>
            <a:pPr algn="ctr"/>
            <a:r>
              <a:rPr lang="en-US" dirty="0"/>
              <a:t>Implement Strong Password Policies</a:t>
            </a:r>
          </a:p>
        </p:txBody>
      </p:sp>
      <p:sp>
        <p:nvSpPr>
          <p:cNvPr id="3" name="Content Placeholder 2">
            <a:extLst>
              <a:ext uri="{FF2B5EF4-FFF2-40B4-BE49-F238E27FC236}">
                <a16:creationId xmlns:a16="http://schemas.microsoft.com/office/drawing/2014/main" id="{E03E351C-7130-69A9-E53A-87265AE662C5}"/>
              </a:ext>
            </a:extLst>
          </p:cNvPr>
          <p:cNvSpPr>
            <a:spLocks noGrp="1"/>
          </p:cNvSpPr>
          <p:nvPr>
            <p:ph idx="1"/>
          </p:nvPr>
        </p:nvSpPr>
        <p:spPr/>
        <p:txBody>
          <a:bodyPr/>
          <a:lstStyle/>
          <a:p>
            <a:r>
              <a:rPr lang="en-US" dirty="0"/>
              <a:t>Best Practices</a:t>
            </a:r>
          </a:p>
          <a:p>
            <a:pPr lvl="1"/>
            <a:r>
              <a:rPr lang="en-US" dirty="0"/>
              <a:t>Enforce the use of complex passwords (mix of letters, numbers, symbols).</a:t>
            </a:r>
          </a:p>
          <a:p>
            <a:pPr lvl="1"/>
            <a:r>
              <a:rPr lang="en-US" dirty="0"/>
              <a:t>Consider using a password manager to aid users in creating and maintaining secure passwords.</a:t>
            </a:r>
          </a:p>
        </p:txBody>
      </p:sp>
    </p:spTree>
    <p:extLst>
      <p:ext uri="{BB962C8B-B14F-4D97-AF65-F5344CB8AC3E}">
        <p14:creationId xmlns:p14="http://schemas.microsoft.com/office/powerpoint/2010/main" val="360460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A6B3-D3A6-BC4E-DA99-6E307AC27AFB}"/>
              </a:ext>
            </a:extLst>
          </p:cNvPr>
          <p:cNvSpPr>
            <a:spLocks noGrp="1"/>
          </p:cNvSpPr>
          <p:nvPr>
            <p:ph type="title"/>
          </p:nvPr>
        </p:nvSpPr>
        <p:spPr/>
        <p:txBody>
          <a:bodyPr/>
          <a:lstStyle/>
          <a:p>
            <a:pPr algn="ctr"/>
            <a:r>
              <a:rPr lang="en-US" dirty="0"/>
              <a:t>Utilize Two-Factor Authentication (2FA)</a:t>
            </a:r>
          </a:p>
        </p:txBody>
      </p:sp>
      <p:sp>
        <p:nvSpPr>
          <p:cNvPr id="3" name="Content Placeholder 2">
            <a:extLst>
              <a:ext uri="{FF2B5EF4-FFF2-40B4-BE49-F238E27FC236}">
                <a16:creationId xmlns:a16="http://schemas.microsoft.com/office/drawing/2014/main" id="{8162A10E-46E3-706B-9B70-859B183A3B27}"/>
              </a:ext>
            </a:extLst>
          </p:cNvPr>
          <p:cNvSpPr>
            <a:spLocks noGrp="1"/>
          </p:cNvSpPr>
          <p:nvPr>
            <p:ph idx="1"/>
          </p:nvPr>
        </p:nvSpPr>
        <p:spPr/>
        <p:txBody>
          <a:bodyPr/>
          <a:lstStyle/>
          <a:p>
            <a:r>
              <a:rPr lang="en-US" dirty="0"/>
              <a:t>Importance of 2FA</a:t>
            </a:r>
          </a:p>
          <a:p>
            <a:pPr lvl="1"/>
            <a:r>
              <a:rPr lang="en-US" dirty="0"/>
              <a:t>Provides an additional layer of security beyond passwords.</a:t>
            </a:r>
          </a:p>
          <a:p>
            <a:pPr lvl="1"/>
            <a:r>
              <a:rPr lang="en-US" dirty="0"/>
              <a:t>Common methods include SMS verification codes or authentication apps.</a:t>
            </a:r>
          </a:p>
          <a:p>
            <a:pPr marL="0" indent="0">
              <a:buNone/>
            </a:pPr>
            <a:r>
              <a:rPr lang="en-US" dirty="0"/>
              <a:t> </a:t>
            </a:r>
          </a:p>
        </p:txBody>
      </p:sp>
    </p:spTree>
    <p:extLst>
      <p:ext uri="{BB962C8B-B14F-4D97-AF65-F5344CB8AC3E}">
        <p14:creationId xmlns:p14="http://schemas.microsoft.com/office/powerpoint/2010/main" val="20733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3812-41E9-F87B-D326-D45B82A8FA94}"/>
              </a:ext>
            </a:extLst>
          </p:cNvPr>
          <p:cNvSpPr>
            <a:spLocks noGrp="1"/>
          </p:cNvSpPr>
          <p:nvPr>
            <p:ph type="title"/>
          </p:nvPr>
        </p:nvSpPr>
        <p:spPr/>
        <p:txBody>
          <a:bodyPr/>
          <a:lstStyle/>
          <a:p>
            <a:pPr algn="ctr"/>
            <a:r>
              <a:rPr lang="en-US" dirty="0"/>
              <a:t>Limit Access Based on Roles</a:t>
            </a:r>
          </a:p>
        </p:txBody>
      </p:sp>
      <p:sp>
        <p:nvSpPr>
          <p:cNvPr id="3" name="Content Placeholder 2">
            <a:extLst>
              <a:ext uri="{FF2B5EF4-FFF2-40B4-BE49-F238E27FC236}">
                <a16:creationId xmlns:a16="http://schemas.microsoft.com/office/drawing/2014/main" id="{7C53000F-B598-F16F-69DF-486442E8986D}"/>
              </a:ext>
            </a:extLst>
          </p:cNvPr>
          <p:cNvSpPr>
            <a:spLocks noGrp="1"/>
          </p:cNvSpPr>
          <p:nvPr>
            <p:ph idx="1"/>
          </p:nvPr>
        </p:nvSpPr>
        <p:spPr/>
        <p:txBody>
          <a:bodyPr/>
          <a:lstStyle/>
          <a:p>
            <a:r>
              <a:rPr lang="en-US" dirty="0"/>
              <a:t>Role-Based Access Controls (RBAC)</a:t>
            </a:r>
          </a:p>
          <a:p>
            <a:pPr lvl="1"/>
            <a:r>
              <a:rPr lang="en-US" dirty="0"/>
              <a:t>Implement RBAC to ensure that users have the minimum necessary permissions.</a:t>
            </a:r>
          </a:p>
          <a:p>
            <a:pPr lvl="1"/>
            <a:r>
              <a:rPr lang="en-US" dirty="0"/>
              <a:t>This limits exposure to sensitive information and reduces the risk of unauthorized changes (</a:t>
            </a:r>
            <a:r>
              <a:rPr lang="en-US" dirty="0" err="1"/>
              <a:t>Indiegamecloud</a:t>
            </a:r>
            <a:r>
              <a:rPr lang="en-US" dirty="0"/>
              <a:t>).</a:t>
            </a:r>
          </a:p>
        </p:txBody>
      </p:sp>
    </p:spTree>
    <p:extLst>
      <p:ext uri="{BB962C8B-B14F-4D97-AF65-F5344CB8AC3E}">
        <p14:creationId xmlns:p14="http://schemas.microsoft.com/office/powerpoint/2010/main" val="304275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1E5C-963F-780A-7487-66EE15B89E92}"/>
              </a:ext>
            </a:extLst>
          </p:cNvPr>
          <p:cNvSpPr>
            <a:spLocks noGrp="1"/>
          </p:cNvSpPr>
          <p:nvPr>
            <p:ph type="title"/>
          </p:nvPr>
        </p:nvSpPr>
        <p:spPr/>
        <p:txBody>
          <a:bodyPr/>
          <a:lstStyle/>
          <a:p>
            <a:pPr algn="ctr"/>
            <a:r>
              <a:rPr lang="en-US" dirty="0"/>
              <a:t>Regular Software and Security Updates</a:t>
            </a:r>
          </a:p>
        </p:txBody>
      </p:sp>
      <p:sp>
        <p:nvSpPr>
          <p:cNvPr id="3" name="Content Placeholder 2">
            <a:extLst>
              <a:ext uri="{FF2B5EF4-FFF2-40B4-BE49-F238E27FC236}">
                <a16:creationId xmlns:a16="http://schemas.microsoft.com/office/drawing/2014/main" id="{B4B51327-AFA8-4707-7692-39C29C98F96B}"/>
              </a:ext>
            </a:extLst>
          </p:cNvPr>
          <p:cNvSpPr>
            <a:spLocks noGrp="1"/>
          </p:cNvSpPr>
          <p:nvPr>
            <p:ph idx="1"/>
          </p:nvPr>
        </p:nvSpPr>
        <p:spPr/>
        <p:txBody>
          <a:bodyPr/>
          <a:lstStyle/>
          <a:p>
            <a:r>
              <a:rPr lang="en-US" dirty="0"/>
              <a:t>Keep Software Updated</a:t>
            </a:r>
          </a:p>
          <a:p>
            <a:pPr lvl="1"/>
            <a:r>
              <a:rPr lang="en-US" dirty="0"/>
              <a:t>Regularly update repository software and apply security patches to fix vulnerabilities.</a:t>
            </a:r>
          </a:p>
          <a:p>
            <a:pPr lvl="1"/>
            <a:r>
              <a:rPr lang="en-US" dirty="0"/>
              <a:t>This proactive approach helps eliminate exploitable weaknesses (</a:t>
            </a:r>
            <a:r>
              <a:rPr lang="en-US" dirty="0" err="1"/>
              <a:t>indiegamecloud</a:t>
            </a:r>
            <a:r>
              <a:rPr lang="en-US" dirty="0"/>
              <a:t>).</a:t>
            </a:r>
          </a:p>
        </p:txBody>
      </p:sp>
    </p:spTree>
    <p:extLst>
      <p:ext uri="{BB962C8B-B14F-4D97-AF65-F5344CB8AC3E}">
        <p14:creationId xmlns:p14="http://schemas.microsoft.com/office/powerpoint/2010/main" val="351422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A119-E4F4-E81D-865E-8DDEF89C6CCD}"/>
              </a:ext>
            </a:extLst>
          </p:cNvPr>
          <p:cNvSpPr>
            <a:spLocks noGrp="1"/>
          </p:cNvSpPr>
          <p:nvPr>
            <p:ph type="title"/>
          </p:nvPr>
        </p:nvSpPr>
        <p:spPr/>
        <p:txBody>
          <a:bodyPr/>
          <a:lstStyle/>
          <a:p>
            <a:pPr algn="ctr"/>
            <a:r>
              <a:rPr lang="en-US" dirty="0"/>
              <a:t>Secure CI/CD Pipelines</a:t>
            </a:r>
          </a:p>
        </p:txBody>
      </p:sp>
      <p:sp>
        <p:nvSpPr>
          <p:cNvPr id="3" name="Content Placeholder 2">
            <a:extLst>
              <a:ext uri="{FF2B5EF4-FFF2-40B4-BE49-F238E27FC236}">
                <a16:creationId xmlns:a16="http://schemas.microsoft.com/office/drawing/2014/main" id="{2C15B85B-D1BC-B512-5D24-41AF4A2F5F31}"/>
              </a:ext>
            </a:extLst>
          </p:cNvPr>
          <p:cNvSpPr>
            <a:spLocks noGrp="1"/>
          </p:cNvSpPr>
          <p:nvPr>
            <p:ph idx="1"/>
          </p:nvPr>
        </p:nvSpPr>
        <p:spPr/>
        <p:txBody>
          <a:bodyPr/>
          <a:lstStyle/>
          <a:p>
            <a:r>
              <a:rPr lang="en-US" dirty="0"/>
              <a:t>Securing Pipelines</a:t>
            </a:r>
          </a:p>
          <a:p>
            <a:pPr lvl="1"/>
            <a:r>
              <a:rPr lang="en-US" dirty="0"/>
              <a:t>Ensure Continuous Integration/Continuous Deployment pipelines are protected against supply chain attacks.</a:t>
            </a:r>
          </a:p>
          <a:p>
            <a:pPr lvl="1"/>
            <a:r>
              <a:rPr lang="en-US" dirty="0"/>
              <a:t>Use secure coding practices and enforce approvals for changes to maintain integrity.</a:t>
            </a:r>
          </a:p>
        </p:txBody>
      </p:sp>
    </p:spTree>
    <p:extLst>
      <p:ext uri="{BB962C8B-B14F-4D97-AF65-F5344CB8AC3E}">
        <p14:creationId xmlns:p14="http://schemas.microsoft.com/office/powerpoint/2010/main" val="318858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2E6-8089-1E01-1114-F0F699069614}"/>
              </a:ext>
            </a:extLst>
          </p:cNvPr>
          <p:cNvSpPr>
            <a:spLocks noGrp="1"/>
          </p:cNvSpPr>
          <p:nvPr>
            <p:ph type="title"/>
          </p:nvPr>
        </p:nvSpPr>
        <p:spPr/>
        <p:txBody>
          <a:bodyPr/>
          <a:lstStyle/>
          <a:p>
            <a:pPr algn="ctr"/>
            <a:r>
              <a:rPr lang="en-US" dirty="0"/>
              <a:t>Conduct Regular Security Audits</a:t>
            </a:r>
          </a:p>
        </p:txBody>
      </p:sp>
      <p:sp>
        <p:nvSpPr>
          <p:cNvPr id="3" name="Content Placeholder 2">
            <a:extLst>
              <a:ext uri="{FF2B5EF4-FFF2-40B4-BE49-F238E27FC236}">
                <a16:creationId xmlns:a16="http://schemas.microsoft.com/office/drawing/2014/main" id="{77DD8373-99A1-974A-408A-CAA11E1965C5}"/>
              </a:ext>
            </a:extLst>
          </p:cNvPr>
          <p:cNvSpPr>
            <a:spLocks noGrp="1"/>
          </p:cNvSpPr>
          <p:nvPr>
            <p:ph idx="1"/>
          </p:nvPr>
        </p:nvSpPr>
        <p:spPr/>
        <p:txBody>
          <a:bodyPr/>
          <a:lstStyle/>
          <a:p>
            <a:r>
              <a:rPr lang="en-US" dirty="0"/>
              <a:t>Importance of Audits</a:t>
            </a:r>
          </a:p>
          <a:p>
            <a:pPr lvl="1"/>
            <a:r>
              <a:rPr lang="en-US" dirty="0"/>
              <a:t>Conduct routine security audits and vulnerability assessments to identify and address weaknesses.</a:t>
            </a:r>
          </a:p>
          <a:p>
            <a:pPr lvl="1"/>
            <a:r>
              <a:rPr lang="en-US" dirty="0"/>
              <a:t>Regular evaluations help maintain a strong security posture.</a:t>
            </a:r>
          </a:p>
        </p:txBody>
      </p:sp>
    </p:spTree>
    <p:extLst>
      <p:ext uri="{BB962C8B-B14F-4D97-AF65-F5344CB8AC3E}">
        <p14:creationId xmlns:p14="http://schemas.microsoft.com/office/powerpoint/2010/main" val="412051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1B6F-A829-8930-FA45-17EDA7685B0D}"/>
              </a:ext>
            </a:extLst>
          </p:cNvPr>
          <p:cNvSpPr>
            <a:spLocks noGrp="1"/>
          </p:cNvSpPr>
          <p:nvPr>
            <p:ph type="title"/>
          </p:nvPr>
        </p:nvSpPr>
        <p:spPr/>
        <p:txBody>
          <a:bodyPr/>
          <a:lstStyle/>
          <a:p>
            <a:pPr algn="ctr"/>
            <a:r>
              <a:rPr lang="en-US" dirty="0"/>
              <a:t>Tools and Resources</a:t>
            </a:r>
          </a:p>
        </p:txBody>
      </p:sp>
      <p:sp>
        <p:nvSpPr>
          <p:cNvPr id="3" name="Content Placeholder 2">
            <a:extLst>
              <a:ext uri="{FF2B5EF4-FFF2-40B4-BE49-F238E27FC236}">
                <a16:creationId xmlns:a16="http://schemas.microsoft.com/office/drawing/2014/main" id="{2CE31CE5-369D-F2CD-24A5-7F40F6641881}"/>
              </a:ext>
            </a:extLst>
          </p:cNvPr>
          <p:cNvSpPr>
            <a:spLocks noGrp="1"/>
          </p:cNvSpPr>
          <p:nvPr>
            <p:ph idx="1"/>
          </p:nvPr>
        </p:nvSpPr>
        <p:spPr/>
        <p:txBody>
          <a:bodyPr/>
          <a:lstStyle/>
          <a:p>
            <a:r>
              <a:rPr lang="en-US" dirty="0"/>
              <a:t>Recommended Tools</a:t>
            </a:r>
          </a:p>
          <a:p>
            <a:pPr lvl="1"/>
            <a:r>
              <a:rPr lang="en-US" dirty="0">
                <a:solidFill>
                  <a:schemeClr val="accent1"/>
                </a:solidFill>
              </a:rPr>
              <a:t>GitHub: Offers security features like 2FA and dependency scanning.</a:t>
            </a:r>
          </a:p>
          <a:p>
            <a:pPr lvl="1"/>
            <a:r>
              <a:rPr lang="en-US" dirty="0">
                <a:solidFill>
                  <a:schemeClr val="accent3">
                    <a:lumMod val="60000"/>
                    <a:lumOff val="40000"/>
                  </a:schemeClr>
                </a:solidFill>
              </a:rPr>
              <a:t>GitLab: Provides built-in vulnerability management and code scanning</a:t>
            </a:r>
          </a:p>
          <a:p>
            <a:pPr lvl="1"/>
            <a:r>
              <a:rPr lang="en-US" dirty="0" err="1">
                <a:solidFill>
                  <a:schemeClr val="accent5"/>
                </a:solidFill>
              </a:rPr>
              <a:t>Jfrog</a:t>
            </a:r>
            <a:r>
              <a:rPr lang="en-US" dirty="0">
                <a:solidFill>
                  <a:schemeClr val="accent5"/>
                </a:solidFill>
              </a:rPr>
              <a:t> Xray: For security scanning of dependencies (</a:t>
            </a:r>
            <a:r>
              <a:rPr lang="en-US" dirty="0" err="1">
                <a:solidFill>
                  <a:schemeClr val="accent5"/>
                </a:solidFill>
              </a:rPr>
              <a:t>indiecloudgames</a:t>
            </a:r>
            <a:r>
              <a:rPr lang="en-US" dirty="0">
                <a:solidFill>
                  <a:schemeClr val="accent5"/>
                </a:solidFill>
              </a:rPr>
              <a:t>)</a:t>
            </a:r>
          </a:p>
        </p:txBody>
      </p:sp>
    </p:spTree>
    <p:extLst>
      <p:ext uri="{BB962C8B-B14F-4D97-AF65-F5344CB8AC3E}">
        <p14:creationId xmlns:p14="http://schemas.microsoft.com/office/powerpoint/2010/main" val="1636387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E05A1BEF44F4CB0041A2E1051C9FD" ma:contentTypeVersion="16" ma:contentTypeDescription="Create a new document." ma:contentTypeScope="" ma:versionID="79c8af37ce2177b2c2209d416711baa2">
  <xsd:schema xmlns:xsd="http://www.w3.org/2001/XMLSchema" xmlns:xs="http://www.w3.org/2001/XMLSchema" xmlns:p="http://schemas.microsoft.com/office/2006/metadata/properties" xmlns:ns3="5ad82736-eaff-4139-9d77-2fac87295a00" xmlns:ns4="45a8d110-13d2-430e-b9b9-19db8a196960" targetNamespace="http://schemas.microsoft.com/office/2006/metadata/properties" ma:root="true" ma:fieldsID="6df37d0ec950c8017208904b048e0fc7" ns3:_="" ns4:_="">
    <xsd:import namespace="5ad82736-eaff-4139-9d77-2fac87295a00"/>
    <xsd:import namespace="45a8d110-13d2-430e-b9b9-19db8a19696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SearchProperties" minOccurs="0"/>
                <xsd:element ref="ns3:_activity"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d82736-eaff-4139-9d77-2fac87295a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a8d110-13d2-430e-b9b9-19db8a19696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ad82736-eaff-4139-9d77-2fac87295a00" xsi:nil="true"/>
  </documentManagement>
</p:properties>
</file>

<file path=customXml/itemProps1.xml><?xml version="1.0" encoding="utf-8"?>
<ds:datastoreItem xmlns:ds="http://schemas.openxmlformats.org/officeDocument/2006/customXml" ds:itemID="{4781C14C-4BC8-4735-8827-BD0469DCF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d82736-eaff-4139-9d77-2fac87295a00"/>
    <ds:schemaRef ds:uri="45a8d110-13d2-430e-b9b9-19db8a196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1E7B8A-2B24-44D0-A56E-5620A30DB162}">
  <ds:schemaRefs>
    <ds:schemaRef ds:uri="http://schemas.microsoft.com/sharepoint/v3/contenttype/forms"/>
  </ds:schemaRefs>
</ds:datastoreItem>
</file>

<file path=customXml/itemProps3.xml><?xml version="1.0" encoding="utf-8"?>
<ds:datastoreItem xmlns:ds="http://schemas.openxmlformats.org/officeDocument/2006/customXml" ds:itemID="{A6A52163-F620-40AD-B132-E004BF9AEB64}">
  <ds:schemaRefs>
    <ds:schemaRef ds:uri="http://www.w3.org/XML/1998/namespace"/>
    <ds:schemaRef ds:uri="5ad82736-eaff-4139-9d77-2fac87295a00"/>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2006/metadata/properties"/>
    <ds:schemaRef ds:uri="http://purl.org/dc/terms/"/>
    <ds:schemaRef ds:uri="http://schemas.microsoft.com/office/infopath/2007/PartnerControls"/>
    <ds:schemaRef ds:uri="45a8d110-13d2-430e-b9b9-19db8a196960"/>
  </ds:schemaRefs>
</ds:datastoreItem>
</file>

<file path=docProps/app.xml><?xml version="1.0" encoding="utf-8"?>
<Properties xmlns="http://schemas.openxmlformats.org/officeDocument/2006/extended-properties" xmlns:vt="http://schemas.openxmlformats.org/officeDocument/2006/docPropsVTypes">
  <TotalTime>57</TotalTime>
  <Words>350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Security Controls in Shared Source Code Repositories</vt:lpstr>
      <vt:lpstr>Introduction</vt:lpstr>
      <vt:lpstr>Implement Strong Password Policies</vt:lpstr>
      <vt:lpstr>Utilize Two-Factor Authentication (2FA)</vt:lpstr>
      <vt:lpstr>Limit Access Based on Roles</vt:lpstr>
      <vt:lpstr>Regular Software and Security Updates</vt:lpstr>
      <vt:lpstr>Secure CI/CD Pipelines</vt:lpstr>
      <vt:lpstr>Conduct Regular Security Audits</vt:lpstr>
      <vt:lpstr>Tools and Resources</vt:lpstr>
      <vt:lpstr>Conclusion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Nadir Sabur</dc:creator>
  <cp:lastModifiedBy>Nadir Sabur</cp:lastModifiedBy>
  <cp:revision>1</cp:revision>
  <dcterms:created xsi:type="dcterms:W3CDTF">2024-10-14T03:23:37Z</dcterms:created>
  <dcterms:modified xsi:type="dcterms:W3CDTF">2024-10-14T04:20:59Z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0x010100311E05A1BEF44F4CB0041A2E1051C9FD</vt:lpwstr>
  </property>
</Properties>
</file>