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60"/>
  </p:normalViewPr>
  <p:slideViewPr>
    <p:cSldViewPr snapToGrid="0">
      <p:cViewPr>
        <p:scale>
          <a:sx n="70" d="100"/>
          <a:sy n="70" d="100"/>
        </p:scale>
        <p:origin x="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2F0A-689D-5E83-0748-2E3C2D1B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F93D6-B2ED-5382-E2E8-B0A53E9C5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D044-7E22-B8D3-F62A-27871385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86A9-38AD-4EE6-BBE1-03316E866A5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7085-B245-3E5B-94D4-12EBAB25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FF96-9720-41CC-F157-976E947A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86D3-9264-4DD4-B1D0-EFF6030FB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3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0DC1-945A-3EA5-133D-BCE731F9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A181E-A86A-84EA-656B-DD0662182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DF77-206F-6237-B7CC-44E802DE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86A9-38AD-4EE6-BBE1-03316E866A5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D1FA0-0BAD-B61B-B139-E35241CC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74C71-5CBD-0B3F-A56F-5F8D2763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86D3-9264-4DD4-B1D0-EFF6030FB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06A9D-AE6F-D8A2-BBCB-40731CAAD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AAE03-D856-A4C7-2799-ECE7548CD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C4EA3-91B6-7EE8-CF21-83DFBDA7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86A9-38AD-4EE6-BBE1-03316E866A5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0967B-17E4-26D3-D722-53306C93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2145-C978-2FBA-C841-72E17995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86D3-9264-4DD4-B1D0-EFF6030FB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06A-09F2-7680-44D2-F310B35D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DA58-D0BD-5581-7F48-43E95376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6D66E-2807-112F-9149-3E19D1C4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86A9-38AD-4EE6-BBE1-03316E866A5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964A-560F-1E08-AC20-A9264CCC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A43BE-6770-8265-ACD8-A209E16E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86D3-9264-4DD4-B1D0-EFF6030FB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6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8F67-DBB2-B7BE-7209-5E19EA28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71605-56C1-1FF1-48C5-91E393DAD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D4A50-4782-B0EB-DB54-FB3EBE05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86A9-38AD-4EE6-BBE1-03316E866A5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DA1C-9F19-2E78-F8BA-1646B3E0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F11B3-86AB-F5BD-4A97-D94036C8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86D3-9264-4DD4-B1D0-EFF6030FB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4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6498-5635-F926-8909-EEE60B48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26DF-B34E-1649-E933-341F40E15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39917-7795-D1AE-261F-67799CFBA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9EDF-B4DC-B8CF-879D-EEB50E84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86A9-38AD-4EE6-BBE1-03316E866A5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C8E74-E56C-9FE9-E8A9-5E56770D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895D2-A6DB-E881-D083-8C5FB6C2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86D3-9264-4DD4-B1D0-EFF6030FB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B64A-0172-A26A-DF67-9A8A8B44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E7244-A9E2-97A8-F8B9-29B14202E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C0183-94C2-E607-809C-23A21D47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5192A-4026-1432-35F1-FFFCA400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AD52E-9C2C-7EF8-71A5-A9CD3DC5F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BBF7F-CE78-1FD7-FBB3-4B8DEE29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86A9-38AD-4EE6-BBE1-03316E866A5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1786E-E898-86EF-792D-45F7617A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4B890-D30F-1800-600A-57507D24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86D3-9264-4DD4-B1D0-EFF6030FB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0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E4BE-E062-8965-AE5C-350D0B27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65247-E321-A268-E4EC-E19C4D5B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86A9-38AD-4EE6-BBE1-03316E866A5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357BA-485B-A267-4416-82F0DDF6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A5214-7809-B0EF-396F-25D84AE8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86D3-9264-4DD4-B1D0-EFF6030FB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4B609-C156-3EDF-50B2-F7E56CE0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86A9-38AD-4EE6-BBE1-03316E866A5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45763-5D7B-91C5-692E-703A7AEB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5A9FC-D6C4-52F8-23D8-1C275AA4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86D3-9264-4DD4-B1D0-EFF6030FB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ACB0-CA06-4A7B-AD95-5B66A854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2EB5-4052-F48D-D401-49FEFC0AD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10F3D-C5C1-73B9-39D7-BED742BBE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9BCB5-90CA-FC40-E81D-76A5D42E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86A9-38AD-4EE6-BBE1-03316E866A5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EE587-40B4-AF6D-9A4F-61F894E5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1A04C-1D9D-1C8D-FD8E-CC8C0B9E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86D3-9264-4DD4-B1D0-EFF6030FB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6C07-345E-A135-A605-168BFBA2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BDCA5-2C94-1E78-AD99-9950CF078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ECE60-C731-AFE9-FF0F-96D92287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3CAD7-D4DC-47FF-08ED-F7206813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86A9-38AD-4EE6-BBE1-03316E866A5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2E41-7CF0-5A7C-953B-76AC4DF7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5676B-C9CE-E88A-012F-A4081652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86D3-9264-4DD4-B1D0-EFF6030FB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5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584A8-647D-8504-22AF-1D417C90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C6FC9-5344-2ADD-171C-A3ECA533E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916A-B55F-5AB2-47FE-28B03E4F8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586A9-38AD-4EE6-BBE1-03316E866A5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7644-628D-B059-41F7-593FBBDDD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0448-5A39-9DC0-6EA1-8B4033725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086D3-9264-4DD4-B1D0-EFF6030FB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4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rchive/msdn-magazine/2017/may/devops-optimize-telemetry-with-application-insights" TargetMode="External"/><Relationship Id="rId2" Type="http://schemas.openxmlformats.org/officeDocument/2006/relationships/hyperlink" Target="https://goingoncall.pagerduty.com/manag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lent500.co/blog/what-is-telemetry-in-devop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A7B8-5ABA-1036-7819-3DAB25BB2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Pager Rotation Duties in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E64E0-EC35-1EC9-B45A-D76AC5B44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Leveraging Effective On-Call Management for System Resilience</a:t>
            </a:r>
          </a:p>
          <a:p>
            <a:r>
              <a:rPr lang="en-US" dirty="0"/>
              <a:t>Nilam Abdul-Haqq</a:t>
            </a:r>
          </a:p>
          <a:p>
            <a:r>
              <a:rPr lang="en-US" dirty="0"/>
              <a:t>Oct. 10, 2024</a:t>
            </a:r>
          </a:p>
        </p:txBody>
      </p:sp>
    </p:spTree>
    <p:extLst>
      <p:ext uri="{BB962C8B-B14F-4D97-AF65-F5344CB8AC3E}">
        <p14:creationId xmlns:p14="http://schemas.microsoft.com/office/powerpoint/2010/main" val="378325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B34E-6C9E-5153-C90E-F3F8075B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6FA6-CA79-68F9-5D6F-6B44EF18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DevOps Handbook, 2nd Edition</a:t>
            </a:r>
            <a:r>
              <a:rPr lang="en-US" dirty="0"/>
              <a:t>, Chapter 16 – Gene Kim, Jez Humble, Patrick </a:t>
            </a:r>
            <a:r>
              <a:rPr lang="en-US" dirty="0" err="1"/>
              <a:t>Debois</a:t>
            </a:r>
            <a:r>
              <a:rPr lang="en-US" dirty="0"/>
              <a:t>, and John Willis.</a:t>
            </a:r>
          </a:p>
          <a:p>
            <a:r>
              <a:rPr lang="en-US" dirty="0">
                <a:hlinkClick r:id="rId2"/>
              </a:rPr>
              <a:t>https://goingoncall.pagerduty.com/managers/</a:t>
            </a:r>
            <a:endParaRPr lang="en-US" dirty="0"/>
          </a:p>
          <a:p>
            <a:r>
              <a:rPr lang="en-US" dirty="0">
                <a:hlinkClick r:id="rId3"/>
              </a:rPr>
              <a:t>https://learn.microsoft.com/en-us/archive/msdn-magazine/2017/may/devops-optimize-telemetry-with-application-insights</a:t>
            </a:r>
            <a:endParaRPr lang="en-US" dirty="0"/>
          </a:p>
          <a:p>
            <a:r>
              <a:rPr lang="en-US">
                <a:hlinkClick r:id="rId4"/>
              </a:rPr>
              <a:t>https://talent500.co/blog/what-is-telemetry-in-devops/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7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46D7-9A1A-5B98-9A0C-36775AC1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D2C5-C04B-76EA-2016-4E98D143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What are Pager Rotation Duties</a:t>
            </a:r>
          </a:p>
          <a:p>
            <a:pPr lvl="1" algn="ctr"/>
            <a:r>
              <a:rPr lang="en-US" dirty="0"/>
              <a:t>Pager rotation refers to the practice of scheduling team members to be on-call to respond to system alerts and incidents.</a:t>
            </a:r>
          </a:p>
          <a:p>
            <a:pPr lvl="1" algn="ctr"/>
            <a:r>
              <a:rPr lang="en-US" dirty="0"/>
              <a:t>Ensure that critical incidents are addressed promptly, maintain service uptime and reliability.</a:t>
            </a:r>
          </a:p>
          <a:p>
            <a:pPr lvl="1" algn="ctr"/>
            <a:r>
              <a:rPr lang="en-US" dirty="0"/>
              <a:t>Pager duty aligns with DevOps principles of shared responsibility and continuous improvement (Microsoft Learn)(Talent500).</a:t>
            </a:r>
          </a:p>
        </p:txBody>
      </p:sp>
    </p:spTree>
    <p:extLst>
      <p:ext uri="{BB962C8B-B14F-4D97-AF65-F5344CB8AC3E}">
        <p14:creationId xmlns:p14="http://schemas.microsoft.com/office/powerpoint/2010/main" val="197780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35F3-0FF7-7954-5CD0-76E0DFB0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Importance of Pager Rotation in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3F93-47BB-E331-AD4B-01932EE7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Shared Ownership and Accountability</a:t>
            </a:r>
          </a:p>
          <a:p>
            <a:pPr lvl="1" algn="ctr"/>
            <a:r>
              <a:rPr lang="en-US" dirty="0">
                <a:solidFill>
                  <a:schemeClr val="accent6"/>
                </a:solidFill>
              </a:rPr>
              <a:t>Engineer who build and deploy the services are also responsible for ensuring their reliability in production. This fosters a culture of accountability.</a:t>
            </a:r>
          </a:p>
          <a:p>
            <a:pPr lvl="1" algn="ctr"/>
            <a:r>
              <a:rPr lang="en-US" dirty="0">
                <a:solidFill>
                  <a:schemeClr val="accent6"/>
                </a:solidFill>
              </a:rPr>
              <a:t>Effective pager rotation support DevOps’ goals of breaking down silos between development and operations.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Reliability and Incident Management</a:t>
            </a:r>
          </a:p>
          <a:p>
            <a:pPr lvl="1" algn="ctr"/>
            <a:r>
              <a:rPr lang="en-US" dirty="0">
                <a:solidFill>
                  <a:schemeClr val="accent1"/>
                </a:solidFill>
              </a:rPr>
              <a:t>Pager rotation is key to maintaining system reliability, ensuring incidents are responded to in a timely manner.</a:t>
            </a:r>
          </a:p>
          <a:p>
            <a:pPr lvl="1" algn="ctr"/>
            <a:r>
              <a:rPr lang="en-US" dirty="0">
                <a:solidFill>
                  <a:schemeClr val="accent1"/>
                </a:solidFill>
              </a:rPr>
              <a:t>Systems like monitoring and alerting tools trigger alerts when performance metrics fall below thresholds (Talent500)(Microsoft Learn).</a:t>
            </a:r>
          </a:p>
        </p:txBody>
      </p:sp>
    </p:spTree>
    <p:extLst>
      <p:ext uri="{BB962C8B-B14F-4D97-AF65-F5344CB8AC3E}">
        <p14:creationId xmlns:p14="http://schemas.microsoft.com/office/powerpoint/2010/main" val="352277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FC00-A716-A7E2-E50A-4223834A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Practices for Pager Rotation Duties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AD64-4373-86EA-2CF9-BE2CEB50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Balanced Rotation Schedule</a:t>
            </a:r>
          </a:p>
          <a:p>
            <a:pPr lvl="1" algn="ctr"/>
            <a:r>
              <a:rPr lang="en-US" dirty="0">
                <a:solidFill>
                  <a:schemeClr val="accent1"/>
                </a:solidFill>
              </a:rPr>
              <a:t>Avoid having the same individuals repeatedly on-call by balancing the load across the team.</a:t>
            </a:r>
          </a:p>
          <a:p>
            <a:pPr lvl="1" algn="ctr"/>
            <a:r>
              <a:rPr lang="en-US" dirty="0">
                <a:solidFill>
                  <a:schemeClr val="accent1"/>
                </a:solidFill>
              </a:rPr>
              <a:t>Industry practice recommends rotating shifts, with no more than one week per member, to prevent burnout (Microsoft Learn).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Effective Escalation Policies</a:t>
            </a:r>
          </a:p>
          <a:p>
            <a:pPr lvl="1" algn="ctr"/>
            <a:r>
              <a:rPr lang="en-US" dirty="0">
                <a:solidFill>
                  <a:schemeClr val="accent2"/>
                </a:solidFill>
              </a:rPr>
              <a:t>Define clear escalation paths in case on-call engineers cannot resolve the issue, ensuring quick response times and adherence to Service Level Agreements. (SLAs) (Microsoft Learn).</a:t>
            </a:r>
          </a:p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24/7 Coverage via “Follow the Sun”</a:t>
            </a:r>
          </a:p>
          <a:p>
            <a:pPr lvl="1"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Distribute pager rotation duties globally if the team is geographically dispersed. This “follow the sun” model allows the tea to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hanble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the incidents in their local working hours, reducing night shifts and fatigue (Talent500).</a:t>
            </a:r>
          </a:p>
        </p:txBody>
      </p:sp>
    </p:spTree>
    <p:extLst>
      <p:ext uri="{BB962C8B-B14F-4D97-AF65-F5344CB8AC3E}">
        <p14:creationId xmlns:p14="http://schemas.microsoft.com/office/powerpoint/2010/main" val="18051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2525-6FE5-91D9-D635-3A54A53A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Reducing Pager Fatigue and Burnout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F3C9-A990-DEC2-3726-A89CEFF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Preventing Burnout</a:t>
            </a:r>
          </a:p>
          <a:p>
            <a:pPr lvl="1" algn="ctr"/>
            <a:r>
              <a:rPr lang="en-US" dirty="0">
                <a:solidFill>
                  <a:schemeClr val="accent1"/>
                </a:solidFill>
              </a:rPr>
              <a:t>Continuous on-call responsibilities can lead to “pager fatigue,” causing mental and physical exhaustion.</a:t>
            </a:r>
          </a:p>
          <a:p>
            <a:pPr lvl="1" algn="ctr"/>
            <a:r>
              <a:rPr lang="en-US" dirty="0">
                <a:solidFill>
                  <a:schemeClr val="accent1"/>
                </a:solidFill>
              </a:rPr>
              <a:t>Best practices recommend keeping on-call rotations to a reasonable length (e.g., 8-12 hour shifts), ensuring team members have enough recovery time after incidents (Talent500).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Empathy and Support</a:t>
            </a:r>
          </a:p>
          <a:p>
            <a:pPr lvl="1" algn="ctr"/>
            <a:r>
              <a:rPr lang="en-US" dirty="0">
                <a:solidFill>
                  <a:schemeClr val="accent2"/>
                </a:solidFill>
              </a:rPr>
              <a:t>Team leaders should monitor the well-being of on-call engineers and provide support, ensuring mental health is prioritized. </a:t>
            </a:r>
          </a:p>
          <a:p>
            <a:pPr lvl="1" algn="ctr"/>
            <a:r>
              <a:rPr lang="en-US" dirty="0">
                <a:solidFill>
                  <a:schemeClr val="accent2"/>
                </a:solidFill>
              </a:rPr>
              <a:t>Allowing for post-incident downtime and mental decompression is crucial in avoiding long-term burnout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697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900B-C48C-4D5B-AF42-27C366AD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Automation and Alert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0E06-4473-5D93-F4EC-A5CB1470F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Smart Alerts</a:t>
            </a:r>
          </a:p>
          <a:p>
            <a:pPr lvl="1" algn="ctr"/>
            <a:r>
              <a:rPr lang="en-US" dirty="0">
                <a:solidFill>
                  <a:schemeClr val="accent2"/>
                </a:solidFill>
              </a:rPr>
              <a:t>Implement automation to manage alerts intelligently, filtering out false positives and only notifying engineers of critical, actionable issues.</a:t>
            </a:r>
          </a:p>
          <a:p>
            <a:pPr lvl="1" algn="ctr"/>
            <a:r>
              <a:rPr lang="en-US" dirty="0">
                <a:solidFill>
                  <a:schemeClr val="accent2"/>
                </a:solidFill>
              </a:rPr>
              <a:t>Tools like Prometheus, PagerDuty, and Splunk help in alter tuning, reducing the number of non-critical interruptions (Talent500)</a:t>
            </a:r>
          </a:p>
          <a:p>
            <a:pPr algn="ctr"/>
            <a:r>
              <a:rPr lang="en-US" b="1" dirty="0"/>
              <a:t>Alert Thresholds and Prioritization</a:t>
            </a:r>
          </a:p>
          <a:p>
            <a:pPr lvl="1" algn="ctr"/>
            <a:r>
              <a:rPr lang="en-US" dirty="0"/>
              <a:t>Define different alert severity levels, so minor issues don’t trigger alerts unnecessarily. This reduces the noise for on-call engineers and allows them to focus on high-priority incidents (</a:t>
            </a:r>
            <a:r>
              <a:rPr lang="en-US" dirty="0" err="1"/>
              <a:t>HeyUpSkill</a:t>
            </a:r>
            <a:r>
              <a:rPr lang="en-US" dirty="0"/>
              <a:t>)(Microsoft Learn).</a:t>
            </a:r>
          </a:p>
        </p:txBody>
      </p:sp>
    </p:spTree>
    <p:extLst>
      <p:ext uri="{BB962C8B-B14F-4D97-AF65-F5344CB8AC3E}">
        <p14:creationId xmlns:p14="http://schemas.microsoft.com/office/powerpoint/2010/main" val="24398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7C5B-B2B4-37CB-E9A4-94DE81D6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Post-Incident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73AD-8556-767E-A021-BCECFCBD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Blameless Post-Mortems</a:t>
            </a:r>
          </a:p>
          <a:p>
            <a:pPr lvl="1" algn="ctr"/>
            <a:r>
              <a:rPr lang="en-US" dirty="0">
                <a:solidFill>
                  <a:schemeClr val="accent4"/>
                </a:solidFill>
              </a:rPr>
              <a:t>Encourage blameless reviews of incident to identify root causes without pointing fingers. This promotes a learning culture, where engineers focus on continuous improvement rather than blame (Microsoft Learn).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Learning from Incidents</a:t>
            </a:r>
          </a:p>
          <a:p>
            <a:pPr lvl="1" algn="ctr"/>
            <a:r>
              <a:rPr lang="en-US" dirty="0">
                <a:solidFill>
                  <a:schemeClr val="accent5"/>
                </a:solidFill>
              </a:rPr>
              <a:t>Incident reviews should be a regular part of the team’s workflow. Schedule follow-up meetings to analyze, evaluate the response, and implement improvements.</a:t>
            </a:r>
          </a:p>
          <a:p>
            <a:pPr lvl="1" algn="ctr"/>
            <a:r>
              <a:rPr lang="en-US" dirty="0">
                <a:solidFill>
                  <a:schemeClr val="accent5"/>
                </a:solidFill>
              </a:rPr>
              <a:t>Lessons learned from incidents are crucial for improving system design and alerting mechanisms (Microsoft Learn)(</a:t>
            </a:r>
            <a:r>
              <a:rPr lang="en-US" dirty="0" err="1">
                <a:solidFill>
                  <a:schemeClr val="accent5"/>
                </a:solidFill>
              </a:rPr>
              <a:t>HeyUpSkill</a:t>
            </a:r>
            <a:r>
              <a:rPr lang="en-US" dirty="0">
                <a:solidFill>
                  <a:schemeClr val="accent5"/>
                </a:solidFill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6421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B17F-1A9F-BD50-D3E6-303771C5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Real-World Examples of Pager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E85A-D0AF-48F8-371F-FBB27E6A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Case Study: Amazon’s “Game Days”</a:t>
            </a:r>
          </a:p>
          <a:p>
            <a:pPr lvl="1" algn="ctr"/>
            <a:r>
              <a:rPr lang="en-US" dirty="0">
                <a:solidFill>
                  <a:schemeClr val="accent5"/>
                </a:solidFill>
              </a:rPr>
              <a:t>Amazon uses a productive approach by simulating outages during “Game Days.” Engineers practice resolving issues before they happen, improving their preparedness for real incidents</a:t>
            </a:r>
            <a:r>
              <a:rPr lang="en-US" dirty="0"/>
              <a:t>.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Netflix’s Chaos Engineering</a:t>
            </a:r>
          </a:p>
          <a:p>
            <a:pPr lvl="1" algn="ctr"/>
            <a:r>
              <a:rPr lang="en-US" dirty="0">
                <a:solidFill>
                  <a:schemeClr val="accent2"/>
                </a:solidFill>
              </a:rPr>
              <a:t>Netflix’s approach of intentionally causing outages (via Chaos Monkey) helps teams become more resilient and able to respond effectively during real on-call events (Microsoft Learn).</a:t>
            </a:r>
          </a:p>
        </p:txBody>
      </p:sp>
    </p:spTree>
    <p:extLst>
      <p:ext uri="{BB962C8B-B14F-4D97-AF65-F5344CB8AC3E}">
        <p14:creationId xmlns:p14="http://schemas.microsoft.com/office/powerpoint/2010/main" val="411995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773-54FC-7B0D-EAEC-713ACD3F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8127-0911-6BD4-07CD-E5B38EDE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Ket Takeaways</a:t>
            </a:r>
          </a:p>
          <a:p>
            <a:pPr lvl="1" algn="ctr"/>
            <a:r>
              <a:rPr lang="en-US" dirty="0"/>
              <a:t>Pager rotation is essential for ensuring continuous system reliability and quick response to incidents.</a:t>
            </a:r>
          </a:p>
          <a:p>
            <a:pPr lvl="1" algn="ctr"/>
            <a:r>
              <a:rPr lang="en-US" dirty="0"/>
              <a:t>Automation, blameless post-mortems, and fair scheduling are critical components of successful on-call practices in DevOps.</a:t>
            </a:r>
          </a:p>
          <a:p>
            <a:pPr lvl="1" algn="ctr"/>
            <a:r>
              <a:rPr lang="en-US" dirty="0"/>
              <a:t>Incorporating real-time learning from incidents drives continuous improvement and better system design.</a:t>
            </a:r>
          </a:p>
        </p:txBody>
      </p:sp>
    </p:spTree>
    <p:extLst>
      <p:ext uri="{BB962C8B-B14F-4D97-AF65-F5344CB8AC3E}">
        <p14:creationId xmlns:p14="http://schemas.microsoft.com/office/powerpoint/2010/main" val="165553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749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Best Practices for Pager Rotation Duties in DevOps</vt:lpstr>
      <vt:lpstr>Introduction</vt:lpstr>
      <vt:lpstr>Importance of Pager Rotation in DevOps</vt:lpstr>
      <vt:lpstr>Best Practices for Pager Rotation Duties</vt:lpstr>
      <vt:lpstr>Reducing Pager Fatigue and Burnout</vt:lpstr>
      <vt:lpstr>Automation and Alert Management</vt:lpstr>
      <vt:lpstr>Post-Incident Reviews</vt:lpstr>
      <vt:lpstr>Real-World Examples of Pager Rotation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Nilam Abdul-Haqq</dc:creator>
  <cp:lastModifiedBy>Nilam Abdul-Haqq</cp:lastModifiedBy>
  <cp:revision>1</cp:revision>
  <dcterms:created xsi:type="dcterms:W3CDTF">2024-10-13T02:25:45Z</dcterms:created>
  <dcterms:modified xsi:type="dcterms:W3CDTF">2024-10-13T23:53:10Z</dcterms:modified>
</cp:coreProperties>
</file>