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3B7-199C-2FE0-F736-72EB21F3C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FEC59-6CCD-A9FD-01CC-7586BC00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2354-ACAA-0683-44E4-031FBB1A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E450-BAED-00E9-A7C6-555D2A1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DE6B-8150-076C-014A-BA69EF5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6A41-B358-86F7-C204-5247EFF1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45F3-FC37-ACFE-4EEB-EBB7B136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251E-6632-16D5-CC22-B1F887B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736A-CF95-A400-D1DA-C5036B4E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7113-1B10-287E-F122-0A1F6E06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4CBE4-AB27-7A6C-373F-C2146E0F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F06F4-A719-806F-FF22-5B07AD165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E212-01C1-A7CD-E465-2810BF30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852E-642C-C524-DB0E-7C025EA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630A-39A7-C02A-3A8A-3D14AD81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2BDB-5BF4-38D0-CBBB-E1870D9D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700E-71CE-982C-988F-29A91767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D218-5160-6DF2-843B-AF4E9F2B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7E92-EF84-62F0-91CE-6C8A0951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86A8-4482-F569-0EF2-730BBD50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ED14-D725-BA9E-B7D6-6804175F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857F-4FE0-0C8B-AD97-A042F0516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AE39-86FB-A6F2-EA93-6A734633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1051-6F8C-8151-908D-6F2D6B3B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F18B-690D-4E65-B9FD-E62079DD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981D-2DDE-A92C-FAA9-3484D267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93BE-7FB1-98D3-F52A-20A4C4BC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20FA6-793B-69C4-84E1-F3EA716B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95943-38A0-699F-5FAB-F03A1415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C53E-9EF4-C435-D5E7-38F76702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82967-1102-D08B-270A-806161F0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038-DCCC-EBC5-241B-3C349400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75A4-735F-C8BA-34F5-257BF893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CB30-E7A4-7A3C-5A55-B725821F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F628F-BE37-125E-AFBA-1FE86654C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E5BB9-CF57-7795-C60C-E283B1CE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16D7D-8BA4-CAB2-C3E1-1BA1CA77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CE651-4EBF-DC7F-3AA7-00F24AE9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A0FFC-0B4B-89B8-EEBB-383D747C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8B0-3F63-A43E-BE49-479508E6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95BA-1571-43A5-640C-2EF632F0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312E6-5525-1AD5-E7B5-A582B732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194EC-44D1-3356-56EA-9ABBA182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7D980-698F-26C4-0E01-1FB6AD50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DEA8-C26D-3C00-93A2-3F2C896F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EB94-D956-5D98-23A0-E72B4C3B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1DCA-C058-F5BE-4375-F1B683A3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8EF4-E539-71D4-3798-48E37426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20777-FCE0-BCBA-2F75-E4DBA941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1A9BC-20F7-A074-1AE2-C03FD0E2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32279-298A-250E-0B63-4ADAA9D1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EC91A-DFBE-3521-A2A6-0254CA93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1F-C8BF-94B2-0C0B-2B261820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982BF-2D49-6EE8-C30A-DD2F5B42C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5895-EA71-DEA5-DDFC-2187BBE0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F448-4AD6-43FC-E68F-739B2226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588D-5DEF-790F-7743-B087194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FF869-FA43-B144-425D-4C17ECA9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C2A9A-625D-5F02-4B34-3E778DB4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955E-7942-2B6E-546D-187C69EB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E3EC-50AB-E282-2905-F23463147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3CC2A-EB2F-4D2B-BB5B-35369CB962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770C-02A9-6570-C38C-A547BE158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BC4F-704B-7DB6-C058-834D90D50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BE058-0FEA-4166-8D23-28313A38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culture.hqca.ca/overcoming-barriers-to-a-just-culture/" TargetMode="External"/><Relationship Id="rId2" Type="http://schemas.openxmlformats.org/officeDocument/2006/relationships/hyperlink" Target="https://academic.oup.com/milmed/article/188/7-8/1596/6589441?login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9072-203A-5D94-F1B1-86640C18E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Barriers to Implementing a Just Culture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937E-0124-0EBE-E6E0-19BC3011A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  <a:p>
            <a:r>
              <a:rPr lang="en-US" dirty="0"/>
              <a:t>Nilam Abdul-Haqq</a:t>
            </a:r>
          </a:p>
          <a:p>
            <a:r>
              <a:rPr lang="en-US" dirty="0"/>
              <a:t>Oct. 13, 2024</a:t>
            </a:r>
          </a:p>
        </p:txBody>
      </p:sp>
    </p:spTree>
    <p:extLst>
      <p:ext uri="{BB962C8B-B14F-4D97-AF65-F5344CB8AC3E}">
        <p14:creationId xmlns:p14="http://schemas.microsoft.com/office/powerpoint/2010/main" val="31989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D77F-2A62-7389-06E8-984C3B73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A0D7-CD8A-FA8A-52B5-0BC6332F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Definition: </a:t>
            </a:r>
            <a:r>
              <a:rPr lang="en-US" dirty="0">
                <a:solidFill>
                  <a:schemeClr val="accent1"/>
                </a:solidFill>
              </a:rPr>
              <a:t>a Just Culture is an organization environment that promotes learning rom mistakes rather than assigning blame.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Objectives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Encourage open reporting of errors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Balance accountability with safety and learning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Shift focus from individual blame to systemic improvements.</a:t>
            </a:r>
          </a:p>
          <a:p>
            <a:pPr algn="ctr"/>
            <a:r>
              <a:rPr lang="en-US" b="1" dirty="0"/>
              <a:t>Importance: </a:t>
            </a:r>
            <a:r>
              <a:rPr lang="en-US" dirty="0"/>
              <a:t>Fosters innovation and resilience, allows organizations to learn from incidents to prevent future occurrences.</a:t>
            </a:r>
          </a:p>
        </p:txBody>
      </p:sp>
    </p:spTree>
    <p:extLst>
      <p:ext uri="{BB962C8B-B14F-4D97-AF65-F5344CB8AC3E}">
        <p14:creationId xmlns:p14="http://schemas.microsoft.com/office/powerpoint/2010/main" val="21519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B4DC-3D89-FDC7-EC19-6E9FAD7D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Barrier 1 – Blame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DFE0-9286-62E3-DC7B-C3258296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Description: </a:t>
            </a:r>
            <a:r>
              <a:rPr lang="en-US" dirty="0">
                <a:solidFill>
                  <a:schemeClr val="accent2"/>
                </a:solidFill>
              </a:rPr>
              <a:t>Many organizations have entrenched blame cultures where individuals are help personally accountable for failures.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Impact: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Employees may hesitate to report errors due to fear of retribution.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This leads to a lack of transparency and missed opportunities for improvement.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Solution: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Promote and understanding that mistakes are opportunities for learning rather than occasions for punishment.</a:t>
            </a:r>
          </a:p>
        </p:txBody>
      </p:sp>
    </p:spTree>
    <p:extLst>
      <p:ext uri="{BB962C8B-B14F-4D97-AF65-F5344CB8AC3E}">
        <p14:creationId xmlns:p14="http://schemas.microsoft.com/office/powerpoint/2010/main" val="8689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6369-FE60-02AB-EB90-9BA22EE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Barrier 2 - Outcome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C660-065B-946A-F87C-738287CC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Description: </a:t>
            </a:r>
            <a:r>
              <a:rPr lang="en-US" dirty="0">
                <a:solidFill>
                  <a:schemeClr val="accent2"/>
                </a:solidFill>
              </a:rPr>
              <a:t>Decisions about individual accountability are often influenced by the outcome of events rather than the actions taken.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Example: </a:t>
            </a:r>
            <a:r>
              <a:rPr lang="en-US" dirty="0">
                <a:solidFill>
                  <a:schemeClr val="accent5"/>
                </a:solidFill>
              </a:rPr>
              <a:t>a minor error leading to a significant negative outcome may result in severe consequences for the individual involved, regardless of their intent or the context.</a:t>
            </a:r>
          </a:p>
          <a:p>
            <a:pPr algn="ctr"/>
            <a:r>
              <a:rPr lang="en-US" b="1" dirty="0"/>
              <a:t>Impact: </a:t>
            </a:r>
            <a:r>
              <a:rPr lang="en-US" dirty="0"/>
              <a:t>This bias can lead to fear and reluctance to report incidents, as employees worry about disproportionate repercussions.</a:t>
            </a:r>
          </a:p>
        </p:txBody>
      </p:sp>
    </p:spTree>
    <p:extLst>
      <p:ext uri="{BB962C8B-B14F-4D97-AF65-F5344CB8AC3E}">
        <p14:creationId xmlns:p14="http://schemas.microsoft.com/office/powerpoint/2010/main" val="344334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8B1A-EFCC-DAA0-B01B-2AE594D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Barrier 3 – Lack of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59A0-5912-290B-99A8-6C140B4E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Description: </a:t>
            </a:r>
            <a:r>
              <a:rPr lang="en-US" dirty="0">
                <a:solidFill>
                  <a:schemeClr val="accent2"/>
                </a:solidFill>
              </a:rPr>
              <a:t>When employees do not understand how their actions will be judged in the event of an error, they are less likely to report mistakes</a:t>
            </a:r>
            <a:r>
              <a:rPr lang="en-US" dirty="0"/>
              <a:t>.</a:t>
            </a: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Impact: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uncertainty can create an atmosphere of distrust, leading to underreporting of incident and missed opportunities for learning.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Solution: </a:t>
            </a:r>
            <a:r>
              <a:rPr lang="en-US" dirty="0">
                <a:solidFill>
                  <a:schemeClr val="accent5"/>
                </a:solidFill>
              </a:rPr>
              <a:t>Establish clear guidelines for reporting and investigating errors, ensuring that employees understand the process and feel safe to engage.</a:t>
            </a:r>
          </a:p>
        </p:txBody>
      </p:sp>
    </p:spTree>
    <p:extLst>
      <p:ext uri="{BB962C8B-B14F-4D97-AF65-F5344CB8AC3E}">
        <p14:creationId xmlns:p14="http://schemas.microsoft.com/office/powerpoint/2010/main" val="135355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FB97-CC7F-6578-976E-587366B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Barrier 4 – Inconsistent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DEB-7299-9C07-AFD3-E5BE6E43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Description: </a:t>
            </a:r>
            <a:r>
              <a:rPr lang="en-US" dirty="0">
                <a:solidFill>
                  <a:schemeClr val="accent2"/>
                </a:solidFill>
              </a:rPr>
              <a:t>Variability in how errors are evaluated across departments can lead to confusion and distrust among employees.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Impact: </a:t>
            </a:r>
            <a:r>
              <a:rPr lang="en-US" dirty="0">
                <a:solidFill>
                  <a:schemeClr val="accent5"/>
                </a:solidFill>
              </a:rPr>
              <a:t>This inconsistency erodes trust in the reporting system and discourages individuals from coming forward with issues.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Solution: </a:t>
            </a:r>
            <a:r>
              <a:rPr lang="en-US" dirty="0">
                <a:solidFill>
                  <a:schemeClr val="accent6"/>
                </a:solidFill>
              </a:rPr>
              <a:t>Implement standardized assessment protocols to ensure fair and consistent handling of reported incidents across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32862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FC4F-1413-0061-32DE-BDF6672D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551D-6B97-B1B4-7933-8CAC7D3D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Description: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 often fear retaliation from supervisors or peers, which can create a hostile work environment.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Impact: </a:t>
            </a:r>
            <a:r>
              <a:rPr lang="en-US" dirty="0">
                <a:solidFill>
                  <a:schemeClr val="accent5"/>
                </a:solidFill>
              </a:rPr>
              <a:t>This fear leads to underreporting of errors and hinders the establishment of a safety culture.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Solution: </a:t>
            </a:r>
            <a:r>
              <a:rPr lang="en-US" dirty="0">
                <a:solidFill>
                  <a:schemeClr val="accent6"/>
                </a:solidFill>
              </a:rPr>
              <a:t>Develop policies that protect whistleblowers and promote and environment where reporting is encouraged and valued.</a:t>
            </a:r>
          </a:p>
        </p:txBody>
      </p:sp>
    </p:spTree>
    <p:extLst>
      <p:ext uri="{BB962C8B-B14F-4D97-AF65-F5344CB8AC3E}">
        <p14:creationId xmlns:p14="http://schemas.microsoft.com/office/powerpoint/2010/main" val="29941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413E-3CC3-3C0D-589D-B12D8A3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69F4-37D8-E44C-17C4-56F41B42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Recommendations:</a:t>
            </a:r>
          </a:p>
          <a:p>
            <a:pPr lvl="1" algn="ctr"/>
            <a:r>
              <a:rPr lang="en-US" dirty="0"/>
              <a:t>Fosters a leadership culture that promotes learning and transparency.</a:t>
            </a:r>
          </a:p>
          <a:p>
            <a:pPr lvl="1" algn="ctr"/>
            <a:r>
              <a:rPr lang="en-US" dirty="0"/>
              <a:t>Train employees on the principles of a just culture.</a:t>
            </a:r>
          </a:p>
          <a:p>
            <a:pPr lvl="1" algn="ctr"/>
            <a:r>
              <a:rPr lang="en-US" dirty="0"/>
              <a:t>Regularly review and revise policies to ensure they align with just culture principles.</a:t>
            </a:r>
          </a:p>
          <a:p>
            <a:pPr lvl="1" algn="ctr"/>
            <a:r>
              <a:rPr lang="en-US" dirty="0"/>
              <a:t>Encourage open discussions about failures and lessons learned.</a:t>
            </a:r>
          </a:p>
        </p:txBody>
      </p:sp>
    </p:spTree>
    <p:extLst>
      <p:ext uri="{BB962C8B-B14F-4D97-AF65-F5344CB8AC3E}">
        <p14:creationId xmlns:p14="http://schemas.microsoft.com/office/powerpoint/2010/main" val="190409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964B-298D-8520-8263-9A7CA077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BFE-EE8E-CF98-E40C-68EB102C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https://academic.oup.com/milmed/article/188/7-8/1596/6589441?login=false</a:t>
            </a:r>
            <a:endParaRPr lang="en-US" dirty="0"/>
          </a:p>
          <a:p>
            <a:r>
              <a:rPr lang="en-US">
                <a:hlinkClick r:id="rId3"/>
              </a:rPr>
              <a:t>https://justculture.hqca.ca/overcoming-barriers-to-a-just-culture/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498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Barriers to Implementing a Just Culture </vt:lpstr>
      <vt:lpstr>What is a Just Culture?</vt:lpstr>
      <vt:lpstr>Barrier 1 – Blame Culture</vt:lpstr>
      <vt:lpstr>Barrier 2 - Outcome Bias</vt:lpstr>
      <vt:lpstr>Barrier 3 – Lack of Transparency</vt:lpstr>
      <vt:lpstr>Barrier 4 – Inconsistent Assessment</vt:lpstr>
      <vt:lpstr>Solutions and Moving Forward</vt:lpstr>
      <vt:lpstr>Solutions and Moving Forward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Nilam Abdul-Haqq</dc:creator>
  <cp:lastModifiedBy>Nilam Abdul-Haqq</cp:lastModifiedBy>
  <cp:revision>1</cp:revision>
  <dcterms:created xsi:type="dcterms:W3CDTF">2024-10-13T04:09:32Z</dcterms:created>
  <dcterms:modified xsi:type="dcterms:W3CDTF">2024-10-14T00:12:55Z</dcterms:modified>
</cp:coreProperties>
</file>