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2" r:id="rId4"/>
    <p:sldId id="257" r:id="rId5"/>
    <p:sldId id="283" r:id="rId6"/>
    <p:sldId id="258" r:id="rId7"/>
    <p:sldId id="259" r:id="rId8"/>
    <p:sldId id="262" r:id="rId9"/>
    <p:sldId id="269" r:id="rId10"/>
    <p:sldId id="267" r:id="rId11"/>
    <p:sldId id="273" r:id="rId12"/>
    <p:sldId id="275" r:id="rId13"/>
    <p:sldId id="276" r:id="rId14"/>
    <p:sldId id="277" r:id="rId15"/>
    <p:sldId id="278" r:id="rId16"/>
    <p:sldId id="279" r:id="rId17"/>
    <p:sldId id="281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3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606890" y="1384397"/>
            <a:ext cx="4537090" cy="2822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02473" y="1375153"/>
            <a:ext cx="3693327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65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Sign </a:t>
            </a:r>
            <a:r>
              <a:rPr lang="en-US" sz="4000" b="1" spc="-65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Operated Alexa using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b="1" spc="-65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Sign Language MNIST </a:t>
            </a:r>
          </a:p>
        </p:txBody>
      </p:sp>
      <p:pic>
        <p:nvPicPr>
          <p:cNvPr id="1027" name="Picture 3" descr="F:\MN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962150"/>
            <a:ext cx="3181350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504950"/>
            <a:ext cx="7069455" cy="2697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</a:t>
            </a:r>
            <a:r>
              <a:rPr sz="1600" dirty="0">
                <a:latin typeface="Times New Roman"/>
                <a:cs typeface="Times New Roman"/>
              </a:rPr>
              <a:t>gaussian blur filter </a:t>
            </a:r>
            <a:r>
              <a:rPr sz="1600" spc="-5" dirty="0">
                <a:latin typeface="Times New Roman"/>
                <a:cs typeface="Times New Roman"/>
              </a:rPr>
              <a:t>and threshold to the </a:t>
            </a:r>
            <a:r>
              <a:rPr sz="1600" dirty="0">
                <a:latin typeface="Times New Roman"/>
                <a:cs typeface="Times New Roman"/>
              </a:rPr>
              <a:t>frame </a:t>
            </a:r>
            <a:r>
              <a:rPr sz="1600" spc="-5" dirty="0">
                <a:latin typeface="Times New Roman"/>
                <a:cs typeface="Times New Roman"/>
              </a:rPr>
              <a:t>taken with </a:t>
            </a:r>
            <a:r>
              <a:rPr sz="1600" dirty="0">
                <a:latin typeface="Times New Roman"/>
                <a:cs typeface="Times New Roman"/>
              </a:rPr>
              <a:t>opencv </a:t>
            </a:r>
            <a:r>
              <a:rPr sz="1600" spc="-5" dirty="0">
                <a:latin typeface="Times New Roman"/>
                <a:cs typeface="Times New Roman"/>
              </a:rPr>
              <a:t>to  </a:t>
            </a:r>
            <a:r>
              <a:rPr sz="1600" dirty="0">
                <a:latin typeface="Times New Roman"/>
                <a:cs typeface="Times New Roman"/>
              </a:rPr>
              <a:t>get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processed </a:t>
            </a:r>
            <a:r>
              <a:rPr sz="1600" spc="-5" dirty="0">
                <a:latin typeface="Times New Roman"/>
                <a:cs typeface="Times New Roman"/>
              </a:rPr>
              <a:t>image after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extraction</a:t>
            </a:r>
            <a:r>
              <a:rPr sz="1600" spc="-5" dirty="0" smtClean="0">
                <a:latin typeface="Times New Roman"/>
                <a:cs typeface="Times New Roman"/>
              </a:rPr>
              <a:t>.</a:t>
            </a:r>
            <a:endParaRPr lang="en-US" sz="1600" spc="-5" dirty="0" smtClean="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endParaRPr sz="1600" dirty="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processed </a:t>
            </a:r>
            <a:r>
              <a:rPr sz="1600" spc="-5" dirty="0">
                <a:latin typeface="Times New Roman"/>
                <a:cs typeface="Times New Roman"/>
              </a:rPr>
              <a:t>image is </a:t>
            </a:r>
            <a:r>
              <a:rPr sz="1600" dirty="0">
                <a:latin typeface="Times New Roman"/>
                <a:cs typeface="Times New Roman"/>
              </a:rPr>
              <a:t>passed </a:t>
            </a:r>
            <a:r>
              <a:rPr sz="1600" spc="-5" dirty="0">
                <a:latin typeface="Times New Roman"/>
                <a:cs typeface="Times New Roman"/>
              </a:rPr>
              <a:t>to the CNN model </a:t>
            </a:r>
            <a:r>
              <a:rPr sz="1600" dirty="0">
                <a:latin typeface="Times New Roman"/>
                <a:cs typeface="Times New Roman"/>
              </a:rPr>
              <a:t>for prediction </a:t>
            </a:r>
            <a:r>
              <a:rPr sz="1600" spc="-5" dirty="0">
                <a:latin typeface="Times New Roman"/>
                <a:cs typeface="Times New Roman"/>
              </a:rPr>
              <a:t>and if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-5" dirty="0">
                <a:latin typeface="Times New Roman"/>
                <a:cs typeface="Times New Roman"/>
              </a:rPr>
              <a:t>letter is </a:t>
            </a:r>
            <a:r>
              <a:rPr sz="1600" dirty="0">
                <a:latin typeface="Times New Roman"/>
                <a:cs typeface="Times New Roman"/>
              </a:rPr>
              <a:t>detected </a:t>
            </a:r>
            <a:r>
              <a:rPr sz="1600" spc="-5" dirty="0" smtClean="0">
                <a:latin typeface="Times New Roman"/>
                <a:cs typeface="Times New Roman"/>
              </a:rPr>
              <a:t>then </a:t>
            </a:r>
            <a:r>
              <a:rPr sz="1600" spc="-5" dirty="0">
                <a:latin typeface="Times New Roman"/>
                <a:cs typeface="Times New Roman"/>
              </a:rPr>
              <a:t>the letter is </a:t>
            </a:r>
            <a:r>
              <a:rPr sz="1600" dirty="0">
                <a:latin typeface="Times New Roman"/>
                <a:cs typeface="Times New Roman"/>
              </a:rPr>
              <a:t>printed </a:t>
            </a:r>
            <a:r>
              <a:rPr sz="1600" spc="-5" dirty="0">
                <a:latin typeface="Times New Roman"/>
                <a:cs typeface="Times New Roman"/>
              </a:rPr>
              <a:t>and  taken into consideration </a:t>
            </a:r>
            <a:r>
              <a:rPr sz="1600" dirty="0">
                <a:latin typeface="Times New Roman"/>
                <a:cs typeface="Times New Roman"/>
              </a:rPr>
              <a:t>for forming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Times New Roman"/>
                <a:cs typeface="Times New Roman"/>
              </a:rPr>
              <a:t>word.</a:t>
            </a:r>
            <a:endParaRPr lang="en-US" sz="1600" spc="-5" dirty="0" smtClean="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We </a:t>
            </a:r>
            <a:r>
              <a:rPr lang="en-US" sz="1600" dirty="0" smtClean="0">
                <a:latin typeface="Times New Roman"/>
                <a:cs typeface="Times New Roman"/>
              </a:rPr>
              <a:t>detect various </a:t>
            </a:r>
            <a:r>
              <a:rPr lang="en-US" sz="1600" spc="-5" dirty="0" smtClean="0">
                <a:latin typeface="Times New Roman"/>
                <a:cs typeface="Times New Roman"/>
              </a:rPr>
              <a:t>sets </a:t>
            </a:r>
            <a:r>
              <a:rPr lang="en-US" sz="1600" dirty="0" smtClean="0">
                <a:latin typeface="Times New Roman"/>
                <a:cs typeface="Times New Roman"/>
              </a:rPr>
              <a:t>of </a:t>
            </a:r>
            <a:r>
              <a:rPr lang="en-US" sz="1600" spc="-5" dirty="0" smtClean="0">
                <a:latin typeface="Times New Roman"/>
                <a:cs typeface="Times New Roman"/>
              </a:rPr>
              <a:t>symbols which show similar </a:t>
            </a:r>
            <a:r>
              <a:rPr lang="en-US" sz="1600" dirty="0" smtClean="0">
                <a:latin typeface="Times New Roman"/>
                <a:cs typeface="Times New Roman"/>
              </a:rPr>
              <a:t>results on getting  detected.</a:t>
            </a: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We then classify </a:t>
            </a:r>
            <a:r>
              <a:rPr lang="en-US" sz="1600" dirty="0" smtClean="0">
                <a:latin typeface="Times New Roman"/>
                <a:cs typeface="Times New Roman"/>
              </a:rPr>
              <a:t>between </a:t>
            </a:r>
            <a:r>
              <a:rPr lang="en-US" sz="1600" spc="-5" dirty="0" smtClean="0">
                <a:latin typeface="Times New Roman"/>
                <a:cs typeface="Times New Roman"/>
              </a:rPr>
              <a:t>those sets </a:t>
            </a:r>
            <a:r>
              <a:rPr lang="en-US" sz="1600" dirty="0" smtClean="0">
                <a:latin typeface="Times New Roman"/>
                <a:cs typeface="Times New Roman"/>
              </a:rPr>
              <a:t>using </a:t>
            </a:r>
            <a:r>
              <a:rPr lang="en-US" sz="1600" spc="-5" dirty="0" smtClean="0">
                <a:latin typeface="Times New Roman"/>
                <a:cs typeface="Times New Roman"/>
              </a:rPr>
              <a:t>classifiers made </a:t>
            </a:r>
            <a:r>
              <a:rPr lang="en-US" sz="1600" dirty="0" smtClean="0">
                <a:latin typeface="Times New Roman"/>
                <a:cs typeface="Times New Roman"/>
              </a:rPr>
              <a:t>for </a:t>
            </a:r>
            <a:r>
              <a:rPr lang="en-US" sz="1600" spc="-5" dirty="0" smtClean="0">
                <a:latin typeface="Times New Roman"/>
                <a:cs typeface="Times New Roman"/>
              </a:rPr>
              <a:t>those sets</a:t>
            </a:r>
            <a:r>
              <a:rPr lang="en-US" sz="1600" spc="-5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only</a:t>
            </a:r>
            <a:endParaRPr lang="en-US" sz="1600" dirty="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tabLst>
                <a:tab pos="29845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9055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15" dirty="0" smtClean="0">
                <a:latin typeface="Times New Roman" pitchFamily="18" charset="0"/>
                <a:cs typeface="Times New Roman" pitchFamily="18" charset="0"/>
              </a:rPr>
              <a:t>Algorithm Implementation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133777" cy="4866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 We had decided  to work on the American sign language MNIST to train our model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tabLst>
                <a:tab pos="4127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         here we used the kaggle MNIST dataset to train our model.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After that we assign some labels to extract columns data then using </a:t>
            </a:r>
            <a:r>
              <a:rPr lang="en-US" sz="1600" spc="-5" dirty="0" err="1" smtClean="0">
                <a:latin typeface="Times New Roman"/>
                <a:cs typeface="Times New Roman"/>
              </a:rPr>
              <a:t>seaborn</a:t>
            </a:r>
            <a:r>
              <a:rPr lang="en-US" sz="1600" spc="-5" dirty="0" smtClean="0">
                <a:latin typeface="Times New Roman"/>
                <a:cs typeface="Times New Roman"/>
              </a:rPr>
              <a:t> to plot  the data in graphical format.  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Then we inspect the image by visualizing the data.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After  that we use opencv to training the dataset with gray scale images.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Then tensorflow model helped to train our dataset and reshape the image using keras and tensorflow model.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All the data then go through the CNN model and compile the model using this model.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After that it shows the accuracy plot of our model.</a:t>
            </a: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Then we uses webcam to train using unseen data and try to detect the appropriate result of model</a:t>
            </a:r>
          </a:p>
          <a:p>
            <a:pPr marL="412115" marR="5080" indent="-400050">
              <a:lnSpc>
                <a:spcPct val="107600"/>
              </a:lnSpc>
              <a:spcBef>
                <a:spcPts val="100"/>
              </a:spcBef>
              <a:buAutoNum type="arabicPeriod" startAt="2"/>
              <a:tabLst>
                <a:tab pos="412750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tabLst>
                <a:tab pos="412750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tabLst>
                <a:tab pos="412750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tabLst>
                <a:tab pos="412750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sz="3000" spc="-15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3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Faced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0673" y="1428400"/>
            <a:ext cx="7542653" cy="2561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</a:t>
            </a:r>
            <a:r>
              <a:rPr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extraction.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pc="20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threshold,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canny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edge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detection, 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blur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etc.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,of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blur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giving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better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pc="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pc="10" dirty="0" smtClean="0">
              <a:latin typeface="Times New Roman" pitchFamily="18" charset="0"/>
              <a:cs typeface="Times New Roman" pitchFamily="18" charset="0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endParaRPr spc="10" dirty="0">
              <a:latin typeface="Times New Roman" pitchFamily="18" charset="0"/>
              <a:cs typeface="Times New Roman" pitchFamily="18" charset="0"/>
            </a:endParaRP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>
                <a:latin typeface="Times New Roman" pitchFamily="18" charset="0"/>
                <a:cs typeface="Times New Roman" pitchFamily="18" charset="0"/>
              </a:rPr>
              <a:t>Issues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were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faced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trained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earlier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phases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eventually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improved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input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improving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90550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sz="3000" spc="-19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2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581150"/>
            <a:ext cx="2070735" cy="159210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endParaRPr sz="18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1657350"/>
            <a:ext cx="3505200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 smtClean="0">
                <a:latin typeface="Times New Roman"/>
                <a:cs typeface="Times New Roman"/>
              </a:rPr>
              <a:t>Seaborn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 err="1" smtClean="0">
                <a:latin typeface="Times New Roman"/>
                <a:cs typeface="Times New Roman"/>
              </a:rPr>
              <a:t>Juypter</a:t>
            </a:r>
            <a:r>
              <a:rPr lang="en-US" sz="1800" spc="-5" dirty="0" smtClean="0">
                <a:latin typeface="Times New Roman"/>
                <a:cs typeface="Times New Roman"/>
              </a:rPr>
              <a:t> Notebook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90550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Limitations </a:t>
            </a:r>
            <a:r>
              <a:rPr sz="3000" spc="4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sz="3000" spc="-43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9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33550"/>
            <a:ext cx="6560184" cy="2291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works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lighting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conditions.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endParaRPr lang="en-US" sz="2000" spc="20" dirty="0" smtClean="0">
              <a:latin typeface="Times New Roman" pitchFamily="18" charset="0"/>
              <a:cs typeface="Times New Roman" pitchFamily="18" charset="0"/>
            </a:endParaRPr>
          </a:p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Plain</a:t>
            </a:r>
            <a:r>
              <a:rPr sz="20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needed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detect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 detects only 24 letters .</a:t>
            </a: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Motion detection is not implemented  right  now.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90550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581150"/>
            <a:ext cx="7444105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 smtClean="0">
                <a:latin typeface="Times New Roman"/>
                <a:cs typeface="Times New Roman"/>
              </a:rPr>
              <a:t>sign </a:t>
            </a:r>
            <a:r>
              <a:rPr sz="1800" spc="-5" dirty="0">
                <a:latin typeface="Times New Roman"/>
                <a:cs typeface="Times New Roman"/>
              </a:rPr>
              <a:t>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lang="en-US" spc="-5" dirty="0" smtClean="0">
                <a:latin typeface="Times New Roman"/>
                <a:cs typeface="Times New Roman"/>
              </a:rPr>
              <a:t>MNIST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</a:t>
            </a:r>
            <a:r>
              <a:rPr sz="1800" spc="-5" dirty="0" smtClean="0">
                <a:latin typeface="Times New Roman"/>
                <a:cs typeface="Times New Roman"/>
              </a:rPr>
              <a:t>.</a:t>
            </a:r>
            <a:endParaRPr lang="en-US" sz="1800" spc="-5" dirty="0" smtClean="0">
              <a:latin typeface="Times New Roman"/>
              <a:cs typeface="Times New Roman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</a:t>
            </a:r>
            <a:r>
              <a:rPr sz="1800" spc="-5" dirty="0" smtClean="0">
                <a:latin typeface="Times New Roman"/>
                <a:cs typeface="Times New Roman"/>
              </a:rPr>
              <a:t>accuracy </a:t>
            </a:r>
            <a:r>
              <a:rPr sz="1800" dirty="0" smtClean="0">
                <a:latin typeface="Times New Roman"/>
                <a:cs typeface="Times New Roman"/>
              </a:rPr>
              <a:t>on </a:t>
            </a:r>
            <a:r>
              <a:rPr lang="en-US" sz="1800" dirty="0" smtClean="0">
                <a:latin typeface="Times New Roman"/>
                <a:cs typeface="Times New Roman"/>
              </a:rPr>
              <a:t>kaggle</a:t>
            </a:r>
            <a:r>
              <a:rPr sz="1800" spc="45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datase</a:t>
            </a:r>
            <a:r>
              <a:rPr lang="en-US" sz="1800" dirty="0" smtClean="0">
                <a:latin typeface="Times New Roman"/>
                <a:cs typeface="Times New Roman"/>
              </a:rPr>
              <a:t>t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</a:t>
            </a:r>
            <a:r>
              <a:rPr sz="1800" spc="-5" dirty="0" smtClean="0">
                <a:latin typeface="Times New Roman"/>
                <a:cs typeface="Times New Roman"/>
              </a:rPr>
              <a:t>implement</a:t>
            </a:r>
            <a:r>
              <a:rPr lang="en-US" spc="-5" dirty="0" smtClean="0">
                <a:latin typeface="Times New Roman"/>
                <a:cs typeface="Times New Roman"/>
              </a:rPr>
              <a:t>at</a:t>
            </a:r>
            <a:r>
              <a:rPr sz="1800" spc="-5" dirty="0" smtClean="0">
                <a:latin typeface="Times New Roman"/>
                <a:cs typeface="Times New Roman"/>
              </a:rPr>
              <a:t>i</a:t>
            </a:r>
            <a:r>
              <a:rPr lang="en-US" spc="-5" dirty="0" smtClean="0">
                <a:latin typeface="Times New Roman"/>
                <a:cs typeface="Times New Roman"/>
              </a:rPr>
              <a:t>on </a:t>
            </a:r>
            <a:r>
              <a:rPr sz="1800" dirty="0" smtClean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90550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sz="3000" spc="-16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57350"/>
            <a:ext cx="7528559" cy="1618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-5" dirty="0" smtClean="0">
                <a:latin typeface="Times New Roman"/>
                <a:cs typeface="Times New Roman"/>
              </a:rPr>
              <a:t>.</a:t>
            </a:r>
            <a:endParaRPr lang="en-US" sz="1800" spc="-5" dirty="0" smtClean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 dirty="0"/>
          </a:p>
        </p:txBody>
      </p:sp>
      <p:sp>
        <p:nvSpPr>
          <p:cNvPr id="4101" name="AutoShape 5" descr="Thank You HD Stock Image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3" name="AutoShape 7" descr="Thank You HD Stock Image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5" name="AutoShape 9" descr="Thank You HD Stock Image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7" name="AutoShape 11" descr="Thank You HD Stock Image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08" name="Picture 12" descr="F:\thank-you-lettering_1262-69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461963"/>
            <a:ext cx="596265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237757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800" b="1" spc="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2800" b="1" spc="4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  </a:t>
            </a:r>
            <a:r>
              <a:rPr sz="2800" b="1" spc="-2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Supervision</a:t>
            </a:r>
            <a:r>
              <a:rPr sz="2800" b="1" spc="-17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5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Mr. Niraj Haval </a:t>
            </a:r>
            <a:endParaRPr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Efforts</a:t>
            </a:r>
            <a:r>
              <a:rPr sz="2400" spc="-16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2409190" cy="175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Vijay  Disale  -  44</a:t>
            </a:r>
            <a:endParaRPr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214299"/>
              </a:lnSpc>
            </a:pP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Nilam  Karande - 45</a:t>
            </a:r>
          </a:p>
          <a:p>
            <a:pPr marL="12700" marR="5080">
              <a:lnSpc>
                <a:spcPct val="214299"/>
              </a:lnSpc>
            </a:pP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Rajeshwari  Miraje - 46  </a:t>
            </a:r>
            <a:endParaRPr lang="en-US" sz="1600" b="1" spc="-5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214299"/>
              </a:lnSpc>
            </a:pP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Vaishnavi  Lohar</a:t>
            </a:r>
            <a:r>
              <a:rPr lang="en-US" sz="16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-  47</a:t>
            </a:r>
            <a:endParaRPr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1435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495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world is hardly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alive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without communication no matter whether it is in the form of texture , voice or visual expression.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communication among the deaf and dump people is carried by text and visual expressions.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Sign language is learned by deaf and dump people and usually it is not known to normal people, so it becomes a challenge for communication between a normal and hearing impaired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person.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‘Sign Operated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’ system takes an input expressions from the hearing impaired person gives output to the normal person in the form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text.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>
                <a:latin typeface="Times New Roman" pitchFamily="18" charset="0"/>
                <a:cs typeface="Times New Roman" pitchFamily="18" charset="0"/>
              </a:rPr>
              <a:t>Abstract</a:t>
            </a: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275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lang="en-US" sz="2000" spc="-5" dirty="0" smtClean="0">
                <a:latin typeface="Times New Roman"/>
                <a:cs typeface="Times New Roman"/>
              </a:rPr>
              <a:t>Web </a:t>
            </a:r>
            <a:r>
              <a:rPr sz="2000" spc="-5" dirty="0" smtClean="0">
                <a:latin typeface="Times New Roman"/>
                <a:cs typeface="Times New Roman"/>
              </a:rPr>
              <a:t>application </a:t>
            </a:r>
            <a:r>
              <a:rPr sz="2000" spc="-5" dirty="0">
                <a:latin typeface="Times New Roman"/>
                <a:cs typeface="Times New Roman"/>
              </a:rPr>
              <a:t>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</a:t>
            </a:r>
            <a:r>
              <a:rPr sz="2000" dirty="0" smtClean="0">
                <a:latin typeface="Times New Roman"/>
                <a:cs typeface="Times New Roman"/>
              </a:rPr>
              <a:t>of 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Sign </a:t>
            </a:r>
            <a:r>
              <a:rPr sz="2000" spc="-5" dirty="0">
                <a:latin typeface="Times New Roman"/>
                <a:cs typeface="Times New Roman"/>
              </a:rPr>
              <a:t>Language  </a:t>
            </a:r>
            <a:r>
              <a:rPr lang="en-US" sz="2000" spc="-5" dirty="0" smtClean="0">
                <a:latin typeface="Times New Roman"/>
                <a:cs typeface="Times New Roman"/>
              </a:rPr>
              <a:t>it </a:t>
            </a:r>
            <a:r>
              <a:rPr sz="2000" spc="-5" dirty="0" smtClean="0">
                <a:latin typeface="Times New Roman"/>
                <a:cs typeface="Times New Roman"/>
              </a:rPr>
              <a:t>shows 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2875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develop a system which would recognize the signs or gestures made by the deaf and dumb Person.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design a web app for which converts meaning of sign while communicating with deaf and dumb person.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objective of this project is to identify the symbolic expression through images so that the communication gap between a normal and hearing impaired person can be easily bridged</a:t>
            </a:r>
          </a:p>
          <a:p>
            <a:endParaRPr lang="en-US" sz="1600" dirty="0"/>
          </a:p>
        </p:txBody>
      </p:sp>
      <p:pic>
        <p:nvPicPr>
          <p:cNvPr id="4" name="Picture 3" descr="pic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714750"/>
            <a:ext cx="1944688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 smtClean="0"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45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2400" spc="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-1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4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45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5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consists	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of	</a:t>
            </a:r>
            <a:r>
              <a:rPr lang="en-US" sz="24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" dirty="0" smtClean="0">
                <a:latin typeface="Times New Roman" pitchFamily="18" charset="0"/>
                <a:cs typeface="Times New Roman" pitchFamily="18" charset="0"/>
              </a:rPr>
              <a:t>major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components: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4390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sz="2400" b="1" spc="15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spc="15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b="1" spc="15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symbols(A-</a:t>
            </a:r>
            <a:r>
              <a:rPr lang="en-US" sz="2400" b="1" spc="-10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b="1" spc="20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b="1" spc="-254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b="1" spc="-40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10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2400" b="1" spc="10" dirty="0" smtClean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10" dirty="0" smtClean="0">
                <a:solidFill>
                  <a:srgbClr val="1A1A1A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050" name="Picture 2" descr="F:\MNIS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23950"/>
            <a:ext cx="4518612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Capturing 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Raw</a:t>
            </a:r>
            <a:r>
              <a:rPr sz="1800" b="1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Image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Times New Roman" pitchFamily="18" charset="0"/>
                <a:cs typeface="Times New Roman" pitchFamily="18" charset="0"/>
              </a:rPr>
              <a:t>Gray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Scale</a:t>
            </a:r>
            <a:r>
              <a:rPr sz="1800" b="1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Image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553200" y="1352550"/>
            <a:ext cx="2209800" cy="2906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 algn="l">
              <a:lnSpc>
                <a:spcPct val="100699"/>
              </a:lnSpc>
              <a:spcBef>
                <a:spcPts val="85"/>
              </a:spcBef>
            </a:pPr>
            <a:r>
              <a:rPr lang="en-US" sz="1800" spc="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 Pose Detection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F:\X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114550"/>
            <a:ext cx="2161202" cy="1752600"/>
          </a:xfrm>
          <a:prstGeom prst="rect">
            <a:avLst/>
          </a:prstGeom>
          <a:noFill/>
        </p:spPr>
      </p:pic>
      <p:grpSp>
        <p:nvGrpSpPr>
          <p:cNvPr id="19" name="object 12"/>
          <p:cNvGrpSpPr/>
          <p:nvPr/>
        </p:nvGrpSpPr>
        <p:grpSpPr>
          <a:xfrm>
            <a:off x="2743200" y="3028950"/>
            <a:ext cx="659765" cy="171450"/>
            <a:chOff x="5860675" y="2936531"/>
            <a:chExt cx="659765" cy="171450"/>
          </a:xfrm>
        </p:grpSpPr>
        <p:sp>
          <p:nvSpPr>
            <p:cNvPr id="20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075" name="Picture 3" descr="F:\x1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190750"/>
            <a:ext cx="1754909" cy="1905000"/>
          </a:xfrm>
          <a:prstGeom prst="rect">
            <a:avLst/>
          </a:prstGeom>
          <a:noFill/>
        </p:spPr>
      </p:pic>
      <p:pic>
        <p:nvPicPr>
          <p:cNvPr id="3076" name="Picture 4" descr="F:\page_1_thumb_big.png"/>
          <p:cNvPicPr>
            <a:picLocks noChangeAspect="1" noChangeArrowheads="1"/>
          </p:cNvPicPr>
          <p:nvPr/>
        </p:nvPicPr>
        <p:blipFill>
          <a:blip r:embed="rId4" cstate="print"/>
          <a:srcRect l="20802" t="5164" r="22735" b="36311"/>
          <a:stretch>
            <a:fillRect/>
          </a:stretch>
        </p:blipFill>
        <p:spPr bwMode="auto">
          <a:xfrm>
            <a:off x="7086600" y="2038350"/>
            <a:ext cx="1277471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1197" y="1465072"/>
            <a:ext cx="4596130" cy="2292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CNNs consist 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convolutional  </a:t>
            </a:r>
            <a:r>
              <a:rPr sz="1600" spc="15" dirty="0">
                <a:latin typeface="Times New Roman" pitchFamily="18" charset="0"/>
                <a:cs typeface="Times New Roman" pitchFamily="18" charset="0"/>
              </a:rPr>
              <a:t>layers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1600" spc="20" dirty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containing numerous 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“filters”</a:t>
            </a:r>
            <a:r>
              <a:rPr sz="1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sz="1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extraction</a:t>
            </a:r>
            <a:r>
              <a:rPr sz="1600" spc="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spc="5" dirty="0" smtClean="0">
              <a:latin typeface="Times New Roman" pitchFamily="18" charset="0"/>
              <a:cs typeface="Times New Roman" pitchFamily="18" charset="0"/>
            </a:endParaRPr>
          </a:p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600" spc="20" dirty="0">
                <a:latin typeface="Times New Roman" pitchFamily="18" charset="0"/>
                <a:cs typeface="Times New Roman" pitchFamily="18" charset="0"/>
              </a:rPr>
              <a:t>Initially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“filters” </a:t>
            </a:r>
            <a:r>
              <a:rPr sz="1600" spc="2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by 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training,</a:t>
            </a:r>
            <a:r>
              <a:rPr sz="1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extraction</a:t>
            </a:r>
            <a:r>
              <a:rPr sz="1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gets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5" dirty="0">
                <a:latin typeface="Times New Roman" pitchFamily="18" charset="0"/>
                <a:cs typeface="Times New Roman" pitchFamily="18" charset="0"/>
              </a:rPr>
              <a:t>better 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better</a:t>
            </a:r>
            <a:r>
              <a:rPr sz="1600" spc="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spc="5" dirty="0" smtClean="0">
              <a:latin typeface="Times New Roman" pitchFamily="18" charset="0"/>
              <a:cs typeface="Times New Roman" pitchFamily="18" charset="0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600" spc="15" dirty="0">
                <a:latin typeface="Times New Roman" pitchFamily="18" charset="0"/>
                <a:cs typeface="Times New Roman" pitchFamily="18" charset="0"/>
              </a:rPr>
              <a:t>It’s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5" dirty="0"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sz="16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6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classification.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6400800" y="1200150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667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8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70" dirty="0" smtClean="0"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sz="2800" b="1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45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724150"/>
            <a:ext cx="24145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724</Words>
  <Application>Microsoft Office PowerPoint</Application>
  <PresentationFormat>On-screen Show (16:9)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Efforts by</vt:lpstr>
      <vt:lpstr>Slide 3</vt:lpstr>
      <vt:lpstr>Abstract</vt:lpstr>
      <vt:lpstr>Slide 5</vt:lpstr>
      <vt:lpstr>Sign  language  is  a  visual  language  and  consists of  3 major  components:</vt:lpstr>
      <vt:lpstr>Slide 7</vt:lpstr>
      <vt:lpstr>Image Pose Detection</vt:lpstr>
      <vt:lpstr>Slide 9</vt:lpstr>
      <vt:lpstr>Slide 10</vt:lpstr>
      <vt:lpstr>Implementation</vt:lpstr>
      <vt:lpstr>Challenges Faced</vt:lpstr>
      <vt:lpstr>Software Requirements</vt:lpstr>
      <vt:lpstr>Limitations of our model</vt:lpstr>
      <vt:lpstr>Conclusion</vt:lpstr>
      <vt:lpstr>Future Scope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Rajeshwari</cp:lastModifiedBy>
  <cp:revision>54</cp:revision>
  <dcterms:created xsi:type="dcterms:W3CDTF">2021-08-05T06:47:57Z</dcterms:created>
  <dcterms:modified xsi:type="dcterms:W3CDTF">2021-08-06T03:44:53Z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2021-08-05T00:00:00Z</vt:filetime>
  </property>
</Properties>
</file>